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8" r:id="rId19"/>
    <p:sldId id="281" r:id="rId20"/>
    <p:sldId id="272" r:id="rId21"/>
    <p:sldId id="286" r:id="rId22"/>
    <p:sldId id="273" r:id="rId23"/>
    <p:sldId id="279" r:id="rId24"/>
    <p:sldId id="280" r:id="rId25"/>
    <p:sldId id="285" r:id="rId26"/>
    <p:sldId id="274" r:id="rId27"/>
    <p:sldId id="284" r:id="rId28"/>
    <p:sldId id="275" r:id="rId29"/>
    <p:sldId id="276" r:id="rId30"/>
    <p:sldId id="282" r:id="rId31"/>
    <p:sldId id="283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BBD3-D008-4CA0-9F94-6D0A142EF71C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9DFC-485D-447D-AB44-4EB73DB8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3.Modeling  and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Dr.K</a:t>
            </a:r>
            <a:r>
              <a:rPr lang="en-US" dirty="0" smtClean="0"/>
              <a:t> </a:t>
            </a:r>
            <a:r>
              <a:rPr lang="en-US" dirty="0" err="1" smtClean="0"/>
              <a:t>DeviPriya</a:t>
            </a:r>
            <a:endParaRPr lang="en-US" dirty="0" smtClean="0"/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CSE,LBRCE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3.2.1 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Categrorical</a:t>
            </a:r>
            <a:r>
              <a:rPr lang="en-US" dirty="0" smtClean="0"/>
              <a:t> values can be converted into numerical and vice versa</a:t>
            </a:r>
          </a:p>
          <a:p>
            <a:r>
              <a:rPr lang="en-US" dirty="0" err="1" smtClean="0"/>
              <a:t>Eg:stock</a:t>
            </a:r>
            <a:r>
              <a:rPr lang="en-US" dirty="0" smtClean="0"/>
              <a:t> price growth prediction can be represented by </a:t>
            </a:r>
            <a:r>
              <a:rPr lang="en-US" dirty="0" err="1" smtClean="0"/>
              <a:t>categeorical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0% to 5%----low</a:t>
            </a:r>
          </a:p>
          <a:p>
            <a:r>
              <a:rPr lang="en-US" dirty="0" smtClean="0"/>
              <a:t>6 to 10-moderate</a:t>
            </a:r>
          </a:p>
          <a:p>
            <a:r>
              <a:rPr lang="en-US" dirty="0" smtClean="0"/>
              <a:t>11-15 high</a:t>
            </a:r>
          </a:p>
          <a:p>
            <a:r>
              <a:rPr lang="en-US" dirty="0" smtClean="0"/>
              <a:t>16-20  very high</a:t>
            </a:r>
          </a:p>
          <a:p>
            <a:r>
              <a:rPr lang="en-US" dirty="0" smtClean="0"/>
              <a:t>&gt;20 booming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3.2.1 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values can be converted into numerical and vice versa.</a:t>
            </a:r>
          </a:p>
          <a:p>
            <a:r>
              <a:rPr lang="en-US" dirty="0" smtClean="0"/>
              <a:t>Eg:categorical values converted into numerical values.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tumor malignancy detection problem ,replace benign as 0 and malignant as 1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factors to be considered while selecting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selecting the model for prediction the size of the training data is very important</a:t>
            </a:r>
          </a:p>
          <a:p>
            <a:r>
              <a:rPr lang="en-US" dirty="0" smtClean="0"/>
              <a:t>If the training data set size is too small then low variance model like naïve bayesian are supposed to perform better because model over fitting needs to avoid in this </a:t>
            </a:r>
            <a:r>
              <a:rPr lang="en-US" dirty="0" err="1" smtClean="0"/>
              <a:t>situvation</a:t>
            </a:r>
            <a:endParaRPr lang="en-US" dirty="0" smtClean="0"/>
          </a:p>
          <a:p>
            <a:r>
              <a:rPr lang="en-US" dirty="0" smtClean="0"/>
              <a:t>For under fitting-More data set logistic regression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of data</a:t>
            </a:r>
          </a:p>
          <a:p>
            <a:r>
              <a:rPr lang="en-US" smtClean="0"/>
              <a:t>Clustering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classification</a:t>
            </a:r>
          </a:p>
          <a:p>
            <a:pPr algn="just"/>
            <a:r>
              <a:rPr lang="en-US" dirty="0" smtClean="0"/>
              <a:t>The responsibility of the classification model is to assign class label to the target feature based on the value of the predictor features.</a:t>
            </a:r>
          </a:p>
          <a:p>
            <a:pPr algn="just"/>
            <a:r>
              <a:rPr lang="en-US" dirty="0" smtClean="0"/>
              <a:t>For example, in the problem of predicting the win/loss in a cricket match, the classifier will assign a class  value  win/loss to target feature </a:t>
            </a:r>
          </a:p>
          <a:p>
            <a:pPr algn="just">
              <a:buNone/>
            </a:pPr>
            <a:r>
              <a:rPr lang="en-US" dirty="0" smtClean="0"/>
              <a:t>    based on the values of other features like whether team won the toss, number of spinners in the team, number of wins the team had tournament ,etc.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classification</a:t>
            </a:r>
          </a:p>
          <a:p>
            <a:pPr algn="just"/>
            <a:r>
              <a:rPr lang="en-US" dirty="0" smtClean="0"/>
              <a:t>The responsibility of the classification model is to assign class label to the target feature based on the value of the predictor features.</a:t>
            </a:r>
          </a:p>
          <a:p>
            <a:pPr algn="just"/>
            <a:r>
              <a:rPr lang="en-US" dirty="0" smtClean="0"/>
              <a:t>For example, in the problem of predicting the win/loss in a cricket match, the classifier will assign a class  value  win/loss to target feature </a:t>
            </a:r>
          </a:p>
          <a:p>
            <a:pPr algn="just">
              <a:buNone/>
            </a:pPr>
            <a:r>
              <a:rPr lang="en-US" dirty="0" smtClean="0"/>
              <a:t>    based on the values of other features like whether team won the toss, number of spinners in the team, number of wins the team had tournament ,etc.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evaluate the performance model ,the number of correct classifications or predictions made by the model has to be recorded.</a:t>
            </a:r>
          </a:p>
          <a:p>
            <a:pPr algn="just"/>
            <a:r>
              <a:rPr lang="en-US" dirty="0" smtClean="0"/>
              <a:t>A classification is said to be </a:t>
            </a:r>
            <a:r>
              <a:rPr lang="en-US" b="1" dirty="0" smtClean="0"/>
              <a:t>correct</a:t>
            </a:r>
            <a:r>
              <a:rPr lang="en-US" dirty="0" smtClean="0"/>
              <a:t> if, say for the example in the given problem ,it has been predicted by the model that  team will win and it has actually won.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Four possibilities with regards to the cricket match win/loss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model predicted win and team won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model predicted win and team lost.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model predicted loss and team won.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model predicted loss and team </a:t>
            </a:r>
            <a:r>
              <a:rPr lang="en-US" smtClean="0"/>
              <a:t>lost.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Cricket Match Won Prediction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cricket match between two teams A,B and </a:t>
            </a:r>
            <a:r>
              <a:rPr lang="en-US" dirty="0" smtClean="0">
                <a:solidFill>
                  <a:srgbClr val="FF0000"/>
                </a:solidFill>
              </a:rPr>
              <a:t>predict</a:t>
            </a:r>
            <a:r>
              <a:rPr lang="en-US" dirty="0" smtClean="0"/>
              <a:t> whether </a:t>
            </a:r>
            <a:r>
              <a:rPr lang="en-US" dirty="0" smtClean="0">
                <a:solidFill>
                  <a:srgbClr val="FF0000"/>
                </a:solidFill>
              </a:rPr>
              <a:t>team-A</a:t>
            </a:r>
            <a:r>
              <a:rPr lang="en-US" dirty="0" smtClean="0"/>
              <a:t>  will be win or not</a:t>
            </a:r>
          </a:p>
          <a:p>
            <a:r>
              <a:rPr lang="en-US" dirty="0" smtClean="0"/>
              <a:t>Based on the prediction find the result belongs to which type ?</a:t>
            </a:r>
          </a:p>
          <a:p>
            <a:r>
              <a:rPr lang="en-US" dirty="0" smtClean="0"/>
              <a:t>True positive</a:t>
            </a:r>
          </a:p>
          <a:p>
            <a:r>
              <a:rPr lang="en-US" dirty="0" smtClean="0"/>
              <a:t>False Positive</a:t>
            </a:r>
          </a:p>
          <a:p>
            <a:r>
              <a:rPr lang="en-US" dirty="0" smtClean="0"/>
              <a:t>True Negative</a:t>
            </a:r>
          </a:p>
          <a:p>
            <a:r>
              <a:rPr lang="en-US" dirty="0" smtClean="0"/>
              <a:t>False NEGATIVE</a:t>
            </a:r>
          </a:p>
          <a:p>
            <a:r>
              <a:rPr lang="en-US" dirty="0" smtClean="0"/>
              <a:t>‘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Confusion Matrix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Confusion Matrix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4290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Actual</a:t>
                      </a:r>
                      <a:r>
                        <a:rPr lang="en-US" sz="2400" baseline="0" dirty="0" smtClean="0">
                          <a:solidFill>
                            <a:srgbClr val="7030A0"/>
                          </a:solidFill>
                        </a:rPr>
                        <a:t> Win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Actual Loss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Predicted Win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85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Predicted Loss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accuracy=(TP+TN)/(TP+FP+FN+TN)</a:t>
            </a:r>
          </a:p>
          <a:p>
            <a:r>
              <a:rPr lang="en-US" dirty="0" smtClean="0"/>
              <a:t>Error Rate=(FP+FN)/(TP+FP+FN+TN)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TP=85,FP=4,FN=2,TN=9</a:t>
            </a:r>
          </a:p>
          <a:p>
            <a:r>
              <a:rPr lang="en-US" dirty="0" smtClean="0"/>
              <a:t>Model Accuracy= =(TP+TN)/(TP+FP+FN+TN)</a:t>
            </a:r>
          </a:p>
          <a:p>
            <a:endParaRPr lang="en-US" dirty="0" smtClean="0"/>
          </a:p>
          <a:p>
            <a:r>
              <a:rPr lang="en-US" dirty="0" smtClean="0"/>
              <a:t>Model error= (FP+FN)/(TP+FP+FN+TN)</a:t>
            </a:r>
          </a:p>
          <a:p>
            <a:r>
              <a:rPr lang="en-US" dirty="0" smtClean="0"/>
              <a:t>=1-accuracy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Accuracy:</a:t>
            </a:r>
            <a:r>
              <a:rPr lang="en-US" dirty="0" smtClean="0"/>
              <a:t> the proportion of the total number of predictions that were correct.</a:t>
            </a:r>
          </a:p>
          <a:p>
            <a:r>
              <a:rPr lang="en-US" b="1" dirty="0" smtClean="0"/>
              <a:t>Error:</a:t>
            </a:r>
            <a:r>
              <a:rPr lang="en-US" dirty="0" smtClean="0"/>
              <a:t> the proportion of the total number of predictions that were correct.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Sensitivity</a:t>
            </a:r>
            <a:r>
              <a:rPr lang="en-US" dirty="0" smtClean="0"/>
              <a:t> or </a:t>
            </a:r>
            <a:r>
              <a:rPr lang="en-US" b="1" dirty="0" smtClean="0"/>
              <a:t>Recall:</a:t>
            </a:r>
            <a:r>
              <a:rPr lang="en-US" dirty="0" smtClean="0"/>
              <a:t> the proportion of actual positive cases which are correctly identified.</a:t>
            </a:r>
          </a:p>
          <a:p>
            <a:r>
              <a:rPr lang="en-US" b="1" dirty="0" smtClean="0"/>
              <a:t>Specificity:</a:t>
            </a:r>
            <a:r>
              <a:rPr lang="en-US" dirty="0" smtClean="0"/>
              <a:t> the proportion of actual negative cases which are correctly identified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6600" dirty="0" smtClean="0"/>
              <a:t>=TN/TN+FP</a:t>
            </a:r>
          </a:p>
          <a:p>
            <a:pPr marL="0" indent="0">
              <a:buNone/>
            </a:pPr>
            <a:r>
              <a:rPr lang="en-US" sz="6600" dirty="0" smtClean="0"/>
              <a:t>FP=Model predicted as positive but in reality(actual) the </a:t>
            </a:r>
            <a:r>
              <a:rPr lang="en-US" sz="6600" dirty="0" smtClean="0">
                <a:solidFill>
                  <a:srgbClr val="FF0000"/>
                </a:solidFill>
              </a:rPr>
              <a:t>target is Negative</a:t>
            </a:r>
            <a:endParaRPr lang="en-US" sz="6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Positive Predictive Value</a:t>
            </a:r>
            <a:r>
              <a:rPr lang="en-US" dirty="0" smtClean="0"/>
              <a:t> or </a:t>
            </a:r>
            <a:r>
              <a:rPr lang="en-US" b="1" dirty="0" smtClean="0"/>
              <a:t>Precision:</a:t>
            </a:r>
            <a:r>
              <a:rPr lang="en-US" dirty="0" smtClean="0"/>
              <a:t> the proportion of positive cases that were correctly identified.</a:t>
            </a:r>
          </a:p>
          <a:p>
            <a:r>
              <a:rPr lang="en-US" b="1" dirty="0" smtClean="0"/>
              <a:t>F-Measure</a:t>
            </a:r>
            <a:r>
              <a:rPr lang="en-US" dirty="0" smtClean="0"/>
              <a:t>-Measure of model performance which combines both precision and recall</a:t>
            </a:r>
          </a:p>
          <a:p>
            <a:r>
              <a:rPr lang="en-US" dirty="0" smtClean="0"/>
              <a:t>F-Measure=2*Precision*recall/(</a:t>
            </a:r>
            <a:r>
              <a:rPr lang="en-US" dirty="0" err="1" smtClean="0"/>
              <a:t>Precision+recall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or True Positive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Sensitivity is </a:t>
            </a:r>
            <a:r>
              <a:rPr lang="en-US" b="1" dirty="0" smtClean="0"/>
              <a:t>a measure of how well a machine learning model can detect positive instances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also known as the true positive rate (TPR) or recall. </a:t>
            </a:r>
          </a:p>
          <a:p>
            <a:r>
              <a:rPr lang="en-US" dirty="0" smtClean="0"/>
              <a:t>Sensitivity is used to evaluate model performance because it allows us to see how many positive instances the model was able to correctly identify</a:t>
            </a:r>
          </a:p>
          <a:p>
            <a:r>
              <a:rPr lang="en-US" dirty="0" smtClean="0"/>
              <a:t>Sensitivity=(TP)/(TP+FN)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Sensitivity is used to evaluate model performance because it allows us to see how many positive instances the model was able to correctly identify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Sensitivity=(TP)/(TP+FN)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Or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True Positives/Total No of positives in Actual</a:t>
            </a: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high sensitivity means </a:t>
            </a:r>
            <a:r>
              <a:rPr lang="en-US" dirty="0" smtClean="0"/>
              <a:t>that the model is </a:t>
            </a:r>
            <a:r>
              <a:rPr lang="en-US" dirty="0" smtClean="0">
                <a:solidFill>
                  <a:srgbClr val="FF0000"/>
                </a:solidFill>
              </a:rPr>
              <a:t>correctly identifying most of the positive results</a:t>
            </a:r>
            <a:r>
              <a:rPr lang="en-US" dirty="0" smtClean="0"/>
              <a:t>, while a </a:t>
            </a:r>
            <a:r>
              <a:rPr lang="en-US" dirty="0" smtClean="0">
                <a:solidFill>
                  <a:srgbClr val="002060"/>
                </a:solidFill>
              </a:rPr>
              <a:t>low sensitivity </a:t>
            </a:r>
            <a:r>
              <a:rPr lang="en-US" dirty="0" smtClean="0"/>
              <a:t>means that </a:t>
            </a:r>
            <a:r>
              <a:rPr lang="en-US" dirty="0" smtClean="0">
                <a:solidFill>
                  <a:srgbClr val="FF0000"/>
                </a:solidFill>
              </a:rPr>
              <a:t>the model is missing a lot of positive results.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 or True Negative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Specificity measures the proportion </a:t>
            </a:r>
            <a:r>
              <a:rPr lang="en-US" dirty="0" smtClean="0">
                <a:solidFill>
                  <a:srgbClr val="FF0000"/>
                </a:solidFill>
              </a:rPr>
              <a:t>of true negatives that are correctly identified by the model.</a:t>
            </a:r>
          </a:p>
          <a:p>
            <a:r>
              <a:rPr lang="en-US" dirty="0" smtClean="0"/>
              <a:t> This implies that there will be another proportion of actual negative which got predicted as positive and could be termed as </a:t>
            </a:r>
            <a:r>
              <a:rPr lang="en-US" b="1" dirty="0" smtClean="0"/>
              <a:t>false positives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proportion could also be called a </a:t>
            </a:r>
            <a:r>
              <a:rPr lang="en-US" b="1" dirty="0" smtClean="0"/>
              <a:t>True Negative Rate (</a:t>
            </a:r>
            <a:r>
              <a:rPr lang="en-US" b="1" dirty="0" smtClean="0">
                <a:solidFill>
                  <a:srgbClr val="FF0000"/>
                </a:solidFill>
              </a:rPr>
              <a:t>TNR</a:t>
            </a:r>
            <a:r>
              <a:rPr lang="en-US" b="1" dirty="0" smtClean="0"/>
              <a:t>)</a:t>
            </a:r>
            <a:r>
              <a:rPr lang="en-US" dirty="0" smtClean="0"/>
              <a:t>. </a:t>
            </a:r>
          </a:p>
          <a:p>
            <a:r>
              <a:rPr lang="en-US" b="1" dirty="0" smtClean="0"/>
              <a:t>The sum of specificity (true negative rate) and false positive rate would always be 1.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High specificity means that the model is correctly identifying most of the negative results, while a low specificity means that the model is mislabeling a lot of negative results as positive.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Specificity=(TN)/(TN+FP)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pPr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 Negatives/(Total No of Negative classes(Actual))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3.2 Selecting a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 </a:t>
            </a:r>
            <a:r>
              <a:rPr lang="en-US" dirty="0" smtClean="0"/>
              <a:t>New City police wants to take a  </a:t>
            </a:r>
            <a:r>
              <a:rPr lang="en-US" dirty="0"/>
              <a:t>p</a:t>
            </a:r>
            <a:r>
              <a:rPr lang="en-US" dirty="0" smtClean="0"/>
              <a:t>roactive action to eliminate all criminal activities in region.</a:t>
            </a:r>
          </a:p>
          <a:p>
            <a:r>
              <a:rPr lang="en-US" dirty="0" smtClean="0"/>
              <a:t>Want to find the pattern of criminal activities in the past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Find the criminal activities </a:t>
            </a:r>
            <a:r>
              <a:rPr lang="en-US" dirty="0" smtClean="0"/>
              <a:t>per month based on any other parameters like average income of local population, weapon sales, inflow of immigrants etc.,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Precision — Out of all the examples that predicted as positive, how many are really positive?</a:t>
            </a:r>
          </a:p>
          <a:p>
            <a:r>
              <a:rPr lang="en-US" dirty="0" smtClean="0"/>
              <a:t>Precision=TP/(TP+FP)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Recall — Out of all the positive examples, how many are predicted as positive?</a:t>
            </a:r>
            <a:br>
              <a:rPr lang="en-US" dirty="0" smtClean="0"/>
            </a:br>
            <a:r>
              <a:rPr lang="en-US" dirty="0" smtClean="0"/>
              <a:t>Recall=TP/(TP+FN)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Kappa can range from 0 to 1. A value of 0 means that there is no agreement between the raters (real-world observer vs classification model), and a value of 1 means that there is perfect agreement between the raters. In most cases, anything over 0.7 is considered to be very good agreement.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0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Kappa </a:t>
            </a:r>
            <a:r>
              <a:rPr lang="en-IN" b="1" dirty="0" smtClean="0"/>
              <a:t>Score</a:t>
            </a: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" y="2583106"/>
            <a:ext cx="9083827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Score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229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Score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43599"/>
            <a:ext cx="8229600" cy="18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 Score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3964"/>
            <a:ext cx="8229600" cy="34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goal or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goal or target </a:t>
            </a:r>
            <a:r>
              <a:rPr lang="en-US" dirty="0" smtClean="0"/>
              <a:t>is to develop a model to infer how the criminal incidents  change based on the potential influencing factors mentioned above.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ml paradigm</a:t>
            </a:r>
            <a:r>
              <a:rPr lang="en-US" dirty="0" smtClean="0"/>
              <a:t>, the potential causes of disturbance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avg</a:t>
            </a:r>
            <a:r>
              <a:rPr lang="en-US" dirty="0" smtClean="0"/>
              <a:t> of income of the local population, weapon sales, the inflow of immigrants etc., </a:t>
            </a:r>
            <a:r>
              <a:rPr lang="en-US" dirty="0" smtClean="0">
                <a:solidFill>
                  <a:srgbClr val="00B050"/>
                </a:solidFill>
              </a:rPr>
              <a:t>are input variables, predictors, attributes, features, independent variables or simply variables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number of criminal incidents is an</a:t>
            </a:r>
            <a:r>
              <a:rPr lang="en-US" dirty="0" smtClean="0">
                <a:solidFill>
                  <a:srgbClr val="00B050"/>
                </a:solidFill>
              </a:rPr>
              <a:t> output variable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B050"/>
                </a:solidFill>
              </a:rPr>
              <a:t>response variable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B050"/>
                </a:solidFill>
              </a:rPr>
              <a:t>dependent variable.</a:t>
            </a:r>
          </a:p>
          <a:p>
            <a:r>
              <a:rPr lang="en-US" dirty="0" smtClean="0"/>
              <a:t>Input variables can be denoted by X, while individual input variables are represented as X1,X2,X3,….Xn and output variable by Y.</a:t>
            </a:r>
          </a:p>
          <a:p>
            <a:r>
              <a:rPr lang="en-US" dirty="0" smtClean="0"/>
              <a:t>The relationship between X and Y is represented as the general form : </a:t>
            </a:r>
            <a:r>
              <a:rPr lang="en-US" dirty="0" smtClean="0">
                <a:solidFill>
                  <a:srgbClr val="FF0000"/>
                </a:solidFill>
              </a:rPr>
              <a:t>Y=f(X)+e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0000"/>
                </a:solidFill>
              </a:rPr>
              <a:t>‘f’</a:t>
            </a:r>
            <a:r>
              <a:rPr lang="en-US" dirty="0" smtClean="0"/>
              <a:t> is the target function and </a:t>
            </a:r>
            <a:r>
              <a:rPr lang="en-US" dirty="0" smtClean="0">
                <a:solidFill>
                  <a:srgbClr val="FF0000"/>
                </a:solidFill>
              </a:rPr>
              <a:t>‘e’</a:t>
            </a:r>
            <a:r>
              <a:rPr lang="en-US" dirty="0" smtClean="0"/>
              <a:t> is the random </a:t>
            </a:r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 smtClean="0"/>
              <a:t>term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function=Y=f(x)+e</a:t>
            </a:r>
          </a:p>
          <a:p>
            <a:r>
              <a:rPr lang="en-US" dirty="0" smtClean="0"/>
              <a:t>Cost function/error function-helps to measure the bad performance of the model-function defined on entire data set.</a:t>
            </a:r>
          </a:p>
          <a:p>
            <a:r>
              <a:rPr lang="en-US" dirty="0" smtClean="0"/>
              <a:t>Loss function-similar to cost function but function defined on data point</a:t>
            </a:r>
          </a:p>
          <a:p>
            <a:r>
              <a:rPr lang="en-US" dirty="0" smtClean="0"/>
              <a:t>Objective function</a:t>
            </a:r>
          </a:p>
          <a:p>
            <a:r>
              <a:rPr lang="en-US" dirty="0" smtClean="0"/>
              <a:t>--This function goal is to find the optimal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</a:t>
            </a:r>
          </a:p>
          <a:p>
            <a:r>
              <a:rPr lang="en-US" dirty="0" smtClean="0"/>
              <a:t>--This function goal is to find the optimal solution.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Supervised </a:t>
            </a:r>
          </a:p>
          <a:p>
            <a:pPr>
              <a:buNone/>
            </a:pPr>
            <a:r>
              <a:rPr lang="en-US" dirty="0" smtClean="0"/>
              <a:t>a. Classification</a:t>
            </a:r>
          </a:p>
          <a:p>
            <a:pPr>
              <a:buNone/>
            </a:pPr>
            <a:r>
              <a:rPr lang="en-US" dirty="0" smtClean="0"/>
              <a:t>b. Regression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Unsupervised</a:t>
            </a:r>
          </a:p>
          <a:p>
            <a:pPr>
              <a:buNone/>
            </a:pPr>
            <a:r>
              <a:rPr lang="en-US" dirty="0" smtClean="0"/>
              <a:t>a. Clustering</a:t>
            </a:r>
          </a:p>
          <a:p>
            <a:pPr>
              <a:buNone/>
            </a:pPr>
            <a:r>
              <a:rPr lang="en-US" dirty="0" smtClean="0"/>
              <a:t>b. Association analysis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Reinforcement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3.2.1 predictive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Predicting win/loss in a cricket match</a:t>
            </a:r>
          </a:p>
          <a:p>
            <a:r>
              <a:rPr lang="en-US" dirty="0" smtClean="0"/>
              <a:t>Predicting whether a transaction is fraud</a:t>
            </a:r>
          </a:p>
          <a:p>
            <a:r>
              <a:rPr lang="en-US" dirty="0" smtClean="0"/>
              <a:t>Predicting whether a customer may move to another product.</a:t>
            </a:r>
          </a:p>
          <a:p>
            <a:r>
              <a:rPr lang="en-US" dirty="0" smtClean="0"/>
              <a:t>The models which are used for prediction target of features of categorical values are known as classification models.</a:t>
            </a:r>
          </a:p>
          <a:p>
            <a:r>
              <a:rPr lang="en-US" dirty="0" smtClean="0"/>
              <a:t>The target features is known as class and the categories to which classes are divided into levels.</a:t>
            </a:r>
          </a:p>
          <a:p>
            <a:r>
              <a:rPr lang="en-US" dirty="0" smtClean="0"/>
              <a:t>KNN, Naïve </a:t>
            </a:r>
            <a:r>
              <a:rPr lang="en-US" dirty="0" err="1" smtClean="0"/>
              <a:t>Bayes</a:t>
            </a:r>
            <a:r>
              <a:rPr lang="en-US" dirty="0" smtClean="0"/>
              <a:t>, and Decision trees.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1084</Words>
  <Application>Microsoft Office PowerPoint</Application>
  <PresentationFormat>On-screen Show (4:3)</PresentationFormat>
  <Paragraphs>153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3.Modeling  and Evaluation</vt:lpstr>
      <vt:lpstr>Machine Learning Introduction</vt:lpstr>
      <vt:lpstr>3.2 Selecting a Model</vt:lpstr>
      <vt:lpstr>The goal or target</vt:lpstr>
      <vt:lpstr>PowerPoint Presentation</vt:lpstr>
      <vt:lpstr>functions</vt:lpstr>
      <vt:lpstr>functions</vt:lpstr>
      <vt:lpstr>Types of ML</vt:lpstr>
      <vt:lpstr>3.2.1 predictive Model </vt:lpstr>
      <vt:lpstr>3.2.1 Points to Ponder</vt:lpstr>
      <vt:lpstr>3.2.1 Points to Ponder</vt:lpstr>
      <vt:lpstr>Multiple factors to be considered while selecting model </vt:lpstr>
      <vt:lpstr>Descriptive model</vt:lpstr>
      <vt:lpstr>Evaluating Performance of a model</vt:lpstr>
      <vt:lpstr>Evaluating Performance of a model</vt:lpstr>
      <vt:lpstr>Evaluating Performance of a model</vt:lpstr>
      <vt:lpstr>Four possibilities with regards to the cricket match win/loss prediction</vt:lpstr>
      <vt:lpstr>Cricket Match Won Prediction</vt:lpstr>
      <vt:lpstr>Confusion Matrix </vt:lpstr>
      <vt:lpstr>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Sensitivity or True Positive Rate</vt:lpstr>
      <vt:lpstr>Sensitivity</vt:lpstr>
      <vt:lpstr>Specificity or True Negative Rate</vt:lpstr>
      <vt:lpstr>specificity</vt:lpstr>
      <vt:lpstr>Precision</vt:lpstr>
      <vt:lpstr>Recalls</vt:lpstr>
      <vt:lpstr>Kappa Score</vt:lpstr>
      <vt:lpstr>Kappa Score</vt:lpstr>
      <vt:lpstr>Kappa Score</vt:lpstr>
      <vt:lpstr>Kappa Score</vt:lpstr>
      <vt:lpstr>Kappa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 and Evaluation</dc:title>
  <dc:creator>Jesus</dc:creator>
  <cp:lastModifiedBy>ML Lab</cp:lastModifiedBy>
  <cp:revision>13</cp:revision>
  <dcterms:created xsi:type="dcterms:W3CDTF">2022-08-18T06:11:26Z</dcterms:created>
  <dcterms:modified xsi:type="dcterms:W3CDTF">2023-08-16T06:00:32Z</dcterms:modified>
</cp:coreProperties>
</file>