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2" r:id="rId3"/>
    <p:sldId id="263" r:id="rId4"/>
    <p:sldId id="264" r:id="rId5"/>
    <p:sldId id="265" r:id="rId6"/>
    <p:sldId id="266" r:id="rId7"/>
    <p:sldId id="267" r:id="rId8"/>
    <p:sldId id="269" r:id="rId9"/>
    <p:sldId id="257" r:id="rId10"/>
    <p:sldId id="258" r:id="rId11"/>
    <p:sldId id="259" r:id="rId12"/>
    <p:sldId id="260" r:id="rId13"/>
    <p:sldId id="261" r:id="rId14"/>
    <p:sldId id="270" r:id="rId15"/>
    <p:sldId id="278" r:id="rId16"/>
    <p:sldId id="271" r:id="rId17"/>
    <p:sldId id="276" r:id="rId18"/>
    <p:sldId id="272" r:id="rId19"/>
    <p:sldId id="277" r:id="rId20"/>
    <p:sldId id="273"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A00155-908B-41BE-9D94-061A256FF70A}" type="datetimeFigureOut">
              <a:rPr lang="en-US" smtClean="0"/>
              <a:pPr/>
              <a:t>10/13/2023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BB2AE4-0F5B-470F-A16B-DF4F60FCC78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BB2AE4-0F5B-470F-A16B-DF4F60FCC78D}"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093BC4-CF66-4219-B4FB-A3D81C899DF6}"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0212D-676F-4A7B-A600-23181CE1B56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093BC4-CF66-4219-B4FB-A3D81C899DF6}"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0212D-676F-4A7B-A600-23181CE1B56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093BC4-CF66-4219-B4FB-A3D81C899DF6}"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0212D-676F-4A7B-A600-23181CE1B56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093BC4-CF66-4219-B4FB-A3D81C899DF6}"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0212D-676F-4A7B-A600-23181CE1B56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093BC4-CF66-4219-B4FB-A3D81C899DF6}"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0212D-676F-4A7B-A600-23181CE1B56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093BC4-CF66-4219-B4FB-A3D81C899DF6}"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30212D-676F-4A7B-A600-23181CE1B56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093BC4-CF66-4219-B4FB-A3D81C899DF6}" type="datetimeFigureOut">
              <a:rPr lang="en-US" smtClean="0"/>
              <a:pPr/>
              <a:t>10/13/2023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30212D-676F-4A7B-A600-23181CE1B56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093BC4-CF66-4219-B4FB-A3D81C899DF6}" type="datetimeFigureOut">
              <a:rPr lang="en-US" smtClean="0"/>
              <a:pPr/>
              <a:t>10/13/2023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30212D-676F-4A7B-A600-23181CE1B56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93BC4-CF66-4219-B4FB-A3D81C899DF6}" type="datetimeFigureOut">
              <a:rPr lang="en-US" smtClean="0"/>
              <a:pPr/>
              <a:t>10/13/2023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30212D-676F-4A7B-A600-23181CE1B56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093BC4-CF66-4219-B4FB-A3D81C899DF6}"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30212D-676F-4A7B-A600-23181CE1B56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093BC4-CF66-4219-B4FB-A3D81C899DF6}"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30212D-676F-4A7B-A600-23181CE1B56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093BC4-CF66-4219-B4FB-A3D81C899DF6}" type="datetimeFigureOut">
              <a:rPr lang="en-US" smtClean="0"/>
              <a:pPr/>
              <a:t>10/13/2023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30212D-676F-4A7B-A600-23181CE1B56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png"/><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Ensemble Learning</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 y="1714488"/>
            <a:ext cx="8120062" cy="4357718"/>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Original data:</a:t>
            </a:r>
            <a:r>
              <a:rPr lang="en-US" dirty="0"/>
              <a:t> This data is divided into n-folds and is also considered test data or training data.</a:t>
            </a:r>
          </a:p>
          <a:p>
            <a:r>
              <a:rPr lang="en-US" b="1" dirty="0"/>
              <a:t>Base models:</a:t>
            </a:r>
            <a:r>
              <a:rPr lang="en-US" dirty="0"/>
              <a:t> These models are also referred to as level-0 models. These models use training data and provide compiled predictions (level-0) as an output.</a:t>
            </a:r>
          </a:p>
          <a:p>
            <a:r>
              <a:rPr lang="en-US" b="1" dirty="0"/>
              <a:t>Level-0 Predictions:</a:t>
            </a:r>
            <a:r>
              <a:rPr lang="en-US" dirty="0"/>
              <a:t> Each base model is triggered on some training data and provides different predictions, which are known as </a:t>
            </a:r>
            <a:r>
              <a:rPr lang="en-US" b="1" dirty="0"/>
              <a:t>level-0 predictions.</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smtClean="0"/>
              <a:t>Meta Model:</a:t>
            </a:r>
            <a:r>
              <a:rPr lang="en-US" dirty="0" smtClean="0"/>
              <a:t> The architecture of the stacking model consists of one meta-model, which helps to best combine the predictions of the base models. The meta-model is also known as the </a:t>
            </a:r>
            <a:r>
              <a:rPr lang="en-US" b="1" dirty="0" smtClean="0"/>
              <a:t>level-1 model</a:t>
            </a:r>
            <a:r>
              <a:rPr lang="en-US" dirty="0" smtClean="0"/>
              <a:t>.</a:t>
            </a:r>
          </a:p>
          <a:p>
            <a:r>
              <a:rPr lang="en-US" b="1" dirty="0" smtClean="0"/>
              <a:t>Level-1 Prediction:</a:t>
            </a:r>
            <a:r>
              <a:rPr lang="en-US" dirty="0" smtClean="0"/>
              <a:t> The meta-model learns how to best combine the predictions of the base models and is trained on different predictions made by individual base models, i.e., data not used to train the base models are fed to the meta-model, predictions are made, and these predictions, along with the expected outputs, provide the input and output pairs of the training dataset used to fit the meta-model.</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How stacking works?</a:t>
            </a:r>
            <a:r>
              <a:rPr lang="en-US" smtClean="0"/>
              <a:t/>
            </a:r>
            <a:br>
              <a:rPr lang="en-US" smtClean="0"/>
            </a:br>
            <a:endParaRPr lang="en-US" dirty="0"/>
          </a:p>
        </p:txBody>
      </p:sp>
      <p:sp>
        <p:nvSpPr>
          <p:cNvPr id="3" name="Content Placeholder 2"/>
          <p:cNvSpPr>
            <a:spLocks noGrp="1"/>
          </p:cNvSpPr>
          <p:nvPr>
            <p:ph idx="1"/>
          </p:nvPr>
        </p:nvSpPr>
        <p:spPr/>
        <p:txBody>
          <a:bodyPr>
            <a:normAutofit/>
          </a:bodyPr>
          <a:lstStyle/>
          <a:p>
            <a:r>
              <a:rPr lang="en-US" dirty="0" smtClean="0"/>
              <a:t># Import necessary libraries</a:t>
            </a:r>
          </a:p>
          <a:p>
            <a:r>
              <a:rPr lang="en-US" dirty="0" smtClean="0"/>
              <a:t># Load the Iris dataset as an example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Bagging, boosting, and </a:t>
            </a:r>
            <a:r>
              <a:rPr lang="en-US" dirty="0" smtClean="0"/>
              <a:t>stacking</a:t>
            </a:r>
            <a:br>
              <a:rPr lang="en-US" dirty="0" smtClean="0"/>
            </a:br>
            <a:r>
              <a:rPr lang="en-US" dirty="0" smtClean="0"/>
              <a:t>Impact on Bias and Variance</a:t>
            </a:r>
            <a:endParaRPr lang="en-US" dirty="0"/>
          </a:p>
        </p:txBody>
      </p:sp>
      <p:sp>
        <p:nvSpPr>
          <p:cNvPr id="3" name="Content Placeholder 2"/>
          <p:cNvSpPr>
            <a:spLocks noGrp="1"/>
          </p:cNvSpPr>
          <p:nvPr>
            <p:ph idx="1"/>
          </p:nvPr>
        </p:nvSpPr>
        <p:spPr/>
        <p:txBody>
          <a:bodyPr>
            <a:normAutofit/>
          </a:bodyPr>
          <a:lstStyle/>
          <a:p>
            <a:r>
              <a:rPr lang="en-US" dirty="0" smtClean="0"/>
              <a:t>Bagging, boosting, and stacking are ensemble learning techniques used to improve the performance of machine learning models. Each of these techniques has a different approach to combining multiple base models and has a distinct impact on bias and variance.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342900" lvl="1" indent="-342900">
              <a:buFont typeface="Arial" pitchFamily="34" charset="0"/>
              <a:buChar char="•"/>
            </a:pPr>
            <a:r>
              <a:rPr lang="en-US" b="1" dirty="0" smtClean="0"/>
              <a:t>Impact on Bias and Variance</a:t>
            </a:r>
            <a:r>
              <a:rPr lang="en-US" dirty="0" smtClean="0"/>
              <a:t>:</a:t>
            </a:r>
          </a:p>
          <a:p>
            <a:endParaRPr lang="en-US" dirty="0"/>
          </a:p>
        </p:txBody>
      </p:sp>
      <p:pic>
        <p:nvPicPr>
          <p:cNvPr id="4" name="Picture 3" descr="bias_variance.jpg"/>
          <p:cNvPicPr>
            <a:picLocks noChangeAspect="1"/>
          </p:cNvPicPr>
          <p:nvPr/>
        </p:nvPicPr>
        <p:blipFill>
          <a:blip r:embed="rId2"/>
          <a:stretch>
            <a:fillRect/>
          </a:stretch>
        </p:blipFill>
        <p:spPr>
          <a:xfrm>
            <a:off x="992037" y="0"/>
            <a:ext cx="7159925"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Bagging (Bootstrap Aggregating)</a:t>
            </a:r>
            <a:r>
              <a:rPr lang="en-US" dirty="0" smtClean="0"/>
              <a:t>:</a:t>
            </a:r>
            <a:br>
              <a:rPr lang="en-US" dirty="0" smtClean="0"/>
            </a:br>
            <a:endParaRPr lang="en-US" dirty="0"/>
          </a:p>
        </p:txBody>
      </p:sp>
      <p:sp>
        <p:nvSpPr>
          <p:cNvPr id="3" name="Content Placeholder 2"/>
          <p:cNvSpPr>
            <a:spLocks noGrp="1"/>
          </p:cNvSpPr>
          <p:nvPr>
            <p:ph idx="1"/>
          </p:nvPr>
        </p:nvSpPr>
        <p:spPr/>
        <p:txBody>
          <a:bodyPr>
            <a:normAutofit/>
          </a:bodyPr>
          <a:lstStyle/>
          <a:p>
            <a:pPr lvl="1"/>
            <a:r>
              <a:rPr lang="en-US" b="1" dirty="0" smtClean="0"/>
              <a:t>Method</a:t>
            </a:r>
            <a:r>
              <a:rPr lang="en-US" dirty="0" smtClean="0"/>
              <a:t>: Bagging creates multiple base models by training each one on a randomly sampled subset of the training data (with replacement) and then combines their predictions, often by averaging (for regression) or voting (for classification</a:t>
            </a:r>
            <a:r>
              <a:rPr lang="en-US" dirty="0" smtClean="0"/>
              <a:t>).</a:t>
            </a:r>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ctr" rtl="0">
              <a:spcBef>
                <a:spcPct val="0"/>
              </a:spcBef>
            </a:pPr>
            <a:r>
              <a:rPr lang="en-US" sz="4400" b="1" dirty="0" smtClean="0"/>
              <a:t>Bagging-</a:t>
            </a:r>
            <a:r>
              <a:rPr lang="en-US" sz="4400" b="1" dirty="0" smtClean="0"/>
              <a:t>Impact on Bias and Variance</a:t>
            </a:r>
            <a:r>
              <a:rPr lang="en-US" sz="4400" dirty="0" smtClean="0"/>
              <a:t>:</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1"/>
            <a:r>
              <a:rPr lang="en-US" b="1" dirty="0" smtClean="0"/>
              <a:t>Impact on Bias and Variance</a:t>
            </a:r>
            <a:r>
              <a:rPr lang="en-US" dirty="0" smtClean="0"/>
              <a:t>:</a:t>
            </a:r>
          </a:p>
          <a:p>
            <a:pPr lvl="2"/>
            <a:r>
              <a:rPr lang="en-US" b="1" dirty="0" smtClean="0"/>
              <a:t>Variance Reduction</a:t>
            </a:r>
            <a:r>
              <a:rPr lang="en-US" dirty="0" smtClean="0"/>
              <a:t>: Bagging helps reduce the variance of the model. By training multiple models on different subsets of the data, it introduces diversity in the models. When their predictions are combined, errors in individual models tend to cancel out, resulting in a more stable and less </a:t>
            </a:r>
            <a:r>
              <a:rPr lang="en-US" dirty="0" err="1" smtClean="0"/>
              <a:t>overfit</a:t>
            </a:r>
            <a:r>
              <a:rPr lang="en-US" dirty="0" smtClean="0"/>
              <a:t> model.</a:t>
            </a:r>
          </a:p>
          <a:p>
            <a:pPr lvl="2"/>
            <a:r>
              <a:rPr lang="en-US" b="1" dirty="0" smtClean="0"/>
              <a:t>Minimal Impact on Bias</a:t>
            </a:r>
            <a:r>
              <a:rPr lang="en-US" dirty="0" smtClean="0"/>
              <a:t>: Bagging doesn't significantly affect the bias of the base model. The average prediction is still centered around the true values, and the bias remains similar to that of the base model.</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Boosting</a:t>
            </a:r>
            <a:r>
              <a:rPr lang="en-US" dirty="0" smtClean="0"/>
              <a:t>:</a:t>
            </a:r>
            <a:br>
              <a:rPr lang="en-US" dirty="0" smtClean="0"/>
            </a:br>
            <a:endParaRPr lang="en-US" dirty="0"/>
          </a:p>
        </p:txBody>
      </p:sp>
      <p:sp>
        <p:nvSpPr>
          <p:cNvPr id="3" name="Content Placeholder 2"/>
          <p:cNvSpPr>
            <a:spLocks noGrp="1"/>
          </p:cNvSpPr>
          <p:nvPr>
            <p:ph idx="1"/>
          </p:nvPr>
        </p:nvSpPr>
        <p:spPr/>
        <p:txBody>
          <a:bodyPr>
            <a:normAutofit/>
          </a:bodyPr>
          <a:lstStyle/>
          <a:p>
            <a:r>
              <a:rPr lang="en-US" b="1" dirty="0" smtClean="0"/>
              <a:t>Boosting</a:t>
            </a:r>
            <a:r>
              <a:rPr lang="en-US" dirty="0" smtClean="0"/>
              <a:t>:</a:t>
            </a:r>
          </a:p>
          <a:p>
            <a:pPr lvl="1"/>
            <a:r>
              <a:rPr lang="en-US" b="1" dirty="0" smtClean="0"/>
              <a:t>Method</a:t>
            </a:r>
            <a:r>
              <a:rPr lang="en-US" dirty="0" smtClean="0"/>
              <a:t>: Boosting builds a sequence of base models in an adaptive manner. Each new model is trained to correct the errors made by the previous ones. The final prediction is a weighted sum of all the models' predictions.</a:t>
            </a:r>
          </a:p>
          <a:p>
            <a:pPr lvl="1"/>
            <a:endParaRPr lang="en-US" dirty="0" smtClean="0"/>
          </a:p>
          <a:p>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Boosting</a:t>
            </a:r>
            <a:r>
              <a:rPr lang="en-US" dirty="0" smtClean="0"/>
              <a:t>:</a:t>
            </a:r>
            <a:br>
              <a:rPr lang="en-US" dirty="0" smtClean="0"/>
            </a:br>
            <a:endParaRPr lang="en-US" dirty="0"/>
          </a:p>
        </p:txBody>
      </p:sp>
      <p:sp>
        <p:nvSpPr>
          <p:cNvPr id="3" name="Content Placeholder 2"/>
          <p:cNvSpPr>
            <a:spLocks noGrp="1"/>
          </p:cNvSpPr>
          <p:nvPr>
            <p:ph idx="1"/>
          </p:nvPr>
        </p:nvSpPr>
        <p:spPr/>
        <p:txBody>
          <a:bodyPr/>
          <a:lstStyle/>
          <a:p>
            <a:pPr lvl="1"/>
            <a:r>
              <a:rPr lang="en-US" b="1" dirty="0" smtClean="0"/>
              <a:t>Impact on Bias and Variance</a:t>
            </a:r>
            <a:r>
              <a:rPr lang="en-US" dirty="0" smtClean="0"/>
              <a:t>:</a:t>
            </a:r>
          </a:p>
          <a:p>
            <a:pPr lvl="2"/>
            <a:r>
              <a:rPr lang="en-US" b="1" dirty="0" smtClean="0"/>
              <a:t>Bias Reduction</a:t>
            </a:r>
            <a:r>
              <a:rPr lang="en-US" dirty="0" smtClean="0"/>
              <a:t>: Boosting tends to reduce bias. By repeatedly focusing on examples that the previous models got wrong, boosting adapts and tries to fit the training data better.</a:t>
            </a:r>
          </a:p>
          <a:p>
            <a:pPr lvl="2"/>
            <a:r>
              <a:rPr lang="en-US" b="1" dirty="0" smtClean="0"/>
              <a:t>May Increase Variance</a:t>
            </a:r>
            <a:r>
              <a:rPr lang="en-US" dirty="0" smtClean="0"/>
              <a:t>: Boosting can increase the variance of the model. Since the models are built sequentially and may become increasingly complex, they can </a:t>
            </a:r>
            <a:r>
              <a:rPr lang="en-US" dirty="0" err="1" smtClean="0"/>
              <a:t>overfit</a:t>
            </a:r>
            <a:r>
              <a:rPr lang="en-US" dirty="0" smtClean="0"/>
              <a:t> to the training data. Regularization techniques are often used to mitigate this.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Stacking</a:t>
            </a:r>
            <a:r>
              <a:rPr lang="en-US" dirty="0" smtClean="0"/>
              <a:t>:</a:t>
            </a:r>
            <a:br>
              <a:rPr lang="en-US" dirty="0" smtClean="0"/>
            </a:br>
            <a:endParaRPr lang="en-US" dirty="0"/>
          </a:p>
        </p:txBody>
      </p:sp>
      <p:sp>
        <p:nvSpPr>
          <p:cNvPr id="3" name="Content Placeholder 2"/>
          <p:cNvSpPr>
            <a:spLocks noGrp="1"/>
          </p:cNvSpPr>
          <p:nvPr>
            <p:ph idx="1"/>
          </p:nvPr>
        </p:nvSpPr>
        <p:spPr/>
        <p:txBody>
          <a:bodyPr>
            <a:normAutofit/>
          </a:bodyPr>
          <a:lstStyle/>
          <a:p>
            <a:pPr lvl="1"/>
            <a:r>
              <a:rPr lang="en-US" b="1" dirty="0" smtClean="0"/>
              <a:t>Method</a:t>
            </a:r>
            <a:r>
              <a:rPr lang="en-US" dirty="0" smtClean="0"/>
              <a:t>: Stacking combines the predictions of multiple base models by training a meta-model on their outputs. The base models' predictions serve as the input features for the meta-model.</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Stacking</a:t>
            </a:r>
            <a:r>
              <a:rPr lang="en-US" dirty="0" smtClean="0"/>
              <a:t>:</a:t>
            </a:r>
            <a:br>
              <a:rPr lang="en-US" dirty="0" smtClean="0"/>
            </a:br>
            <a:endParaRPr lang="en-US" dirty="0"/>
          </a:p>
        </p:txBody>
      </p:sp>
      <p:sp>
        <p:nvSpPr>
          <p:cNvPr id="3" name="Content Placeholder 2"/>
          <p:cNvSpPr>
            <a:spLocks noGrp="1"/>
          </p:cNvSpPr>
          <p:nvPr>
            <p:ph idx="1"/>
          </p:nvPr>
        </p:nvSpPr>
        <p:spPr/>
        <p:txBody>
          <a:bodyPr/>
          <a:lstStyle/>
          <a:p>
            <a:pPr lvl="1"/>
            <a:r>
              <a:rPr lang="en-US" b="1" dirty="0" smtClean="0"/>
              <a:t>Impact on Bias and Variance</a:t>
            </a:r>
            <a:r>
              <a:rPr lang="en-US" dirty="0" smtClean="0"/>
              <a:t>:</a:t>
            </a:r>
          </a:p>
          <a:p>
            <a:pPr lvl="2"/>
            <a:r>
              <a:rPr lang="en-US" b="1" dirty="0" smtClean="0"/>
              <a:t>Bias and Variance Trade-Off</a:t>
            </a:r>
            <a:r>
              <a:rPr lang="en-US" dirty="0" smtClean="0"/>
              <a:t>: Stacking can potentially reduce both bias and variance, but it's highly dependent on the choice of base models and the meta-model. By using diverse base models, you can obtain predictions with lower bias and variance. The meta-model can then fine-tune these predictions.</a:t>
            </a:r>
          </a:p>
          <a:p>
            <a:pPr lvl="2"/>
            <a:r>
              <a:rPr lang="en-US" b="1" dirty="0" err="1" smtClean="0"/>
              <a:t>Overfitting</a:t>
            </a:r>
            <a:r>
              <a:rPr lang="en-US" b="1" dirty="0" smtClean="0"/>
              <a:t> Potential</a:t>
            </a:r>
            <a:r>
              <a:rPr lang="en-US" dirty="0" smtClean="0"/>
              <a:t>: Stacking can be prone to </a:t>
            </a:r>
            <a:r>
              <a:rPr lang="en-US" dirty="0" err="1" smtClean="0"/>
              <a:t>overfitting</a:t>
            </a:r>
            <a:r>
              <a:rPr lang="en-US" dirty="0" smtClean="0"/>
              <a:t> if not properly tuned. The meta-model's complexity and the risk of </a:t>
            </a:r>
            <a:r>
              <a:rPr lang="en-US" dirty="0" err="1" smtClean="0"/>
              <a:t>overfitting</a:t>
            </a:r>
            <a:r>
              <a:rPr lang="en-US" dirty="0" smtClean="0"/>
              <a:t> depend on the diversity and quality of the base models.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13D815F9-C9F6-415A-892D-5233A87DF7B5}" type="slidenum">
              <a:rPr lang="en-US" smtClean="0"/>
              <a:pPr/>
              <a:t>3</a:t>
            </a:fld>
            <a:endParaRPr lang="en-US" smtClean="0"/>
          </a:p>
        </p:txBody>
      </p:sp>
      <p:sp>
        <p:nvSpPr>
          <p:cNvPr id="22531" name="Rectangle 2"/>
          <p:cNvSpPr>
            <a:spLocks noGrp="1" noChangeArrowheads="1"/>
          </p:cNvSpPr>
          <p:nvPr>
            <p:ph type="title"/>
          </p:nvPr>
        </p:nvSpPr>
        <p:spPr/>
        <p:txBody>
          <a:bodyPr/>
          <a:lstStyle/>
          <a:p>
            <a:pPr eaLnBrk="1" hangingPunct="1"/>
            <a:r>
              <a:rPr lang="en-US" smtClean="0">
                <a:solidFill>
                  <a:srgbClr val="FF3300"/>
                </a:solidFill>
              </a:rPr>
              <a:t>Ensemble Approaches</a:t>
            </a:r>
          </a:p>
        </p:txBody>
      </p:sp>
      <p:sp>
        <p:nvSpPr>
          <p:cNvPr id="22532" name="Rectangle 3"/>
          <p:cNvSpPr>
            <a:spLocks noGrp="1" noChangeArrowheads="1"/>
          </p:cNvSpPr>
          <p:nvPr>
            <p:ph type="body" idx="1"/>
          </p:nvPr>
        </p:nvSpPr>
        <p:spPr/>
        <p:txBody>
          <a:bodyPr/>
          <a:lstStyle/>
          <a:p>
            <a:pPr eaLnBrk="1" hangingPunct="1"/>
            <a:r>
              <a:rPr lang="en-US" smtClean="0"/>
              <a:t>Bagging</a:t>
            </a:r>
          </a:p>
          <a:p>
            <a:pPr lvl="1" eaLnBrk="1" hangingPunct="1"/>
            <a:r>
              <a:rPr lang="en-US" b="1" smtClean="0">
                <a:solidFill>
                  <a:srgbClr val="FF3300"/>
                </a:solidFill>
              </a:rPr>
              <a:t>B</a:t>
            </a:r>
            <a:r>
              <a:rPr lang="en-US" smtClean="0"/>
              <a:t>ootstrap </a:t>
            </a:r>
            <a:r>
              <a:rPr lang="en-US" smtClean="0">
                <a:solidFill>
                  <a:srgbClr val="FF3300"/>
                </a:solidFill>
              </a:rPr>
              <a:t>agg</a:t>
            </a:r>
            <a:r>
              <a:rPr lang="en-US" smtClean="0"/>
              <a:t>regat</a:t>
            </a:r>
            <a:r>
              <a:rPr lang="en-US" smtClean="0">
                <a:solidFill>
                  <a:srgbClr val="FF3300"/>
                </a:solidFill>
              </a:rPr>
              <a:t>ing</a:t>
            </a:r>
            <a:endParaRPr lang="en-US" smtClean="0"/>
          </a:p>
          <a:p>
            <a:pPr eaLnBrk="1" hangingPunct="1"/>
            <a:endParaRPr lang="en-US" smtClean="0"/>
          </a:p>
          <a:p>
            <a:pPr eaLnBrk="1" hangingPunct="1"/>
            <a:r>
              <a:rPr lang="en-US" smtClean="0"/>
              <a:t>Boosting</a:t>
            </a:r>
          </a:p>
          <a:p>
            <a:pPr eaLnBrk="1" hangingPunct="1"/>
            <a:endParaRPr lang="en-US" smtClean="0"/>
          </a:p>
          <a:p>
            <a:pPr eaLnBrk="1" hangingPunct="1"/>
            <a:r>
              <a:rPr lang="en-US" smtClean="0"/>
              <a:t>Random Forests</a:t>
            </a:r>
          </a:p>
          <a:p>
            <a:pPr lvl="1" eaLnBrk="1" hangingPunct="1"/>
            <a:r>
              <a:rPr lang="en-US" smtClean="0"/>
              <a:t>Bagging reborn</a:t>
            </a:r>
          </a:p>
        </p:txBody>
      </p:sp>
      <p:sp>
        <p:nvSpPr>
          <p:cNvPr id="22533" name="Date Placeholder 6"/>
          <p:cNvSpPr>
            <a:spLocks noGrp="1"/>
          </p:cNvSpPr>
          <p:nvPr>
            <p:ph type="dt" sz="quarter" idx="10"/>
          </p:nvPr>
        </p:nvSpPr>
        <p:spPr>
          <a:noFill/>
        </p:spPr>
        <p:txBody>
          <a:bodyPr/>
          <a:lstStyle/>
          <a:p>
            <a:r>
              <a:rPr lang="en-US" smtClean="0"/>
              <a:t>Intro AI</a:t>
            </a:r>
          </a:p>
        </p:txBody>
      </p:sp>
      <p:sp>
        <p:nvSpPr>
          <p:cNvPr id="22534" name="Footer Placeholder 7"/>
          <p:cNvSpPr>
            <a:spLocks noGrp="1"/>
          </p:cNvSpPr>
          <p:nvPr>
            <p:ph type="ftr" sz="quarter" idx="11"/>
          </p:nvPr>
        </p:nvSpPr>
        <p:spPr>
          <a:noFill/>
        </p:spPr>
        <p:txBody>
          <a:bodyPr/>
          <a:lstStyle/>
          <a:p>
            <a:r>
              <a:rPr lang="en-US" smtClean="0"/>
              <a:t>Ensembles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E72F4D79-7BDE-4212-B4B1-32DFF195D5F5}" type="slidenum">
              <a:rPr lang="en-US" smtClean="0"/>
              <a:pPr/>
              <a:t>4</a:t>
            </a:fld>
            <a:endParaRPr lang="en-US" smtClean="0"/>
          </a:p>
        </p:txBody>
      </p:sp>
      <p:sp>
        <p:nvSpPr>
          <p:cNvPr id="23555" name="Rectangle 2"/>
          <p:cNvSpPr>
            <a:spLocks noGrp="1" noChangeArrowheads="1"/>
          </p:cNvSpPr>
          <p:nvPr>
            <p:ph type="title"/>
          </p:nvPr>
        </p:nvSpPr>
        <p:spPr/>
        <p:txBody>
          <a:bodyPr/>
          <a:lstStyle/>
          <a:p>
            <a:pPr eaLnBrk="1" hangingPunct="1"/>
            <a:r>
              <a:rPr lang="en-US" smtClean="0">
                <a:solidFill>
                  <a:srgbClr val="FF3300"/>
                </a:solidFill>
              </a:rPr>
              <a:t>Bagging</a:t>
            </a:r>
          </a:p>
        </p:txBody>
      </p:sp>
      <p:sp>
        <p:nvSpPr>
          <p:cNvPr id="23556" name="Rectangle 3"/>
          <p:cNvSpPr>
            <a:spLocks noGrp="1" noChangeArrowheads="1"/>
          </p:cNvSpPr>
          <p:nvPr>
            <p:ph type="body" idx="1"/>
          </p:nvPr>
        </p:nvSpPr>
        <p:spPr/>
        <p:txBody>
          <a:bodyPr/>
          <a:lstStyle/>
          <a:p>
            <a:pPr eaLnBrk="1" hangingPunct="1">
              <a:lnSpc>
                <a:spcPct val="90000"/>
              </a:lnSpc>
            </a:pPr>
            <a:r>
              <a:rPr lang="en-US" sz="2800" smtClean="0"/>
              <a:t>Main Assumption: </a:t>
            </a:r>
          </a:p>
          <a:p>
            <a:pPr lvl="1" eaLnBrk="1" hangingPunct="1">
              <a:lnSpc>
                <a:spcPct val="90000"/>
              </a:lnSpc>
            </a:pPr>
            <a:r>
              <a:rPr lang="en-US" sz="2400" smtClean="0"/>
              <a:t>Combining many unstable predictors to produce a ensemble (stable) predictor.</a:t>
            </a:r>
          </a:p>
          <a:p>
            <a:pPr lvl="1" eaLnBrk="1" hangingPunct="1">
              <a:lnSpc>
                <a:spcPct val="90000"/>
              </a:lnSpc>
            </a:pPr>
            <a:r>
              <a:rPr lang="en-US" sz="2400" smtClean="0"/>
              <a:t>Unstable Predictor: small changes in training data produce large changes in the model.</a:t>
            </a:r>
          </a:p>
          <a:p>
            <a:pPr lvl="2" eaLnBrk="1" hangingPunct="1">
              <a:lnSpc>
                <a:spcPct val="90000"/>
              </a:lnSpc>
            </a:pPr>
            <a:r>
              <a:rPr lang="en-US" sz="2000" smtClean="0"/>
              <a:t>e.g. Neural Nets, trees</a:t>
            </a:r>
          </a:p>
          <a:p>
            <a:pPr lvl="2" eaLnBrk="1" hangingPunct="1">
              <a:lnSpc>
                <a:spcPct val="90000"/>
              </a:lnSpc>
            </a:pPr>
            <a:r>
              <a:rPr lang="en-US" sz="2000" smtClean="0"/>
              <a:t>Stable: SVM (sometimes), Nearest Neighbor.</a:t>
            </a:r>
          </a:p>
          <a:p>
            <a:pPr eaLnBrk="1" hangingPunct="1">
              <a:lnSpc>
                <a:spcPct val="90000"/>
              </a:lnSpc>
            </a:pPr>
            <a:r>
              <a:rPr lang="en-US" sz="2800" smtClean="0"/>
              <a:t>Hypothesis Space</a:t>
            </a:r>
          </a:p>
          <a:p>
            <a:pPr lvl="1" eaLnBrk="1" hangingPunct="1">
              <a:lnSpc>
                <a:spcPct val="90000"/>
              </a:lnSpc>
            </a:pPr>
            <a:r>
              <a:rPr lang="en-US" sz="2400" smtClean="0"/>
              <a:t>Variable size (nonparametric): </a:t>
            </a:r>
          </a:p>
          <a:p>
            <a:pPr lvl="2" eaLnBrk="1" hangingPunct="1">
              <a:lnSpc>
                <a:spcPct val="90000"/>
              </a:lnSpc>
            </a:pPr>
            <a:r>
              <a:rPr lang="en-US" sz="2000" smtClean="0"/>
              <a:t>Can model any function if you use an appropriate predictor (e.g. trees)</a:t>
            </a:r>
          </a:p>
        </p:txBody>
      </p:sp>
      <p:sp>
        <p:nvSpPr>
          <p:cNvPr id="23557" name="Date Placeholder 6"/>
          <p:cNvSpPr>
            <a:spLocks noGrp="1"/>
          </p:cNvSpPr>
          <p:nvPr>
            <p:ph type="dt" sz="quarter" idx="10"/>
          </p:nvPr>
        </p:nvSpPr>
        <p:spPr>
          <a:noFill/>
        </p:spPr>
        <p:txBody>
          <a:bodyPr/>
          <a:lstStyle/>
          <a:p>
            <a:r>
              <a:rPr lang="en-US" smtClean="0"/>
              <a:t>Intro AI</a:t>
            </a:r>
          </a:p>
        </p:txBody>
      </p:sp>
      <p:sp>
        <p:nvSpPr>
          <p:cNvPr id="23558" name="Footer Placeholder 7"/>
          <p:cNvSpPr>
            <a:spLocks noGrp="1"/>
          </p:cNvSpPr>
          <p:nvPr>
            <p:ph type="ftr" sz="quarter" idx="11"/>
          </p:nvPr>
        </p:nvSpPr>
        <p:spPr>
          <a:noFill/>
        </p:spPr>
        <p:txBody>
          <a:bodyPr/>
          <a:lstStyle/>
          <a:p>
            <a:r>
              <a:rPr lang="en-US" smtClean="0"/>
              <a:t>Ensembles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Slide Number Placeholder 5"/>
          <p:cNvSpPr>
            <a:spLocks noGrp="1"/>
          </p:cNvSpPr>
          <p:nvPr>
            <p:ph type="sldNum" sz="quarter" idx="12"/>
          </p:nvPr>
        </p:nvSpPr>
        <p:spPr>
          <a:noFill/>
        </p:spPr>
        <p:txBody>
          <a:bodyPr/>
          <a:lstStyle/>
          <a:p>
            <a:fld id="{89E47EE0-DD0A-40F2-8850-F6FAEE1DA004}" type="slidenum">
              <a:rPr lang="en-US" smtClean="0"/>
              <a:pPr/>
              <a:t>5</a:t>
            </a:fld>
            <a:endParaRPr lang="en-US" smtClean="0"/>
          </a:p>
        </p:txBody>
      </p:sp>
      <p:sp>
        <p:nvSpPr>
          <p:cNvPr id="2057" name="Rectangle 2"/>
          <p:cNvSpPr>
            <a:spLocks noGrp="1" noChangeArrowheads="1"/>
          </p:cNvSpPr>
          <p:nvPr>
            <p:ph type="title"/>
          </p:nvPr>
        </p:nvSpPr>
        <p:spPr>
          <a:xfrm>
            <a:off x="762000" y="381000"/>
            <a:ext cx="7772400" cy="762000"/>
          </a:xfrm>
        </p:spPr>
        <p:txBody>
          <a:bodyPr/>
          <a:lstStyle/>
          <a:p>
            <a:pPr eaLnBrk="1" hangingPunct="1"/>
            <a:r>
              <a:rPr lang="en-US" smtClean="0"/>
              <a:t>The Bagging Algorithm</a:t>
            </a:r>
          </a:p>
        </p:txBody>
      </p:sp>
      <p:sp>
        <p:nvSpPr>
          <p:cNvPr id="2058" name="Rectangle 3"/>
          <p:cNvSpPr>
            <a:spLocks noGrp="1" noChangeArrowheads="1"/>
          </p:cNvSpPr>
          <p:nvPr>
            <p:ph type="body" idx="1"/>
          </p:nvPr>
        </p:nvSpPr>
        <p:spPr>
          <a:xfrm>
            <a:off x="762000" y="2667000"/>
            <a:ext cx="7772400" cy="2971800"/>
          </a:xfrm>
        </p:spPr>
        <p:txBody>
          <a:bodyPr/>
          <a:lstStyle/>
          <a:p>
            <a:pPr eaLnBrk="1" hangingPunct="1">
              <a:buFontTx/>
              <a:buNone/>
            </a:pPr>
            <a:r>
              <a:rPr lang="en-US" smtClean="0"/>
              <a:t>For</a:t>
            </a:r>
          </a:p>
          <a:p>
            <a:pPr eaLnBrk="1" hangingPunct="1"/>
            <a:r>
              <a:rPr lang="en-US" smtClean="0"/>
              <a:t>Obtain bootstrap sample      from the training data   </a:t>
            </a:r>
          </a:p>
          <a:p>
            <a:pPr eaLnBrk="1" hangingPunct="1"/>
            <a:r>
              <a:rPr lang="en-US" smtClean="0"/>
              <a:t>Build a model             from bootstrap data </a:t>
            </a:r>
          </a:p>
        </p:txBody>
      </p:sp>
      <p:graphicFrame>
        <p:nvGraphicFramePr>
          <p:cNvPr id="2050" name="Object 4"/>
          <p:cNvGraphicFramePr>
            <a:graphicFrameLocks noChangeAspect="1"/>
          </p:cNvGraphicFramePr>
          <p:nvPr/>
        </p:nvGraphicFramePr>
        <p:xfrm>
          <a:off x="1600200" y="2667000"/>
          <a:ext cx="1951038" cy="557213"/>
        </p:xfrm>
        <a:graphic>
          <a:graphicData uri="http://schemas.openxmlformats.org/presentationml/2006/ole">
            <p:oleObj spid="_x0000_s2050" name="Equation" r:id="rId3" imgW="622080" imgH="177480" progId="">
              <p:embed/>
            </p:oleObj>
          </a:graphicData>
        </a:graphic>
      </p:graphicFrame>
      <p:graphicFrame>
        <p:nvGraphicFramePr>
          <p:cNvPr id="2051" name="Object 5"/>
          <p:cNvGraphicFramePr>
            <a:graphicFrameLocks noChangeAspect="1"/>
          </p:cNvGraphicFramePr>
          <p:nvPr/>
        </p:nvGraphicFramePr>
        <p:xfrm>
          <a:off x="2514600" y="1828800"/>
          <a:ext cx="3735388" cy="584200"/>
        </p:xfrm>
        <a:graphic>
          <a:graphicData uri="http://schemas.openxmlformats.org/presentationml/2006/ole">
            <p:oleObj spid="_x0000_s2051" name="Equation" r:id="rId4" imgW="1625400" imgH="253800" progId="">
              <p:embed/>
            </p:oleObj>
          </a:graphicData>
        </a:graphic>
      </p:graphicFrame>
      <p:sp>
        <p:nvSpPr>
          <p:cNvPr id="2059" name="Text Box 6"/>
          <p:cNvSpPr txBox="1">
            <a:spLocks noChangeArrowheads="1"/>
          </p:cNvSpPr>
          <p:nvPr/>
        </p:nvSpPr>
        <p:spPr bwMode="auto">
          <a:xfrm>
            <a:off x="914400" y="1828800"/>
            <a:ext cx="1595438" cy="457200"/>
          </a:xfrm>
          <a:prstGeom prst="rect">
            <a:avLst/>
          </a:prstGeom>
          <a:noFill/>
          <a:ln w="9525">
            <a:noFill/>
            <a:miter lim="800000"/>
            <a:headEnd/>
            <a:tailEnd/>
          </a:ln>
        </p:spPr>
        <p:txBody>
          <a:bodyPr wrap="none">
            <a:spAutoFit/>
          </a:bodyPr>
          <a:lstStyle/>
          <a:p>
            <a:r>
              <a:rPr lang="en-US"/>
              <a:t>Given data:</a:t>
            </a:r>
          </a:p>
        </p:txBody>
      </p:sp>
      <p:graphicFrame>
        <p:nvGraphicFramePr>
          <p:cNvPr id="2052" name="Object 7"/>
          <p:cNvGraphicFramePr>
            <a:graphicFrameLocks noChangeAspect="1"/>
          </p:cNvGraphicFramePr>
          <p:nvPr/>
        </p:nvGraphicFramePr>
        <p:xfrm>
          <a:off x="5153025" y="3352800"/>
          <a:ext cx="533400" cy="533400"/>
        </p:xfrm>
        <a:graphic>
          <a:graphicData uri="http://schemas.openxmlformats.org/presentationml/2006/ole">
            <p:oleObj spid="_x0000_s2052" name="Equation" r:id="rId5" imgW="228600" imgH="228600" progId="">
              <p:embed/>
            </p:oleObj>
          </a:graphicData>
        </a:graphic>
      </p:graphicFrame>
      <p:graphicFrame>
        <p:nvGraphicFramePr>
          <p:cNvPr id="2053" name="Object 8"/>
          <p:cNvGraphicFramePr>
            <a:graphicFrameLocks noChangeAspect="1"/>
          </p:cNvGraphicFramePr>
          <p:nvPr/>
        </p:nvGraphicFramePr>
        <p:xfrm>
          <a:off x="3352800" y="3886200"/>
          <a:ext cx="330200" cy="330200"/>
        </p:xfrm>
        <a:graphic>
          <a:graphicData uri="http://schemas.openxmlformats.org/presentationml/2006/ole">
            <p:oleObj spid="_x0000_s2053" name="Equation" r:id="rId6" imgW="164880" imgH="164880" progId="">
              <p:embed/>
            </p:oleObj>
          </a:graphicData>
        </a:graphic>
      </p:graphicFrame>
      <p:graphicFrame>
        <p:nvGraphicFramePr>
          <p:cNvPr id="2054" name="Object 9"/>
          <p:cNvGraphicFramePr>
            <a:graphicFrameLocks noChangeAspect="1"/>
          </p:cNvGraphicFramePr>
          <p:nvPr/>
        </p:nvGraphicFramePr>
        <p:xfrm>
          <a:off x="3657600" y="4343400"/>
          <a:ext cx="1008063" cy="592138"/>
        </p:xfrm>
        <a:graphic>
          <a:graphicData uri="http://schemas.openxmlformats.org/presentationml/2006/ole">
            <p:oleObj spid="_x0000_s2054" name="Equation" r:id="rId7" imgW="431640" imgH="253800" progId="">
              <p:embed/>
            </p:oleObj>
          </a:graphicData>
        </a:graphic>
      </p:graphicFrame>
      <p:graphicFrame>
        <p:nvGraphicFramePr>
          <p:cNvPr id="2055" name="Object 10"/>
          <p:cNvGraphicFramePr>
            <a:graphicFrameLocks noChangeAspect="1"/>
          </p:cNvGraphicFramePr>
          <p:nvPr/>
        </p:nvGraphicFramePr>
        <p:xfrm>
          <a:off x="8077200" y="4419600"/>
          <a:ext cx="533400" cy="533400"/>
        </p:xfrm>
        <a:graphic>
          <a:graphicData uri="http://schemas.openxmlformats.org/presentationml/2006/ole">
            <p:oleObj spid="_x0000_s2055" name="Equation" r:id="rId8" imgW="228600" imgH="228600" progId="">
              <p:embed/>
            </p:oleObj>
          </a:graphicData>
        </a:graphic>
      </p:graphicFrame>
      <p:sp>
        <p:nvSpPr>
          <p:cNvPr id="2060" name="Date Placeholder 13"/>
          <p:cNvSpPr>
            <a:spLocks noGrp="1"/>
          </p:cNvSpPr>
          <p:nvPr>
            <p:ph type="dt" sz="quarter" idx="10"/>
          </p:nvPr>
        </p:nvSpPr>
        <p:spPr>
          <a:noFill/>
        </p:spPr>
        <p:txBody>
          <a:bodyPr/>
          <a:lstStyle/>
          <a:p>
            <a:r>
              <a:rPr lang="en-US" smtClean="0"/>
              <a:t>Intro AI</a:t>
            </a:r>
          </a:p>
        </p:txBody>
      </p:sp>
      <p:sp>
        <p:nvSpPr>
          <p:cNvPr id="2061" name="Footer Placeholder 14"/>
          <p:cNvSpPr>
            <a:spLocks noGrp="1"/>
          </p:cNvSpPr>
          <p:nvPr>
            <p:ph type="ftr" sz="quarter" idx="11"/>
          </p:nvPr>
        </p:nvSpPr>
        <p:spPr>
          <a:noFill/>
        </p:spPr>
        <p:txBody>
          <a:bodyPr/>
          <a:lstStyle/>
          <a:p>
            <a:r>
              <a:rPr lang="en-US" smtClean="0"/>
              <a:t>Ensembles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Slide Number Placeholder 5"/>
          <p:cNvSpPr>
            <a:spLocks noGrp="1"/>
          </p:cNvSpPr>
          <p:nvPr>
            <p:ph type="sldNum" sz="quarter" idx="12"/>
          </p:nvPr>
        </p:nvSpPr>
        <p:spPr>
          <a:noFill/>
        </p:spPr>
        <p:txBody>
          <a:bodyPr/>
          <a:lstStyle/>
          <a:p>
            <a:fld id="{BB8FCB9C-CAF9-49BE-AEC0-83C97763E024}" type="slidenum">
              <a:rPr lang="en-US" smtClean="0"/>
              <a:pPr/>
              <a:t>6</a:t>
            </a:fld>
            <a:endParaRPr lang="en-US" smtClean="0"/>
          </a:p>
        </p:txBody>
      </p:sp>
      <p:sp>
        <p:nvSpPr>
          <p:cNvPr id="3077" name="Rectangle 2"/>
          <p:cNvSpPr>
            <a:spLocks noGrp="1" noChangeArrowheads="1"/>
          </p:cNvSpPr>
          <p:nvPr>
            <p:ph type="title"/>
          </p:nvPr>
        </p:nvSpPr>
        <p:spPr/>
        <p:txBody>
          <a:bodyPr/>
          <a:lstStyle/>
          <a:p>
            <a:pPr eaLnBrk="1" hangingPunct="1"/>
            <a:r>
              <a:rPr lang="en-US" smtClean="0"/>
              <a:t>The Bagging Model</a:t>
            </a:r>
          </a:p>
        </p:txBody>
      </p:sp>
      <p:sp>
        <p:nvSpPr>
          <p:cNvPr id="3078" name="Rectangle 3"/>
          <p:cNvSpPr>
            <a:spLocks noGrp="1" noChangeArrowheads="1"/>
          </p:cNvSpPr>
          <p:nvPr>
            <p:ph type="body" idx="1"/>
          </p:nvPr>
        </p:nvSpPr>
        <p:spPr/>
        <p:txBody>
          <a:bodyPr/>
          <a:lstStyle/>
          <a:p>
            <a:pPr eaLnBrk="1" hangingPunct="1"/>
            <a:r>
              <a:rPr lang="en-US" smtClean="0"/>
              <a:t>Regression</a:t>
            </a:r>
          </a:p>
          <a:p>
            <a:pPr eaLnBrk="1" hangingPunct="1"/>
            <a:endParaRPr lang="en-US" smtClean="0"/>
          </a:p>
          <a:p>
            <a:pPr eaLnBrk="1" hangingPunct="1"/>
            <a:endParaRPr lang="en-US" smtClean="0"/>
          </a:p>
          <a:p>
            <a:pPr eaLnBrk="1" hangingPunct="1"/>
            <a:endParaRPr lang="en-US" smtClean="0"/>
          </a:p>
          <a:p>
            <a:pPr eaLnBrk="1" hangingPunct="1"/>
            <a:r>
              <a:rPr lang="en-US" smtClean="0"/>
              <a:t>Classification:</a:t>
            </a:r>
          </a:p>
          <a:p>
            <a:pPr lvl="1" eaLnBrk="1" hangingPunct="1"/>
            <a:r>
              <a:rPr lang="en-US" smtClean="0"/>
              <a:t>Vote over classifier outputs  </a:t>
            </a:r>
          </a:p>
          <a:p>
            <a:pPr eaLnBrk="1" hangingPunct="1"/>
            <a:endParaRPr lang="en-US" smtClean="0"/>
          </a:p>
        </p:txBody>
      </p:sp>
      <p:graphicFrame>
        <p:nvGraphicFramePr>
          <p:cNvPr id="3074" name="Object 4"/>
          <p:cNvGraphicFramePr>
            <a:graphicFrameLocks noChangeAspect="1"/>
          </p:cNvGraphicFramePr>
          <p:nvPr/>
        </p:nvGraphicFramePr>
        <p:xfrm>
          <a:off x="2286000" y="2667000"/>
          <a:ext cx="2819400" cy="1101725"/>
        </p:xfrm>
        <a:graphic>
          <a:graphicData uri="http://schemas.openxmlformats.org/presentationml/2006/ole">
            <p:oleObj spid="_x0000_s3074" name="Equation" r:id="rId3" imgW="1104840" imgH="431640" progId="">
              <p:embed/>
            </p:oleObj>
          </a:graphicData>
        </a:graphic>
      </p:graphicFrame>
      <p:graphicFrame>
        <p:nvGraphicFramePr>
          <p:cNvPr id="3075" name="Object 5"/>
          <p:cNvGraphicFramePr>
            <a:graphicFrameLocks noChangeAspect="1"/>
          </p:cNvGraphicFramePr>
          <p:nvPr/>
        </p:nvGraphicFramePr>
        <p:xfrm>
          <a:off x="5715000" y="4876800"/>
          <a:ext cx="2430463" cy="592138"/>
        </p:xfrm>
        <a:graphic>
          <a:graphicData uri="http://schemas.openxmlformats.org/presentationml/2006/ole">
            <p:oleObj spid="_x0000_s3075" name="Equation" r:id="rId4" imgW="1041120" imgH="253800" progId="">
              <p:embed/>
            </p:oleObj>
          </a:graphicData>
        </a:graphic>
      </p:graphicFrame>
      <p:sp>
        <p:nvSpPr>
          <p:cNvPr id="3079" name="Date Placeholder 8"/>
          <p:cNvSpPr>
            <a:spLocks noGrp="1"/>
          </p:cNvSpPr>
          <p:nvPr>
            <p:ph type="dt" sz="quarter" idx="10"/>
          </p:nvPr>
        </p:nvSpPr>
        <p:spPr>
          <a:noFill/>
        </p:spPr>
        <p:txBody>
          <a:bodyPr/>
          <a:lstStyle/>
          <a:p>
            <a:r>
              <a:rPr lang="en-US" smtClean="0"/>
              <a:t>Intro AI</a:t>
            </a:r>
          </a:p>
        </p:txBody>
      </p:sp>
      <p:sp>
        <p:nvSpPr>
          <p:cNvPr id="3080" name="Footer Placeholder 9"/>
          <p:cNvSpPr>
            <a:spLocks noGrp="1"/>
          </p:cNvSpPr>
          <p:nvPr>
            <p:ph type="ftr" sz="quarter" idx="11"/>
          </p:nvPr>
        </p:nvSpPr>
        <p:spPr>
          <a:noFill/>
        </p:spPr>
        <p:txBody>
          <a:bodyPr/>
          <a:lstStyle/>
          <a:p>
            <a:r>
              <a:rPr lang="en-US" smtClean="0"/>
              <a:t>Ensembles</a:t>
            </a:r>
          </a:p>
        </p:txBody>
      </p:sp>
      <p:pic>
        <p:nvPicPr>
          <p:cNvPr id="3081" name="Picture 9"/>
          <p:cNvPicPr>
            <a:picLocks noChangeAspect="1" noChangeArrowheads="1"/>
          </p:cNvPicPr>
          <p:nvPr/>
        </p:nvPicPr>
        <p:blipFill>
          <a:blip r:embed="rId5"/>
          <a:srcRect/>
          <a:stretch>
            <a:fillRect/>
          </a:stretch>
        </p:blipFill>
        <p:spPr bwMode="auto">
          <a:xfrm>
            <a:off x="228600" y="1752600"/>
            <a:ext cx="8562975" cy="3943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0D3FE42E-21A7-4494-B9FC-DFA8A65CDC7D}" type="slidenum">
              <a:rPr lang="en-US" smtClean="0"/>
              <a:pPr/>
              <a:t>7</a:t>
            </a:fld>
            <a:endParaRPr lang="en-US" smtClean="0"/>
          </a:p>
        </p:txBody>
      </p:sp>
      <p:sp>
        <p:nvSpPr>
          <p:cNvPr id="24579" name="Rectangle 2"/>
          <p:cNvSpPr>
            <a:spLocks noGrp="1" noChangeArrowheads="1"/>
          </p:cNvSpPr>
          <p:nvPr>
            <p:ph type="title"/>
          </p:nvPr>
        </p:nvSpPr>
        <p:spPr/>
        <p:txBody>
          <a:bodyPr/>
          <a:lstStyle/>
          <a:p>
            <a:pPr eaLnBrk="1" hangingPunct="1"/>
            <a:r>
              <a:rPr lang="en-US" smtClean="0"/>
              <a:t>Bagging Details</a:t>
            </a:r>
          </a:p>
        </p:txBody>
      </p:sp>
      <p:sp>
        <p:nvSpPr>
          <p:cNvPr id="24580" name="Rectangle 3"/>
          <p:cNvSpPr>
            <a:spLocks noGrp="1" noChangeArrowheads="1"/>
          </p:cNvSpPr>
          <p:nvPr>
            <p:ph type="body" idx="1"/>
          </p:nvPr>
        </p:nvSpPr>
        <p:spPr/>
        <p:txBody>
          <a:bodyPr/>
          <a:lstStyle/>
          <a:p>
            <a:pPr eaLnBrk="1" hangingPunct="1">
              <a:lnSpc>
                <a:spcPct val="90000"/>
              </a:lnSpc>
            </a:pPr>
            <a:r>
              <a:rPr lang="en-US" smtClean="0"/>
              <a:t>Bootstrap sample of N instances is obtained by drawing N examples at random, with replacement.</a:t>
            </a:r>
          </a:p>
          <a:p>
            <a:pPr eaLnBrk="1" hangingPunct="1">
              <a:lnSpc>
                <a:spcPct val="90000"/>
              </a:lnSpc>
            </a:pPr>
            <a:r>
              <a:rPr lang="en-US" sz="3600" smtClean="0"/>
              <a:t>On average each bootstrap sample has 63% of instances</a:t>
            </a:r>
          </a:p>
          <a:p>
            <a:pPr lvl="1" eaLnBrk="1" hangingPunct="1">
              <a:lnSpc>
                <a:spcPct val="90000"/>
              </a:lnSpc>
            </a:pPr>
            <a:r>
              <a:rPr lang="en-US" sz="3200" smtClean="0">
                <a:solidFill>
                  <a:srgbClr val="FF3300"/>
                </a:solidFill>
              </a:rPr>
              <a:t>Encourages predictors to have uncorrelated errors</a:t>
            </a:r>
          </a:p>
          <a:p>
            <a:pPr lvl="2" eaLnBrk="1" hangingPunct="1">
              <a:lnSpc>
                <a:spcPct val="90000"/>
              </a:lnSpc>
            </a:pPr>
            <a:r>
              <a:rPr lang="en-US" sz="2800" smtClean="0">
                <a:solidFill>
                  <a:srgbClr val="FF3300"/>
                </a:solidFill>
              </a:rPr>
              <a:t>This is why it works</a:t>
            </a:r>
          </a:p>
        </p:txBody>
      </p:sp>
      <p:sp>
        <p:nvSpPr>
          <p:cNvPr id="24581" name="Date Placeholder 6"/>
          <p:cNvSpPr>
            <a:spLocks noGrp="1"/>
          </p:cNvSpPr>
          <p:nvPr>
            <p:ph type="dt" sz="quarter" idx="10"/>
          </p:nvPr>
        </p:nvSpPr>
        <p:spPr>
          <a:noFill/>
        </p:spPr>
        <p:txBody>
          <a:bodyPr/>
          <a:lstStyle/>
          <a:p>
            <a:r>
              <a:rPr lang="en-US" smtClean="0"/>
              <a:t>Intro AI</a:t>
            </a:r>
          </a:p>
        </p:txBody>
      </p:sp>
      <p:sp>
        <p:nvSpPr>
          <p:cNvPr id="24582" name="Footer Placeholder 7"/>
          <p:cNvSpPr>
            <a:spLocks noGrp="1"/>
          </p:cNvSpPr>
          <p:nvPr>
            <p:ph type="ftr" sz="quarter" idx="11"/>
          </p:nvPr>
        </p:nvSpPr>
        <p:spPr>
          <a:noFill/>
        </p:spPr>
        <p:txBody>
          <a:bodyPr/>
          <a:lstStyle/>
          <a:p>
            <a:r>
              <a:rPr lang="en-US" smtClean="0"/>
              <a:t>Ensembles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fld id="{AE3CF951-CA4C-442E-8EAE-C7B3759CCA9B}" type="slidenum">
              <a:rPr lang="en-US" smtClean="0"/>
              <a:pPr/>
              <a:t>8</a:t>
            </a:fld>
            <a:endParaRPr lang="en-US" smtClean="0"/>
          </a:p>
        </p:txBody>
      </p:sp>
      <p:sp>
        <p:nvSpPr>
          <p:cNvPr id="25603" name="Rectangle 2"/>
          <p:cNvSpPr>
            <a:spLocks noGrp="1" noChangeArrowheads="1"/>
          </p:cNvSpPr>
          <p:nvPr>
            <p:ph type="title"/>
          </p:nvPr>
        </p:nvSpPr>
        <p:spPr/>
        <p:txBody>
          <a:bodyPr/>
          <a:lstStyle/>
          <a:p>
            <a:pPr eaLnBrk="1" hangingPunct="1"/>
            <a:r>
              <a:rPr lang="en-US" smtClean="0">
                <a:solidFill>
                  <a:srgbClr val="FF3300"/>
                </a:solidFill>
              </a:rPr>
              <a:t>Boosting</a:t>
            </a:r>
          </a:p>
        </p:txBody>
      </p:sp>
      <p:sp>
        <p:nvSpPr>
          <p:cNvPr id="25604" name="Rectangle 3"/>
          <p:cNvSpPr>
            <a:spLocks noGrp="1" noChangeArrowheads="1"/>
          </p:cNvSpPr>
          <p:nvPr>
            <p:ph type="body" idx="1"/>
          </p:nvPr>
        </p:nvSpPr>
        <p:spPr/>
        <p:txBody>
          <a:bodyPr/>
          <a:lstStyle/>
          <a:p>
            <a:pPr lvl="1" eaLnBrk="1" hangingPunct="1"/>
            <a:r>
              <a:rPr lang="en-US" smtClean="0"/>
              <a:t>Main Assumption: </a:t>
            </a:r>
          </a:p>
          <a:p>
            <a:pPr lvl="2" eaLnBrk="1" hangingPunct="1"/>
            <a:r>
              <a:rPr lang="en-US" smtClean="0"/>
              <a:t>Combining many weak predictors (e.g. tree stumps or 1-R predictors) to produce an ensemble predictor</a:t>
            </a:r>
          </a:p>
          <a:p>
            <a:pPr lvl="2" eaLnBrk="1" hangingPunct="1"/>
            <a:r>
              <a:rPr lang="en-US" smtClean="0"/>
              <a:t>The weak predictors or classifiers need to be </a:t>
            </a:r>
            <a:r>
              <a:rPr lang="en-US" b="1" u="sng" smtClean="0">
                <a:solidFill>
                  <a:srgbClr val="FF3300"/>
                </a:solidFill>
              </a:rPr>
              <a:t>stable</a:t>
            </a:r>
          </a:p>
          <a:p>
            <a:pPr lvl="1" eaLnBrk="1" hangingPunct="1"/>
            <a:r>
              <a:rPr lang="en-US" smtClean="0"/>
              <a:t>Hypothesis Space</a:t>
            </a:r>
          </a:p>
          <a:p>
            <a:pPr lvl="2" eaLnBrk="1" hangingPunct="1"/>
            <a:r>
              <a:rPr lang="en-US" smtClean="0"/>
              <a:t>Variable size (nonparametric): </a:t>
            </a:r>
          </a:p>
          <a:p>
            <a:pPr lvl="3" eaLnBrk="1" hangingPunct="1"/>
            <a:r>
              <a:rPr lang="en-US" smtClean="0"/>
              <a:t>Can model any function if you use an appropriate predictor (e.g. trees)</a:t>
            </a:r>
          </a:p>
        </p:txBody>
      </p:sp>
      <p:sp>
        <p:nvSpPr>
          <p:cNvPr id="25605" name="Date Placeholder 6"/>
          <p:cNvSpPr>
            <a:spLocks noGrp="1"/>
          </p:cNvSpPr>
          <p:nvPr>
            <p:ph type="dt" sz="quarter" idx="10"/>
          </p:nvPr>
        </p:nvSpPr>
        <p:spPr>
          <a:noFill/>
        </p:spPr>
        <p:txBody>
          <a:bodyPr/>
          <a:lstStyle/>
          <a:p>
            <a:r>
              <a:rPr lang="en-US" smtClean="0"/>
              <a:t>Intro AI</a:t>
            </a:r>
          </a:p>
        </p:txBody>
      </p:sp>
      <p:sp>
        <p:nvSpPr>
          <p:cNvPr id="25606" name="Footer Placeholder 7"/>
          <p:cNvSpPr>
            <a:spLocks noGrp="1"/>
          </p:cNvSpPr>
          <p:nvPr>
            <p:ph type="ftr" sz="quarter" idx="11"/>
          </p:nvPr>
        </p:nvSpPr>
        <p:spPr>
          <a:noFill/>
        </p:spPr>
        <p:txBody>
          <a:bodyPr/>
          <a:lstStyle/>
          <a:p>
            <a:r>
              <a:rPr lang="en-US" smtClean="0"/>
              <a:t>Ensembles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Stacking</a:t>
            </a:r>
            <a:endParaRPr lang="en-US" dirty="0"/>
          </a:p>
        </p:txBody>
      </p:sp>
      <p:sp>
        <p:nvSpPr>
          <p:cNvPr id="3" name="Content Placeholder 2"/>
          <p:cNvSpPr>
            <a:spLocks noGrp="1"/>
          </p:cNvSpPr>
          <p:nvPr>
            <p:ph idx="1"/>
          </p:nvPr>
        </p:nvSpPr>
        <p:spPr/>
        <p:txBody>
          <a:bodyPr>
            <a:normAutofit lnSpcReduction="10000"/>
          </a:bodyPr>
          <a:lstStyle/>
          <a:p>
            <a:r>
              <a:rPr lang="en-US" dirty="0"/>
              <a:t>Stacking, also known as stacked generalization or model stacking, is an ensemble machine learning technique that </a:t>
            </a:r>
            <a:r>
              <a:rPr lang="en-US" dirty="0">
                <a:solidFill>
                  <a:srgbClr val="FF0000"/>
                </a:solidFill>
              </a:rPr>
              <a:t>combines multiple base models (classifiers or </a:t>
            </a:r>
            <a:r>
              <a:rPr lang="en-US" dirty="0" err="1">
                <a:solidFill>
                  <a:srgbClr val="FF0000"/>
                </a:solidFill>
              </a:rPr>
              <a:t>regressors</a:t>
            </a:r>
            <a:r>
              <a:rPr lang="en-US" dirty="0">
                <a:solidFill>
                  <a:srgbClr val="FF0000"/>
                </a:solidFill>
              </a:rPr>
              <a:t>) to improve predictive performance</a:t>
            </a:r>
            <a:r>
              <a:rPr lang="en-US" dirty="0"/>
              <a:t>. </a:t>
            </a:r>
            <a:endParaRPr lang="en-US" dirty="0" smtClean="0"/>
          </a:p>
          <a:p>
            <a:r>
              <a:rPr lang="en-US" dirty="0" smtClean="0"/>
              <a:t>It </a:t>
            </a:r>
            <a:r>
              <a:rPr lang="en-US" dirty="0"/>
              <a:t>aims to leverage the strengths of different models by training a meta-model that learns how to best combine the predictions of these base models.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775</Words>
  <Application>Microsoft Office PowerPoint</Application>
  <PresentationFormat>On-screen Show (4:3)</PresentationFormat>
  <Paragraphs>95</Paragraphs>
  <Slides>21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Office Theme</vt:lpstr>
      <vt:lpstr>Equation</vt:lpstr>
      <vt:lpstr>Ensemble Learning </vt:lpstr>
      <vt:lpstr>Slide 2</vt:lpstr>
      <vt:lpstr>Ensemble Approaches</vt:lpstr>
      <vt:lpstr>Bagging</vt:lpstr>
      <vt:lpstr>The Bagging Algorithm</vt:lpstr>
      <vt:lpstr>The Bagging Model</vt:lpstr>
      <vt:lpstr>Bagging Details</vt:lpstr>
      <vt:lpstr>Boosting</vt:lpstr>
      <vt:lpstr>Stacking</vt:lpstr>
      <vt:lpstr>Slide 10</vt:lpstr>
      <vt:lpstr>Slide 11</vt:lpstr>
      <vt:lpstr>Slide 12</vt:lpstr>
      <vt:lpstr>How stacking works? </vt:lpstr>
      <vt:lpstr>Bagging, boosting, and stacking Impact on Bias and Variance</vt:lpstr>
      <vt:lpstr>Slide 15</vt:lpstr>
      <vt:lpstr>Bagging (Bootstrap Aggregating): </vt:lpstr>
      <vt:lpstr>Bagging-Impact on Bias and Variance: </vt:lpstr>
      <vt:lpstr>Boosting: </vt:lpstr>
      <vt:lpstr>Boosting: </vt:lpstr>
      <vt:lpstr>Stacking: </vt:lpstr>
      <vt:lpstr>Stacking: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 Learning</dc:title>
  <dc:creator>Admin</dc:creator>
  <cp:lastModifiedBy>Admin</cp:lastModifiedBy>
  <cp:revision>13</cp:revision>
  <dcterms:created xsi:type="dcterms:W3CDTF">2023-10-12T04:56:38Z</dcterms:created>
  <dcterms:modified xsi:type="dcterms:W3CDTF">2023-10-13T06:03:46Z</dcterms:modified>
</cp:coreProperties>
</file>