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7" r:id="rId21"/>
    <p:sldId id="280" r:id="rId22"/>
    <p:sldId id="279" r:id="rId23"/>
    <p:sldId id="283" r:id="rId24"/>
    <p:sldId id="276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40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20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AFF-29F5-4499-98A8-A3E3D88D9AB0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1FAB-09FC-40AD-9C2C-C0E4667A79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441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AFF-29F5-4499-98A8-A3E3D88D9AB0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1FAB-09FC-40AD-9C2C-C0E4667A79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0558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AFF-29F5-4499-98A8-A3E3D88D9AB0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1FAB-09FC-40AD-9C2C-C0E4667A79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725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AFF-29F5-4499-98A8-A3E3D88D9AB0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1FAB-09FC-40AD-9C2C-C0E4667A79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821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AFF-29F5-4499-98A8-A3E3D88D9AB0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1FAB-09FC-40AD-9C2C-C0E4667A79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5188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AFF-29F5-4499-98A8-A3E3D88D9AB0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1FAB-09FC-40AD-9C2C-C0E4667A79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0855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AFF-29F5-4499-98A8-A3E3D88D9AB0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1FAB-09FC-40AD-9C2C-C0E4667A79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5025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AFF-29F5-4499-98A8-A3E3D88D9AB0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1FAB-09FC-40AD-9C2C-C0E4667A79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2109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AFF-29F5-4499-98A8-A3E3D88D9AB0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1FAB-09FC-40AD-9C2C-C0E4667A79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518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AFF-29F5-4499-98A8-A3E3D88D9AB0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1FAB-09FC-40AD-9C2C-C0E4667A79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0969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FAFF-29F5-4499-98A8-A3E3D88D9AB0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1FAB-09FC-40AD-9C2C-C0E4667A79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73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FAFF-29F5-4499-98A8-A3E3D88D9AB0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1FAB-09FC-40AD-9C2C-C0E4667A79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999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get started with MongoDB in 10 minutes | by Navindu Jayatilake |  We've moved to freeCodeCamp.org/news | Medium">
            <a:extLst>
              <a:ext uri="{FF2B5EF4-FFF2-40B4-BE49-F238E27FC236}">
                <a16:creationId xmlns="" xmlns:a16="http://schemas.microsoft.com/office/drawing/2014/main" id="{C93C1C38-2A99-58CA-18A2-08018956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18" y="503583"/>
            <a:ext cx="5592417" cy="61887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43414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29" y="264454"/>
            <a:ext cx="11651166" cy="6426278"/>
          </a:xfrm>
        </p:spPr>
        <p:txBody>
          <a:bodyPr/>
          <a:lstStyle/>
          <a:p>
            <a:pPr marL="0" indent="0" algn="just">
              <a:buNone/>
            </a:pPr>
            <a:r>
              <a:rPr lang="en-US" sz="3600" b="1" i="0" dirty="0">
                <a:solidFill>
                  <a:srgbClr val="0A0B0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 1 - Installing Mongoose on a Node.js environment</a:t>
            </a:r>
          </a:p>
          <a:p>
            <a:pPr algn="just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To interact with the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from node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js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framework we require ‘</a:t>
            </a:r>
            <a:r>
              <a:rPr lang="en-US" sz="3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mongoose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’ library.</a:t>
            </a:r>
          </a:p>
          <a:p>
            <a:pPr algn="just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For installing the Mongoose library, issue the below command in the Node command prompt.</a:t>
            </a:r>
          </a:p>
          <a:p>
            <a:pPr marL="0" indent="0" algn="just">
              <a:buNone/>
            </a:pPr>
            <a:r>
              <a:rPr lang="en-IN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</a:t>
            </a:r>
            <a:r>
              <a:rPr lang="en-IN" sz="36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npm</a:t>
            </a:r>
            <a:r>
              <a:rPr lang="en-IN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install mongoose --save</a:t>
            </a:r>
          </a:p>
          <a:p>
            <a:pPr algn="just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To establish a connection to the MongoDB database, we need to create a connection object using Mongoose.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6281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AB43D5-EA15-1BDB-D03C-4AA253A7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5" y="174492"/>
            <a:ext cx="10515600" cy="58844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MongoDB Installation: 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A678DD-2412-FA09-4AF7-E5311E80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762936"/>
            <a:ext cx="11661913" cy="4351338"/>
          </a:xfrm>
        </p:spPr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Install  “mongodb-windows-x86_64-6.0.2-signed.exe” in windows10 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Default URL is : </a:t>
            </a:r>
            <a:r>
              <a:rPr lang="en-US" b="1" dirty="0">
                <a:solidFill>
                  <a:srgbClr val="FF0000"/>
                </a:solidFill>
              </a:rPr>
              <a:t> '</a:t>
            </a:r>
            <a:r>
              <a:rPr lang="en-US" b="1" dirty="0" err="1">
                <a:solidFill>
                  <a:srgbClr val="FF0000"/>
                </a:solidFill>
              </a:rPr>
              <a:t>mongodb</a:t>
            </a:r>
            <a:r>
              <a:rPr lang="en-US" b="1" dirty="0">
                <a:solidFill>
                  <a:srgbClr val="FF0000"/>
                </a:solidFill>
              </a:rPr>
              <a:t>://localhost:27017’</a:t>
            </a:r>
            <a:endParaRPr lang="en-IN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8BEAAA8-7946-797E-56C9-193974BE7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" y="1736035"/>
            <a:ext cx="11383618" cy="49474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38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36" y="245326"/>
            <a:ext cx="11606561" cy="628928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To establish a connection use the following code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mongoose = require('mongoose'); // importing mongoose library</a:t>
            </a:r>
          </a:p>
          <a:p>
            <a:pPr marL="0" indent="0">
              <a:buNone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mongoose.connect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://localhost:27017/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Database_Name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'); </a:t>
            </a: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Then Create the Schema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mongoose = require('mongoose');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const schema = new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mongoose.Schema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{ property_1: Number,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property_2: String }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176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31" y="242151"/>
            <a:ext cx="11740376" cy="625141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 you want any field to be mandatory, use the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required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property. 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schema = </a:t>
            </a:r>
            <a:r>
              <a:rPr lang="en-US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mongoose.Schema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name: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required: true,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},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You can declare a schema type using the type directly, or an object with a type property.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schema = </a:t>
            </a:r>
            <a:r>
              <a:rPr lang="en-US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mongoose.Schema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property_1: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type: String,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},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property_2: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type: Number,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},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1326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45"/>
            <a:ext cx="121920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Your schema can define default values for certain properties. If you create a new document without that property set, the default value provided to that property will be assigned.</a:t>
            </a:r>
          </a:p>
          <a:p>
            <a:pPr marL="0" indent="0" algn="just">
              <a:buNone/>
            </a:pPr>
            <a:r>
              <a:rPr lang="en-IN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schema = </a:t>
            </a:r>
            <a:r>
              <a:rPr lang="en-IN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mongoose.Schema</a:t>
            </a: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({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property_1: {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default: "Client"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},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property_2: {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default: 1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},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  <a:p>
            <a:pPr marL="0" indent="0" algn="just">
              <a:buNone/>
            </a:pPr>
            <a:endParaRPr lang="en-IN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748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26" y="197546"/>
            <a:ext cx="12022873" cy="6180951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use our schema definition, we need to wrap the 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Schema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into a 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object we can work with.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model provides an object which provides access to query documents in a named collection.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Schemas are compiled into models using the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model()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method.</a:t>
            </a:r>
          </a:p>
          <a:p>
            <a:pPr marL="0" indent="0" algn="ctr">
              <a:buNone/>
            </a:pPr>
            <a:r>
              <a:rPr lang="en-IN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Model = </a:t>
            </a:r>
            <a:r>
              <a:rPr lang="en-IN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mongoose.model</a:t>
            </a:r>
            <a:r>
              <a:rPr lang="en-IN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(name , schema) ;</a:t>
            </a:r>
          </a:p>
          <a:p>
            <a:pPr marL="0" indent="0" algn="just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first argument is the singular name of the collection for which you are creating a Model.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NotesModel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mongoose.model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mynotes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",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myNotesSchema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 algn="just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166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8" y="197546"/>
            <a:ext cx="11695771" cy="6225555"/>
          </a:xfrm>
        </p:spPr>
        <p:txBody>
          <a:bodyPr/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Mongoose library offers several functions to perform various CRUD (Create-Read-Update-Delete) operations.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book1 = new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Model_Name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({ name: 'Introduction to Mongoose', price: 10, quantity: 25 });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Later to save the record; use the function save() Method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book1.save();</a:t>
            </a: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681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831D2-1633-B581-C183-CB4061F6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153090"/>
            <a:ext cx="10515600" cy="708301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 – Creating the connection:</a:t>
            </a:r>
            <a:endParaRPr lang="en-IN" sz="4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E0552-B981-FD1B-9E1C-74634A7E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954157"/>
            <a:ext cx="11489635" cy="5222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5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3500" dirty="0">
                <a:latin typeface="Cambria" panose="02040503050406030204" pitchFamily="18" charset="0"/>
                <a:ea typeface="Cambria" panose="02040503050406030204" pitchFamily="18" charset="0"/>
              </a:rPr>
              <a:t> express=require('express');</a:t>
            </a:r>
          </a:p>
          <a:p>
            <a:pPr marL="0" indent="0">
              <a:buNone/>
            </a:pPr>
            <a:r>
              <a:rPr lang="en-IN" sz="35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3500" dirty="0">
                <a:latin typeface="Cambria" panose="02040503050406030204" pitchFamily="18" charset="0"/>
                <a:ea typeface="Cambria" panose="02040503050406030204" pitchFamily="18" charset="0"/>
              </a:rPr>
              <a:t> app=express();</a:t>
            </a:r>
          </a:p>
          <a:p>
            <a:pPr marL="0" indent="0">
              <a:buNone/>
            </a:pPr>
            <a:r>
              <a:rPr lang="en-IN" sz="35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3500" dirty="0">
                <a:latin typeface="Cambria" panose="02040503050406030204" pitchFamily="18" charset="0"/>
                <a:ea typeface="Cambria" panose="02040503050406030204" pitchFamily="18" charset="0"/>
              </a:rPr>
              <a:t> mongoose=require('mongoose');</a:t>
            </a:r>
          </a:p>
          <a:p>
            <a:pPr marL="0" indent="0">
              <a:buNone/>
            </a:pPr>
            <a:r>
              <a:rPr lang="en-IN" sz="31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mongoose.connect</a:t>
            </a:r>
            <a:r>
              <a:rPr lang="en-IN" sz="31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N" sz="31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IN" sz="31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://127.0.0.1:27017/CSE_A",(err)=&gt;{</a:t>
            </a:r>
          </a:p>
          <a:p>
            <a:pPr marL="0" indent="0">
              <a:buNone/>
            </a:pPr>
            <a:r>
              <a:rPr lang="en-IN" sz="3500" dirty="0">
                <a:latin typeface="Cambria" panose="02040503050406030204" pitchFamily="18" charset="0"/>
                <a:ea typeface="Cambria" panose="02040503050406030204" pitchFamily="18" charset="0"/>
              </a:rPr>
              <a:t>if(err)</a:t>
            </a:r>
          </a:p>
          <a:p>
            <a:pPr marL="0" indent="0">
              <a:buNone/>
            </a:pPr>
            <a:r>
              <a:rPr lang="en-IN" sz="3500" dirty="0">
                <a:latin typeface="Cambria" panose="02040503050406030204" pitchFamily="18" charset="0"/>
                <a:ea typeface="Cambria" panose="02040503050406030204" pitchFamily="18" charset="0"/>
              </a:rPr>
              <a:t>console.log("DB Not Connected-Error");</a:t>
            </a:r>
          </a:p>
          <a:p>
            <a:pPr marL="0" indent="0">
              <a:buNone/>
            </a:pPr>
            <a:r>
              <a:rPr lang="en-IN" sz="3500" dirty="0"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</a:p>
          <a:p>
            <a:pPr marL="0" indent="0">
              <a:buNone/>
            </a:pPr>
            <a:r>
              <a:rPr lang="en-IN" sz="3500" dirty="0">
                <a:latin typeface="Cambria" panose="02040503050406030204" pitchFamily="18" charset="0"/>
                <a:ea typeface="Cambria" panose="02040503050406030204" pitchFamily="18" charset="0"/>
              </a:rPr>
              <a:t>console.log("DB Connected");</a:t>
            </a:r>
          </a:p>
          <a:p>
            <a:pPr marL="0" indent="0">
              <a:buNone/>
            </a:pPr>
            <a:r>
              <a:rPr lang="en-IN" sz="3500" dirty="0"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</p:txBody>
      </p:sp>
    </p:spTree>
    <p:extLst>
      <p:ext uri="{BB962C8B-B14F-4D97-AF65-F5344CB8AC3E}">
        <p14:creationId xmlns="" xmlns:p14="http://schemas.microsoft.com/office/powerpoint/2010/main" val="266090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D6F9D00-06AA-30F5-C2C4-A2D75261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278"/>
            <a:ext cx="10515600" cy="65701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Schema creation in </a:t>
            </a:r>
            <a:r>
              <a:rPr lang="en-US" sz="4000" b="1" u="sng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US" sz="4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4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F93970E-F251-E158-D3E9-27687ED80623}"/>
              </a:ext>
            </a:extLst>
          </p:cNvPr>
          <p:cNvSpPr txBox="1"/>
          <p:nvPr/>
        </p:nvSpPr>
        <p:spPr>
          <a:xfrm>
            <a:off x="172278" y="754657"/>
            <a:ext cx="11900451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express=require('express');</a:t>
            </a:r>
          </a:p>
          <a:p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app=express();</a:t>
            </a:r>
          </a:p>
          <a:p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mongoose=require('mongoose');</a:t>
            </a:r>
          </a:p>
          <a:p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mongoose.connect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://127.0.0.1:27017/CSE_A",(err)=&gt;{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if(err)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console.log("DB Not Connected-Error");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console.log("DB Connected");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  <a:p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ns=new </a:t>
            </a:r>
            <a:r>
              <a:rPr lang="en-IN" sz="2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mongoose.Schema</a:t>
            </a:r>
            <a:r>
              <a:rPr lang="en-I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({</a:t>
            </a:r>
          </a:p>
          <a:p>
            <a:r>
              <a:rPr lang="en-IN" sz="2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name:String</a:t>
            </a:r>
            <a:r>
              <a:rPr lang="en-I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IN" sz="2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age:Number</a:t>
            </a:r>
            <a:endParaRPr lang="en-IN" sz="2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</p:txBody>
      </p:sp>
    </p:spTree>
    <p:extLst>
      <p:ext uri="{BB962C8B-B14F-4D97-AF65-F5344CB8AC3E}">
        <p14:creationId xmlns="" xmlns:p14="http://schemas.microsoft.com/office/powerpoint/2010/main" val="414524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0598AF3A-6588-9905-3111-C8B5B8AA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701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Model creation in </a:t>
            </a:r>
            <a:r>
              <a:rPr lang="en-US" sz="4000" b="1" u="sng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US" sz="4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4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1343863-1EA4-5C1B-64AE-BC85273F1D58}"/>
              </a:ext>
            </a:extLst>
          </p:cNvPr>
          <p:cNvSpPr txBox="1"/>
          <p:nvPr/>
        </p:nvSpPr>
        <p:spPr>
          <a:xfrm>
            <a:off x="0" y="557170"/>
            <a:ext cx="1231127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express=require('express');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app=express();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mongoose=require('mongoose');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mongoose.connect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://127.0.0.1:27017/CSE_A",(err)=&gt;{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if(err)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console.log("DB Not Connected-Error");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console.log("DB Connected");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ns=new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mongoose.Schema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({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name:String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age:Number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rno:Number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  <a:p>
            <a:r>
              <a:rPr lang="en-IN" sz="4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4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nm=new </a:t>
            </a:r>
            <a:r>
              <a:rPr lang="en-IN" sz="4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mongoose.model</a:t>
            </a:r>
            <a:r>
              <a:rPr lang="en-IN" sz="4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N" sz="4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records",ns</a:t>
            </a:r>
            <a:r>
              <a:rPr lang="en-IN" sz="4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280563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27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49" y="1325563"/>
            <a:ext cx="11472746" cy="511984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Organizations use various databases to store data and to perform various operations on the data based on the requirements.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Some of the most popular databases are: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Cassandra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MySQL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Oracle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Redis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28700" lvl="1" indent="-571500">
              <a:buFont typeface="+mj-lt"/>
              <a:buAutoNum type="romanL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SQL Server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6419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0598AF3A-6588-9905-3111-C8B5B8AA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701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Record into DB:</a:t>
            </a:r>
            <a:endParaRPr lang="en-IN" sz="4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1343863-1EA4-5C1B-64AE-BC85273F1D58}"/>
              </a:ext>
            </a:extLst>
          </p:cNvPr>
          <p:cNvSpPr txBox="1"/>
          <p:nvPr/>
        </p:nvSpPr>
        <p:spPr>
          <a:xfrm>
            <a:off x="0" y="557170"/>
            <a:ext cx="1231127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express=require('express');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app=express();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mongoose=require('mongoose');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mongoose.connect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://127.0.0.1:27017/CSE_A",(err)=&gt;{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if(err)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console.log("DB Not Connected-Error");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console.log("DB Connected");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ns=new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mongoose.Schema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({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name:String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age:Number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nm=new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mongoose.model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records",ns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r>
              <a: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 data=new nm({name:'SURESH',age:29});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data.save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  <a:endParaRPr lang="en-IN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587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0598AF3A-6588-9905-3111-C8B5B8AA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701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Change Schema &amp; Insert Record into DB:</a:t>
            </a:r>
            <a:endParaRPr lang="en-IN" sz="4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1343863-1EA4-5C1B-64AE-BC85273F1D58}"/>
              </a:ext>
            </a:extLst>
          </p:cNvPr>
          <p:cNvSpPr txBox="1"/>
          <p:nvPr/>
        </p:nvSpPr>
        <p:spPr>
          <a:xfrm>
            <a:off x="0" y="557170"/>
            <a:ext cx="12311270" cy="641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express=require('express');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app=express();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mongoose=require('mongoose');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mongoose.connect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://127.0.0.1:27017/CSE_A",(err)=&gt;{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if(err)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console.log("DB Not Connected-Error");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console.log("DB Connected");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ns=new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mongoose.Schema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({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name:String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age:Number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phno:Number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nm=new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mongoose.model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records",ns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r>
              <a:rPr lang="en-US" sz="3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 data=new nm({name:’SOHAIL',</a:t>
            </a:r>
            <a:r>
              <a:rPr lang="en-US" sz="31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age:27,PHNO:1234567890});</a:t>
            </a:r>
            <a:endParaRPr lang="en-US" sz="3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data.save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  <a:endParaRPr lang="en-IN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096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1343863-1EA4-5C1B-64AE-BC85273F1D58}"/>
              </a:ext>
            </a:extLst>
          </p:cNvPr>
          <p:cNvSpPr txBox="1"/>
          <p:nvPr/>
        </p:nvSpPr>
        <p:spPr>
          <a:xfrm>
            <a:off x="0" y="543918"/>
            <a:ext cx="120329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express=require('express');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app=express();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mongoose=require('mongoose');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mongoose.connect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://127.0.0.1:27017/CSE_A",(err)=&gt;{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if(err)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console.log("DB Not Connected-Error");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console.log("DB Connected");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ns=new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mongoose.Schema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({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name:String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age:Number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rno:Number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  <a:p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nm=new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mongoose.model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records",ns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EB4036CF-95EF-CFE9-6501-A80BE6A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701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Multiple Record into DB:</a:t>
            </a:r>
            <a:endParaRPr lang="en-IN" sz="4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C03A2CC-28B4-BB45-263F-B40D83629C2C}"/>
              </a:ext>
            </a:extLst>
          </p:cNvPr>
          <p:cNvSpPr txBox="1"/>
          <p:nvPr/>
        </p:nvSpPr>
        <p:spPr>
          <a:xfrm>
            <a:off x="4659682" y="2955235"/>
            <a:ext cx="737783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 data1=new nm({name:’Anand',age:23,rno:122});</a:t>
            </a:r>
          </a:p>
          <a:p>
            <a:r>
              <a:rPr lang="en-US" sz="2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data1.save();</a:t>
            </a:r>
            <a:endParaRPr lang="en-IN" sz="2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 data2=new nm({name:’KIRAN',age:24,rno:123});</a:t>
            </a:r>
          </a:p>
          <a:p>
            <a:r>
              <a:rPr lang="en-US" sz="2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data2.save();</a:t>
            </a:r>
            <a:endParaRPr lang="en-IN" sz="21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 data3=new nm({name:’SUKUMAR',age:28,rno:124});</a:t>
            </a:r>
          </a:p>
          <a:p>
            <a:r>
              <a:rPr lang="en-US" sz="2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data3.save();</a:t>
            </a:r>
            <a:endParaRPr lang="en-IN" sz="2100" dirty="0"/>
          </a:p>
        </p:txBody>
      </p:sp>
    </p:spTree>
    <p:extLst>
      <p:ext uri="{BB962C8B-B14F-4D97-AF65-F5344CB8AC3E}">
        <p14:creationId xmlns="" xmlns:p14="http://schemas.microsoft.com/office/powerpoint/2010/main" val="1319854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46DEE96-2E05-CD02-37E8-F9AA085B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132521"/>
            <a:ext cx="10515600" cy="47148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Node.js MongoDB Find a Single Record:</a:t>
            </a:r>
            <a:endParaRPr lang="en-IN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12BCEF80-CF9E-EDFB-2CB9-28B88437D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952DAF-0DDA-695A-6002-6846A8D7D06C}"/>
              </a:ext>
            </a:extLst>
          </p:cNvPr>
          <p:cNvSpPr txBox="1"/>
          <p:nvPr/>
        </p:nvSpPr>
        <p:spPr>
          <a:xfrm>
            <a:off x="122582" y="545768"/>
            <a:ext cx="119501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Find One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select data from a collection in MongoDB, we can use the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findOne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method.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findOne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method returns the first occurrence in the selection.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first parameter of the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findOne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method is a query object. In this example we use an empty query object, which selects all documents in a collection (but returns only the first document).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51FD7566-C233-8EA7-F971-CCFE2B216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6B63F77-8176-32AD-045F-E58169565067}"/>
              </a:ext>
            </a:extLst>
          </p:cNvPr>
          <p:cNvSpPr txBox="1"/>
          <p:nvPr/>
        </p:nvSpPr>
        <p:spPr>
          <a:xfrm>
            <a:off x="2305880" y="3318570"/>
            <a:ext cx="9157252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nm.findOne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({}, function (err, data) {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  if (err){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      console.log(err);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  else{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      console.log("First function call : ", data);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</p:txBody>
      </p:sp>
    </p:spTree>
    <p:extLst>
      <p:ext uri="{BB962C8B-B14F-4D97-AF65-F5344CB8AC3E}">
        <p14:creationId xmlns="" xmlns:p14="http://schemas.microsoft.com/office/powerpoint/2010/main" val="109783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46DEE96-2E05-CD02-37E8-F9AA085B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132521"/>
            <a:ext cx="10515600" cy="47148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Node.js MongoDB Display All Record:</a:t>
            </a:r>
            <a:endParaRPr lang="en-IN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12BCEF80-CF9E-EDFB-2CB9-28B88437D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952DAF-0DDA-695A-6002-6846A8D7D06C}"/>
              </a:ext>
            </a:extLst>
          </p:cNvPr>
          <p:cNvSpPr txBox="1"/>
          <p:nvPr/>
        </p:nvSpPr>
        <p:spPr>
          <a:xfrm>
            <a:off x="122582" y="678288"/>
            <a:ext cx="1195014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Find All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select data from a table in MongoDB, we can also use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method.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method returns all occurrences in the selection.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first parameter of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method is a query object. In this example we use an empty query object, which selects all documents in the collection.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51FD7566-C233-8EA7-F971-CCFE2B216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6B63F77-8176-32AD-045F-E58169565067}"/>
              </a:ext>
            </a:extLst>
          </p:cNvPr>
          <p:cNvSpPr txBox="1"/>
          <p:nvPr/>
        </p:nvSpPr>
        <p:spPr>
          <a:xfrm>
            <a:off x="2305880" y="3239058"/>
            <a:ext cx="9157252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find({}, function (err, data) {</a:t>
            </a:r>
          </a:p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   if (err){</a:t>
            </a:r>
          </a:p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       console.log(err);</a:t>
            </a:r>
          </a:p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   else{</a:t>
            </a:r>
          </a:p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       console.log("First function call : ", data);</a:t>
            </a:r>
          </a:p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</p:txBody>
      </p:sp>
    </p:spTree>
    <p:extLst>
      <p:ext uri="{BB962C8B-B14F-4D97-AF65-F5344CB8AC3E}">
        <p14:creationId xmlns="" xmlns:p14="http://schemas.microsoft.com/office/powerpoint/2010/main" val="1414657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46DEE96-2E05-CD02-37E8-F9AA085B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132521"/>
            <a:ext cx="10515600" cy="47148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Node.js MongoDB Find a Specific Record:</a:t>
            </a:r>
            <a:endParaRPr lang="en-IN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12BCEF80-CF9E-EDFB-2CB9-28B88437D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952DAF-0DDA-695A-6002-6846A8D7D06C}"/>
              </a:ext>
            </a:extLst>
          </p:cNvPr>
          <p:cNvSpPr txBox="1"/>
          <p:nvPr/>
        </p:nvSpPr>
        <p:spPr>
          <a:xfrm>
            <a:off x="122582" y="545768"/>
            <a:ext cx="119501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Find One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select data from a collection in MongoDB, we can use the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findOne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method.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findOne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method returns the first occurrence in the selection.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first parameter of the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findOne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method is a query object. In this example we use an empty query object, which selects all documents in a collection (but returns only the first document).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51FD7566-C233-8EA7-F971-CCFE2B216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6B63F77-8176-32AD-045F-E58169565067}"/>
              </a:ext>
            </a:extLst>
          </p:cNvPr>
          <p:cNvSpPr txBox="1"/>
          <p:nvPr/>
        </p:nvSpPr>
        <p:spPr>
          <a:xfrm>
            <a:off x="2305880" y="3318570"/>
            <a:ext cx="9157252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nm.find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({age:34}, function (err, data) {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  if (err){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      console.log(err);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  else{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      console.log("First function call : ", data);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</p:txBody>
      </p:sp>
    </p:spTree>
    <p:extLst>
      <p:ext uri="{BB962C8B-B14F-4D97-AF65-F5344CB8AC3E}">
        <p14:creationId xmlns="" xmlns:p14="http://schemas.microsoft.com/office/powerpoint/2010/main" val="359777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E6C156-7AA3-B362-6FE3-AD81BD20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026"/>
            <a:ext cx="10515600" cy="657018"/>
          </a:xfrm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Node.js MongoDB Delete</a:t>
            </a:r>
            <a:endParaRPr lang="en-IN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66F73B3F-9E55-3C50-1CC9-4C719D77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2852AC0-43C1-D969-5F35-72C930F76251}"/>
              </a:ext>
            </a:extLst>
          </p:cNvPr>
          <p:cNvSpPr txBox="1"/>
          <p:nvPr/>
        </p:nvSpPr>
        <p:spPr>
          <a:xfrm>
            <a:off x="119268" y="816044"/>
            <a:ext cx="116486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delete a record, or document as it is called in MongoDB, we use the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deleteOne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method.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first parameter of the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deleteOne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method is a query object defining which document to delete.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B519466-D860-18E6-92CD-36D71D7E9014}"/>
              </a:ext>
            </a:extLst>
          </p:cNvPr>
          <p:cNvSpPr txBox="1"/>
          <p:nvPr/>
        </p:nvSpPr>
        <p:spPr>
          <a:xfrm>
            <a:off x="715614" y="2151727"/>
            <a:ext cx="11052315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nm.deleteOne</a:t>
            </a:r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({ name: 'Gopal'}).then(function(){</a:t>
            </a:r>
          </a:p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    console.log("Data deleted")  // Success</a:t>
            </a:r>
          </a:p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}).catch(function(error){</a:t>
            </a:r>
          </a:p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    console.log(error)      // Failure</a:t>
            </a:r>
          </a:p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</p:txBody>
      </p:sp>
    </p:spTree>
    <p:extLst>
      <p:ext uri="{BB962C8B-B14F-4D97-AF65-F5344CB8AC3E}">
        <p14:creationId xmlns="" xmlns:p14="http://schemas.microsoft.com/office/powerpoint/2010/main" val="1252314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E6C156-7AA3-B362-6FE3-AD81BD20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766"/>
            <a:ext cx="10515600" cy="65701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Node.js </a:t>
            </a:r>
            <a:r>
              <a:rPr lang="en-US" sz="4000" b="1" dirty="0" err="1" smtClean="0">
                <a:solidFill>
                  <a:srgbClr val="FF0000"/>
                </a:solidFill>
                <a:latin typeface="Cambria" pitchFamily="18" charset="0"/>
              </a:rPr>
              <a:t>MongoDB</a:t>
            </a:r>
            <a:r>
              <a:rPr lang="en-US" sz="4000" b="1" dirty="0" smtClean="0">
                <a:solidFill>
                  <a:srgbClr val="FF0000"/>
                </a:solidFill>
                <a:latin typeface="Cambria" pitchFamily="18" charset="0"/>
              </a:rPr>
              <a:t> Update</a:t>
            </a:r>
            <a:endParaRPr lang="en-US" sz="4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66F73B3F-9E55-3C50-1CC9-4C719D77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2852AC0-43C1-D969-5F35-72C930F76251}"/>
              </a:ext>
            </a:extLst>
          </p:cNvPr>
          <p:cNvSpPr txBox="1"/>
          <p:nvPr/>
        </p:nvSpPr>
        <p:spPr>
          <a:xfrm>
            <a:off x="119268" y="665732"/>
            <a:ext cx="11648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You can update a record, or document as it is called in </a:t>
            </a:r>
            <a:r>
              <a:rPr lang="en-US" sz="2400" dirty="0" err="1" smtClean="0">
                <a:latin typeface="Cambria" pitchFamily="18" charset="0"/>
              </a:rPr>
              <a:t>MongoDB</a:t>
            </a:r>
            <a:r>
              <a:rPr lang="en-US" sz="2400" dirty="0" smtClean="0">
                <a:latin typeface="Cambria" pitchFamily="18" charset="0"/>
              </a:rPr>
              <a:t>, by using   the </a:t>
            </a:r>
            <a:r>
              <a:rPr lang="en-US" sz="2400" dirty="0" err="1" smtClean="0">
                <a:latin typeface="Cambria" pitchFamily="18" charset="0"/>
              </a:rPr>
              <a:t>updateOne</a:t>
            </a:r>
            <a:r>
              <a:rPr lang="en-US" sz="2400" dirty="0" smtClean="0">
                <a:latin typeface="Cambria" pitchFamily="18" charset="0"/>
              </a:rPr>
              <a:t>() method.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The first parameter of the </a:t>
            </a:r>
            <a:r>
              <a:rPr lang="en-US" sz="2400" dirty="0" err="1" smtClean="0">
                <a:latin typeface="Cambria" pitchFamily="18" charset="0"/>
              </a:rPr>
              <a:t>updateOne</a:t>
            </a:r>
            <a:r>
              <a:rPr lang="en-US" sz="2400" dirty="0" smtClean="0">
                <a:latin typeface="Cambria" pitchFamily="18" charset="0"/>
              </a:rPr>
              <a:t>() method is a query object defining which document to update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88931" y="2229012"/>
            <a:ext cx="11022905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 err="1" smtClean="0">
                <a:latin typeface="Cambria" pitchFamily="18" charset="0"/>
              </a:rPr>
              <a:t>var</a:t>
            </a:r>
            <a:r>
              <a:rPr lang="en-US" sz="3600" dirty="0" smtClean="0">
                <a:latin typeface="Cambria" pitchFamily="18" charset="0"/>
              </a:rPr>
              <a:t> </a:t>
            </a:r>
            <a:r>
              <a:rPr lang="en-US" sz="3600" dirty="0" err="1" smtClean="0">
                <a:latin typeface="Cambria" pitchFamily="18" charset="0"/>
              </a:rPr>
              <a:t>myquery</a:t>
            </a:r>
            <a:r>
              <a:rPr lang="en-US" sz="3600" dirty="0" smtClean="0">
                <a:latin typeface="Cambria" pitchFamily="18" charset="0"/>
              </a:rPr>
              <a:t> = { name: “SOHAIL" };</a:t>
            </a:r>
            <a:br>
              <a:rPr lang="en-US" sz="3600" dirty="0" smtClean="0">
                <a:latin typeface="Cambria" pitchFamily="18" charset="0"/>
              </a:rPr>
            </a:br>
            <a:r>
              <a:rPr lang="en-US" sz="3600" dirty="0" err="1" smtClean="0">
                <a:latin typeface="Cambria" pitchFamily="18" charset="0"/>
              </a:rPr>
              <a:t>var</a:t>
            </a:r>
            <a:r>
              <a:rPr lang="en-US" sz="3600" dirty="0" smtClean="0">
                <a:latin typeface="Cambria" pitchFamily="18" charset="0"/>
              </a:rPr>
              <a:t> </a:t>
            </a:r>
            <a:r>
              <a:rPr lang="en-US" sz="3600" dirty="0" err="1" smtClean="0">
                <a:latin typeface="Cambria" pitchFamily="18" charset="0"/>
              </a:rPr>
              <a:t>newvalues</a:t>
            </a:r>
            <a:r>
              <a:rPr lang="en-US" sz="3600" dirty="0" smtClean="0">
                <a:latin typeface="Cambria" pitchFamily="18" charset="0"/>
              </a:rPr>
              <a:t> = { $set: { </a:t>
            </a:r>
            <a:r>
              <a:rPr lang="en-US" sz="3600" dirty="0" err="1" smtClean="0">
                <a:latin typeface="Cambria" pitchFamily="18" charset="0"/>
              </a:rPr>
              <a:t>phno</a:t>
            </a:r>
            <a:r>
              <a:rPr lang="en-US" sz="3600" dirty="0" smtClean="0">
                <a:latin typeface="Cambria" pitchFamily="18" charset="0"/>
              </a:rPr>
              <a:t>: 9856341212 } };</a:t>
            </a:r>
          </a:p>
          <a:p>
            <a:r>
              <a:rPr lang="en-US" sz="3600" dirty="0" err="1" smtClean="0">
                <a:latin typeface="Cambria" pitchFamily="18" charset="0"/>
              </a:rPr>
              <a:t>nm.updateOne</a:t>
            </a:r>
            <a:r>
              <a:rPr lang="en-US" sz="3600" dirty="0" smtClean="0">
                <a:latin typeface="Cambria" pitchFamily="18" charset="0"/>
              </a:rPr>
              <a:t>(</a:t>
            </a:r>
            <a:r>
              <a:rPr lang="en-US" sz="3600" dirty="0" err="1" smtClean="0">
                <a:latin typeface="Cambria" pitchFamily="18" charset="0"/>
              </a:rPr>
              <a:t>myquery</a:t>
            </a:r>
            <a:r>
              <a:rPr lang="en-US" sz="3600" dirty="0" smtClean="0">
                <a:latin typeface="Cambria" pitchFamily="18" charset="0"/>
              </a:rPr>
              <a:t>, </a:t>
            </a:r>
            <a:r>
              <a:rPr lang="en-US" sz="3600" dirty="0" err="1" smtClean="0">
                <a:latin typeface="Cambria" pitchFamily="18" charset="0"/>
              </a:rPr>
              <a:t>newvalues</a:t>
            </a:r>
            <a:r>
              <a:rPr lang="en-US" sz="3600" dirty="0" smtClean="0">
                <a:latin typeface="Cambria" pitchFamily="18" charset="0"/>
              </a:rPr>
              <a:t>, function(err, res)</a:t>
            </a:r>
          </a:p>
          <a:p>
            <a:r>
              <a:rPr lang="en-US" sz="3600" dirty="0" smtClean="0">
                <a:latin typeface="Cambria" pitchFamily="18" charset="0"/>
              </a:rPr>
              <a:t> 		{</a:t>
            </a:r>
          </a:p>
          <a:p>
            <a:r>
              <a:rPr lang="en-US" sz="3600" dirty="0" smtClean="0">
                <a:latin typeface="Cambria" pitchFamily="18" charset="0"/>
              </a:rPr>
              <a:t>			 if (err) throw err;</a:t>
            </a:r>
          </a:p>
          <a:p>
            <a:r>
              <a:rPr lang="en-US" sz="3600" dirty="0" smtClean="0">
                <a:latin typeface="Cambria" pitchFamily="18" charset="0"/>
              </a:rPr>
              <a:t>			 console.log("1 document updated"); </a:t>
            </a:r>
          </a:p>
          <a:p>
            <a:r>
              <a:rPr lang="en-US" sz="3600" dirty="0" smtClean="0">
                <a:latin typeface="Cambria" pitchFamily="18" charset="0"/>
              </a:rPr>
              <a:t>			</a:t>
            </a:r>
            <a:r>
              <a:rPr lang="en-US" sz="3600" dirty="0" err="1" smtClean="0">
                <a:latin typeface="Cambria" pitchFamily="18" charset="0"/>
              </a:rPr>
              <a:t>db.close</a:t>
            </a:r>
            <a:r>
              <a:rPr lang="en-US" sz="3600" dirty="0" smtClean="0">
                <a:latin typeface="Cambria" pitchFamily="18" charset="0"/>
              </a:rPr>
              <a:t>();</a:t>
            </a:r>
          </a:p>
          <a:p>
            <a:r>
              <a:rPr lang="en-US" sz="3600" dirty="0" smtClean="0">
                <a:latin typeface="Cambria" pitchFamily="18" charset="0"/>
              </a:rPr>
              <a:t>		});</a:t>
            </a:r>
            <a:endParaRPr lang="en-US" sz="3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2314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5" cy="4116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520" y="267801"/>
            <a:ext cx="111732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FF0000"/>
                </a:solidFill>
                <a:latin typeface="Cambria" pitchFamily="18" charset="0"/>
                <a:cs typeface="Segoe UI" pitchFamily="34" charset="0"/>
              </a:rPr>
              <a:t>Update Many Documents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ambria" pitchFamily="18" charset="0"/>
                <a:cs typeface="Arial" pitchFamily="34" charset="0"/>
              </a:rPr>
              <a:t>To update </a:t>
            </a:r>
            <a:r>
              <a:rPr lang="en-US" i="1" dirty="0" smtClean="0">
                <a:solidFill>
                  <a:srgbClr val="000000"/>
                </a:solidFill>
                <a:latin typeface="Cambria" pitchFamily="18" charset="0"/>
                <a:cs typeface="Arial" pitchFamily="34" charset="0"/>
              </a:rPr>
              <a:t>all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  <a:cs typeface="Arial" pitchFamily="34" charset="0"/>
              </a:rPr>
              <a:t> documents that meets the criteria of the query, use the </a:t>
            </a:r>
            <a:r>
              <a:rPr lang="en-US" dirty="0" err="1" smtClean="0">
                <a:solidFill>
                  <a:srgbClr val="DC143C"/>
                </a:solidFill>
                <a:latin typeface="Cambria" pitchFamily="18" charset="0"/>
                <a:cs typeface="Consolas" pitchFamily="49" charset="0"/>
              </a:rPr>
              <a:t>updateMany</a:t>
            </a:r>
            <a:r>
              <a:rPr lang="en-US" dirty="0" smtClean="0">
                <a:solidFill>
                  <a:srgbClr val="DC143C"/>
                </a:solidFill>
                <a:latin typeface="Cambria" pitchFamily="18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  <a:cs typeface="Arial" pitchFamily="34" charset="0"/>
              </a:rPr>
              <a:t> method.</a:t>
            </a:r>
            <a:endParaRPr lang="en-US" sz="3200" dirty="0" smtClean="0"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30" y="802888"/>
            <a:ext cx="11695770" cy="541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 user can interact with a database in the following ways.</a:t>
            </a:r>
          </a:p>
          <a:p>
            <a:pPr marL="0" indent="0">
              <a:buNone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Using query language of the respective databases -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eg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: SQL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Using an ODM(Object Data Model) or ORM(Object-Relational Model)</a:t>
            </a:r>
          </a:p>
          <a:p>
            <a:pPr marL="0" indent="0">
              <a:buNone/>
            </a:pP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715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219848"/>
            <a:ext cx="11798531" cy="66381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 us assume, we wish to maintain the details of the employees in the below format in the MongoDB database.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we insert a new record to the above collection using the command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{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empName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"John", </a:t>
            </a:r>
            <a:r>
              <a:rPr lang="en-US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324123, Location : "France"}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MongoDB stores the data in the form of a document in the collection. Since there is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 predefined structure and constraints on values for fields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 document of any structure having any value for fields can be inserted into the collection.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AutoShape 2" descr="https://infyspringboard.onwingspan.com/common-content-store/Shared/Shared/Public/lex_auth_013035583395078144690_shared/web-hosted/assets/table7.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30" y="942621"/>
            <a:ext cx="4153480" cy="1324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84" y="3354928"/>
            <a:ext cx="5620534" cy="17528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776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3" y="223024"/>
            <a:ext cx="11530361" cy="6164524"/>
          </a:xfrm>
        </p:spPr>
        <p:txBody>
          <a:bodyPr/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is the responsibility of developers to strictly maintain the structure of the document and apply constraints on the values for fields.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So, we need a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library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can maintain or model the structure of documents and impose restrictions on the values for fields. 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order to ensure that the structure of the database is maintained, we need an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 Object Data Modeler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which ensures the maintenance of the collection.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 ODM is used to map the data as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JavaScript objects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the underlying database format. 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They provide an option to perform validation and checking data to ensure data integrity. 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There are many ODM based libraries available on NPM. One such library is ”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mongoose”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353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36" y="219849"/>
            <a:ext cx="11450444" cy="6136345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Mongoose is an Object Data Modeling (ODM) tool, which is created to work on an MongoDB environment.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It imposes the restrictions on the structure and constraints on data fields.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While working with Mongoose we need to focus on some common terminologies like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Schema and Models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29" y="1834136"/>
            <a:ext cx="4363059" cy="17623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840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33" y="312234"/>
            <a:ext cx="11418848" cy="626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Schema: 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structure of the document to be inserted in the database collection is defined through 'schema' in mongoose. 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schema, we can perform validations, provide default values to the properties, etc.</a:t>
            </a:r>
          </a:p>
          <a:p>
            <a:pPr marL="0" indent="0" algn="just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Creation of Schema</a:t>
            </a:r>
          </a:p>
          <a:p>
            <a:pPr marL="0" indent="0" algn="just">
              <a:buNone/>
            </a:pPr>
            <a:r>
              <a:rPr lang="en-US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 ns=new </a:t>
            </a:r>
            <a:r>
              <a:rPr lang="en-US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mongoose.Schema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({</a:t>
            </a:r>
          </a:p>
          <a:p>
            <a:pPr marL="0" indent="0" algn="just">
              <a:buNone/>
            </a:pPr>
            <a:r>
              <a:rPr lang="en-US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name:String</a:t>
            </a: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en-US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age:Number</a:t>
            </a:r>
            <a:endParaRPr 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});</a:t>
            </a:r>
          </a:p>
          <a:p>
            <a:pPr marL="0" indent="0" algn="just">
              <a:buNone/>
            </a:pPr>
            <a:endParaRPr lang="en-US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797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401444"/>
            <a:ext cx="11508058" cy="57755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Another way to define Schema:</a:t>
            </a:r>
          </a:p>
          <a:p>
            <a:pPr marL="0" indent="0">
              <a:buNone/>
            </a:pPr>
            <a:r>
              <a:rPr lang="en-IN" sz="32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200" b="1" dirty="0" err="1">
                <a:latin typeface="Cambria" panose="02040503050406030204" pitchFamily="18" charset="0"/>
                <a:ea typeface="Cambria" panose="02040503050406030204" pitchFamily="18" charset="0"/>
              </a:rPr>
              <a:t>empSchema</a:t>
            </a: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 = [</a:t>
            </a:r>
          </a:p>
          <a:p>
            <a:pPr marL="0" indent="0">
              <a:buNone/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  {</a:t>
            </a:r>
          </a:p>
          <a:p>
            <a:pPr marL="0" indent="0">
              <a:buNone/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3200" b="1" dirty="0" err="1">
                <a:latin typeface="Cambria" panose="02040503050406030204" pitchFamily="18" charset="0"/>
                <a:ea typeface="Cambria" panose="02040503050406030204" pitchFamily="18" charset="0"/>
              </a:rPr>
              <a:t>empId</a:t>
            </a: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: Number,</a:t>
            </a:r>
          </a:p>
          <a:p>
            <a:pPr marL="0" indent="0">
              <a:buNone/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3200" b="1" dirty="0" err="1">
                <a:latin typeface="Cambria" panose="02040503050406030204" pitchFamily="18" charset="0"/>
                <a:ea typeface="Cambria" panose="02040503050406030204" pitchFamily="18" charset="0"/>
              </a:rPr>
              <a:t>empName</a:t>
            </a: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: String,</a:t>
            </a:r>
          </a:p>
          <a:p>
            <a:pPr marL="0" indent="0">
              <a:buNone/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    address: {</a:t>
            </a:r>
          </a:p>
          <a:p>
            <a:pPr marL="0" indent="0">
              <a:buNone/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IN" sz="3200" b="1" dirty="0" err="1">
                <a:latin typeface="Cambria" panose="02040503050406030204" pitchFamily="18" charset="0"/>
                <a:ea typeface="Cambria" panose="02040503050406030204" pitchFamily="18" charset="0"/>
              </a:rPr>
              <a:t>doorNo</a:t>
            </a: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: String,</a:t>
            </a:r>
          </a:p>
          <a:p>
            <a:pPr marL="0" indent="0">
              <a:buNone/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      lane: String,</a:t>
            </a:r>
          </a:p>
          <a:p>
            <a:pPr marL="0" indent="0">
              <a:buNone/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IN" sz="3200" b="1" dirty="0" err="1">
                <a:latin typeface="Cambria" panose="02040503050406030204" pitchFamily="18" charset="0"/>
                <a:ea typeface="Cambria" panose="02040503050406030204" pitchFamily="18" charset="0"/>
              </a:rPr>
              <a:t>pincode</a:t>
            </a: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: Number,</a:t>
            </a:r>
          </a:p>
          <a:p>
            <a:pPr marL="0" indent="0">
              <a:buNone/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    },</a:t>
            </a:r>
          </a:p>
          <a:p>
            <a:pPr marL="0" indent="0">
              <a:buNone/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  },</a:t>
            </a:r>
          </a:p>
          <a:p>
            <a:pPr marL="0" indent="0">
              <a:buNone/>
            </a:pP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];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92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36" y="379141"/>
            <a:ext cx="11628863" cy="5954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Models: 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Through schema, we can define the structure of the document. </a:t>
            </a:r>
          </a:p>
          <a:p>
            <a:pPr algn="just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Now, we need to interact with the database collection to store or retrieve data.</a:t>
            </a:r>
          </a:p>
          <a:p>
            <a:pPr algn="just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 In order to perform database interaction, mongoose provides a 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'Model'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method that takes the predefined schema and creates an instance of a document that is like the records of the relational database.</a:t>
            </a:r>
            <a:endParaRPr lang="en-US" sz="3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408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953</Words>
  <Application>Microsoft Office PowerPoint</Application>
  <PresentationFormat>Custom</PresentationFormat>
  <Paragraphs>273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Introduction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MongoDB Installation: </vt:lpstr>
      <vt:lpstr>Slide 12</vt:lpstr>
      <vt:lpstr>Slide 13</vt:lpstr>
      <vt:lpstr>Slide 14</vt:lpstr>
      <vt:lpstr>Slide 15</vt:lpstr>
      <vt:lpstr>Slide 16</vt:lpstr>
      <vt:lpstr>Step 2 – Creating the connection:</vt:lpstr>
      <vt:lpstr>New Schema creation in mongoDB:</vt:lpstr>
      <vt:lpstr>New Model creation in mongoDB:</vt:lpstr>
      <vt:lpstr>Insert Record into DB:</vt:lpstr>
      <vt:lpstr>Change Schema &amp; Insert Record into DB:</vt:lpstr>
      <vt:lpstr>Insert Multiple Record into DB:</vt:lpstr>
      <vt:lpstr>Node.js MongoDB Find a Single Record:</vt:lpstr>
      <vt:lpstr>Node.js MongoDB Display All Record:</vt:lpstr>
      <vt:lpstr>Node.js MongoDB Find a Specific Record:</vt:lpstr>
      <vt:lpstr>Node.js MongoDB Delete</vt:lpstr>
      <vt:lpstr>Node.js MongoDB Update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Admin</dc:creator>
  <cp:lastModifiedBy>RabiyaUmar</cp:lastModifiedBy>
  <cp:revision>62</cp:revision>
  <dcterms:created xsi:type="dcterms:W3CDTF">2022-11-02T08:21:30Z</dcterms:created>
  <dcterms:modified xsi:type="dcterms:W3CDTF">2022-11-08T18:22:26Z</dcterms:modified>
</cp:coreProperties>
</file>