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85" r:id="rId2"/>
    <p:sldId id="286" r:id="rId3"/>
    <p:sldId id="259" r:id="rId4"/>
    <p:sldId id="258" r:id="rId5"/>
    <p:sldId id="264" r:id="rId6"/>
    <p:sldId id="262" r:id="rId7"/>
    <p:sldId id="266" r:id="rId8"/>
    <p:sldId id="279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82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FFCC"/>
    <a:srgbClr val="33CCFF"/>
    <a:srgbClr val="584060"/>
    <a:srgbClr val="FFCCCC"/>
    <a:srgbClr val="287688"/>
    <a:srgbClr val="24AC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950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031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4300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75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524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5889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673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076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69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90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76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847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670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37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244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866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23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198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reshscience.com/basics-of-robotics-pp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Machine Learning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err="1" smtClean="0"/>
              <a:t>Dr.K</a:t>
            </a:r>
            <a:r>
              <a:rPr lang="en-US" sz="2400" dirty="0" smtClean="0"/>
              <a:t> </a:t>
            </a:r>
            <a:r>
              <a:rPr lang="en-US" sz="2400" dirty="0" err="1" smtClean="0"/>
              <a:t>DeviPriya</a:t>
            </a:r>
            <a:endParaRPr lang="en-US" sz="2400" dirty="0" smtClean="0"/>
          </a:p>
          <a:p>
            <a:pPr algn="ctr"/>
            <a:r>
              <a:rPr lang="en-US" sz="2400" dirty="0" err="1" smtClean="0"/>
              <a:t>Assoc.Professor</a:t>
            </a:r>
            <a:endParaRPr lang="en-US" sz="2400" dirty="0" smtClean="0"/>
          </a:p>
          <a:p>
            <a:pPr algn="ctr"/>
            <a:r>
              <a:rPr lang="en-US" sz="2400" dirty="0" smtClean="0"/>
              <a:t>Computer science and engineering</a:t>
            </a:r>
            <a:endParaRPr lang="en-US" sz="2400" dirty="0" smtClean="0"/>
          </a:p>
          <a:p>
            <a:pPr algn="ctr"/>
            <a:r>
              <a:rPr lang="en-US" sz="2400" dirty="0" err="1" smtClean="0"/>
              <a:t>Lakireddy</a:t>
            </a:r>
            <a:r>
              <a:rPr lang="en-US" sz="2400" dirty="0" smtClean="0"/>
              <a:t> Bali Reddy College of Engineering</a:t>
            </a:r>
          </a:p>
          <a:p>
            <a:pPr algn="ctr"/>
            <a:r>
              <a:rPr lang="en-US" sz="2400" dirty="0" err="1" smtClean="0"/>
              <a:t>Mylavaram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09CB98-60C5-1CF4-B896-84C3E317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5" y="609600"/>
            <a:ext cx="5841506" cy="97062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B0F0"/>
                </a:solidFill>
                <a:latin typeface="Algerian" panose="04020705040A02060702" pitchFamily="82" charset="0"/>
              </a:rPr>
              <a:t>Cyber security </a:t>
            </a:r>
            <a:endParaRPr lang="en-IN" sz="60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36A0F59-48FA-D7BC-4105-0F574927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08" y="1864312"/>
            <a:ext cx="7643218" cy="4161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01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3A22CA-7B9A-B9F6-0BBC-1E08B25C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9621174" cy="71317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PRODUCT RECOMMENDATIONS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F1ED1F-CDFA-FF09-41F8-86169B29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1846555"/>
            <a:ext cx="7835900" cy="46075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46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1B5920-3528-0897-7BD4-72C73834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7366246" cy="89072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6000" dirty="0" err="1">
                <a:solidFill>
                  <a:srgbClr val="33CCFF"/>
                </a:solidFill>
                <a:latin typeface="Algerian" panose="04020705040A02060702" pitchFamily="82" charset="0"/>
              </a:rPr>
              <a:t>FACe</a:t>
            </a:r>
            <a:r>
              <a:rPr lang="en-US" sz="6000" dirty="0">
                <a:solidFill>
                  <a:srgbClr val="33CCFF"/>
                </a:solidFill>
                <a:latin typeface="Algerian" panose="04020705040A02060702" pitchFamily="82" charset="0"/>
              </a:rPr>
              <a:t> </a:t>
            </a:r>
            <a:r>
              <a:rPr lang="en-US" sz="6000" dirty="0" err="1">
                <a:solidFill>
                  <a:srgbClr val="33CCFF"/>
                </a:solidFill>
                <a:latin typeface="Algerian" panose="04020705040A02060702" pitchFamily="82" charset="0"/>
              </a:rPr>
              <a:t>recognization</a:t>
            </a:r>
            <a:endParaRPr lang="en-IN" sz="6000" dirty="0">
              <a:solidFill>
                <a:srgbClr val="33CCFF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1B8CDBA-7124-1166-AA0F-F40EF4B7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92" y="2301904"/>
            <a:ext cx="5885433" cy="3895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60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052BF-5DC1-4D58-ED46-D3AA6BB5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5697244" cy="1236954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Medical field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AAC827A-39C9-0324-3731-7BEFA680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42" y="2050742"/>
            <a:ext cx="6542842" cy="41278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42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137B44-D7A8-DC15-DB72-933DC264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7916661" cy="121032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Algerian" panose="04020705040A02060702" pitchFamily="82" charset="0"/>
              </a:rPr>
              <a:t>EMAIL SPAM DETECTION</a:t>
            </a:r>
            <a:endParaRPr lang="en-IN" sz="54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0798E8-7437-EC4B-5D83-838975501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0" y="2095130"/>
            <a:ext cx="7182035" cy="40127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802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6C1CB-7371-AD54-C2DA-9CBE747C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667624" cy="91735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92D050"/>
                </a:solidFill>
                <a:latin typeface="Algerian" panose="04020705040A02060702" pitchFamily="82" charset="0"/>
              </a:rPr>
              <a:t>Weather predictions</a:t>
            </a:r>
            <a:endParaRPr lang="en-IN" sz="54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8084BED-36E5-973F-BE2F-63E0CCFA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2" y="2050742"/>
            <a:ext cx="7217083" cy="4065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04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A2FD4-395A-E7AE-6423-D67101F5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dirty="0">
                <a:solidFill>
                  <a:srgbClr val="00B0F0"/>
                </a:solidFill>
                <a:effectLst/>
                <a:latin typeface="Algerian" panose="04020705040A02060702" pitchFamily="82" charset="0"/>
              </a:rPr>
              <a:t>Advantages of ML</a:t>
            </a:r>
            <a:r>
              <a:rPr lang="en-US" b="1" i="0" dirty="0">
                <a:solidFill>
                  <a:srgbClr val="272626"/>
                </a:solidFill>
                <a:effectLst/>
                <a:latin typeface="var(--headingsfontfamily)"/>
              </a:rPr>
              <a:t/>
            </a:r>
            <a:br>
              <a:rPr lang="en-US" b="1" i="0" dirty="0">
                <a:solidFill>
                  <a:srgbClr val="272626"/>
                </a:solidFill>
                <a:effectLst/>
                <a:latin typeface="var(--headingsfontfamily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1043E-D2E1-B380-A5D9-EF4834FF1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09205"/>
            <a:ext cx="10131425" cy="4971494"/>
          </a:xfrm>
        </p:spPr>
        <p:txBody>
          <a:bodyPr>
            <a:normAutofit fontScale="92500"/>
          </a:bodyPr>
          <a:lstStyle/>
          <a:p>
            <a:pPr algn="l"/>
            <a:endParaRPr lang="en-US" b="1" i="0" dirty="0">
              <a:solidFill>
                <a:srgbClr val="272626"/>
              </a:solidFill>
              <a:effectLst/>
              <a:latin typeface="var(--headingsfontfamil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B050"/>
                </a:solidFill>
                <a:effectLst/>
                <a:latin typeface="Calisto MT" panose="02040603050505030304" pitchFamily="18" charset="0"/>
              </a:rPr>
              <a:t>Fast, Accurate, 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B050"/>
                </a:solidFill>
                <a:effectLst/>
                <a:latin typeface="Calisto MT" panose="02040603050505030304" pitchFamily="18" charset="0"/>
              </a:rPr>
              <a:t>Automation of most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B050"/>
                </a:solidFill>
                <a:effectLst/>
                <a:latin typeface="Calisto MT" panose="02040603050505030304" pitchFamily="18" charset="0"/>
              </a:rPr>
              <a:t>Wide range of real life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B050"/>
                </a:solidFill>
                <a:effectLst/>
                <a:latin typeface="Calisto MT" panose="02040603050505030304" pitchFamily="18" charset="0"/>
              </a:rPr>
              <a:t>Enhanced cyber security and spam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B050"/>
                </a:solidFill>
                <a:effectLst/>
                <a:latin typeface="Calisto MT" panose="0204060305050503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No human Intervention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Calisto MT" panose="02040603050505030304" pitchFamily="18" charset="0"/>
              </a:rPr>
              <a:t> is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B050"/>
                </a:solidFill>
                <a:effectLst/>
                <a:latin typeface="Calisto MT" panose="02040603050505030304" pitchFamily="18" charset="0"/>
              </a:rPr>
              <a:t>Handling multi dimensional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648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231C7F5-714E-BC49-6BDA-A3B2622F2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38735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396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F86C1570-D338-A53F-4943-4BB6BF2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309"/>
            <a:ext cx="10191565" cy="1420427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sto MT" panose="02040603050505030304" pitchFamily="18" charset="0"/>
              </a:rPr>
              <a:t>Deep learning</a:t>
            </a:r>
            <a:r>
              <a:rPr lang="en-US" sz="4400" dirty="0">
                <a:solidFill>
                  <a:schemeClr val="tx2"/>
                </a:solidFill>
                <a:latin typeface="Calisto MT" panose="02040603050505030304" pitchFamily="18" charset="0"/>
              </a:rPr>
              <a:t>?</a:t>
            </a:r>
            <a:endParaRPr lang="en-IN" sz="4400" dirty="0">
              <a:solidFill>
                <a:schemeClr val="tx2"/>
              </a:solidFill>
              <a:latin typeface="Calisto MT" panose="0204060305050503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32F297E-3848-7C12-1E1A-6C3C20B9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044" y="2157274"/>
            <a:ext cx="7261934" cy="318486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Deep learning differs from traditional machine learning techniques in that they can automatically learn representations from data such as images, video or text, without introducing hand-coded rules or human domain knowledge.</a:t>
            </a:r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="" xmlns:p14="http://schemas.microsoft.com/office/powerpoint/2010/main" val="342787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F86C1570-D338-A53F-4943-4BB6BF2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309"/>
            <a:ext cx="10191565" cy="1420427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sto MT" panose="02040603050505030304" pitchFamily="18" charset="0"/>
              </a:rPr>
              <a:t>Deep learning</a:t>
            </a:r>
            <a:r>
              <a:rPr lang="en-US" sz="4400" dirty="0">
                <a:solidFill>
                  <a:schemeClr val="tx2"/>
                </a:solidFill>
                <a:latin typeface="Calisto MT" panose="02040603050505030304" pitchFamily="18" charset="0"/>
              </a:rPr>
              <a:t>?</a:t>
            </a:r>
            <a:endParaRPr lang="en-IN" sz="4400" dirty="0">
              <a:solidFill>
                <a:schemeClr val="tx2"/>
              </a:solidFill>
              <a:latin typeface="Calisto MT" panose="0204060305050503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32F297E-3848-7C12-1E1A-6C3C20B9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044" y="2157274"/>
            <a:ext cx="7261934" cy="318486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Deep neural networks consist of multiple layers of interconnected nodes, each building upon the previous layer to refine and optimize the prediction or categorization.</a:t>
            </a:r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="" xmlns:p14="http://schemas.microsoft.com/office/powerpoint/2010/main" val="342787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C8EBDC-E268-F59E-7C3A-EED34FB22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lgerian" panose="04020705040A02060702" pitchFamily="82" charset="0"/>
              </a:rPr>
              <a:t>MACHINE LEARNING</a:t>
            </a:r>
            <a:endParaRPr lang="en-IN" sz="4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480B33-500A-6E3B-3010-C7C58A8FA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1C2520F-CC72-FCD7-036A-C7695EBC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618"/>
            <a:ext cx="12192000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099FFCA-B3E1-0614-E6C6-83180C433334}"/>
              </a:ext>
            </a:extLst>
          </p:cNvPr>
          <p:cNvSpPr txBox="1"/>
          <p:nvPr/>
        </p:nvSpPr>
        <p:spPr>
          <a:xfrm>
            <a:off x="5433134" y="3029050"/>
            <a:ext cx="6249879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800" dirty="0">
                <a:solidFill>
                  <a:srgbClr val="FF33CC"/>
                </a:solidFill>
                <a:latin typeface="Algerian" panose="04020705040A02060702" pitchFamily="82" charset="0"/>
              </a:rPr>
              <a:t>MACHINE LEARNING</a:t>
            </a:r>
            <a:endParaRPr lang="en-IN" sz="88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22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F5999A-BE65-F13E-CFE4-195F45B1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003177"/>
            <a:ext cx="6860218" cy="1062690"/>
          </a:xfr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Quick </a:t>
            </a:r>
            <a:r>
              <a:rPr lang="en-US" sz="5400" dirty="0" smtClean="0">
                <a:solidFill>
                  <a:srgbClr val="00B050"/>
                </a:solidFill>
              </a:rPr>
              <a:t>questionnaire</a:t>
            </a:r>
            <a:endParaRPr lang="en-IN" sz="5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76B88B-08FD-E670-FE93-D6C057E9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37" y="1819922"/>
            <a:ext cx="1013142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  <a:latin typeface="Calisto MT" panose="02040603050505030304" pitchFamily="18" charset="0"/>
              </a:rPr>
              <a:t>1)How many of you have heard about Machine Learning?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  <a:latin typeface="Calisto MT" panose="02040603050505030304" pitchFamily="18" charset="0"/>
              </a:rPr>
              <a:t>2)How many of you know about Machine Learning?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  <a:latin typeface="Calisto MT" panose="02040603050505030304" pitchFamily="18" charset="0"/>
              </a:rPr>
              <a:t>3)How many people are using Machine Learning?</a:t>
            </a: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  <a:latin typeface="Calisto MT" panose="02040603050505030304" pitchFamily="18" charset="0"/>
            </a:endParaRPr>
          </a:p>
          <a:p>
            <a:pPr marL="0" indent="0">
              <a:buNone/>
            </a:pPr>
            <a:endParaRPr lang="en-US" sz="3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2045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04FFB6-AF6F-36E5-7C22-3C67154C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4ACDC"/>
                </a:solidFill>
              </a:rPr>
              <a:t>What are the things we are going to see</a:t>
            </a:r>
            <a:endParaRPr lang="en-IN" sz="4000" dirty="0">
              <a:solidFill>
                <a:srgbClr val="24ACD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B18C6E-470F-78AD-C180-AF9C37FC95B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Calisto MT" panose="02040603050505030304" pitchFamily="18" charset="0"/>
              </a:rPr>
              <a:t>1)</a:t>
            </a:r>
            <a:r>
              <a:rPr lang="en-US" sz="4000" dirty="0">
                <a:solidFill>
                  <a:srgbClr val="00B050"/>
                </a:solidFill>
                <a:latin typeface="Calisto MT" panose="02040603050505030304" pitchFamily="18" charset="0"/>
              </a:rPr>
              <a:t>What is Machine Learning</a:t>
            </a:r>
            <a:r>
              <a:rPr lang="en-US" sz="4000" dirty="0">
                <a:solidFill>
                  <a:srgbClr val="00B05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2)</a:t>
            </a:r>
            <a:r>
              <a:rPr lang="en-IN" sz="4000" dirty="0">
                <a:solidFill>
                  <a:schemeClr val="accent1"/>
                </a:solidFill>
                <a:latin typeface="Calisto MT" panose="02040603050505030304" pitchFamily="18" charset="0"/>
              </a:rPr>
              <a:t>Why we need Machine Learning?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C00000"/>
                </a:solidFill>
                <a:latin typeface="Calisto MT" panose="02040603050505030304" pitchFamily="18" charset="0"/>
              </a:rPr>
              <a:t>3)</a:t>
            </a:r>
            <a:r>
              <a:rPr lang="en-IN" sz="4000" dirty="0">
                <a:solidFill>
                  <a:srgbClr val="287688"/>
                </a:solidFill>
                <a:latin typeface="Calisto MT" panose="02040603050505030304" pitchFamily="18" charset="0"/>
              </a:rPr>
              <a:t>Applications of Machine Learning in Real World?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68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F86C1570-D338-A53F-4943-4BB6BF2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309"/>
            <a:ext cx="10191565" cy="14204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alisto MT" panose="02040603050505030304" pitchFamily="18" charset="0"/>
              </a:rPr>
              <a:t>What is machine learning?</a:t>
            </a:r>
            <a:endParaRPr lang="en-IN" sz="4400" dirty="0">
              <a:solidFill>
                <a:schemeClr val="tx2"/>
              </a:solidFill>
              <a:latin typeface="Calisto MT" panose="02040603050505030304" pitchFamily="18" charset="0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="" xmlns:a16="http://schemas.microsoft.com/office/drawing/2014/main" id="{CD68EE0B-B0C3-4508-393D-27515E0291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152" r="26152"/>
          <a:stretch>
            <a:fillRect/>
          </a:stretch>
        </p:blipFill>
        <p:spPr>
          <a:xfrm>
            <a:off x="6720395" y="1882066"/>
            <a:ext cx="4714044" cy="412811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32F297E-3848-7C12-1E1A-6C3C20B9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044" y="2157274"/>
            <a:ext cx="7261934" cy="3184864"/>
          </a:xfrm>
        </p:spPr>
        <p:txBody>
          <a:bodyPr>
            <a:normAutofit/>
          </a:bodyPr>
          <a:lstStyle/>
          <a:p>
            <a:pPr fontAlgn="base"/>
            <a:r>
              <a:rPr lang="en-US" sz="3600" b="0" i="0" dirty="0">
                <a:solidFill>
                  <a:srgbClr val="66FFCC"/>
                </a:solidFill>
                <a:effectLst/>
                <a:latin typeface="Roboto" panose="02000000000000000000" pitchFamily="2" charset="0"/>
              </a:rPr>
              <a:t>Machine learning is a "field of study that gives computers the ability to learn without being explicitly programmed."</a:t>
            </a:r>
          </a:p>
          <a:p>
            <a:pPr algn="l" fontAlgn="base"/>
            <a:r>
              <a:rPr lang="en-IN" dirty="0"/>
              <a:t>                                                    </a:t>
            </a:r>
            <a:r>
              <a:rPr lang="en-IN" sz="2400" dirty="0">
                <a:latin typeface="Arial Black" panose="020B0A04020102020204" pitchFamily="34" charset="0"/>
              </a:rPr>
              <a:t>--</a:t>
            </a:r>
            <a:r>
              <a:rPr lang="en-IN" sz="2400" dirty="0">
                <a:latin typeface="Arial Black" panose="020B0A04020102020204" pitchFamily="34" charset="0"/>
                <a:sym typeface="Wingdings" panose="05000000000000000000" pitchFamily="2" charset="2"/>
              </a:rPr>
              <a:t>Arthur Samuel</a:t>
            </a:r>
            <a:endParaRPr lang="en-IN" sz="2400" dirty="0">
              <a:latin typeface="Arial Black" panose="020B0A04020102020204" pitchFamily="34" charset="0"/>
            </a:endParaRPr>
          </a:p>
          <a:p>
            <a:pPr algn="l" fontAlgn="base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2787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0C2AE99-B29E-711A-F31A-999DEEF5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4" y="0"/>
            <a:ext cx="723176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0597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9DDB5A6-59B3-32EE-DE22-C37282B7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22" y="523783"/>
            <a:ext cx="8389397" cy="55130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511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BA4EE-0920-13D6-42CA-1591DAC2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6632"/>
            <a:ext cx="10131425" cy="914400"/>
          </a:xfrm>
          <a:noFill/>
          <a:ln>
            <a:solidFill>
              <a:schemeClr val="accent1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sz="3600" dirty="0">
                <a:latin typeface="Calisto MT" panose="02040603050505030304" pitchFamily="18" charset="0"/>
              </a:rPr>
              <a:t>WHY we </a:t>
            </a:r>
            <a:r>
              <a:rPr lang="en-US" dirty="0">
                <a:latin typeface="Calisto MT" panose="02040603050505030304" pitchFamily="18" charset="0"/>
              </a:rPr>
              <a:t>n</a:t>
            </a:r>
            <a:r>
              <a:rPr lang="en-US" sz="3600" dirty="0">
                <a:latin typeface="Calisto MT" panose="02040603050505030304" pitchFamily="18" charset="0"/>
              </a:rPr>
              <a:t>eed MACHINE LEARNING?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3138EF-A08E-3802-7357-955C4B01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53592"/>
            <a:ext cx="10131425" cy="4264242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i="0" dirty="0">
                <a:solidFill>
                  <a:srgbClr val="FFC000"/>
                </a:solidFill>
                <a:effectLst/>
                <a:latin typeface="Calisto MT" panose="02040603050505030304" pitchFamily="18" charset="0"/>
              </a:rPr>
              <a:t>Machine learning is important because it gives enterprises a view of trends in customer behavior and business operational patterns, as well as supports the development of new products.</a:t>
            </a:r>
          </a:p>
          <a:p>
            <a:r>
              <a:rPr lang="en-US" sz="3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Many of today's leading companies, such as Facebook, Google and Uber, make machine learning a central part of their operations. </a:t>
            </a:r>
          </a:p>
          <a:p>
            <a:r>
              <a:rPr lang="en-US" sz="3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Machine learning has become a significant competitive differentiator for many companies.</a:t>
            </a:r>
            <a:endParaRPr lang="en-IN" sz="32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6649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3851FB-6FD6-3D9C-0D42-B153BDB0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8209624" cy="92623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Algerian" panose="04020705040A02060702" pitchFamily="82" charset="0"/>
              </a:rPr>
              <a:t>SPEECH RECOGNIZATION</a:t>
            </a:r>
            <a:endParaRPr lang="en-IN" sz="54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4BD893A-D8A3-A9BB-09EE-4B440811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065867"/>
            <a:ext cx="8209624" cy="43730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891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498</TotalTime>
  <Words>210</Words>
  <Application>Microsoft Office PowerPoint</Application>
  <PresentationFormat>Custom</PresentationFormat>
  <Paragraphs>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Celestial</vt:lpstr>
      <vt:lpstr>Machine Learning </vt:lpstr>
      <vt:lpstr>MACHINE LEARNING</vt:lpstr>
      <vt:lpstr>Quick questionnaire</vt:lpstr>
      <vt:lpstr>What are the things we are going to see</vt:lpstr>
      <vt:lpstr>What is machine learning?</vt:lpstr>
      <vt:lpstr>Slide 6</vt:lpstr>
      <vt:lpstr>Slide 7</vt:lpstr>
      <vt:lpstr>WHY we need MACHINE LEARNING?</vt:lpstr>
      <vt:lpstr>SPEECH RECOGNIZATION</vt:lpstr>
      <vt:lpstr>Cyber security </vt:lpstr>
      <vt:lpstr>PRODUCT RECOMMENDATIONS</vt:lpstr>
      <vt:lpstr>FACe recognization</vt:lpstr>
      <vt:lpstr>Medical field</vt:lpstr>
      <vt:lpstr>EMAIL SPAM DETECTION</vt:lpstr>
      <vt:lpstr>Weather predictions</vt:lpstr>
      <vt:lpstr>Advantages of ML </vt:lpstr>
      <vt:lpstr>Slide 17</vt:lpstr>
      <vt:lpstr>Deep learning?</vt:lpstr>
      <vt:lpstr>Deep learning?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Anusha Anu</dc:creator>
  <cp:lastModifiedBy>COOL</cp:lastModifiedBy>
  <cp:revision>7</cp:revision>
  <dcterms:created xsi:type="dcterms:W3CDTF">2022-09-17T14:28:29Z</dcterms:created>
  <dcterms:modified xsi:type="dcterms:W3CDTF">2022-10-26T03:12:28Z</dcterms:modified>
</cp:coreProperties>
</file>