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85" r:id="rId3"/>
    <p:sldId id="286" r:id="rId4"/>
    <p:sldId id="287" r:id="rId5"/>
    <p:sldId id="260" r:id="rId6"/>
    <p:sldId id="261" r:id="rId7"/>
    <p:sldId id="263" r:id="rId8"/>
    <p:sldId id="264" r:id="rId9"/>
    <p:sldId id="288" r:id="rId10"/>
    <p:sldId id="262" r:id="rId11"/>
    <p:sldId id="284" r:id="rId12"/>
    <p:sldId id="265" r:id="rId13"/>
    <p:sldId id="266" r:id="rId14"/>
    <p:sldId id="267" r:id="rId15"/>
    <p:sldId id="268" r:id="rId16"/>
    <p:sldId id="269" r:id="rId17"/>
    <p:sldId id="270" r:id="rId18"/>
    <p:sldId id="271" r:id="rId19"/>
    <p:sldId id="273" r:id="rId20"/>
    <p:sldId id="274" r:id="rId21"/>
    <p:sldId id="276" r:id="rId22"/>
    <p:sldId id="277" r:id="rId23"/>
    <p:sldId id="278" r:id="rId24"/>
    <p:sldId id="279" r:id="rId25"/>
    <p:sldId id="280" r:id="rId26"/>
    <p:sldId id="283"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B5024B-9EE4-4279-83A8-3653E751B2BF}"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A54AA-BB80-4CED-B31B-A7C176AB69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B5024B-9EE4-4279-83A8-3653E751B2BF}"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A54AA-BB80-4CED-B31B-A7C176AB69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B5024B-9EE4-4279-83A8-3653E751B2BF}"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A54AA-BB80-4CED-B31B-A7C176AB69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B5024B-9EE4-4279-83A8-3653E751B2BF}"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A54AA-BB80-4CED-B31B-A7C176AB69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B5024B-9EE4-4279-83A8-3653E751B2BF}"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A54AA-BB80-4CED-B31B-A7C176AB69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B5024B-9EE4-4279-83A8-3653E751B2BF}"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A54AA-BB80-4CED-B31B-A7C176AB69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B5024B-9EE4-4279-83A8-3653E751B2BF}" type="datetimeFigureOut">
              <a:rPr lang="en-US" smtClean="0"/>
              <a:pPr/>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A54AA-BB80-4CED-B31B-A7C176AB69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B5024B-9EE4-4279-83A8-3653E751B2BF}" type="datetimeFigureOut">
              <a:rPr lang="en-US" smtClean="0"/>
              <a:pPr/>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A54AA-BB80-4CED-B31B-A7C176AB69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5024B-9EE4-4279-83A8-3653E751B2BF}" type="datetimeFigureOut">
              <a:rPr lang="en-US" smtClean="0"/>
              <a:pPr/>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A54AA-BB80-4CED-B31B-A7C176AB69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B5024B-9EE4-4279-83A8-3653E751B2BF}"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A54AA-BB80-4CED-B31B-A7C176AB69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B5024B-9EE4-4279-83A8-3653E751B2BF}"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A54AA-BB80-4CED-B31B-A7C176AB69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5024B-9EE4-4279-83A8-3653E751B2BF}" type="datetimeFigureOut">
              <a:rPr lang="en-US" smtClean="0"/>
              <a:pPr/>
              <a:t>10/26/2022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A54AA-BB80-4CED-B31B-A7C176AB69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sohier/calcof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tatology.org/drop-na-panda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stable/modules/generated/sklearn.model_selection.train_test_split.html" TargetMode="External"/><Relationship Id="rId2" Type="http://schemas.openxmlformats.org/officeDocument/2006/relationships/hyperlink" Target="https://github.com/scikit-learn/scikit-learn/blob/36958fb24/sklearn/model_selection/_split.p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2">
                    <a:lumMod val="75000"/>
                  </a:schemeClr>
                </a:solidFill>
              </a:rPr>
              <a:t>Machine Learning </a:t>
            </a:r>
            <a:endParaRPr lang="en-US" dirty="0">
              <a:solidFill>
                <a:schemeClr val="accent2">
                  <a:lumMod val="75000"/>
                </a:schemeClr>
              </a:solidFill>
            </a:endParaRPr>
          </a:p>
        </p:txBody>
      </p:sp>
      <p:sp>
        <p:nvSpPr>
          <p:cNvPr id="3" name="Subtitle 2"/>
          <p:cNvSpPr>
            <a:spLocks noGrp="1"/>
          </p:cNvSpPr>
          <p:nvPr>
            <p:ph type="subTitle" idx="1"/>
          </p:nvPr>
        </p:nvSpPr>
        <p:spPr/>
        <p:txBody>
          <a:bodyPr>
            <a:normAutofit fontScale="70000" lnSpcReduction="20000"/>
          </a:bodyPr>
          <a:lstStyle/>
          <a:p>
            <a:r>
              <a:rPr lang="en-US" dirty="0" err="1" smtClean="0">
                <a:solidFill>
                  <a:srgbClr val="002060"/>
                </a:solidFill>
              </a:rPr>
              <a:t>Dr.K</a:t>
            </a:r>
            <a:r>
              <a:rPr lang="en-US" dirty="0" smtClean="0">
                <a:solidFill>
                  <a:srgbClr val="002060"/>
                </a:solidFill>
              </a:rPr>
              <a:t> </a:t>
            </a:r>
            <a:r>
              <a:rPr lang="en-US" dirty="0" err="1" smtClean="0">
                <a:solidFill>
                  <a:srgbClr val="002060"/>
                </a:solidFill>
              </a:rPr>
              <a:t>DeviPriya</a:t>
            </a:r>
            <a:endParaRPr lang="en-US" dirty="0" smtClean="0">
              <a:solidFill>
                <a:srgbClr val="002060"/>
              </a:solidFill>
            </a:endParaRPr>
          </a:p>
          <a:p>
            <a:r>
              <a:rPr lang="en-US" dirty="0" err="1" smtClean="0">
                <a:solidFill>
                  <a:srgbClr val="002060"/>
                </a:solidFill>
              </a:rPr>
              <a:t>Assoc.Professor</a:t>
            </a:r>
            <a:endParaRPr lang="en-US" dirty="0" smtClean="0">
              <a:solidFill>
                <a:srgbClr val="002060"/>
              </a:solidFill>
            </a:endParaRPr>
          </a:p>
          <a:p>
            <a:r>
              <a:rPr lang="en-US" dirty="0" smtClean="0">
                <a:solidFill>
                  <a:srgbClr val="002060"/>
                </a:solidFill>
              </a:rPr>
              <a:t>CSE</a:t>
            </a:r>
          </a:p>
          <a:p>
            <a:r>
              <a:rPr lang="en-US" dirty="0" err="1" smtClean="0">
                <a:solidFill>
                  <a:srgbClr val="002060"/>
                </a:solidFill>
              </a:rPr>
              <a:t>Lakireddy</a:t>
            </a:r>
            <a:r>
              <a:rPr lang="en-US" dirty="0" smtClean="0">
                <a:solidFill>
                  <a:srgbClr val="002060"/>
                </a:solidFill>
              </a:rPr>
              <a:t> Bali Reddy College of Engineering</a:t>
            </a:r>
          </a:p>
          <a:p>
            <a:r>
              <a:rPr lang="en-US" dirty="0" err="1" smtClean="0">
                <a:solidFill>
                  <a:srgbClr val="002060"/>
                </a:solidFill>
              </a:rPr>
              <a:t>Mylavaram</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Bottle.CSV</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hlinkClick r:id="rId2"/>
              </a:rPr>
              <a:t>CalCOFI</a:t>
            </a:r>
            <a:r>
              <a:rPr lang="en-US" dirty="0" smtClean="0">
                <a:hlinkClick r:id="rId2"/>
              </a:rPr>
              <a:t> | </a:t>
            </a:r>
            <a:r>
              <a:rPr lang="en-US" dirty="0" err="1" smtClean="0">
                <a:hlinkClick r:id="rId2"/>
              </a:rPr>
              <a:t>Kaggle</a:t>
            </a:r>
            <a:endParaRPr lang="en-US" dirty="0" smtClean="0"/>
          </a:p>
          <a:p>
            <a:r>
              <a:rPr lang="en-US" dirty="0"/>
              <a:t>The </a:t>
            </a:r>
            <a:r>
              <a:rPr lang="en-US" dirty="0" err="1"/>
              <a:t>CalCOFI</a:t>
            </a:r>
            <a:r>
              <a:rPr lang="en-US" dirty="0"/>
              <a:t> data set represents the longest (1949-present) and most complete (more than 50,000 sampling stations) time series of oceanographic and larval fish data in the world. It includes abundance data on the larvae of over 250 species of fish</a:t>
            </a:r>
            <a:r>
              <a:rPr lang="en-US" dirty="0" smtClean="0"/>
              <a:t>;</a:t>
            </a:r>
          </a:p>
          <a:p>
            <a:r>
              <a:rPr lang="en-US" dirty="0" smtClean="0"/>
              <a:t> </a:t>
            </a:r>
            <a:r>
              <a:rPr lang="en-US" dirty="0"/>
              <a:t>larval length frequency data and egg abundance data on key commercial species; and oceanographic and plankton data. The physical, chemical, and biological data collected at regular time and space intervals quickly became valuable for documenting climatic cycles in the California Current and a range of biological responses to them. </a:t>
            </a:r>
            <a:endParaRPr lang="en-US" dirty="0" smtClean="0"/>
          </a:p>
          <a:p>
            <a:r>
              <a:rPr lang="en-US" dirty="0" err="1" smtClean="0"/>
              <a:t>CalCOFI</a:t>
            </a:r>
            <a:r>
              <a:rPr lang="en-US" dirty="0" smtClean="0"/>
              <a:t> </a:t>
            </a:r>
            <a:r>
              <a:rPr lang="en-US" dirty="0"/>
              <a:t>research drew world attention to the biological response to the dramatic Pacific-warming event in 1957-58 and introduced the term “El Niño” into the scientific literature.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err="1" smtClean="0"/>
              <a:t>scikit</a:t>
            </a:r>
            <a:r>
              <a:rPr lang="en-US" dirty="0" smtClean="0"/>
              <a:t>-learn</a:t>
            </a:r>
            <a:r>
              <a:rPr lang="en-US" dirty="0" smtClean="0"/>
              <a:t/>
            </a:r>
            <a:br>
              <a:rPr lang="en-US" dirty="0" smtClean="0"/>
            </a:br>
            <a:r>
              <a:rPr lang="en-US" i="1" dirty="0" smtClean="0"/>
              <a:t>Machine Learning in </a:t>
            </a:r>
            <a:r>
              <a:rPr lang="en-US" i="1" dirty="0" smtClean="0"/>
              <a:t>Python</a:t>
            </a:r>
            <a:br>
              <a:rPr lang="en-US" i="1" dirty="0" smtClean="0"/>
            </a:br>
            <a:r>
              <a:rPr lang="en-US" sz="2200" i="1" dirty="0" smtClean="0"/>
              <a:t>[</a:t>
            </a:r>
            <a:r>
              <a:rPr lang="en-US" sz="2200" dirty="0" err="1" smtClean="0">
                <a:hlinkClick r:id="rId2"/>
              </a:rPr>
              <a:t>scikit</a:t>
            </a:r>
            <a:r>
              <a:rPr lang="en-US" sz="2200" dirty="0" smtClean="0">
                <a:hlinkClick r:id="rId2"/>
              </a:rPr>
              <a:t>-learn: machine learning in Python — </a:t>
            </a:r>
            <a:r>
              <a:rPr lang="en-US" sz="2200" dirty="0" err="1" smtClean="0">
                <a:hlinkClick r:id="rId2"/>
              </a:rPr>
              <a:t>scikit</a:t>
            </a:r>
            <a:r>
              <a:rPr lang="en-US" sz="2200" dirty="0" smtClean="0">
                <a:hlinkClick r:id="rId2"/>
              </a:rPr>
              <a:t>-learn 1.1.2 documentation </a:t>
            </a:r>
            <a:r>
              <a:rPr lang="en-US" sz="2200" dirty="0" smtClean="0"/>
              <a:t>]</a:t>
            </a:r>
            <a:r>
              <a:rPr lang="en-US" i="1" dirty="0" smtClean="0"/>
              <a:t/>
            </a:r>
            <a:br>
              <a:rPr lang="en-US" i="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Simple and efficient tools for predictive data analysis</a:t>
            </a:r>
          </a:p>
          <a:p>
            <a:r>
              <a:rPr lang="en-US" dirty="0" smtClean="0"/>
              <a:t>Accessible to everybody, and reusable in various contexts</a:t>
            </a:r>
          </a:p>
          <a:p>
            <a:r>
              <a:rPr lang="en-US" dirty="0" smtClean="0"/>
              <a:t>Built on </a:t>
            </a:r>
            <a:r>
              <a:rPr lang="en-US" dirty="0" err="1" smtClean="0"/>
              <a:t>NumPy</a:t>
            </a:r>
            <a:r>
              <a:rPr lang="en-US" dirty="0" smtClean="0"/>
              <a:t>, </a:t>
            </a:r>
            <a:r>
              <a:rPr lang="en-US" dirty="0" err="1" smtClean="0"/>
              <a:t>SciPy</a:t>
            </a:r>
            <a:r>
              <a:rPr lang="en-US" dirty="0" smtClean="0"/>
              <a:t>, and </a:t>
            </a:r>
            <a:r>
              <a:rPr lang="en-US" dirty="0" err="1" smtClean="0"/>
              <a:t>matplotlib</a:t>
            </a:r>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 for Regression</a:t>
            </a:r>
            <a:endParaRPr lang="en-US" dirty="0"/>
          </a:p>
        </p:txBody>
      </p:sp>
      <p:sp>
        <p:nvSpPr>
          <p:cNvPr id="3" name="Content Placeholder 2"/>
          <p:cNvSpPr>
            <a:spLocks noGrp="1"/>
          </p:cNvSpPr>
          <p:nvPr>
            <p:ph idx="1"/>
          </p:nvPr>
        </p:nvSpPr>
        <p:spPr/>
        <p:txBody>
          <a:bodyPr/>
          <a:lstStyle/>
          <a:p>
            <a:r>
              <a:rPr lang="en-US" dirty="0" smtClean="0"/>
              <a:t>from </a:t>
            </a:r>
            <a:r>
              <a:rPr lang="en-US" dirty="0" err="1" smtClean="0">
                <a:solidFill>
                  <a:srgbClr val="FF0000"/>
                </a:solidFill>
              </a:rPr>
              <a:t>sklearn.linear_mode</a:t>
            </a:r>
            <a:r>
              <a:rPr lang="en-US" dirty="0" err="1" smtClean="0"/>
              <a:t>l</a:t>
            </a:r>
            <a:r>
              <a:rPr lang="en-US" dirty="0" smtClean="0"/>
              <a:t> import </a:t>
            </a:r>
            <a:r>
              <a:rPr lang="en-US" dirty="0" err="1" smtClean="0">
                <a:solidFill>
                  <a:srgbClr val="00B050"/>
                </a:solidFill>
              </a:rPr>
              <a:t>LinearRegression</a:t>
            </a:r>
            <a:endParaRPr lang="en-US" dirty="0" smtClean="0">
              <a:solidFill>
                <a:srgbClr val="00B050"/>
              </a:solidFill>
            </a:endParaRPr>
          </a:p>
          <a:p>
            <a:r>
              <a:rPr lang="en-US" dirty="0" smtClean="0"/>
              <a:t>from </a:t>
            </a:r>
            <a:r>
              <a:rPr lang="en-US" dirty="0" err="1" smtClean="0">
                <a:solidFill>
                  <a:srgbClr val="FF0000"/>
                </a:solidFill>
              </a:rPr>
              <a:t>sklearn.metrics</a:t>
            </a:r>
            <a:r>
              <a:rPr lang="en-US" dirty="0" smtClean="0"/>
              <a:t> import </a:t>
            </a:r>
            <a:r>
              <a:rPr lang="en-US" dirty="0" err="1" smtClean="0">
                <a:solidFill>
                  <a:srgbClr val="00B050"/>
                </a:solidFill>
              </a:rPr>
              <a:t>mean_absolute_error</a:t>
            </a:r>
            <a:r>
              <a:rPr lang="en-US" dirty="0" smtClean="0">
                <a:solidFill>
                  <a:srgbClr val="00B050"/>
                </a:solidFill>
              </a:rPr>
              <a:t>, mean_squared_error,r2_score</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CSV file</a:t>
            </a:r>
            <a:endParaRPr lang="en-US" dirty="0"/>
          </a:p>
        </p:txBody>
      </p:sp>
      <p:sp>
        <p:nvSpPr>
          <p:cNvPr id="3" name="Content Placeholder 2"/>
          <p:cNvSpPr>
            <a:spLocks noGrp="1"/>
          </p:cNvSpPr>
          <p:nvPr>
            <p:ph idx="1"/>
          </p:nvPr>
        </p:nvSpPr>
        <p:spPr/>
        <p:txBody>
          <a:bodyPr/>
          <a:lstStyle/>
          <a:p>
            <a:r>
              <a:rPr lang="en-US" b="1" dirty="0"/>
              <a:t>pandas.read_csv</a:t>
            </a:r>
            <a:r>
              <a:rPr lang="en-US" b="1" dirty="0" smtClean="0"/>
              <a:t>()</a:t>
            </a:r>
          </a:p>
          <a:p>
            <a:pPr fontAlgn="base">
              <a:buNone/>
            </a:pPr>
            <a:r>
              <a:rPr lang="en-US" b="1" i="1" dirty="0"/>
              <a:t>Syntax: pd.read_csv</a:t>
            </a:r>
            <a:r>
              <a:rPr lang="en-US" i="1" dirty="0"/>
              <a:t>(</a:t>
            </a:r>
            <a:r>
              <a:rPr lang="en-US" i="1" dirty="0" err="1"/>
              <a:t>filepath_or_buffer</a:t>
            </a:r>
            <a:r>
              <a:rPr lang="en-US" i="1" dirty="0"/>
              <a:t>, sep=’ ,’ , header=’infer’,  </a:t>
            </a:r>
            <a:r>
              <a:rPr lang="en-US" i="1" dirty="0" err="1"/>
              <a:t>index_col</a:t>
            </a:r>
            <a:r>
              <a:rPr lang="en-US" i="1" dirty="0"/>
              <a:t>=None, </a:t>
            </a:r>
            <a:r>
              <a:rPr lang="en-US" i="1" dirty="0" err="1"/>
              <a:t>usecols</a:t>
            </a:r>
            <a:r>
              <a:rPr lang="en-US" i="1" dirty="0"/>
              <a:t>=None, engine=None, </a:t>
            </a:r>
            <a:r>
              <a:rPr lang="en-US" i="1" dirty="0" err="1"/>
              <a:t>skiprows</a:t>
            </a:r>
            <a:r>
              <a:rPr lang="en-US" i="1" dirty="0"/>
              <a:t>=None, </a:t>
            </a:r>
            <a:r>
              <a:rPr lang="en-US" i="1" dirty="0" err="1"/>
              <a:t>nrows</a:t>
            </a:r>
            <a:r>
              <a:rPr lang="en-US" i="1" dirty="0"/>
              <a:t>=None) </a:t>
            </a:r>
          </a:p>
          <a:p>
            <a:r>
              <a:rPr lang="en-US" dirty="0" smtClean="0"/>
              <a:t/>
            </a:r>
            <a:br>
              <a:rPr lang="en-US" dirty="0" smtClean="0"/>
            </a:br>
            <a:endParaRPr lang="en-US" b="1"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r>
              <a:rPr lang="en-US" b="1" dirty="0" smtClean="0"/>
              <a:t>Replacing null values with mean</a:t>
            </a:r>
          </a:p>
          <a:p>
            <a:r>
              <a:rPr lang="en-US" b="1" dirty="0" err="1" smtClean="0"/>
              <a:t>fillna</a:t>
            </a:r>
            <a:r>
              <a:rPr lang="en-US" b="1" dirty="0" smtClean="0"/>
              <a:t>()</a:t>
            </a:r>
          </a:p>
          <a:p>
            <a:pPr fontAlgn="base"/>
            <a:r>
              <a:rPr lang="en-US" b="1" dirty="0"/>
              <a:t>How to Fill </a:t>
            </a:r>
            <a:r>
              <a:rPr lang="en-US" b="1" dirty="0" err="1"/>
              <a:t>NaN</a:t>
            </a:r>
            <a:r>
              <a:rPr lang="en-US" b="1" dirty="0"/>
              <a:t> Values with </a:t>
            </a:r>
            <a:r>
              <a:rPr lang="en-US" b="1" dirty="0" smtClean="0"/>
              <a:t>Mean</a:t>
            </a:r>
          </a:p>
          <a:p>
            <a:pPr fontAlgn="base"/>
            <a:r>
              <a:rPr lang="en-US" dirty="0" err="1">
                <a:solidFill>
                  <a:srgbClr val="FF0000"/>
                </a:solidFill>
              </a:rPr>
              <a:t>df</a:t>
            </a:r>
            <a:r>
              <a:rPr lang="en-US" dirty="0">
                <a:solidFill>
                  <a:srgbClr val="FF0000"/>
                </a:solidFill>
              </a:rPr>
              <a:t>['col1'] = </a:t>
            </a:r>
            <a:r>
              <a:rPr lang="en-US" dirty="0" err="1">
                <a:solidFill>
                  <a:srgbClr val="FF0000"/>
                </a:solidFill>
              </a:rPr>
              <a:t>df</a:t>
            </a:r>
            <a:r>
              <a:rPr lang="en-US" dirty="0">
                <a:solidFill>
                  <a:srgbClr val="FF0000"/>
                </a:solidFill>
              </a:rPr>
              <a:t>['col1'].</a:t>
            </a:r>
            <a:r>
              <a:rPr lang="en-US" dirty="0" err="1" smtClean="0">
                <a:solidFill>
                  <a:srgbClr val="FF0000"/>
                </a:solidFill>
              </a:rPr>
              <a:t>fillna</a:t>
            </a:r>
            <a:r>
              <a:rPr lang="en-US" dirty="0" smtClean="0">
                <a:solidFill>
                  <a:srgbClr val="FF0000"/>
                </a:solidFill>
              </a:rPr>
              <a:t>(value=</a:t>
            </a:r>
            <a:r>
              <a:rPr lang="en-US" dirty="0" err="1" smtClean="0">
                <a:solidFill>
                  <a:srgbClr val="FF0000"/>
                </a:solidFill>
              </a:rPr>
              <a:t>df</a:t>
            </a:r>
            <a:r>
              <a:rPr lang="en-US" dirty="0">
                <a:solidFill>
                  <a:srgbClr val="FF0000"/>
                </a:solidFill>
              </a:rPr>
              <a:t>['col1'].mean</a:t>
            </a:r>
            <a:r>
              <a:rPr lang="en-US" dirty="0" smtClean="0">
                <a:solidFill>
                  <a:srgbClr val="FF0000"/>
                </a:solidFill>
              </a:rPr>
              <a:t>())</a:t>
            </a:r>
          </a:p>
          <a:p>
            <a:pPr fontAlgn="base"/>
            <a:r>
              <a:rPr lang="en-US" dirty="0" smtClean="0">
                <a:solidFill>
                  <a:srgbClr val="00B050"/>
                </a:solidFill>
              </a:rPr>
              <a:t>data['</a:t>
            </a:r>
            <a:r>
              <a:rPr lang="en-US" dirty="0" err="1" smtClean="0">
                <a:solidFill>
                  <a:srgbClr val="00B050"/>
                </a:solidFill>
              </a:rPr>
              <a:t>Salnty</a:t>
            </a:r>
            <a:r>
              <a:rPr lang="en-US" dirty="0" smtClean="0">
                <a:solidFill>
                  <a:srgbClr val="00B050"/>
                </a:solidFill>
              </a:rPr>
              <a:t>']=data['</a:t>
            </a:r>
            <a:r>
              <a:rPr lang="en-US" dirty="0" err="1" smtClean="0">
                <a:solidFill>
                  <a:srgbClr val="00B050"/>
                </a:solidFill>
              </a:rPr>
              <a:t>Salnty</a:t>
            </a:r>
            <a:r>
              <a:rPr lang="en-US" dirty="0" smtClean="0">
                <a:solidFill>
                  <a:srgbClr val="00B050"/>
                </a:solidFill>
              </a:rPr>
              <a:t>'].</a:t>
            </a:r>
            <a:r>
              <a:rPr lang="en-US" dirty="0" err="1" smtClean="0">
                <a:solidFill>
                  <a:srgbClr val="00B050"/>
                </a:solidFill>
              </a:rPr>
              <a:t>fillna</a:t>
            </a:r>
            <a:r>
              <a:rPr lang="en-US" dirty="0" smtClean="0">
                <a:solidFill>
                  <a:srgbClr val="00B050"/>
                </a:solidFill>
              </a:rPr>
              <a:t>(value=data['</a:t>
            </a:r>
            <a:r>
              <a:rPr lang="en-US" dirty="0" err="1" smtClean="0">
                <a:solidFill>
                  <a:srgbClr val="00B050"/>
                </a:solidFill>
              </a:rPr>
              <a:t>Salnty</a:t>
            </a:r>
            <a:r>
              <a:rPr lang="en-US" dirty="0" smtClean="0">
                <a:solidFill>
                  <a:srgbClr val="00B050"/>
                </a:solidFill>
              </a:rPr>
              <a:t>'].mean())</a:t>
            </a:r>
            <a:endParaRPr lang="en-US" dirty="0">
              <a:solidFill>
                <a:srgbClr val="00B050"/>
              </a:solidFill>
            </a:endParaRPr>
          </a:p>
          <a:p>
            <a:pPr fontAlgn="base"/>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Drop Rows with </a:t>
            </a:r>
            <a:r>
              <a:rPr lang="en-US" b="1" dirty="0" err="1"/>
              <a:t>NaN</a:t>
            </a:r>
            <a:r>
              <a:rPr lang="en-US" b="1" dirty="0"/>
              <a:t> Values in Pandas</a:t>
            </a:r>
            <a:br>
              <a:rPr lang="en-US" b="1" dirty="0"/>
            </a:br>
            <a:endParaRPr lang="en-US" dirty="0"/>
          </a:p>
        </p:txBody>
      </p:sp>
      <p:sp>
        <p:nvSpPr>
          <p:cNvPr id="3" name="Content Placeholder 2"/>
          <p:cNvSpPr>
            <a:spLocks noGrp="1"/>
          </p:cNvSpPr>
          <p:nvPr>
            <p:ph idx="1"/>
          </p:nvPr>
        </p:nvSpPr>
        <p:spPr/>
        <p:txBody>
          <a:bodyPr/>
          <a:lstStyle/>
          <a:p>
            <a:pPr fontAlgn="base"/>
            <a:r>
              <a:rPr lang="en-US" b="1" dirty="0"/>
              <a:t> Drop Rows with Any </a:t>
            </a:r>
            <a:r>
              <a:rPr lang="en-US" b="1" dirty="0" err="1"/>
              <a:t>NaN</a:t>
            </a:r>
            <a:r>
              <a:rPr lang="en-US" b="1" dirty="0"/>
              <a:t> Values</a:t>
            </a:r>
          </a:p>
          <a:p>
            <a:pPr fontAlgn="base"/>
            <a:r>
              <a:rPr lang="en-US" dirty="0"/>
              <a:t>We can use the following syntax to drop all rows that have </a:t>
            </a:r>
            <a:r>
              <a:rPr lang="en-US" i="1" dirty="0"/>
              <a:t>any </a:t>
            </a:r>
            <a:r>
              <a:rPr lang="en-US" dirty="0" err="1"/>
              <a:t>NaN</a:t>
            </a:r>
            <a:r>
              <a:rPr lang="en-US" dirty="0"/>
              <a:t> values:</a:t>
            </a:r>
          </a:p>
          <a:p>
            <a:r>
              <a:rPr lang="en-US" b="1" dirty="0" err="1"/>
              <a:t>df.dropna</a:t>
            </a:r>
            <a:r>
              <a:rPr lang="en-US" b="1" dirty="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Example 2: Drop Rows with All </a:t>
            </a:r>
            <a:r>
              <a:rPr lang="en-US" b="1" dirty="0" err="1"/>
              <a:t>NaN</a:t>
            </a:r>
            <a:r>
              <a:rPr lang="en-US" b="1" dirty="0"/>
              <a:t> Values</a:t>
            </a:r>
          </a:p>
          <a:p>
            <a:pPr fontAlgn="base"/>
            <a:r>
              <a:rPr lang="en-US" dirty="0"/>
              <a:t>We can use the following syntax to drop all rows that have </a:t>
            </a:r>
            <a:r>
              <a:rPr lang="en-US" i="1" dirty="0"/>
              <a:t>all </a:t>
            </a:r>
            <a:r>
              <a:rPr lang="en-US" dirty="0" err="1"/>
              <a:t>NaN</a:t>
            </a:r>
            <a:r>
              <a:rPr lang="en-US" dirty="0"/>
              <a:t> values in each column:</a:t>
            </a:r>
          </a:p>
          <a:p>
            <a:r>
              <a:rPr lang="en-US" b="1" dirty="0" err="1"/>
              <a:t>df.dropna</a:t>
            </a:r>
            <a:r>
              <a:rPr lang="en-US" b="1" dirty="0"/>
              <a:t>(how='all')</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smtClean="0"/>
              <a:t>Drop </a:t>
            </a:r>
            <a:r>
              <a:rPr lang="en-US" b="1" dirty="0"/>
              <a:t>Row with Nan Values in a Specific Column</a:t>
            </a:r>
          </a:p>
          <a:p>
            <a:pPr fontAlgn="base"/>
            <a:r>
              <a:rPr lang="en-US" dirty="0"/>
              <a:t>We can use the following syntax to drop all rows that have a </a:t>
            </a:r>
            <a:r>
              <a:rPr lang="en-US" dirty="0" err="1"/>
              <a:t>NaN</a:t>
            </a:r>
            <a:r>
              <a:rPr lang="en-US" dirty="0"/>
              <a:t> value in a specific column:</a:t>
            </a:r>
          </a:p>
          <a:p>
            <a:r>
              <a:rPr lang="en-US" b="1" dirty="0" err="1"/>
              <a:t>df.dropna</a:t>
            </a:r>
            <a:r>
              <a:rPr lang="en-US" b="1" dirty="0"/>
              <a:t>(subset=['assists'])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a:t>Reset Index After Dropping Rows with </a:t>
            </a:r>
            <a:r>
              <a:rPr lang="en-US" b="1" dirty="0" err="1"/>
              <a:t>NaNs</a:t>
            </a:r>
            <a:endParaRPr lang="en-US" b="1" dirty="0"/>
          </a:p>
          <a:p>
            <a:pPr fontAlgn="base"/>
            <a:r>
              <a:rPr lang="en-US" dirty="0"/>
              <a:t>We can use the following syntax to reset the index of the </a:t>
            </a:r>
            <a:r>
              <a:rPr lang="en-US" dirty="0" err="1"/>
              <a:t>DataFrame</a:t>
            </a:r>
            <a:r>
              <a:rPr lang="en-US" dirty="0"/>
              <a:t> after dropping the rows with the </a:t>
            </a:r>
            <a:r>
              <a:rPr lang="en-US" dirty="0" err="1"/>
              <a:t>NaN</a:t>
            </a:r>
            <a:r>
              <a:rPr lang="en-US" dirty="0"/>
              <a:t> values:</a:t>
            </a:r>
          </a:p>
          <a:p>
            <a:r>
              <a:rPr lang="en-US" b="1" dirty="0"/>
              <a:t>#drop all rows that have any </a:t>
            </a:r>
            <a:r>
              <a:rPr lang="en-US" b="1" dirty="0" err="1"/>
              <a:t>NaN</a:t>
            </a:r>
            <a:r>
              <a:rPr lang="en-US" b="1" dirty="0"/>
              <a:t> values </a:t>
            </a:r>
            <a:r>
              <a:rPr lang="en-US" b="1" dirty="0" err="1"/>
              <a:t>df</a:t>
            </a:r>
            <a:r>
              <a:rPr lang="en-US" b="1" dirty="0"/>
              <a:t> = </a:t>
            </a:r>
            <a:r>
              <a:rPr lang="en-US" b="1" dirty="0" err="1"/>
              <a:t>df.dropna</a:t>
            </a:r>
            <a:r>
              <a:rPr lang="en-US" b="1" dirty="0"/>
              <a:t>() #reset index of </a:t>
            </a:r>
            <a:r>
              <a:rPr lang="en-US" b="1" dirty="0" err="1"/>
              <a:t>DataFrame</a:t>
            </a:r>
            <a:r>
              <a:rPr lang="en-US" b="1" dirty="0"/>
              <a:t> </a:t>
            </a:r>
            <a:r>
              <a:rPr lang="en-US" b="1" dirty="0" err="1"/>
              <a:t>df</a:t>
            </a:r>
            <a:r>
              <a:rPr lang="en-US" b="1" dirty="0"/>
              <a:t> = </a:t>
            </a:r>
            <a:r>
              <a:rPr lang="en-US" b="1" dirty="0" err="1"/>
              <a:t>df.reset_index</a:t>
            </a:r>
            <a:r>
              <a:rPr lang="en-US" b="1" dirty="0"/>
              <a:t>(drop=True) </a:t>
            </a:r>
            <a:r>
              <a:rPr lang="en-US" dirty="0" smtClean="0"/>
              <a:t/>
            </a:r>
            <a:br>
              <a:rPr lang="en-US" dirty="0" smtClean="0"/>
            </a:br>
            <a:r>
              <a:rPr lang="en-US" dirty="0" smtClean="0">
                <a:hlinkClick r:id="rId2"/>
              </a:rPr>
              <a:t> How to Drop Rows with </a:t>
            </a:r>
            <a:r>
              <a:rPr lang="en-US" dirty="0" err="1" smtClean="0">
                <a:hlinkClick r:id="rId2"/>
              </a:rPr>
              <a:t>NaN</a:t>
            </a:r>
            <a:r>
              <a:rPr lang="en-US" dirty="0" smtClean="0">
                <a:hlinkClick r:id="rId2"/>
              </a:rPr>
              <a:t> Values in Pandas (statology.org)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Supervised </a:t>
            </a:r>
            <a:r>
              <a:rPr lang="en-US" dirty="0" smtClean="0">
                <a:solidFill>
                  <a:srgbClr val="FF0000"/>
                </a:solidFill>
              </a:rPr>
              <a:t>Machine Learning</a:t>
            </a:r>
          </a:p>
          <a:p>
            <a:r>
              <a:rPr lang="en-US" b="1" dirty="0" smtClean="0"/>
              <a:t>The main goal of the supervised learning technique is to map the input variable(x) with the output variable(y). </a:t>
            </a:r>
            <a:endParaRPr lang="en-US" b="1" dirty="0" smtClean="0"/>
          </a:p>
          <a:p>
            <a:r>
              <a:rPr lang="en-US" dirty="0" smtClean="0"/>
              <a:t>train the machines using the </a:t>
            </a:r>
            <a:r>
              <a:rPr lang="en-US" dirty="0" smtClean="0"/>
              <a:t>"labeled" </a:t>
            </a:r>
            <a:r>
              <a:rPr lang="en-US" dirty="0" smtClean="0"/>
              <a:t>dataset </a:t>
            </a:r>
            <a:endParaRPr lang="en-US" dirty="0" smtClean="0"/>
          </a:p>
          <a:p>
            <a:r>
              <a:rPr lang="en-US" dirty="0" smtClean="0"/>
              <a:t>Types of Problems Solved under Supervised ML---Regression, Classification</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While working with datasets, a machine learning algorithm works in two stages — the testing and the training stage. Normally the data split between test-train is 20%-80%.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a:t>
            </a:r>
            <a:r>
              <a:rPr lang="en-US" dirty="0" err="1"/>
              <a:t>sklearn.model_selection</a:t>
            </a:r>
            <a:r>
              <a:rPr lang="en-US" dirty="0"/>
              <a:t> import </a:t>
            </a:r>
            <a:r>
              <a:rPr lang="en-US" dirty="0" err="1" smtClean="0"/>
              <a:t>train_test_split</a:t>
            </a:r>
            <a:endParaRPr lang="en-US" dirty="0"/>
          </a:p>
        </p:txBody>
      </p:sp>
      <p:sp>
        <p:nvSpPr>
          <p:cNvPr id="3" name="Content Placeholder 2"/>
          <p:cNvSpPr>
            <a:spLocks noGrp="1"/>
          </p:cNvSpPr>
          <p:nvPr>
            <p:ph idx="1"/>
          </p:nvPr>
        </p:nvSpPr>
        <p:spPr/>
        <p:txBody>
          <a:bodyPr/>
          <a:lstStyle/>
          <a:p>
            <a:r>
              <a:rPr lang="en-IN" dirty="0" smtClean="0"/>
              <a:t>Training and test of splitting dataset</a:t>
            </a:r>
          </a:p>
          <a:p>
            <a:r>
              <a:rPr lang="en-US" dirty="0" err="1"/>
              <a:t>sklearn.model_selection.</a:t>
            </a:r>
            <a:r>
              <a:rPr lang="en-US" b="1" dirty="0" err="1"/>
              <a:t>train_test_split</a:t>
            </a:r>
            <a:r>
              <a:rPr lang="en-US" dirty="0"/>
              <a:t>(</a:t>
            </a:r>
            <a:r>
              <a:rPr lang="en-US" i="1" dirty="0"/>
              <a:t>*arrays</a:t>
            </a:r>
            <a:r>
              <a:rPr lang="en-US" dirty="0"/>
              <a:t>, </a:t>
            </a:r>
            <a:r>
              <a:rPr lang="en-US" i="1" dirty="0" err="1"/>
              <a:t>test_size</a:t>
            </a:r>
            <a:r>
              <a:rPr lang="en-US" i="1" dirty="0"/>
              <a:t>=None</a:t>
            </a:r>
            <a:r>
              <a:rPr lang="en-US" dirty="0"/>
              <a:t>, </a:t>
            </a:r>
            <a:r>
              <a:rPr lang="en-US" i="1" dirty="0" err="1"/>
              <a:t>train_size</a:t>
            </a:r>
            <a:r>
              <a:rPr lang="en-US" i="1" dirty="0"/>
              <a:t>=None</a:t>
            </a:r>
            <a:r>
              <a:rPr lang="en-US" dirty="0"/>
              <a:t>, </a:t>
            </a:r>
            <a:r>
              <a:rPr lang="en-US" i="1" dirty="0" err="1"/>
              <a:t>random_state</a:t>
            </a:r>
            <a:r>
              <a:rPr lang="en-US" i="1" dirty="0"/>
              <a:t>=None</a:t>
            </a:r>
            <a:r>
              <a:rPr lang="en-US" dirty="0"/>
              <a:t>, </a:t>
            </a:r>
            <a:r>
              <a:rPr lang="en-US" i="1" dirty="0"/>
              <a:t>shuffle=True</a:t>
            </a:r>
            <a:r>
              <a:rPr lang="en-US" dirty="0"/>
              <a:t>, </a:t>
            </a:r>
            <a:r>
              <a:rPr lang="en-US" i="1" dirty="0"/>
              <a:t>stratify=None</a:t>
            </a:r>
            <a:r>
              <a:rPr lang="en-US" dirty="0"/>
              <a:t>)</a:t>
            </a:r>
            <a:r>
              <a:rPr lang="en-US" dirty="0">
                <a:hlinkClick r:id="rId2"/>
              </a:rPr>
              <a:t>[source]</a:t>
            </a:r>
            <a:r>
              <a:rPr lang="en-US" dirty="0">
                <a:hlinkClick r:id="rId3" tooltip="Permalink to this definition"/>
              </a:rPr>
              <a:t/>
            </a:r>
            <a:br>
              <a:rPr lang="en-US" dirty="0">
                <a:hlinkClick r:id="rId3" tooltip="Permalink to this definition"/>
              </a:rPr>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dataset_url</a:t>
            </a:r>
            <a:r>
              <a:rPr lang="en-US" dirty="0"/>
              <a:t> = </a:t>
            </a:r>
            <a:r>
              <a:rPr lang="en-US" dirty="0" smtClean="0"/>
              <a:t>'http</a:t>
            </a:r>
            <a:r>
              <a:rPr lang="en-US" dirty="0"/>
              <a:t>://www.dsi.uminho.pt/~</a:t>
            </a:r>
            <a:r>
              <a:rPr lang="en-US" dirty="0" smtClean="0"/>
              <a:t>pcortez/forestfires/forestfires.csv‘</a:t>
            </a:r>
          </a:p>
          <a:p>
            <a:r>
              <a:rPr lang="en-US" dirty="0" smtClean="0"/>
              <a:t>data </a:t>
            </a:r>
            <a:r>
              <a:rPr lang="en-US" dirty="0"/>
              <a:t>= pd.read_csv(</a:t>
            </a:r>
            <a:r>
              <a:rPr lang="en-US" dirty="0" err="1"/>
              <a:t>dataset_url</a:t>
            </a:r>
            <a:r>
              <a:rPr lang="en-US" dirty="0" smtClean="0"/>
              <a:t>)</a:t>
            </a:r>
          </a:p>
          <a:p>
            <a:r>
              <a:rPr lang="en-US" dirty="0" smtClean="0"/>
              <a:t>print </a:t>
            </a:r>
            <a:r>
              <a:rPr lang="en-US" dirty="0" err="1"/>
              <a:t>data.head</a:t>
            </a:r>
            <a:r>
              <a:rPr lang="en-US" dirty="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 = </a:t>
            </a:r>
            <a:r>
              <a:rPr lang="en-US" dirty="0" err="1" smtClean="0"/>
              <a:t>data.temp</a:t>
            </a:r>
            <a:endParaRPr lang="en-US" dirty="0" smtClean="0"/>
          </a:p>
          <a:p>
            <a:r>
              <a:rPr lang="en-US" dirty="0" smtClean="0"/>
              <a:t>X </a:t>
            </a:r>
            <a:r>
              <a:rPr lang="en-US" dirty="0"/>
              <a:t>= </a:t>
            </a:r>
            <a:r>
              <a:rPr lang="en-US" dirty="0" err="1"/>
              <a:t>data.drop</a:t>
            </a:r>
            <a:r>
              <a:rPr lang="en-US" dirty="0"/>
              <a:t>('temp', axis=1)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a:t>
            </a:r>
            <a:r>
              <a:rPr lang="en-US" dirty="0" err="1"/>
              <a:t>y,test_size</a:t>
            </a:r>
            <a:r>
              <a:rPr lang="en-US" dirty="0"/>
              <a:t>=0.2)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print("\</a:t>
            </a:r>
            <a:r>
              <a:rPr lang="en-US" dirty="0" err="1"/>
              <a:t>nX_train</a:t>
            </a:r>
            <a:r>
              <a:rPr lang="en-US" dirty="0"/>
              <a:t>:\n</a:t>
            </a:r>
            <a:r>
              <a:rPr lang="en-US" dirty="0" smtClean="0"/>
              <a:t>")</a:t>
            </a:r>
          </a:p>
          <a:p>
            <a:r>
              <a:rPr lang="en-US" dirty="0" smtClean="0"/>
              <a:t>print(</a:t>
            </a:r>
            <a:r>
              <a:rPr lang="en-US" dirty="0" err="1" smtClean="0"/>
              <a:t>X_train.head</a:t>
            </a:r>
            <a:r>
              <a:rPr lang="en-US" dirty="0" smtClean="0"/>
              <a:t>())</a:t>
            </a:r>
          </a:p>
          <a:p>
            <a:r>
              <a:rPr lang="en-US" dirty="0" smtClean="0"/>
              <a:t>print(</a:t>
            </a:r>
            <a:r>
              <a:rPr lang="en-US" dirty="0" err="1" smtClean="0"/>
              <a:t>X_train.shape</a:t>
            </a:r>
            <a:r>
              <a:rPr lang="en-US" dirty="0"/>
              <a:t>) </a:t>
            </a:r>
            <a:endParaRPr lang="en-US" dirty="0" smtClean="0"/>
          </a:p>
          <a:p>
            <a:r>
              <a:rPr lang="en-US" dirty="0" smtClean="0"/>
              <a:t>print</a:t>
            </a:r>
            <a:r>
              <a:rPr lang="en-US" dirty="0"/>
              <a:t>("\</a:t>
            </a:r>
            <a:r>
              <a:rPr lang="en-US" dirty="0" err="1"/>
              <a:t>nX_test</a:t>
            </a:r>
            <a:r>
              <a:rPr lang="en-US" dirty="0"/>
              <a:t>:\n</a:t>
            </a:r>
            <a:r>
              <a:rPr lang="en-US" dirty="0" smtClean="0"/>
              <a:t>")</a:t>
            </a:r>
          </a:p>
          <a:p>
            <a:r>
              <a:rPr lang="en-US" dirty="0" smtClean="0"/>
              <a:t>print(</a:t>
            </a:r>
            <a:r>
              <a:rPr lang="en-US" dirty="0" err="1" smtClean="0"/>
              <a:t>X_test.head</a:t>
            </a:r>
            <a:r>
              <a:rPr lang="en-US" dirty="0" smtClean="0"/>
              <a:t>())</a:t>
            </a:r>
          </a:p>
          <a:p>
            <a:r>
              <a:rPr lang="en-US" dirty="0" smtClean="0"/>
              <a:t>print(</a:t>
            </a:r>
            <a:r>
              <a:rPr lang="en-US" dirty="0" err="1" smtClean="0"/>
              <a:t>X_test.shape</a:t>
            </a:r>
            <a:r>
              <a:rPr lang="en-US"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Content Placeholder 2"/>
          <p:cNvSpPr>
            <a:spLocks noGrp="1"/>
          </p:cNvSpPr>
          <p:nvPr>
            <p:ph idx="1"/>
          </p:nvPr>
        </p:nvSpPr>
        <p:spPr/>
        <p:txBody>
          <a:bodyPr/>
          <a:lstStyle/>
          <a:p>
            <a:r>
              <a:rPr lang="en-IN" dirty="0" smtClean="0"/>
              <a:t>Model=</a:t>
            </a:r>
            <a:r>
              <a:rPr lang="en-IN" dirty="0" err="1" smtClean="0"/>
              <a:t>LinearRegression</a:t>
            </a:r>
            <a:r>
              <a:rPr lang="en-IN" dirty="0" smtClean="0"/>
              <a:t>()</a:t>
            </a:r>
          </a:p>
          <a:p>
            <a:r>
              <a:rPr lang="en-IN" dirty="0" smtClean="0"/>
              <a:t>Model.fit(</a:t>
            </a:r>
            <a:r>
              <a:rPr lang="en-IN" dirty="0" err="1" smtClean="0"/>
              <a:t>Xtrain,Ytrain</a:t>
            </a:r>
            <a:r>
              <a:rPr lang="en-IN" dirty="0" smtClean="0"/>
              <a:t>)</a:t>
            </a:r>
          </a:p>
          <a:p>
            <a:r>
              <a:rPr lang="en-IN" dirty="0" smtClean="0"/>
              <a:t>#built model on training data</a:t>
            </a:r>
          </a:p>
          <a:p>
            <a:r>
              <a:rPr lang="en-IN" dirty="0" smtClean="0"/>
              <a:t>#test model</a:t>
            </a:r>
          </a:p>
          <a:p>
            <a:r>
              <a:rPr lang="en-IN" dirty="0" smtClean="0"/>
              <a:t>Result=</a:t>
            </a:r>
            <a:r>
              <a:rPr lang="en-IN" dirty="0" err="1" smtClean="0"/>
              <a:t>model.predict</a:t>
            </a:r>
            <a:r>
              <a:rPr lang="en-IN" dirty="0" smtClean="0"/>
              <a:t>(</a:t>
            </a:r>
            <a:r>
              <a:rPr lang="en-IN" dirty="0" err="1" smtClean="0"/>
              <a:t>newinstance</a:t>
            </a:r>
            <a:r>
              <a:rPr lang="en-IN" dirty="0" smtClean="0"/>
              <a:t>)</a:t>
            </a:r>
            <a:endParaRPr lang="en-IN"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 Evaluation</a:t>
            </a:r>
            <a:endParaRPr lang="en-US" dirty="0"/>
          </a:p>
        </p:txBody>
      </p:sp>
      <p:sp>
        <p:nvSpPr>
          <p:cNvPr id="3" name="Content Placeholder 2"/>
          <p:cNvSpPr>
            <a:spLocks noGrp="1"/>
          </p:cNvSpPr>
          <p:nvPr>
            <p:ph idx="1"/>
          </p:nvPr>
        </p:nvSpPr>
        <p:spPr/>
        <p:txBody>
          <a:bodyPr/>
          <a:lstStyle/>
          <a:p>
            <a:r>
              <a:rPr lang="en-US" dirty="0"/>
              <a:t>What is R2 score used for?</a:t>
            </a:r>
          </a:p>
          <a:p>
            <a:r>
              <a:rPr lang="en-US" dirty="0"/>
              <a:t>Coefficient of determination also called as R2 score is used to evaluate the performance of a linear regression model. It is the amount of the variation in the output dependent attribute which is predictable from the input independent variable(s)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R2=r2_score( </a:t>
            </a:r>
            <a:r>
              <a:rPr lang="en-US" dirty="0" err="1" smtClean="0"/>
              <a:t>y_test</a:t>
            </a:r>
            <a:r>
              <a:rPr lang="en-US" dirty="0" smtClean="0"/>
              <a:t>, </a:t>
            </a:r>
            <a:r>
              <a:rPr lang="en-US" dirty="0" err="1" smtClean="0"/>
              <a:t>y_pred</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Unsupervised Learning</a:t>
            </a:r>
          </a:p>
          <a:p>
            <a:pPr algn="just"/>
            <a:r>
              <a:rPr lang="en-US" dirty="0" smtClean="0"/>
              <a:t>The main aim of the unsupervised learning algorithm is to group or categories the unsorted dataset according to the similarities, patterns, and differences. </a:t>
            </a:r>
            <a:endParaRPr lang="en-US" dirty="0" smtClean="0"/>
          </a:p>
          <a:p>
            <a:pPr algn="just"/>
            <a:r>
              <a:rPr lang="en-US" dirty="0" smtClean="0"/>
              <a:t>Machines </a:t>
            </a:r>
            <a:r>
              <a:rPr lang="en-US" dirty="0" smtClean="0"/>
              <a:t>are instructed to find the hidden patterns from the input dataset.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Steps</a:t>
            </a:r>
            <a:endParaRPr lang="en-US" dirty="0"/>
          </a:p>
        </p:txBody>
      </p:sp>
      <p:pic>
        <p:nvPicPr>
          <p:cNvPr id="4" name="Content Placeholder 3" descr="ml steps.png"/>
          <p:cNvPicPr>
            <a:picLocks noGrp="1" noChangeAspect="1"/>
          </p:cNvPicPr>
          <p:nvPr>
            <p:ph idx="1"/>
          </p:nvPr>
        </p:nvPicPr>
        <p:blipFill>
          <a:blip r:embed="rId2" cstate="print"/>
          <a:stretch>
            <a:fillRect/>
          </a:stretch>
        </p:blipFill>
        <p:spPr>
          <a:xfrm>
            <a:off x="457200" y="2212860"/>
            <a:ext cx="8229600" cy="3300642"/>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Models</a:t>
            </a:r>
            <a:endParaRPr lang="en-US" dirty="0"/>
          </a:p>
        </p:txBody>
      </p:sp>
      <p:sp>
        <p:nvSpPr>
          <p:cNvPr id="3" name="Content Placeholder 2"/>
          <p:cNvSpPr>
            <a:spLocks noGrp="1"/>
          </p:cNvSpPr>
          <p:nvPr>
            <p:ph idx="1"/>
          </p:nvPr>
        </p:nvSpPr>
        <p:spPr/>
        <p:txBody>
          <a:bodyPr>
            <a:normAutofit/>
          </a:bodyPr>
          <a:lstStyle/>
          <a:p>
            <a:r>
              <a:rPr lang="en-US" dirty="0" smtClean="0"/>
              <a:t>Prediction of </a:t>
            </a:r>
            <a:r>
              <a:rPr lang="en-US" dirty="0" smtClean="0"/>
              <a:t>Numerical(</a:t>
            </a:r>
            <a:r>
              <a:rPr lang="en-US" dirty="0" err="1" smtClean="0"/>
              <a:t>Continiuos</a:t>
            </a:r>
            <a:r>
              <a:rPr lang="en-US" dirty="0" smtClean="0"/>
              <a:t>) target based on numerical data.</a:t>
            </a:r>
          </a:p>
          <a:p>
            <a:r>
              <a:rPr lang="en-US" dirty="0"/>
              <a:t>Regression analysis is a predictive </a:t>
            </a:r>
            <a:r>
              <a:rPr lang="en-US" dirty="0" smtClean="0"/>
              <a:t>modeling </a:t>
            </a:r>
            <a:r>
              <a:rPr lang="en-US" dirty="0"/>
              <a:t>technique that analyzes the relation between the target or dependent variable and independent variable in a dataset. </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Models</a:t>
            </a:r>
            <a:endParaRPr lang="en-US" dirty="0"/>
          </a:p>
        </p:txBody>
      </p:sp>
      <p:sp>
        <p:nvSpPr>
          <p:cNvPr id="3" name="Content Placeholder 2"/>
          <p:cNvSpPr>
            <a:spLocks noGrp="1"/>
          </p:cNvSpPr>
          <p:nvPr>
            <p:ph idx="1"/>
          </p:nvPr>
        </p:nvSpPr>
        <p:spPr/>
        <p:txBody>
          <a:bodyPr/>
          <a:lstStyle/>
          <a:p>
            <a:r>
              <a:rPr lang="en-US" dirty="0" smtClean="0"/>
              <a:t>Different</a:t>
            </a:r>
            <a:r>
              <a:rPr lang="en-US" dirty="0" smtClean="0"/>
              <a:t> types of regression analysis techniques get used when the target and independent variables show a linear or non-linear relationship between each other, and the target variable contains continuous values.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r>
              <a:rPr lang="en-US" i="1" dirty="0"/>
              <a:t>The below-given equation is used to denote the linear regression model:</a:t>
            </a:r>
            <a:endParaRPr lang="en-US" dirty="0"/>
          </a:p>
          <a:p>
            <a:r>
              <a:rPr lang="en-US" dirty="0"/>
              <a:t>y=</a:t>
            </a:r>
            <a:r>
              <a:rPr lang="en-US" dirty="0" err="1"/>
              <a:t>mx+c+e</a:t>
            </a:r>
            <a:endParaRPr lang="en-US" dirty="0"/>
          </a:p>
          <a:p>
            <a:r>
              <a:rPr lang="en-US" dirty="0"/>
              <a:t>where m is the slope of the line, c is an intercept, and e represents the error in the model.</a:t>
            </a:r>
          </a:p>
          <a:p>
            <a:r>
              <a:rPr lang="en-US" dirty="0"/>
              <a: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Regression Line</a:t>
            </a:r>
            <a:endParaRPr lang="en-US" dirty="0"/>
          </a:p>
        </p:txBody>
      </p:sp>
      <p:pic>
        <p:nvPicPr>
          <p:cNvPr id="4" name="Content Placeholder 3" descr="Regression Image.png"/>
          <p:cNvPicPr>
            <a:picLocks noGrp="1" noChangeAspect="1"/>
          </p:cNvPicPr>
          <p:nvPr>
            <p:ph idx="1"/>
          </p:nvPr>
        </p:nvPicPr>
        <p:blipFill>
          <a:blip r:embed="rId2" cstate="print"/>
          <a:stretch>
            <a:fillRect/>
          </a:stretch>
        </p:blipFill>
        <p:spPr>
          <a:xfrm>
            <a:off x="2903220" y="1700808"/>
            <a:ext cx="3337560" cy="3267273"/>
          </a:xfrm>
        </p:spPr>
      </p:pic>
      <p:sp>
        <p:nvSpPr>
          <p:cNvPr id="7" name="Rectangle 6"/>
          <p:cNvSpPr/>
          <p:nvPr/>
        </p:nvSpPr>
        <p:spPr>
          <a:xfrm>
            <a:off x="1043608" y="5013176"/>
            <a:ext cx="6552728" cy="1200329"/>
          </a:xfrm>
          <a:prstGeom prst="rect">
            <a:avLst/>
          </a:prstGeom>
        </p:spPr>
        <p:txBody>
          <a:bodyPr wrap="square">
            <a:spAutoFit/>
          </a:bodyPr>
          <a:lstStyle/>
          <a:p>
            <a:r>
              <a:rPr lang="en-US" dirty="0"/>
              <a:t>The best fit </a:t>
            </a:r>
            <a:r>
              <a:rPr lang="en-US" dirty="0" smtClean="0"/>
              <a:t>line is determined by varying the values of m and c. The predictor error is the difference between the observed values and the predicted value. The values of m and c get selected in such a way that it gives the minimum predictor </a:t>
            </a:r>
            <a:r>
              <a:rPr lang="en-US" dirty="0"/>
              <a:t>error.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Parameters</a:t>
            </a:r>
            <a:endParaRPr lang="en-US" dirty="0"/>
          </a:p>
        </p:txBody>
      </p:sp>
      <p:sp>
        <p:nvSpPr>
          <p:cNvPr id="3" name="Content Placeholder 2"/>
          <p:cNvSpPr>
            <a:spLocks noGrp="1"/>
          </p:cNvSpPr>
          <p:nvPr>
            <p:ph idx="1"/>
          </p:nvPr>
        </p:nvSpPr>
        <p:spPr/>
        <p:txBody>
          <a:bodyPr/>
          <a:lstStyle/>
          <a:p>
            <a:r>
              <a:rPr lang="en-US" dirty="0" smtClean="0"/>
              <a:t>R2 Score-How the model is good/fit</a:t>
            </a:r>
          </a:p>
          <a:p>
            <a:r>
              <a:rPr lang="en-US" dirty="0" smtClean="0"/>
              <a:t>Mean Absolute Error-Difference between actual value and predicted value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1231</TotalTime>
  <Words>762</Words>
  <Application>Microsoft Office PowerPoint</Application>
  <PresentationFormat>On-screen Show (4:3)</PresentationFormat>
  <Paragraphs>92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Machine Learning </vt:lpstr>
      <vt:lpstr>Types of Machine Learning</vt:lpstr>
      <vt:lpstr>Slide 3</vt:lpstr>
      <vt:lpstr>Modeling Steps</vt:lpstr>
      <vt:lpstr>Regression Models</vt:lpstr>
      <vt:lpstr>Regression Models</vt:lpstr>
      <vt:lpstr>Linear Regression</vt:lpstr>
      <vt:lpstr>Best Regression Line</vt:lpstr>
      <vt:lpstr>Evaluation Parameters</vt:lpstr>
      <vt:lpstr>Bottle.CSV</vt:lpstr>
      <vt:lpstr>  scikit-learn Machine Learning in Python [scikit-learn: machine learning in Python — scikit-learn 1.1.2 documentation ]  </vt:lpstr>
      <vt:lpstr>API’s for Regression</vt:lpstr>
      <vt:lpstr>Read CSV file</vt:lpstr>
      <vt:lpstr>Data Preprocessing</vt:lpstr>
      <vt:lpstr>How to Drop Rows with NaN Values in Pandas </vt:lpstr>
      <vt:lpstr>Slide 16</vt:lpstr>
      <vt:lpstr>Slide 17</vt:lpstr>
      <vt:lpstr>Slide 18</vt:lpstr>
      <vt:lpstr>Slide 19</vt:lpstr>
      <vt:lpstr>Slide 20</vt:lpstr>
      <vt:lpstr>from sklearn.model_selection import train_test_split</vt:lpstr>
      <vt:lpstr>Slide 22</vt:lpstr>
      <vt:lpstr>Slide 23</vt:lpstr>
      <vt:lpstr>Slide 24</vt:lpstr>
      <vt:lpstr>Slide 25</vt:lpstr>
      <vt:lpstr>Model Creation</vt:lpstr>
      <vt:lpstr>Parameters Evaluation</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dc:creator>COOL</dc:creator>
  <cp:lastModifiedBy>COOL</cp:lastModifiedBy>
  <cp:revision>4</cp:revision>
  <dcterms:created xsi:type="dcterms:W3CDTF">2022-10-24T12:50:42Z</dcterms:created>
  <dcterms:modified xsi:type="dcterms:W3CDTF">2022-10-26T14:13:07Z</dcterms:modified>
</cp:coreProperties>
</file>