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59" r:id="rId6"/>
    <p:sldId id="257" r:id="rId7"/>
    <p:sldId id="285" r:id="rId8"/>
    <p:sldId id="286" r:id="rId9"/>
    <p:sldId id="287" r:id="rId10"/>
    <p:sldId id="289" r:id="rId11"/>
    <p:sldId id="282" r:id="rId12"/>
    <p:sldId id="279" r:id="rId13"/>
    <p:sldId id="277" r:id="rId14"/>
    <p:sldId id="280" r:id="rId15"/>
    <p:sldId id="281" r:id="rId16"/>
    <p:sldId id="278" r:id="rId17"/>
    <p:sldId id="262" r:id="rId18"/>
    <p:sldId id="263" r:id="rId19"/>
    <p:sldId id="264" r:id="rId20"/>
    <p:sldId id="265" r:id="rId21"/>
    <p:sldId id="272" r:id="rId22"/>
    <p:sldId id="266" r:id="rId23"/>
    <p:sldId id="267" r:id="rId24"/>
    <p:sldId id="268" r:id="rId25"/>
    <p:sldId id="269" r:id="rId26"/>
    <p:sldId id="270" r:id="rId27"/>
    <p:sldId id="271" r:id="rId28"/>
    <p:sldId id="273" r:id="rId29"/>
    <p:sldId id="274" r:id="rId30"/>
    <p:sldId id="27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19A866-A431-4099-81E3-FE07731CAE26}"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AD309-D1A4-4DB6-951E-545CE5C4A1A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19A866-A431-4099-81E3-FE07731CAE26}"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AD309-D1A4-4DB6-951E-545CE5C4A1A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19A866-A431-4099-81E3-FE07731CAE26}"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AD309-D1A4-4DB6-951E-545CE5C4A1A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19A866-A431-4099-81E3-FE07731CAE26}"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AD309-D1A4-4DB6-951E-545CE5C4A1A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19A866-A431-4099-81E3-FE07731CAE26}"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AD309-D1A4-4DB6-951E-545CE5C4A1A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19A866-A431-4099-81E3-FE07731CAE26}"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AD309-D1A4-4DB6-951E-545CE5C4A1A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19A866-A431-4099-81E3-FE07731CAE26}" type="datetimeFigureOut">
              <a:rPr lang="en-US" smtClean="0"/>
              <a:t>3/23/2024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AD309-D1A4-4DB6-951E-545CE5C4A1A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19A866-A431-4099-81E3-FE07731CAE26}" type="datetimeFigureOut">
              <a:rPr lang="en-US" smtClean="0"/>
              <a:t>3/23/2024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AD309-D1A4-4DB6-951E-545CE5C4A1A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19A866-A431-4099-81E3-FE07731CAE26}" type="datetimeFigureOut">
              <a:rPr lang="en-US" smtClean="0"/>
              <a:t>3/23/2024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AD309-D1A4-4DB6-951E-545CE5C4A1A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19A866-A431-4099-81E3-FE07731CAE26}"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AD309-D1A4-4DB6-951E-545CE5C4A1A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19A866-A431-4099-81E3-FE07731CAE26}"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AD309-D1A4-4DB6-951E-545CE5C4A1A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19A866-A431-4099-81E3-FE07731CAE26}" type="datetimeFigureOut">
              <a:rPr lang="en-US" smtClean="0"/>
              <a:t>3/23/2024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AAD309-D1A4-4DB6-951E-545CE5C4A1A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Hbase</a:t>
            </a:r>
            <a:endParaRPr lang="en-US" dirty="0"/>
          </a:p>
        </p:txBody>
      </p:sp>
      <p:sp>
        <p:nvSpPr>
          <p:cNvPr id="3" name="Subtitle 2"/>
          <p:cNvSpPr>
            <a:spLocks noGrp="1"/>
          </p:cNvSpPr>
          <p:nvPr>
            <p:ph type="subTitle" idx="1"/>
          </p:nvPr>
        </p:nvSpPr>
        <p:spPr/>
        <p:txBody>
          <a:bodyPr/>
          <a:lstStyle/>
          <a:p>
            <a:r>
              <a:rPr lang="en-US" b="1" dirty="0"/>
              <a:t>Column-Oriented Database:</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Hbase</a:t>
            </a:r>
            <a:r>
              <a:rPr lang="en-US" dirty="0" smtClean="0"/>
              <a:t> Architecture</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423987" y="1667669"/>
            <a:ext cx="6296025" cy="4391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Hbase</a:t>
            </a:r>
            <a:r>
              <a:rPr lang="en-US" dirty="0" smtClean="0"/>
              <a:t> Architecture</a:t>
            </a:r>
            <a:endParaRPr lang="en-US" dirty="0"/>
          </a:p>
        </p:txBody>
      </p:sp>
      <p:sp>
        <p:nvSpPr>
          <p:cNvPr id="3" name="Content Placeholder 2"/>
          <p:cNvSpPr>
            <a:spLocks noGrp="1"/>
          </p:cNvSpPr>
          <p:nvPr>
            <p:ph idx="1"/>
          </p:nvPr>
        </p:nvSpPr>
        <p:spPr/>
        <p:txBody>
          <a:bodyPr>
            <a:normAutofit fontScale="77500" lnSpcReduction="20000"/>
          </a:bodyPr>
          <a:lstStyle/>
          <a:p>
            <a:r>
              <a:rPr lang="en-US" dirty="0"/>
              <a:t/>
            </a:r>
            <a:br>
              <a:rPr lang="en-US" dirty="0"/>
            </a:br>
            <a:r>
              <a:rPr lang="en-US" dirty="0"/>
              <a:t>HBase, being a distributed, scalable, and efficient </a:t>
            </a:r>
            <a:r>
              <a:rPr lang="en-US" dirty="0" err="1"/>
              <a:t>NoSQL</a:t>
            </a:r>
            <a:r>
              <a:rPr lang="en-US" dirty="0"/>
              <a:t> database system, consists of several key components that work together to provide its functionality. Here are the main components of HBase:</a:t>
            </a:r>
          </a:p>
          <a:p>
            <a:r>
              <a:rPr lang="en-US" b="1" dirty="0"/>
              <a:t>HBase Master</a:t>
            </a:r>
            <a:r>
              <a:rPr lang="en-US" dirty="0"/>
              <a:t>:</a:t>
            </a:r>
          </a:p>
          <a:p>
            <a:pPr lvl="1"/>
            <a:r>
              <a:rPr lang="en-US" dirty="0"/>
              <a:t>The HBase Master is responsible for coordinating and managing the HBase cluster. It performs administrative tasks such as region assignment, load balancing, and failover handling.</a:t>
            </a:r>
          </a:p>
          <a:p>
            <a:pPr lvl="1"/>
            <a:r>
              <a:rPr lang="en-US" dirty="0"/>
              <a:t>Manages schema changes, such as table creation, modification, and deletion.</a:t>
            </a:r>
          </a:p>
          <a:p>
            <a:pPr lvl="1"/>
            <a:r>
              <a:rPr lang="en-US" dirty="0"/>
              <a:t>Monitors the health of </a:t>
            </a:r>
            <a:r>
              <a:rPr lang="en-US" dirty="0" err="1"/>
              <a:t>RegionServers</a:t>
            </a:r>
            <a:r>
              <a:rPr lang="en-US" dirty="0"/>
              <a:t> and handles their registration and heartbeat messages.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Hbase</a:t>
            </a:r>
            <a:r>
              <a:rPr lang="en-US" dirty="0" smtClean="0"/>
              <a:t> Architecture</a:t>
            </a:r>
            <a:endParaRPr lang="en-US" dirty="0"/>
          </a:p>
        </p:txBody>
      </p:sp>
      <p:sp>
        <p:nvSpPr>
          <p:cNvPr id="3" name="Content Placeholder 2"/>
          <p:cNvSpPr>
            <a:spLocks noGrp="1"/>
          </p:cNvSpPr>
          <p:nvPr>
            <p:ph idx="1"/>
          </p:nvPr>
        </p:nvSpPr>
        <p:spPr/>
        <p:txBody>
          <a:bodyPr>
            <a:normAutofit lnSpcReduction="10000"/>
          </a:bodyPr>
          <a:lstStyle/>
          <a:p>
            <a:r>
              <a:rPr lang="en-US" b="1" dirty="0" err="1" smtClean="0"/>
              <a:t>RegionServer</a:t>
            </a:r>
            <a:r>
              <a:rPr lang="en-US" dirty="0" smtClean="0"/>
              <a:t>:</a:t>
            </a:r>
          </a:p>
          <a:p>
            <a:pPr lvl="1"/>
            <a:r>
              <a:rPr lang="en-US" dirty="0" err="1" smtClean="0"/>
              <a:t>RegionServers</a:t>
            </a:r>
            <a:r>
              <a:rPr lang="en-US" dirty="0" smtClean="0"/>
              <a:t> are responsible for serving data requests from clients and managing the data stored in HBase tables.</a:t>
            </a:r>
          </a:p>
          <a:p>
            <a:pPr lvl="1"/>
            <a:r>
              <a:rPr lang="en-US" dirty="0" smtClean="0"/>
              <a:t>Each </a:t>
            </a:r>
            <a:r>
              <a:rPr lang="en-US" dirty="0" err="1" smtClean="0"/>
              <a:t>RegionServer</a:t>
            </a:r>
            <a:r>
              <a:rPr lang="en-US" dirty="0" smtClean="0"/>
              <a:t> hosts multiple regions, which are the basic unit of data distribution and replication in HBase.</a:t>
            </a:r>
          </a:p>
          <a:p>
            <a:pPr lvl="1"/>
            <a:r>
              <a:rPr lang="en-US" dirty="0" smtClean="0"/>
              <a:t>Handles read and write requests from clients, performs data storage and retrieval operations, and executes data compaction and flushing tasks.</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Hbase</a:t>
            </a:r>
            <a:r>
              <a:rPr lang="en-US" dirty="0" smtClean="0"/>
              <a:t> Architecture</a:t>
            </a:r>
            <a:endParaRPr lang="en-US" dirty="0"/>
          </a:p>
        </p:txBody>
      </p:sp>
      <p:sp>
        <p:nvSpPr>
          <p:cNvPr id="3" name="Content Placeholder 2"/>
          <p:cNvSpPr>
            <a:spLocks noGrp="1"/>
          </p:cNvSpPr>
          <p:nvPr>
            <p:ph idx="1"/>
          </p:nvPr>
        </p:nvSpPr>
        <p:spPr/>
        <p:txBody>
          <a:bodyPr/>
          <a:lstStyle/>
          <a:p>
            <a:r>
              <a:rPr lang="en-US" b="1" dirty="0" err="1" smtClean="0"/>
              <a:t>ZooKeeper</a:t>
            </a:r>
            <a:r>
              <a:rPr lang="en-US" dirty="0" smtClean="0"/>
              <a:t>:</a:t>
            </a:r>
          </a:p>
          <a:p>
            <a:pPr lvl="1"/>
            <a:r>
              <a:rPr lang="en-US" dirty="0" err="1" smtClean="0"/>
              <a:t>ZooKeeper</a:t>
            </a:r>
            <a:r>
              <a:rPr lang="en-US" dirty="0" smtClean="0"/>
              <a:t> is used by HBase for coordination, synchronization, and distributed consensus among various components of the HBase cluster.</a:t>
            </a:r>
          </a:p>
          <a:p>
            <a:pPr lvl="1"/>
            <a:r>
              <a:rPr lang="en-US" dirty="0" smtClean="0"/>
              <a:t>Manages the membership and state of HBase Master and </a:t>
            </a:r>
            <a:r>
              <a:rPr lang="en-US" dirty="0" err="1" smtClean="0"/>
              <a:t>RegionServer</a:t>
            </a:r>
            <a:r>
              <a:rPr lang="en-US" dirty="0" smtClean="0"/>
              <a:t> nodes.</a:t>
            </a:r>
          </a:p>
          <a:p>
            <a:pPr lvl="1"/>
            <a:r>
              <a:rPr lang="en-US" dirty="0" smtClean="0"/>
              <a:t>Coordinates leader election, configuration management, and distributed locking within the HBase cluster.</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Hbase</a:t>
            </a:r>
            <a:r>
              <a:rPr lang="en-US" dirty="0" smtClean="0"/>
              <a:t> Architecture</a:t>
            </a:r>
            <a:endParaRPr lang="en-US" dirty="0"/>
          </a:p>
        </p:txBody>
      </p:sp>
      <p:sp>
        <p:nvSpPr>
          <p:cNvPr id="3" name="Content Placeholder 2"/>
          <p:cNvSpPr>
            <a:spLocks noGrp="1"/>
          </p:cNvSpPr>
          <p:nvPr>
            <p:ph idx="1"/>
          </p:nvPr>
        </p:nvSpPr>
        <p:spPr/>
        <p:txBody>
          <a:bodyPr>
            <a:normAutofit fontScale="92500"/>
          </a:bodyPr>
          <a:lstStyle/>
          <a:p>
            <a:r>
              <a:rPr lang="en-US" b="1" dirty="0" smtClean="0"/>
              <a:t>HBase Client</a:t>
            </a:r>
            <a:r>
              <a:rPr lang="en-US" dirty="0" smtClean="0"/>
              <a:t>:</a:t>
            </a:r>
          </a:p>
          <a:p>
            <a:pPr lvl="1"/>
            <a:r>
              <a:rPr lang="en-US" dirty="0" smtClean="0"/>
              <a:t>The HBase Client is the interface through which applications interact with the HBase cluster.</a:t>
            </a:r>
          </a:p>
          <a:p>
            <a:pPr lvl="1"/>
            <a:r>
              <a:rPr lang="en-US" dirty="0" smtClean="0"/>
              <a:t>Applications use HBase Client APIs (such as Java API, REST API, or Thrift API) to perform CRUD (Create, Read, Update, Delete) operations on HBase tables.</a:t>
            </a:r>
          </a:p>
          <a:p>
            <a:pPr lvl="1"/>
            <a:r>
              <a:rPr lang="en-US" dirty="0" smtClean="0"/>
              <a:t>The HBase Client handles tasks such as establishing connections to the HBase cluster, sending requests to </a:t>
            </a:r>
            <a:r>
              <a:rPr lang="en-US" dirty="0" err="1" smtClean="0"/>
              <a:t>RegionServers</a:t>
            </a:r>
            <a:r>
              <a:rPr lang="en-US" dirty="0" smtClean="0"/>
              <a:t>, and processing responses from the cluster.</a:t>
            </a:r>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Hbase</a:t>
            </a:r>
            <a:r>
              <a:rPr lang="en-US" dirty="0" smtClean="0"/>
              <a:t> Architecture</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HBase Shell</a:t>
            </a:r>
            <a:r>
              <a:rPr lang="en-US" dirty="0" smtClean="0"/>
              <a:t>:</a:t>
            </a:r>
          </a:p>
          <a:p>
            <a:pPr lvl="1"/>
            <a:r>
              <a:rPr lang="en-US" dirty="0" smtClean="0"/>
              <a:t>HBase Shell is a command-line interface (CLI) tool provided by HBase for interacting with the HBase cluster.</a:t>
            </a:r>
          </a:p>
          <a:p>
            <a:pPr lvl="1"/>
            <a:r>
              <a:rPr lang="en-US" dirty="0" smtClean="0"/>
              <a:t>Administrators and developers can use HBase Shell to perform administrative tasks, execute HBase commands, and query data in HBase tables using HBase Query Language (HQL) syntax.</a:t>
            </a:r>
          </a:p>
          <a:p>
            <a:r>
              <a:rPr lang="en-US" dirty="0" smtClean="0"/>
              <a:t>These components work together to provide a distributed, fault-tolerant, and efficient platform for storing and managing large-scale structured data in HBase. Each component plays a crucial role in the overall operation and functionality of the HBase system.</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Hbase</a:t>
            </a:r>
            <a:r>
              <a:rPr lang="en-US" dirty="0" smtClean="0"/>
              <a:t> Architecture</a:t>
            </a:r>
            <a:endParaRPr lang="en-US" dirty="0"/>
          </a:p>
        </p:txBody>
      </p:sp>
      <p:sp>
        <p:nvSpPr>
          <p:cNvPr id="3" name="Content Placeholder 2"/>
          <p:cNvSpPr>
            <a:spLocks noGrp="1"/>
          </p:cNvSpPr>
          <p:nvPr>
            <p:ph idx="1"/>
          </p:nvPr>
        </p:nvSpPr>
        <p:spPr/>
        <p:txBody>
          <a:bodyPr>
            <a:normAutofit/>
          </a:bodyPr>
          <a:lstStyle/>
          <a:p>
            <a:r>
              <a:rPr lang="en-US" b="1" dirty="0" smtClean="0"/>
              <a:t>HDFS (</a:t>
            </a:r>
            <a:r>
              <a:rPr lang="en-US" b="1" dirty="0" err="1" smtClean="0"/>
              <a:t>Hadoop</a:t>
            </a:r>
            <a:r>
              <a:rPr lang="en-US" b="1" dirty="0" smtClean="0"/>
              <a:t> Distributed File System)</a:t>
            </a:r>
            <a:r>
              <a:rPr lang="en-US" dirty="0" smtClean="0"/>
              <a:t>:</a:t>
            </a:r>
          </a:p>
          <a:p>
            <a:pPr lvl="1"/>
            <a:r>
              <a:rPr lang="en-US" dirty="0" smtClean="0"/>
              <a:t>HDFS is the underlying distributed file system used by HBase to store data.</a:t>
            </a:r>
          </a:p>
          <a:p>
            <a:pPr lvl="1"/>
            <a:r>
              <a:rPr lang="en-US" dirty="0" smtClean="0"/>
              <a:t>HBase stores its data in HDFS in the form of </a:t>
            </a:r>
            <a:r>
              <a:rPr lang="en-US" dirty="0" err="1" smtClean="0"/>
              <a:t>HFiles</a:t>
            </a:r>
            <a:r>
              <a:rPr lang="en-US" dirty="0" smtClean="0"/>
              <a:t>, which are sorted and indexed data files.</a:t>
            </a:r>
          </a:p>
          <a:p>
            <a:pPr lvl="1"/>
            <a:r>
              <a:rPr lang="en-US" dirty="0" smtClean="0"/>
              <a:t>HDFS provides fault tolerance, scalability, and high throughput, making it suitable for storing large volumes of data in HBase.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r>
              <a:rPr lang="en-US" dirty="0" err="1" smtClean="0"/>
              <a:t>HBase</a:t>
            </a:r>
            <a:endParaRPr lang="en-US" dirty="0"/>
          </a:p>
        </p:txBody>
      </p:sp>
      <p:sp>
        <p:nvSpPr>
          <p:cNvPr id="3" name="Content Placeholder 2"/>
          <p:cNvSpPr>
            <a:spLocks noGrp="1"/>
          </p:cNvSpPr>
          <p:nvPr>
            <p:ph idx="1"/>
          </p:nvPr>
        </p:nvSpPr>
        <p:spPr/>
        <p:txBody>
          <a:bodyPr>
            <a:normAutofit fontScale="92500" lnSpcReduction="10000"/>
          </a:bodyPr>
          <a:lstStyle/>
          <a:p>
            <a:r>
              <a:rPr lang="en-US" dirty="0"/>
              <a:t>HBase, short for </a:t>
            </a:r>
            <a:r>
              <a:rPr lang="en-US" dirty="0" err="1"/>
              <a:t>Hadoop</a:t>
            </a:r>
            <a:r>
              <a:rPr lang="en-US" dirty="0"/>
              <a:t> Database, is an open-source, distributed, non-relational (</a:t>
            </a:r>
            <a:r>
              <a:rPr lang="en-US" dirty="0" err="1"/>
              <a:t>NoSQL</a:t>
            </a:r>
            <a:r>
              <a:rPr lang="en-US" dirty="0"/>
              <a:t>) database modeled after Google's </a:t>
            </a:r>
            <a:r>
              <a:rPr lang="en-US" dirty="0" err="1"/>
              <a:t>Bigtable</a:t>
            </a:r>
            <a:r>
              <a:rPr lang="en-US" dirty="0"/>
              <a:t>. It is designed to handle large volumes of structured data across clusters of commodity hardware. HBase is part of the Apache </a:t>
            </a:r>
            <a:r>
              <a:rPr lang="en-US" dirty="0" err="1"/>
              <a:t>Hadoop</a:t>
            </a:r>
            <a:r>
              <a:rPr lang="en-US" dirty="0"/>
              <a:t> project and runs on top of </a:t>
            </a:r>
            <a:r>
              <a:rPr lang="en-US" dirty="0" err="1"/>
              <a:t>Hadoop</a:t>
            </a:r>
            <a:r>
              <a:rPr lang="en-US" dirty="0"/>
              <a:t> Distributed File System (HDFS).</a:t>
            </a:r>
          </a:p>
          <a:p>
            <a:r>
              <a:rPr lang="en-US" dirty="0" smtClean="0"/>
              <a:t/>
            </a:r>
            <a:br>
              <a:rPr lang="en-US" dirty="0" smtClean="0"/>
            </a:b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r>
              <a:rPr lang="en-US" dirty="0" err="1" smtClean="0"/>
              <a:t>HBase</a:t>
            </a:r>
            <a:endParaRPr lang="en-US" dirty="0"/>
          </a:p>
        </p:txBody>
      </p:sp>
      <p:sp>
        <p:nvSpPr>
          <p:cNvPr id="3" name="Content Placeholder 2"/>
          <p:cNvSpPr>
            <a:spLocks noGrp="1"/>
          </p:cNvSpPr>
          <p:nvPr>
            <p:ph idx="1"/>
          </p:nvPr>
        </p:nvSpPr>
        <p:spPr/>
        <p:txBody>
          <a:bodyPr>
            <a:noAutofit/>
          </a:bodyPr>
          <a:lstStyle/>
          <a:p>
            <a:r>
              <a:rPr lang="en-US" sz="2400" b="1" dirty="0" smtClean="0"/>
              <a:t> Scalability</a:t>
            </a:r>
            <a:r>
              <a:rPr lang="en-US" sz="2400" dirty="0" smtClean="0"/>
              <a:t>: HBase scales horizontally by adding more nodes to the cluster, making it suitable for handling massive datasets.</a:t>
            </a:r>
          </a:p>
          <a:p>
            <a:endParaRPr lang="en-US" sz="2400" dirty="0" smtClean="0"/>
          </a:p>
          <a:p>
            <a:r>
              <a:rPr lang="en-US" sz="2400" b="1" dirty="0" smtClean="0"/>
              <a:t>Schema flexibility/</a:t>
            </a:r>
            <a:r>
              <a:rPr lang="en-US" sz="2400" b="1" dirty="0" err="1" smtClean="0"/>
              <a:t>NoSql</a:t>
            </a:r>
            <a:r>
              <a:rPr lang="en-US" sz="2400" dirty="0" smtClean="0"/>
              <a:t>: Unlike traditional relational databases, HBase does not enforce a strict schema, allowing for flexible data models. </a:t>
            </a:r>
          </a:p>
          <a:p>
            <a:endParaRPr lang="en-US" sz="2400" dirty="0" smtClean="0"/>
          </a:p>
          <a:p>
            <a:r>
              <a:rPr lang="en-US" sz="2400" b="1" dirty="0" smtClean="0"/>
              <a:t>Automatic </a:t>
            </a:r>
            <a:r>
              <a:rPr lang="en-US" sz="2400" b="1" dirty="0" err="1" smtClean="0"/>
              <a:t>Sharding</a:t>
            </a:r>
            <a:r>
              <a:rPr lang="en-US" sz="2400" dirty="0" smtClean="0"/>
              <a:t>: In HBase, </a:t>
            </a:r>
            <a:r>
              <a:rPr lang="en-US" sz="2400" dirty="0" err="1" smtClean="0"/>
              <a:t>sharding</a:t>
            </a:r>
            <a:r>
              <a:rPr lang="en-US" sz="2400" dirty="0" smtClean="0"/>
              <a:t> is performed automatically by the system. When data is inserted into an HBase table, the system automatically determines which node or region server should store the data based on </a:t>
            </a:r>
            <a:r>
              <a:rPr lang="en-US" sz="2400" b="1" dirty="0" smtClean="0"/>
              <a:t>the row key</a:t>
            </a:r>
            <a:r>
              <a:rPr lang="en-US" sz="2400" dirty="0" smtClean="0"/>
              <a:t>.</a:t>
            </a:r>
          </a:p>
          <a:p>
            <a:r>
              <a:rPr lang="en-US" sz="2400" dirty="0" smtClean="0"/>
              <a:t/>
            </a:r>
            <a:br>
              <a:rPr lang="en-US" sz="2400" dirty="0" smtClean="0"/>
            </a:br>
            <a:r>
              <a:rPr lang="en-US" sz="2400" dirty="0" smtClean="0"/>
              <a:t> </a:t>
            </a:r>
            <a:br>
              <a:rPr lang="en-US" sz="2400" dirty="0" smtClean="0"/>
            </a:b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r>
              <a:rPr lang="en-US" dirty="0" err="1" smtClean="0"/>
              <a:t>HBase</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Automatic failure support</a:t>
            </a:r>
            <a:r>
              <a:rPr lang="en-US" dirty="0"/>
              <a:t>: Write ahead Log across clusters are present that provides automatic support against failure</a:t>
            </a:r>
            <a:r>
              <a:rPr lang="en-US" dirty="0" smtClean="0"/>
              <a:t>.</a:t>
            </a:r>
          </a:p>
          <a:p>
            <a:endParaRPr lang="en-US" dirty="0"/>
          </a:p>
          <a:p>
            <a:r>
              <a:rPr lang="en-US" b="1" dirty="0" smtClean="0"/>
              <a:t>Consistent read and write</a:t>
            </a:r>
            <a:r>
              <a:rPr lang="en-US" b="1" dirty="0"/>
              <a:t>: </a:t>
            </a:r>
            <a:r>
              <a:rPr lang="en-US" dirty="0"/>
              <a:t> HBase provides consistent read and write of data</a:t>
            </a:r>
            <a:r>
              <a:rPr lang="en-US" dirty="0" smtClean="0"/>
              <a:t>.</a:t>
            </a:r>
          </a:p>
          <a:p>
            <a:endParaRPr lang="en-US" dirty="0"/>
          </a:p>
          <a:p>
            <a:r>
              <a:rPr lang="en-US" b="1" dirty="0"/>
              <a:t>JAVA API for client access</a:t>
            </a:r>
            <a:r>
              <a:rPr lang="en-US" dirty="0"/>
              <a:t>:  HBase provides easy to use JAVA API for clients</a:t>
            </a:r>
            <a:r>
              <a:rPr lang="en-US" dirty="0" smtClean="0"/>
              <a:t>.</a:t>
            </a:r>
          </a:p>
          <a:p>
            <a:endParaRPr lang="en-US" dirty="0"/>
          </a:p>
          <a:p>
            <a:r>
              <a:rPr lang="en-US" b="1" dirty="0"/>
              <a:t>Block cache and Bloom filters</a:t>
            </a:r>
            <a:r>
              <a:rPr lang="en-US" dirty="0"/>
              <a:t>:  It supports block cache and bloom filters for high volume query optimization.</a:t>
            </a:r>
          </a:p>
          <a:p>
            <a:r>
              <a:rPr lang="en-US" dirty="0" smtClean="0"/>
              <a:t/>
            </a:r>
            <a:br>
              <a:rPr lang="en-US" dirty="0" smtClean="0"/>
            </a:br>
            <a:r>
              <a:rPr lang="en-US" dirty="0" smtClean="0"/>
              <a:t> </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HBase</a:t>
            </a:r>
            <a:endParaRPr lang="en-US" dirty="0"/>
          </a:p>
        </p:txBody>
      </p:sp>
      <p:sp>
        <p:nvSpPr>
          <p:cNvPr id="3" name="Content Placeholder 2"/>
          <p:cNvSpPr>
            <a:spLocks noGrp="1"/>
          </p:cNvSpPr>
          <p:nvPr>
            <p:ph idx="1"/>
          </p:nvPr>
        </p:nvSpPr>
        <p:spPr/>
        <p:txBody>
          <a:bodyPr>
            <a:normAutofit/>
          </a:bodyPr>
          <a:lstStyle/>
          <a:p>
            <a:r>
              <a:rPr lang="en-US" dirty="0" err="1"/>
              <a:t>Hbase</a:t>
            </a:r>
            <a:r>
              <a:rPr lang="en-US" dirty="0"/>
              <a:t> is an open source and sorted map data built on </a:t>
            </a:r>
            <a:r>
              <a:rPr lang="en-US" dirty="0" err="1"/>
              <a:t>Hadoop</a:t>
            </a:r>
            <a:r>
              <a:rPr lang="en-US" dirty="0"/>
              <a:t>. It is </a:t>
            </a:r>
            <a:r>
              <a:rPr lang="en-US" dirty="0">
                <a:solidFill>
                  <a:srgbClr val="FF0000"/>
                </a:solidFill>
              </a:rPr>
              <a:t>column oriented </a:t>
            </a:r>
            <a:r>
              <a:rPr lang="en-US" dirty="0"/>
              <a:t>and </a:t>
            </a:r>
            <a:r>
              <a:rPr lang="en-US" dirty="0">
                <a:solidFill>
                  <a:srgbClr val="002060"/>
                </a:solidFill>
              </a:rPr>
              <a:t>horizontally scalable</a:t>
            </a:r>
            <a:r>
              <a:rPr lang="en-US" dirty="0" smtClean="0"/>
              <a:t>.</a:t>
            </a:r>
          </a:p>
          <a:p>
            <a:r>
              <a:rPr lang="en-US" dirty="0"/>
              <a:t>It is based on Google's Big </a:t>
            </a:r>
            <a:r>
              <a:rPr lang="en-US" dirty="0" err="1"/>
              <a:t>Table.It</a:t>
            </a:r>
            <a:r>
              <a:rPr lang="en-US" dirty="0"/>
              <a:t> has set of tables which keep data in key value format. </a:t>
            </a:r>
            <a:r>
              <a:rPr lang="en-US" dirty="0" err="1"/>
              <a:t>Hbase</a:t>
            </a:r>
            <a:r>
              <a:rPr lang="en-US" dirty="0"/>
              <a:t> is well suited for </a:t>
            </a:r>
            <a:r>
              <a:rPr lang="en-US" dirty="0" smtClean="0">
                <a:solidFill>
                  <a:srgbClr val="FF0000"/>
                </a:solidFill>
              </a:rPr>
              <a:t>sparse </a:t>
            </a:r>
            <a:r>
              <a:rPr lang="en-US" dirty="0">
                <a:solidFill>
                  <a:srgbClr val="FF0000"/>
                </a:solidFill>
              </a:rPr>
              <a:t>data </a:t>
            </a:r>
            <a:r>
              <a:rPr lang="en-US" dirty="0" smtClean="0">
                <a:solidFill>
                  <a:srgbClr val="FF0000"/>
                </a:solidFill>
              </a:rPr>
              <a:t>sets </a:t>
            </a:r>
            <a:r>
              <a:rPr lang="en-US" dirty="0" smtClean="0"/>
              <a:t>which </a:t>
            </a:r>
            <a:r>
              <a:rPr lang="en-US" dirty="0"/>
              <a:t>are very common in big data use cases.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r>
              <a:rPr lang="en-US" dirty="0" err="1" smtClean="0"/>
              <a:t>Usecases</a:t>
            </a:r>
            <a:endParaRPr lang="en-US" dirty="0"/>
          </a:p>
        </p:txBody>
      </p:sp>
      <p:sp>
        <p:nvSpPr>
          <p:cNvPr id="3" name="Content Placeholder 2"/>
          <p:cNvSpPr>
            <a:spLocks noGrp="1"/>
          </p:cNvSpPr>
          <p:nvPr>
            <p:ph idx="1"/>
          </p:nvPr>
        </p:nvSpPr>
        <p:spPr/>
        <p:txBody>
          <a:bodyPr/>
          <a:lstStyle/>
          <a:p>
            <a:r>
              <a:rPr lang="en-US" dirty="0"/>
              <a:t>HBase, with its distributed, scalable, and fault-tolerant architecture, is well-suited for various use cases that involve large-scale data storage, real-time analytics, and high-throughput data processing. Here are some common use cases where HBase shines:</a:t>
            </a:r>
          </a:p>
          <a:p>
            <a:pPr>
              <a:buNone/>
            </a:pPr>
            <a:r>
              <a:rPr lang="en-US" dirty="0"/>
              <a:t/>
            </a:r>
            <a:br>
              <a:rPr lang="en-US" dirty="0"/>
            </a:b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HBase Real Life Connect - Example</a:t>
            </a:r>
            <a:endParaRPr lang="en-US" dirty="0"/>
          </a:p>
        </p:txBody>
      </p:sp>
      <p:sp>
        <p:nvSpPr>
          <p:cNvPr id="3" name="Content Placeholder 2"/>
          <p:cNvSpPr>
            <a:spLocks noGrp="1"/>
          </p:cNvSpPr>
          <p:nvPr>
            <p:ph idx="1"/>
          </p:nvPr>
        </p:nvSpPr>
        <p:spPr/>
        <p:txBody>
          <a:bodyPr>
            <a:normAutofit fontScale="92500" lnSpcReduction="20000"/>
          </a:bodyPr>
          <a:lstStyle/>
          <a:p>
            <a:r>
              <a:rPr lang="en-US" b="1" dirty="0" err="1" smtClean="0">
                <a:solidFill>
                  <a:schemeClr val="tx1">
                    <a:lumMod val="85000"/>
                    <a:lumOff val="15000"/>
                  </a:schemeClr>
                </a:solidFill>
              </a:rPr>
              <a:t>Facebook</a:t>
            </a:r>
            <a:r>
              <a:rPr lang="en-US" b="1" dirty="0" smtClean="0">
                <a:solidFill>
                  <a:schemeClr val="tx1">
                    <a:lumMod val="85000"/>
                    <a:lumOff val="15000"/>
                  </a:schemeClr>
                </a:solidFill>
              </a:rPr>
              <a:t> </a:t>
            </a:r>
            <a:r>
              <a:rPr lang="en-US" b="1" dirty="0">
                <a:solidFill>
                  <a:schemeClr val="tx1">
                    <a:lumMod val="85000"/>
                    <a:lumOff val="15000"/>
                  </a:schemeClr>
                </a:solidFill>
              </a:rPr>
              <a:t>has introduced a new Social Inbox integrating email, IM, SMS, text messages, and on-site </a:t>
            </a:r>
            <a:r>
              <a:rPr lang="en-US" b="1" dirty="0" err="1">
                <a:solidFill>
                  <a:schemeClr val="tx1">
                    <a:lumMod val="85000"/>
                    <a:lumOff val="15000"/>
                  </a:schemeClr>
                </a:solidFill>
              </a:rPr>
              <a:t>Facebook</a:t>
            </a:r>
            <a:r>
              <a:rPr lang="en-US" b="1" dirty="0">
                <a:solidFill>
                  <a:schemeClr val="tx1">
                    <a:lumMod val="85000"/>
                    <a:lumOff val="15000"/>
                  </a:schemeClr>
                </a:solidFill>
              </a:rPr>
              <a:t> messages</a:t>
            </a:r>
            <a:r>
              <a:rPr lang="en-US" dirty="0">
                <a:solidFill>
                  <a:schemeClr val="tx1">
                    <a:lumMod val="85000"/>
                    <a:lumOff val="15000"/>
                  </a:schemeClr>
                </a:solidFill>
              </a:rPr>
              <a:t>. They need to store over 135 billion messages a month.</a:t>
            </a:r>
          </a:p>
          <a:p>
            <a:r>
              <a:rPr lang="en-US" dirty="0" err="1"/>
              <a:t>Facebook</a:t>
            </a:r>
            <a:r>
              <a:rPr lang="en-US" dirty="0"/>
              <a:t> chose HBase because it needed a system that could handle two types of data patterns:</a:t>
            </a:r>
          </a:p>
          <a:p>
            <a:r>
              <a:rPr lang="en-US" dirty="0"/>
              <a:t>An ever-growing dataset that is rarely accessed</a:t>
            </a:r>
          </a:p>
          <a:p>
            <a:r>
              <a:rPr lang="en-US" dirty="0"/>
              <a:t>An ever-growing dataset that is highly volatile You read what's in your Inbox, and then you rarely look at it again.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Time-Series Data Storage</a:t>
            </a:r>
            <a:r>
              <a:rPr lang="en-US" dirty="0" smtClean="0"/>
              <a:t>:</a:t>
            </a:r>
          </a:p>
          <a:p>
            <a:r>
              <a:rPr lang="en-US" dirty="0" smtClean="0"/>
              <a:t> Data processing. Here are some common use cases HBase </a:t>
            </a:r>
            <a:r>
              <a:rPr lang="en-US" dirty="0"/>
              <a:t>is ideal for storing time-series data such as </a:t>
            </a:r>
            <a:r>
              <a:rPr lang="en-US" dirty="0" err="1"/>
              <a:t>IoT</a:t>
            </a:r>
            <a:r>
              <a:rPr lang="en-US" dirty="0"/>
              <a:t> sensor data, server logs, financial market data, and social media activity. Its ability to efficiently handle sequential writes and support for versioning make it well-suited for storing and querying time-stamped data.</a:t>
            </a:r>
          </a:p>
          <a:p>
            <a:pPr>
              <a:buNone/>
            </a:pPr>
            <a:r>
              <a:rPr lang="en-US" dirty="0"/>
              <a:t/>
            </a:r>
            <a:br>
              <a:rPr lang="en-US" dirty="0"/>
            </a:b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lstStyle/>
          <a:p>
            <a:r>
              <a:rPr lang="en-US" b="1" dirty="0"/>
              <a:t>Online Recommendation Systems</a:t>
            </a:r>
            <a:r>
              <a:rPr lang="en-US" dirty="0"/>
              <a:t>:</a:t>
            </a:r>
          </a:p>
          <a:p>
            <a:pPr lvl="1"/>
            <a:r>
              <a:rPr lang="en-US" dirty="0"/>
              <a:t>HBase can power recommendation systems in e-commerce, content streaming platforms, and social networks. It can store user-item interaction data and user profiles efficiently, enabling real-time personalized recommendations based on user behavior and preferences.</a:t>
            </a:r>
          </a:p>
          <a:p>
            <a:r>
              <a:rPr lang="en-US" dirty="0" smtClean="0"/>
              <a:t/>
            </a:r>
            <a:br>
              <a:rPr lang="en-US" dirty="0" smtClean="0"/>
            </a:b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normAutofit lnSpcReduction="10000"/>
          </a:bodyPr>
          <a:lstStyle/>
          <a:p>
            <a:r>
              <a:rPr lang="en-US" b="1" dirty="0"/>
              <a:t>Social Media Analytics</a:t>
            </a:r>
            <a:r>
              <a:rPr lang="en-US" dirty="0"/>
              <a:t>:</a:t>
            </a:r>
          </a:p>
          <a:p>
            <a:pPr lvl="1"/>
            <a:r>
              <a:rPr lang="en-US" dirty="0"/>
              <a:t>Social media platforms leverage HBase to store user activity, connections, and engagement metrics. With </a:t>
            </a:r>
            <a:r>
              <a:rPr lang="en-US" dirty="0" err="1"/>
              <a:t>HBase's</a:t>
            </a:r>
            <a:r>
              <a:rPr lang="en-US" dirty="0"/>
              <a:t> ability to handle sparse and rapidly changing data, social media analytics applications can efficiently analyze trends, detect anomalies, and provide insights for targeted advertising and content delivery.</a:t>
            </a:r>
          </a:p>
          <a:p>
            <a:r>
              <a:rPr lang="en-US" dirty="0" smtClean="0"/>
              <a:t/>
            </a:r>
            <a:br>
              <a:rPr lang="en-US" dirty="0" smtClean="0"/>
            </a:b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normAutofit lnSpcReduction="10000"/>
          </a:bodyPr>
          <a:lstStyle/>
          <a:p>
            <a:r>
              <a:rPr lang="en-US" b="1" dirty="0"/>
              <a:t>Genomics and Bioinformatics</a:t>
            </a:r>
            <a:r>
              <a:rPr lang="en-US" dirty="0"/>
              <a:t>:</a:t>
            </a:r>
          </a:p>
          <a:p>
            <a:r>
              <a:rPr lang="en-US" dirty="0"/>
              <a:t>Genomics research and bioinformatics applications leverage HBase for storing and analyzing large-scale genomic data, DNA sequences, and genetic variations. </a:t>
            </a:r>
            <a:r>
              <a:rPr lang="en-US" dirty="0" err="1"/>
              <a:t>HBase's</a:t>
            </a:r>
            <a:r>
              <a:rPr lang="en-US" dirty="0"/>
              <a:t> support for storing complex data structures and handling massive datasets enables genomic analysis, personalized medicine, and drug discovery.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normAutofit fontScale="92500"/>
          </a:bodyPr>
          <a:lstStyle/>
          <a:p>
            <a:r>
              <a:rPr lang="en-US" b="1" dirty="0"/>
              <a:t>Fraud Detection and Risk Management</a:t>
            </a:r>
            <a:r>
              <a:rPr lang="en-US" dirty="0"/>
              <a:t>:</a:t>
            </a:r>
          </a:p>
          <a:p>
            <a:r>
              <a:rPr lang="en-US" dirty="0"/>
              <a:t>HBase is used in fraud detection systems and risk management applications across industries such as banking, insurance, and e-commerce. By storing and analyzing transaction data, user behavior patterns, and historical trends, HBase helps detect fraudulent activities, mitigate risks, and ensure compliance with regulatory requirements.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normAutofit lnSpcReduction="10000"/>
          </a:bodyPr>
          <a:lstStyle/>
          <a:p>
            <a:r>
              <a:rPr lang="en-US" b="1" dirty="0"/>
              <a:t>Ad Tech and Digital Marketing</a:t>
            </a:r>
            <a:r>
              <a:rPr lang="en-US" dirty="0"/>
              <a:t>:</a:t>
            </a:r>
          </a:p>
          <a:p>
            <a:r>
              <a:rPr lang="en-US" dirty="0"/>
              <a:t>Ad tech platforms and digital marketers use HBase to store and analyze user </a:t>
            </a:r>
            <a:r>
              <a:rPr lang="en-US" dirty="0" err="1"/>
              <a:t>clickstream</a:t>
            </a:r>
            <a:r>
              <a:rPr lang="en-US" dirty="0"/>
              <a:t> data, ad impressions, and campaign performance metrics. </a:t>
            </a:r>
            <a:r>
              <a:rPr lang="en-US" dirty="0" err="1"/>
              <a:t>HBase's</a:t>
            </a:r>
            <a:r>
              <a:rPr lang="en-US" dirty="0"/>
              <a:t> support for fast random reads and writes, along with its scalability, enables real-time bidding, ad targeting, and optimization of marketing campaigns.</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 of </a:t>
            </a:r>
            <a:r>
              <a:rPr lang="en-US" dirty="0" err="1" smtClean="0"/>
              <a:t>Hbase</a:t>
            </a:r>
            <a:endParaRPr lang="en-US" dirty="0"/>
          </a:p>
        </p:txBody>
      </p:sp>
      <p:sp>
        <p:nvSpPr>
          <p:cNvPr id="3" name="Content Placeholder 2"/>
          <p:cNvSpPr>
            <a:spLocks noGrp="1"/>
          </p:cNvSpPr>
          <p:nvPr>
            <p:ph idx="1"/>
          </p:nvPr>
        </p:nvSpPr>
        <p:spPr/>
        <p:txBody>
          <a:bodyPr>
            <a:normAutofit fontScale="70000" lnSpcReduction="20000"/>
          </a:bodyPr>
          <a:lstStyle/>
          <a:p>
            <a:r>
              <a:rPr lang="en-US" b="1" dirty="0" err="1"/>
              <a:t>Facebook</a:t>
            </a:r>
            <a:r>
              <a:rPr lang="en-US" dirty="0"/>
              <a:t>: </a:t>
            </a:r>
            <a:r>
              <a:rPr lang="en-US" dirty="0" err="1"/>
              <a:t>Facebook</a:t>
            </a:r>
            <a:r>
              <a:rPr lang="en-US" dirty="0"/>
              <a:t> uses HBase extensively for various real-time applications, including messaging services like </a:t>
            </a:r>
            <a:r>
              <a:rPr lang="en-US" dirty="0" err="1"/>
              <a:t>Facebook</a:t>
            </a:r>
            <a:r>
              <a:rPr lang="en-US" dirty="0"/>
              <a:t> Messenger and </a:t>
            </a:r>
            <a:r>
              <a:rPr lang="en-US" dirty="0" err="1"/>
              <a:t>WhatsApp</a:t>
            </a:r>
            <a:r>
              <a:rPr lang="en-US" dirty="0"/>
              <a:t>. HBase helps </a:t>
            </a:r>
            <a:r>
              <a:rPr lang="en-US" dirty="0" err="1"/>
              <a:t>Facebook</a:t>
            </a:r>
            <a:r>
              <a:rPr lang="en-US" dirty="0"/>
              <a:t> store and manage massive volumes of message data, enabling real-time communication and personalized user experiences.</a:t>
            </a:r>
          </a:p>
          <a:p>
            <a:r>
              <a:rPr lang="en-US" b="1" dirty="0"/>
              <a:t>Twitter</a:t>
            </a:r>
            <a:r>
              <a:rPr lang="en-US" dirty="0"/>
              <a:t>: Twitter employs HBase to store and analyze tweet data in real-time. HBase powers features like tweet timelines, trending topics, and personalized recommendations, allowing Twitter to deliver timely and relevant content to its users.</a:t>
            </a:r>
          </a:p>
          <a:p>
            <a:r>
              <a:rPr lang="en-US" b="1" dirty="0"/>
              <a:t>LinkedIn</a:t>
            </a:r>
            <a:r>
              <a:rPr lang="en-US" dirty="0"/>
              <a:t>: LinkedIn utilizes HBase for real-time analytics and personalized recommendations on its professional networking platform. HBase helps LinkedIn analyze user interactions, recommend relevant connections and content, and deliver personalized job recommendations to users</a:t>
            </a:r>
            <a:r>
              <a:rPr lang="en-US" dirty="0" smtClean="0"/>
              <a: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 of </a:t>
            </a:r>
            <a:r>
              <a:rPr lang="en-US" dirty="0" err="1" smtClean="0"/>
              <a:t>Hbase</a:t>
            </a:r>
            <a:endParaRPr lang="en-US" dirty="0"/>
          </a:p>
        </p:txBody>
      </p:sp>
      <p:sp>
        <p:nvSpPr>
          <p:cNvPr id="3" name="Content Placeholder 2"/>
          <p:cNvSpPr>
            <a:spLocks noGrp="1"/>
          </p:cNvSpPr>
          <p:nvPr>
            <p:ph idx="1"/>
          </p:nvPr>
        </p:nvSpPr>
        <p:spPr/>
        <p:txBody>
          <a:bodyPr>
            <a:normAutofit fontScale="85000" lnSpcReduction="20000"/>
          </a:bodyPr>
          <a:lstStyle/>
          <a:p>
            <a:r>
              <a:rPr lang="en-US" b="1" dirty="0" err="1" smtClean="0"/>
              <a:t>Uber</a:t>
            </a:r>
            <a:r>
              <a:rPr lang="en-US" dirty="0" smtClean="0"/>
              <a:t>: </a:t>
            </a:r>
            <a:r>
              <a:rPr lang="en-US" dirty="0" err="1" smtClean="0"/>
              <a:t>Uber</a:t>
            </a:r>
            <a:r>
              <a:rPr lang="en-US" dirty="0" smtClean="0"/>
              <a:t> relies on HBase for real-time data processing and analytics in its ride-sharing platform. HBase stores and analyzes massive volumes of ride and user data, enabling </a:t>
            </a:r>
            <a:r>
              <a:rPr lang="en-US" dirty="0" err="1" smtClean="0"/>
              <a:t>Uber</a:t>
            </a:r>
            <a:r>
              <a:rPr lang="en-US" dirty="0" smtClean="0"/>
              <a:t> to optimize route planning, driver allocation, and pricing in real-time to improve the overall user experience.</a:t>
            </a:r>
          </a:p>
          <a:p>
            <a:r>
              <a:rPr lang="en-US" b="1" dirty="0" smtClean="0"/>
              <a:t>Netflix</a:t>
            </a:r>
            <a:r>
              <a:rPr lang="en-US" dirty="0" smtClean="0"/>
              <a:t>: Netflix uses HBase for real-time analytics and personalization in its streaming platform. HBase </a:t>
            </a:r>
            <a:r>
              <a:rPr lang="en-US" dirty="0" err="1" smtClean="0"/>
              <a:t>helpsNetflix</a:t>
            </a:r>
            <a:r>
              <a:rPr lang="en-US" dirty="0" smtClean="0"/>
              <a:t> analyze user viewing patterns, recommend personalized content, and optimize streaming performance, ensuring a seamless and engaging viewing experience for subscribers.</a:t>
            </a:r>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sparse dataset</a:t>
            </a:r>
            <a:endParaRPr lang="en-US" dirty="0"/>
          </a:p>
        </p:txBody>
      </p:sp>
      <p:sp>
        <p:nvSpPr>
          <p:cNvPr id="3" name="Content Placeholder 2"/>
          <p:cNvSpPr>
            <a:spLocks noGrp="1"/>
          </p:cNvSpPr>
          <p:nvPr>
            <p:ph idx="1"/>
          </p:nvPr>
        </p:nvSpPr>
        <p:spPr/>
        <p:txBody>
          <a:bodyPr/>
          <a:lstStyle/>
          <a:p>
            <a:r>
              <a:rPr lang="en-US" dirty="0"/>
              <a:t>A sample sparse dataset typically consists of sparse matrices or tables where most of the values are zeros or empty. Here's an example of how a sparse dataset could be formatted, using a tabular representation: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 of </a:t>
            </a:r>
            <a:r>
              <a:rPr lang="en-US" smtClean="0"/>
              <a:t>Hbase</a:t>
            </a:r>
            <a:endParaRPr lang="en-US"/>
          </a:p>
        </p:txBody>
      </p:sp>
      <p:sp>
        <p:nvSpPr>
          <p:cNvPr id="3" name="Content Placeholder 2"/>
          <p:cNvSpPr>
            <a:spLocks noGrp="1"/>
          </p:cNvSpPr>
          <p:nvPr>
            <p:ph idx="1"/>
          </p:nvPr>
        </p:nvSpPr>
        <p:spPr/>
        <p:txBody>
          <a:bodyPr>
            <a:normAutofit fontScale="85000" lnSpcReduction="20000"/>
          </a:bodyPr>
          <a:lstStyle/>
          <a:p>
            <a:r>
              <a:rPr lang="en-US" b="1" dirty="0" smtClean="0"/>
              <a:t>Yahoo! Japan</a:t>
            </a:r>
            <a:r>
              <a:rPr lang="en-US" dirty="0" smtClean="0"/>
              <a:t>: Yahoo! Japan leverages HBase for various real-time applications, including user behavior analysis, content recommendation, and ad targeting. HBase enables Yahoo! Japan to process and analyze large-scale data streams in real-time, driving personalized user experiences and targeted advertising campaigns.</a:t>
            </a:r>
          </a:p>
          <a:p>
            <a:r>
              <a:rPr lang="en-US" b="1" dirty="0" err="1" smtClean="0"/>
              <a:t>Pinterest</a:t>
            </a:r>
            <a:r>
              <a:rPr lang="en-US" dirty="0" smtClean="0"/>
              <a:t>: </a:t>
            </a:r>
            <a:r>
              <a:rPr lang="en-US" dirty="0" err="1" smtClean="0"/>
              <a:t>Pinterest</a:t>
            </a:r>
            <a:r>
              <a:rPr lang="en-US" dirty="0" smtClean="0"/>
              <a:t> employs HBase for real-time analytics and personalized recommendations on its visual discovery platform. HBase helps </a:t>
            </a:r>
            <a:r>
              <a:rPr lang="en-US" dirty="0" err="1" smtClean="0"/>
              <a:t>Pinterest</a:t>
            </a:r>
            <a:r>
              <a:rPr lang="en-US" dirty="0" smtClean="0"/>
              <a:t> analyze user engagement, recommend relevant pins, and deliver personalized content feeds to users based on their interests and preferences.</a:t>
            </a: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 </a:t>
            </a:r>
            <a:r>
              <a:rPr lang="en-US" dirty="0" err="1" smtClean="0"/>
              <a:t>User_ID</a:t>
            </a:r>
            <a:r>
              <a:rPr lang="en-US" dirty="0" smtClean="0"/>
              <a:t> | Item_1 | Item_2 | Item_3 | ... | </a:t>
            </a:r>
            <a:r>
              <a:rPr lang="en-US" dirty="0" err="1" smtClean="0"/>
              <a:t>Item_N</a:t>
            </a:r>
            <a:r>
              <a:rPr lang="en-US" dirty="0" smtClean="0"/>
              <a:t> |</a:t>
            </a:r>
          </a:p>
          <a:p>
            <a:r>
              <a:rPr lang="en-US" dirty="0" smtClean="0"/>
              <a:t>|---------|--------|--------|--------|-----|--------|</a:t>
            </a:r>
          </a:p>
          <a:p>
            <a:r>
              <a:rPr lang="en-US" dirty="0" smtClean="0"/>
              <a:t>| 1       | 5      | 0      | 0      | ... | 4      |</a:t>
            </a:r>
          </a:p>
          <a:p>
            <a:r>
              <a:rPr lang="en-US" dirty="0" smtClean="0"/>
              <a:t>| 2       | 0      | 0      | 3      | ... | 0      |</a:t>
            </a:r>
          </a:p>
          <a:p>
            <a:r>
              <a:rPr lang="en-US" dirty="0" smtClean="0"/>
              <a:t>| 3       | 0      | 4      | 0      | ... | 0      |</a:t>
            </a:r>
          </a:p>
          <a:p>
            <a:r>
              <a:rPr lang="en-US" dirty="0" smtClean="0"/>
              <a:t>| ...     | ...    | ...    | ...    | ... | ...    |</a:t>
            </a:r>
          </a:p>
          <a:p>
            <a:r>
              <a:rPr lang="en-US" dirty="0" smtClean="0"/>
              <a:t>| M       | 0      | 0      | 0      | ... | 5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Hbase</a:t>
            </a:r>
            <a:r>
              <a:rPr lang="en-US" dirty="0" smtClean="0"/>
              <a:t> provides APIs enabling development in practically any programming language. It is a part of the </a:t>
            </a:r>
            <a:r>
              <a:rPr lang="en-US" dirty="0" err="1" smtClean="0"/>
              <a:t>Hadoop</a:t>
            </a:r>
            <a:r>
              <a:rPr lang="en-US" dirty="0" smtClean="0"/>
              <a:t> ecosystem that provides random real-time read/write access to data in the </a:t>
            </a:r>
            <a:r>
              <a:rPr lang="en-US" dirty="0" err="1" smtClean="0"/>
              <a:t>Hadoop</a:t>
            </a:r>
            <a:r>
              <a:rPr lang="en-US" dirty="0" smtClean="0"/>
              <a:t> File System.</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Column-Oriented Database:</a:t>
            </a:r>
          </a:p>
          <a:p>
            <a:r>
              <a:rPr lang="en-US" dirty="0" smtClean="0"/>
              <a:t>| </a:t>
            </a:r>
            <a:r>
              <a:rPr lang="en-US" dirty="0" err="1" smtClean="0"/>
              <a:t>Transaction_ID</a:t>
            </a:r>
            <a:r>
              <a:rPr lang="en-US" dirty="0" smtClean="0"/>
              <a:t> | 1 | 2 | 3 |</a:t>
            </a:r>
          </a:p>
          <a:p>
            <a:r>
              <a:rPr lang="en-US" dirty="0" smtClean="0"/>
              <a:t>| Date           | 2022-01-01 | 2022-01-02 | 2022-01-02 |</a:t>
            </a:r>
          </a:p>
          <a:p>
            <a:r>
              <a:rPr lang="en-US" dirty="0" smtClean="0"/>
              <a:t>| </a:t>
            </a:r>
            <a:r>
              <a:rPr lang="en-US" dirty="0" err="1" smtClean="0"/>
              <a:t>Customer_ID</a:t>
            </a:r>
            <a:r>
              <a:rPr lang="en-US" dirty="0" smtClean="0"/>
              <a:t>    | 1001 | 1002 | 1003 |</a:t>
            </a:r>
          </a:p>
          <a:p>
            <a:r>
              <a:rPr lang="en-US" dirty="0" smtClean="0"/>
              <a:t>| </a:t>
            </a:r>
            <a:r>
              <a:rPr lang="en-US" dirty="0" err="1" smtClean="0"/>
              <a:t>Product_ID</a:t>
            </a:r>
            <a:r>
              <a:rPr lang="en-US" dirty="0" smtClean="0"/>
              <a:t>     | 5001 | 5002 | 5003 |</a:t>
            </a:r>
          </a:p>
          <a:p>
            <a:r>
              <a:rPr lang="en-US" dirty="0" smtClean="0"/>
              <a:t>| Quantity       | 2   | 1   | 3   |</a:t>
            </a:r>
          </a:p>
          <a:p>
            <a:r>
              <a:rPr lang="en-US" dirty="0" smtClean="0"/>
              <a:t>| Price          | 50.00 | 25.00 | 15.00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Hbase</a:t>
            </a:r>
            <a:r>
              <a:rPr lang="en-US" dirty="0" smtClean="0"/>
              <a:t> Architecture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 HBase Database HBase is a column-oriented database running on a </a:t>
            </a:r>
            <a:r>
              <a:rPr lang="en-US" dirty="0" err="1" smtClean="0"/>
              <a:t>Hadoop</a:t>
            </a:r>
            <a:r>
              <a:rPr lang="en-US" dirty="0" smtClean="0"/>
              <a:t> cluster. </a:t>
            </a:r>
            <a:r>
              <a:rPr lang="en-US" dirty="0" err="1" smtClean="0"/>
              <a:t>Hadoop</a:t>
            </a:r>
            <a:r>
              <a:rPr lang="en-US" dirty="0" smtClean="0"/>
              <a:t> is a distributed cluster deployed on multiple machines.</a:t>
            </a:r>
          </a:p>
          <a:p>
            <a:r>
              <a:rPr lang="en-US" dirty="0" smtClean="0"/>
              <a:t> A </a:t>
            </a:r>
            <a:r>
              <a:rPr lang="en-US" dirty="0" err="1" smtClean="0"/>
              <a:t>Hadoop</a:t>
            </a:r>
            <a:r>
              <a:rPr lang="en-US" dirty="0" smtClean="0"/>
              <a:t> cluster connects multiple servers through a network to provide external storage services as a whole [19,20]. </a:t>
            </a:r>
          </a:p>
          <a:p>
            <a:r>
              <a:rPr lang="en-US" dirty="0" err="1" smtClean="0"/>
              <a:t>Hadoop</a:t>
            </a:r>
            <a:r>
              <a:rPr lang="en-US" dirty="0" smtClean="0"/>
              <a:t> Distributed File System (HDFS) can store and read massive amounts of data in a distributed manner and provide high-throughput data access. Therefore, </a:t>
            </a:r>
            <a:r>
              <a:rPr lang="en-US" dirty="0" err="1" smtClean="0"/>
              <a:t>Hadoop</a:t>
            </a:r>
            <a:r>
              <a:rPr lang="en-US" dirty="0" smtClean="0"/>
              <a:t> is well suited for building a mass data storage platform [21,22].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Hbase</a:t>
            </a:r>
            <a:r>
              <a:rPr lang="en-US" dirty="0" smtClean="0"/>
              <a:t> Architecture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For application requests that require random data to be read, data can be chosen to be stored in HBase. HBase stores underlying data in the HDFS to ensure data reliability. As shown in Figure 1, the HBase cluster consists of Master, </a:t>
            </a:r>
            <a:r>
              <a:rPr lang="en-US" dirty="0" err="1" smtClean="0"/>
              <a:t>RegionServer</a:t>
            </a:r>
            <a:r>
              <a:rPr lang="en-US" dirty="0" smtClean="0"/>
              <a:t>, Region, and Zookeeper components [23]. </a:t>
            </a:r>
          </a:p>
          <a:p>
            <a:r>
              <a:rPr lang="en-US" dirty="0" smtClean="0"/>
              <a:t>The Master is the primary server of the HBase cluster and allocates </a:t>
            </a:r>
            <a:r>
              <a:rPr lang="en-US" dirty="0" err="1" smtClean="0"/>
              <a:t>RegionServers</a:t>
            </a:r>
            <a:r>
              <a:rPr lang="en-US" dirty="0" smtClean="0"/>
              <a:t> to regions. The </a:t>
            </a:r>
            <a:r>
              <a:rPr lang="en-US" dirty="0" err="1" smtClean="0"/>
              <a:t>RegionServer</a:t>
            </a:r>
            <a:r>
              <a:rPr lang="en-US" dirty="0" smtClean="0"/>
              <a:t> component is responsible for providing write, delete, and search services to clients [24].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Hbase</a:t>
            </a:r>
            <a:r>
              <a:rPr lang="en-US" dirty="0" smtClean="0"/>
              <a:t> Architecture</a:t>
            </a:r>
            <a:endParaRPr lang="en-US" dirty="0"/>
          </a:p>
        </p:txBody>
      </p:sp>
      <p:sp>
        <p:nvSpPr>
          <p:cNvPr id="3" name="Content Placeholder 2"/>
          <p:cNvSpPr>
            <a:spLocks noGrp="1"/>
          </p:cNvSpPr>
          <p:nvPr>
            <p:ph idx="1"/>
          </p:nvPr>
        </p:nvSpPr>
        <p:spPr/>
        <p:txBody>
          <a:bodyPr/>
          <a:lstStyle/>
          <a:p>
            <a:r>
              <a:rPr lang="en-US" dirty="0" smtClean="0"/>
              <a:t>The Region component is a sub-table divided by </a:t>
            </a:r>
            <a:r>
              <a:rPr lang="en-US" dirty="0" err="1" smtClean="0"/>
              <a:t>RowKey</a:t>
            </a:r>
            <a:r>
              <a:rPr lang="en-US" dirty="0" smtClean="0"/>
              <a:t>. It is the smallest storage and processing unit in HBase. The </a:t>
            </a:r>
            <a:r>
              <a:rPr lang="en-US" dirty="0" err="1" smtClean="0"/>
              <a:t>RowKey</a:t>
            </a:r>
            <a:r>
              <a:rPr lang="en-US" dirty="0" smtClean="0"/>
              <a:t> is the unique identifier for the HBase record [25]. The </a:t>
            </a:r>
            <a:r>
              <a:rPr lang="en-US" dirty="0" err="1" smtClean="0"/>
              <a:t>ZooKeeper</a:t>
            </a:r>
            <a:r>
              <a:rPr lang="en-US" dirty="0" smtClean="0"/>
              <a:t> provides application coordination services for the HBase cluster, detects and clears failed Masters, and elects a new active Master.</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1812</Words>
  <Application>Microsoft Office PowerPoint</Application>
  <PresentationFormat>On-screen Show (4:3)</PresentationFormat>
  <Paragraphs>121</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Hbase</vt:lpstr>
      <vt:lpstr>HBase</vt:lpstr>
      <vt:lpstr>sparse dataset</vt:lpstr>
      <vt:lpstr>Slide 4</vt:lpstr>
      <vt:lpstr>Slide 5</vt:lpstr>
      <vt:lpstr>Slide 6</vt:lpstr>
      <vt:lpstr>Hbase Architecture</vt:lpstr>
      <vt:lpstr>Hbase Architecture</vt:lpstr>
      <vt:lpstr>Hbase Architecture</vt:lpstr>
      <vt:lpstr>Hbase Architecture</vt:lpstr>
      <vt:lpstr>Hbase Architecture</vt:lpstr>
      <vt:lpstr>Hbase Architecture</vt:lpstr>
      <vt:lpstr>Hbase Architecture</vt:lpstr>
      <vt:lpstr>Hbase Architecture</vt:lpstr>
      <vt:lpstr>Hbase Architecture</vt:lpstr>
      <vt:lpstr>Hbase Architecture</vt:lpstr>
      <vt:lpstr>Features-HBase</vt:lpstr>
      <vt:lpstr>Features-HBase</vt:lpstr>
      <vt:lpstr>Features-HBase</vt:lpstr>
      <vt:lpstr>Applications/Usecases</vt:lpstr>
      <vt:lpstr>HBase Real Life Connect - Example</vt:lpstr>
      <vt:lpstr>Applications</vt:lpstr>
      <vt:lpstr>Applications</vt:lpstr>
      <vt:lpstr>Applications</vt:lpstr>
      <vt:lpstr>Applications</vt:lpstr>
      <vt:lpstr>Applications</vt:lpstr>
      <vt:lpstr>Applications</vt:lpstr>
      <vt:lpstr>Clients of Hbase</vt:lpstr>
      <vt:lpstr>Clients of Hbase</vt:lpstr>
      <vt:lpstr>Clients of Hbase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dc:title>
  <dc:creator>Admin</dc:creator>
  <cp:lastModifiedBy>Admin</cp:lastModifiedBy>
  <cp:revision>2</cp:revision>
  <dcterms:created xsi:type="dcterms:W3CDTF">2024-03-23T04:14:38Z</dcterms:created>
  <dcterms:modified xsi:type="dcterms:W3CDTF">2024-03-23T07:05:27Z</dcterms:modified>
</cp:coreProperties>
</file>