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2" r:id="rId3"/>
    <p:sldId id="259" r:id="rId4"/>
    <p:sldId id="267" r:id="rId5"/>
    <p:sldId id="268" r:id="rId6"/>
    <p:sldId id="269" r:id="rId7"/>
    <p:sldId id="270" r:id="rId8"/>
    <p:sldId id="271" r:id="rId9"/>
    <p:sldId id="264" r:id="rId10"/>
    <p:sldId id="266"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2310" y="-11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D8B64-A41E-453F-B045-8383ADB46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62E6A97-E516-404F-90E8-DBCF74624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BDB0D1D-C067-475E-B47C-566517CB5EDA}"/>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D7D2EF1B-72FD-4397-94B4-C65EB2096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67BB73-3EDF-42BC-A98B-F3DAA2DE2F38}"/>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96068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28125-9DF7-4F7C-8A0F-05363059EC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0AFD63D-6951-49BD-B4CC-3382771B8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423B5F-EB2F-4A94-8364-508A93F1A4B4}"/>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A08BF547-9731-40F4-BBD2-83DFE27A4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5CB0F2-5D31-44AC-8F83-2FCA536BCF80}"/>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16126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F193CED-4B29-4E74-AEDB-C90BA0421E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15C969B-5540-4207-A941-FB5F20F550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7AC702-3C32-452A-874B-920B86D6FEEB}"/>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9D1E36B0-FAC2-4517-B279-E0AD6048B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1B7E09-1D0D-47F1-B0B5-515081B71EC3}"/>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400503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B50B3-C18A-4272-9A63-504F1B669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1936112-9B5C-4F23-A434-A76D8CA68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800D05-46F4-4A37-A8FF-A4138F603CE0}"/>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409E9854-D530-4E7E-8295-894A84E2A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7FC14D-E681-405F-9F26-48BEFA7BD538}"/>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32946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8BBB3-E130-40D5-85CE-0022C921B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DBD012-04E6-4C06-B570-6461C2D54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61AF4C-121A-48A9-8574-EA04B184F0FB}"/>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138E8F48-7ADF-4EF1-A561-531F1DF56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C0AE3EB-F7B2-48C3-B82E-7A73816E0DD8}"/>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427876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17870-8109-4930-8011-29671590E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4A6174-1E87-4D04-B294-9F1DFC21D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B36D33B-CE3C-4834-B49A-A9759AD5D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5D0C572-79F4-4917-9B32-C6800E2EC4B5}"/>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6" name="Footer Placeholder 5">
            <a:extLst>
              <a:ext uri="{FF2B5EF4-FFF2-40B4-BE49-F238E27FC236}">
                <a16:creationId xmlns:a16="http://schemas.microsoft.com/office/drawing/2014/main" xmlns="" id="{907EDEBD-0F9A-4189-9CC8-5B5C964EE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DEF848-C822-4C28-BEA6-2998ACD25438}"/>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226909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94D9C-B847-4DE8-B27C-9614375218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B5D0207-FEA7-4A65-B9BC-678DCD9C1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FF71AF-B633-458E-B680-030B65199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1888FBA-2D20-48E4-9BCD-41E3D1470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F33F8F5-5ACD-41B6-B7BF-4EF30D34F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6DCC2A-83F9-4C9D-9620-FD24B6C3E7BA}"/>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8" name="Footer Placeholder 7">
            <a:extLst>
              <a:ext uri="{FF2B5EF4-FFF2-40B4-BE49-F238E27FC236}">
                <a16:creationId xmlns:a16="http://schemas.microsoft.com/office/drawing/2014/main" xmlns="" id="{7DEFCCF2-988C-4DE6-AF23-5D08942FA3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E98DB71-22E0-489E-B77C-686B80FAEDD9}"/>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153001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A72831-8722-4A74-A8F0-C145D7524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FD2410C-7222-4928-9FC1-726D86C09E57}"/>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4" name="Footer Placeholder 3">
            <a:extLst>
              <a:ext uri="{FF2B5EF4-FFF2-40B4-BE49-F238E27FC236}">
                <a16:creationId xmlns:a16="http://schemas.microsoft.com/office/drawing/2014/main" xmlns="" id="{8AFD3B66-64F1-4220-9827-E31267554B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012D141-D0AB-4249-ADD3-4D5EEC534ABB}"/>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103140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BDAB44E-25A5-45A7-99CF-0F8A08C8F883}"/>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3" name="Footer Placeholder 2">
            <a:extLst>
              <a:ext uri="{FF2B5EF4-FFF2-40B4-BE49-F238E27FC236}">
                <a16:creationId xmlns:a16="http://schemas.microsoft.com/office/drawing/2014/main" xmlns="" id="{89164087-AAA4-45E7-BCB2-90104C63A1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3BBAE34-D111-4415-BDF8-F54BB2E15064}"/>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267722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A4A8D7-1954-482D-8A44-1CD5B607A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C14C01-2129-4835-96C0-BDC966167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D129267-0C3A-4F82-95B1-7B3C891AE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14580B-B93C-4B8B-A437-DCBED86C4046}"/>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6" name="Footer Placeholder 5">
            <a:extLst>
              <a:ext uri="{FF2B5EF4-FFF2-40B4-BE49-F238E27FC236}">
                <a16:creationId xmlns:a16="http://schemas.microsoft.com/office/drawing/2014/main" xmlns="" id="{80C47435-C80A-4E4B-BF1C-4BF1DF444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C9D124-7BE7-4316-877C-26D28C36F67F}"/>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131800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15F06-0667-4DD9-BB16-D76085BE3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7D01591-542C-44E7-A8A6-EBEDFE530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7E01ACE-BE6C-4CB0-AE58-C3ECCEE32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D00805-1BD7-495B-9C8C-FFF0E9D320B9}"/>
              </a:ext>
            </a:extLst>
          </p:cNvPr>
          <p:cNvSpPr>
            <a:spLocks noGrp="1"/>
          </p:cNvSpPr>
          <p:nvPr>
            <p:ph type="dt" sz="half" idx="10"/>
          </p:nvPr>
        </p:nvSpPr>
        <p:spPr/>
        <p:txBody>
          <a:bodyPr/>
          <a:lstStyle/>
          <a:p>
            <a:fld id="{0C69CB0E-60BF-4B7E-9B72-2BC09C521500}" type="datetimeFigureOut">
              <a:rPr lang="en-IN" smtClean="0"/>
              <a:pPr/>
              <a:t>20-09-2023</a:t>
            </a:fld>
            <a:endParaRPr lang="en-IN"/>
          </a:p>
        </p:txBody>
      </p:sp>
      <p:sp>
        <p:nvSpPr>
          <p:cNvPr id="6" name="Footer Placeholder 5">
            <a:extLst>
              <a:ext uri="{FF2B5EF4-FFF2-40B4-BE49-F238E27FC236}">
                <a16:creationId xmlns:a16="http://schemas.microsoft.com/office/drawing/2014/main" xmlns="" id="{D41D56DE-D9EC-46C0-8549-6BACBC63A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080597-0F55-41A5-A498-882B874F3669}"/>
              </a:ext>
            </a:extLst>
          </p:cNvPr>
          <p:cNvSpPr>
            <a:spLocks noGrp="1"/>
          </p:cNvSpPr>
          <p:nvPr>
            <p:ph type="sldNum" sz="quarter" idx="12"/>
          </p:nvPr>
        </p:nvSpPr>
        <p:spPr/>
        <p:txBody>
          <a:body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27788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1578D7-C731-4521-AF10-4DFBEAAE6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E927E0-2AB1-42D1-A84C-9745152C5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DCC47A-AEE8-46E2-9C96-19D8390D6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9CB0E-60BF-4B7E-9B72-2BC09C521500}" type="datetimeFigureOut">
              <a:rPr lang="en-IN" smtClean="0"/>
              <a:pPr/>
              <a:t>20-09-2023</a:t>
            </a:fld>
            <a:endParaRPr lang="en-IN"/>
          </a:p>
        </p:txBody>
      </p:sp>
      <p:sp>
        <p:nvSpPr>
          <p:cNvPr id="5" name="Footer Placeholder 4">
            <a:extLst>
              <a:ext uri="{FF2B5EF4-FFF2-40B4-BE49-F238E27FC236}">
                <a16:creationId xmlns:a16="http://schemas.microsoft.com/office/drawing/2014/main" xmlns="" id="{07D1CFFC-7EE1-4EEB-AF06-593988C46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E4476FC-93FD-4E2B-9C27-BD3074A50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169CA-AB74-4B6C-AA9D-35026D2642DB}" type="slidenum">
              <a:rPr lang="en-IN" smtClean="0"/>
              <a:pPr/>
              <a:t>‹#›</a:t>
            </a:fld>
            <a:endParaRPr lang="en-IN"/>
          </a:p>
        </p:txBody>
      </p:sp>
    </p:spTree>
    <p:extLst>
      <p:ext uri="{BB962C8B-B14F-4D97-AF65-F5344CB8AC3E}">
        <p14:creationId xmlns:p14="http://schemas.microsoft.com/office/powerpoint/2010/main" xmlns="" val="394900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NULL" TargetMode="External"/><Relationship Id="rId6" Type="http://schemas.openxmlformats.org/officeDocument/2006/relationships/image" Target="../media/image5.png"/><Relationship Id="rId5" Type="http://schemas.microsoft.com/office/2007/relationships/media" Target="../media/media2.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1D3A665-E100-40BB-90F6-8F58591056C8}"/>
              </a:ext>
            </a:extLst>
          </p:cNvPr>
          <p:cNvSpPr txBox="1"/>
          <p:nvPr/>
        </p:nvSpPr>
        <p:spPr>
          <a:xfrm>
            <a:off x="682907" y="1071613"/>
            <a:ext cx="7141580" cy="4708981"/>
          </a:xfrm>
          <a:prstGeom prst="rect">
            <a:avLst/>
          </a:prstGeom>
          <a:noFill/>
        </p:spPr>
        <p:txBody>
          <a:bodyPr wrap="square" rtlCol="0">
            <a:spAutoFit/>
          </a:bodyPr>
          <a:lstStyle/>
          <a:p>
            <a:pPr marL="0" algn="l" rtl="0" eaLnBrk="1" latinLnBrk="0" hangingPunct="1">
              <a:spcBef>
                <a:spcPts val="0"/>
              </a:spcBef>
              <a:spcAft>
                <a:spcPts val="0"/>
              </a:spcAft>
            </a:pPr>
            <a:r>
              <a:rPr lang="en-US" sz="5200" kern="1200" dirty="0">
                <a:solidFill>
                  <a:schemeClr val="accent2"/>
                </a:solidFill>
                <a:effectLst/>
                <a:latin typeface="Arial Black" panose="020B0A04020102020204" pitchFamily="34" charset="0"/>
                <a:ea typeface="+mn-ea"/>
                <a:cs typeface="+mn-cs"/>
              </a:rPr>
              <a:t>ONE MESSAGE</a:t>
            </a:r>
            <a:r>
              <a:rPr lang="en-US" sz="5200" kern="1200" dirty="0">
                <a:solidFill>
                  <a:srgbClr val="000000"/>
                </a:solidFill>
                <a:effectLst/>
                <a:latin typeface="Arial Black" panose="020B0A04020102020204" pitchFamily="34" charset="0"/>
                <a:ea typeface="+mn-ea"/>
                <a:cs typeface="+mn-cs"/>
              </a:rPr>
              <a:t>, </a:t>
            </a:r>
            <a:br>
              <a:rPr lang="en-US" sz="5200" kern="1200" dirty="0">
                <a:solidFill>
                  <a:srgbClr val="000000"/>
                </a:solidFill>
                <a:effectLst/>
                <a:latin typeface="Arial Black" panose="020B0A04020102020204" pitchFamily="34" charset="0"/>
                <a:ea typeface="+mn-ea"/>
                <a:cs typeface="+mn-cs"/>
              </a:rPr>
            </a:br>
            <a:r>
              <a:rPr lang="en-US" sz="5200" kern="1200" dirty="0">
                <a:solidFill>
                  <a:srgbClr val="0070C0"/>
                </a:solidFill>
                <a:effectLst/>
                <a:latin typeface="Arial Black" panose="020B0A04020102020204" pitchFamily="34" charset="0"/>
                <a:ea typeface="+mn-ea"/>
                <a:cs typeface="+mn-cs"/>
              </a:rPr>
              <a:t>MANY LANGUAGES</a:t>
            </a:r>
            <a:r>
              <a:rPr lang="en-US" sz="5200" kern="1200" dirty="0">
                <a:solidFill>
                  <a:srgbClr val="000000"/>
                </a:solidFill>
                <a:effectLst/>
                <a:latin typeface="Arial Black" panose="020B0A04020102020204" pitchFamily="34" charset="0"/>
                <a:ea typeface="+mn-ea"/>
                <a:cs typeface="+mn-cs"/>
              </a:rPr>
              <a:t>:</a:t>
            </a:r>
            <a:endParaRPr lang="en-IN" sz="5200" dirty="0">
              <a:effectLst/>
            </a:endParaRPr>
          </a:p>
          <a:p>
            <a:pPr marL="0" algn="l" rtl="0" eaLnBrk="1" latinLnBrk="0" hangingPunct="1">
              <a:spcBef>
                <a:spcPts val="0"/>
              </a:spcBef>
              <a:spcAft>
                <a:spcPts val="0"/>
              </a:spcAft>
            </a:pPr>
            <a:r>
              <a:rPr lang="en-IN" sz="4800" kern="1200" dirty="0">
                <a:solidFill>
                  <a:srgbClr val="00B050"/>
                </a:solidFill>
                <a:effectLst/>
                <a:latin typeface="Arial Black" panose="020B0A04020102020204" pitchFamily="34" charset="0"/>
                <a:ea typeface="+mn-ea"/>
                <a:cs typeface="+mn-cs"/>
              </a:rPr>
              <a:t>ENHANCING OUTREACH IN INDIA</a:t>
            </a:r>
            <a:r>
              <a:rPr lang="en-IN" sz="4800" kern="1200" dirty="0">
                <a:effectLst/>
                <a:latin typeface="Arial Black" panose="020B0A04020102020204" pitchFamily="34" charset="0"/>
                <a:ea typeface="+mn-ea"/>
                <a:cs typeface="+mn-cs"/>
              </a:rPr>
              <a:t>.</a:t>
            </a:r>
            <a:endParaRPr lang="en-IN" sz="4800" dirty="0">
              <a:effectLst/>
            </a:endParaRPr>
          </a:p>
        </p:txBody>
      </p:sp>
      <p:pic>
        <p:nvPicPr>
          <p:cNvPr id="6" name="Picture 5">
            <a:extLst>
              <a:ext uri="{FF2B5EF4-FFF2-40B4-BE49-F238E27FC236}">
                <a16:creationId xmlns:a16="http://schemas.microsoft.com/office/drawing/2014/main" xmlns="" id="{F5CE097D-9821-4A2E-9FD0-4F45DBAF92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33910" y="705348"/>
            <a:ext cx="5127586" cy="5441509"/>
          </a:xfrm>
          <a:prstGeom prst="rect">
            <a:avLst/>
          </a:prstGeom>
        </p:spPr>
      </p:pic>
      <p:sp>
        <p:nvSpPr>
          <p:cNvPr id="7" name="Frame 6">
            <a:extLst>
              <a:ext uri="{FF2B5EF4-FFF2-40B4-BE49-F238E27FC236}">
                <a16:creationId xmlns:a16="http://schemas.microsoft.com/office/drawing/2014/main" xmlns="" id="{AA6907FD-E67B-48F8-AF75-55FF9BB6AA94}"/>
              </a:ext>
            </a:extLst>
          </p:cNvPr>
          <p:cNvSpPr/>
          <p:nvPr/>
        </p:nvSpPr>
        <p:spPr>
          <a:xfrm>
            <a:off x="-590309" y="-462987"/>
            <a:ext cx="13403484" cy="7778187"/>
          </a:xfrm>
          <a:prstGeom prst="fram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264578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clusion Icons - Free SVG &amp; PNG Conclusion Images - Noun ...">
            <a:extLst>
              <a:ext uri="{FF2B5EF4-FFF2-40B4-BE49-F238E27FC236}">
                <a16:creationId xmlns:a16="http://schemas.microsoft.com/office/drawing/2014/main" xmlns="" id="{ADF8B3D5-72CB-4083-8F78-E5DF1728AC7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54891" y="1564072"/>
            <a:ext cx="1682488" cy="16824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26D7508D-C66D-4443-9481-C040428365C8}"/>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BF761F02-4F1C-41CD-981C-D61FA9B3398F}"/>
              </a:ext>
            </a:extLst>
          </p:cNvPr>
          <p:cNvSpPr txBox="1"/>
          <p:nvPr/>
        </p:nvSpPr>
        <p:spPr>
          <a:xfrm>
            <a:off x="520860" y="182437"/>
            <a:ext cx="10046825"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CONCLUSION</a:t>
            </a:r>
            <a:endParaRPr lang="en-IN" sz="44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xmlns="" id="{D80F723F-B02B-403B-AC72-DC79DCBB9328}"/>
              </a:ext>
            </a:extLst>
          </p:cNvPr>
          <p:cNvSpPr txBox="1"/>
          <p:nvPr/>
        </p:nvSpPr>
        <p:spPr>
          <a:xfrm>
            <a:off x="428261" y="1985502"/>
            <a:ext cx="9341435" cy="1785104"/>
          </a:xfrm>
          <a:prstGeom prst="rect">
            <a:avLst/>
          </a:prstGeom>
          <a:noFill/>
        </p:spPr>
        <p:txBody>
          <a:bodyPr wrap="square" rtlCol="0">
            <a:spAutoFit/>
          </a:bodyPr>
          <a:lstStyle/>
          <a:p>
            <a:pPr algn="just"/>
            <a:r>
              <a:rPr lang="en-US" sz="2200" dirty="0">
                <a:latin typeface="Bahnschrift SemiBold" panose="020B0502040204020203" pitchFamily="34" charset="0"/>
              </a:rPr>
              <a:t>	</a:t>
            </a:r>
            <a:r>
              <a:rPr lang="en-US" sz="2200" b="0" i="0" dirty="0">
                <a:effectLst/>
                <a:latin typeface="Bahnschrift SemiBold" panose="020B0502040204020203" pitchFamily="34" charset="0"/>
              </a:rPr>
              <a:t>In conclusion, our software solution represents a transformative step in bridging language barriers and enhancing public awareness. By seamlessly dubbing videos from English into various Indian regional languages, we empower content creators to connect with diverse audiences across the nation.</a:t>
            </a:r>
          </a:p>
        </p:txBody>
      </p:sp>
      <p:sp>
        <p:nvSpPr>
          <p:cNvPr id="7" name="TextBox 6">
            <a:extLst>
              <a:ext uri="{FF2B5EF4-FFF2-40B4-BE49-F238E27FC236}">
                <a16:creationId xmlns:a16="http://schemas.microsoft.com/office/drawing/2014/main" xmlns="" id="{BA0EAB78-71C7-46AB-9549-049FCA64B4FD}"/>
              </a:ext>
            </a:extLst>
          </p:cNvPr>
          <p:cNvSpPr txBox="1"/>
          <p:nvPr/>
        </p:nvSpPr>
        <p:spPr>
          <a:xfrm>
            <a:off x="1821382" y="3953046"/>
            <a:ext cx="9341435" cy="1785104"/>
          </a:xfrm>
          <a:prstGeom prst="rect">
            <a:avLst/>
          </a:prstGeom>
          <a:noFill/>
        </p:spPr>
        <p:txBody>
          <a:bodyPr wrap="square" rtlCol="0">
            <a:spAutoFit/>
          </a:bodyPr>
          <a:lstStyle/>
          <a:p>
            <a:pPr marL="0" algn="just" rtl="0" eaLnBrk="1" latinLnBrk="0" hangingPunct="1">
              <a:spcBef>
                <a:spcPts val="0"/>
              </a:spcBef>
              <a:spcAft>
                <a:spcPts val="0"/>
              </a:spcAft>
            </a:pPr>
            <a:r>
              <a:rPr lang="en-US" sz="2200" b="0" i="0" kern="1200" dirty="0">
                <a:solidFill>
                  <a:srgbClr val="000000"/>
                </a:solidFill>
                <a:effectLst/>
                <a:latin typeface="Bahnschrift SemiBold" panose="020B0502040204020203" pitchFamily="34" charset="0"/>
                <a:ea typeface="+mn-ea"/>
                <a:cs typeface="+mn-cs"/>
              </a:rPr>
              <a:t>	 Our technology's ability to produce human-like voiceovers </a:t>
            </a:r>
            <a:r>
              <a:rPr lang="en-US" sz="2200" dirty="0">
                <a:solidFill>
                  <a:srgbClr val="000000"/>
                </a:solidFill>
                <a:latin typeface="Bahnschrift SemiBold" panose="020B0502040204020203" pitchFamily="34" charset="0"/>
              </a:rPr>
              <a:t>to ensure </a:t>
            </a:r>
            <a:r>
              <a:rPr lang="en-US" sz="2200" b="0" i="0" kern="1200" dirty="0">
                <a:solidFill>
                  <a:srgbClr val="000000"/>
                </a:solidFill>
                <a:effectLst/>
                <a:latin typeface="Bahnschrift SemiBold" panose="020B0502040204020203" pitchFamily="34" charset="0"/>
                <a:ea typeface="+mn-ea"/>
                <a:cs typeface="+mn-cs"/>
              </a:rPr>
              <a:t>that the message remains clear, simple, and easily comprehensible. As exemplified by our sample video, our software holds the potential to drive mass outreach and foster broader understanding of vital topics, such as Intellectual Property in India. </a:t>
            </a:r>
            <a:endParaRPr lang="en-IN" sz="2200" dirty="0">
              <a:effectLst/>
            </a:endParaRPr>
          </a:p>
        </p:txBody>
      </p:sp>
    </p:spTree>
    <p:extLst>
      <p:ext uri="{BB962C8B-B14F-4D97-AF65-F5344CB8AC3E}">
        <p14:creationId xmlns:p14="http://schemas.microsoft.com/office/powerpoint/2010/main" xmlns="" val="108432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unched Tape 7"/>
          <p:cNvSpPr/>
          <p:nvPr/>
        </p:nvSpPr>
        <p:spPr>
          <a:xfrm>
            <a:off x="4194628" y="1814286"/>
            <a:ext cx="4064000" cy="3585028"/>
          </a:xfrm>
          <a:prstGeom prst="flowChartPunchedTap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25257" y="2525486"/>
            <a:ext cx="3962399" cy="2308324"/>
          </a:xfrm>
          <a:prstGeom prst="rect">
            <a:avLst/>
          </a:prstGeom>
          <a:noFill/>
        </p:spPr>
        <p:txBody>
          <a:bodyPr wrap="square" rtlCol="0">
            <a:spAutoFit/>
          </a:bodyPr>
          <a:lstStyle/>
          <a:p>
            <a:pPr algn="ctr"/>
            <a:r>
              <a:rPr lang="en-US" sz="7200" dirty="0" smtClean="0">
                <a:latin typeface="Bahnschrift SemiBold Condensed" pitchFamily="34" charset="0"/>
              </a:rPr>
              <a:t>THANK</a:t>
            </a:r>
            <a:br>
              <a:rPr lang="en-US" sz="7200" dirty="0" smtClean="0">
                <a:latin typeface="Bahnschrift SemiBold Condensed" pitchFamily="34" charset="0"/>
              </a:rPr>
            </a:br>
            <a:r>
              <a:rPr lang="en-US" sz="7200" dirty="0" smtClean="0">
                <a:latin typeface="Bahnschrift SemiBold Condensed" pitchFamily="34" charset="0"/>
              </a:rPr>
              <a:t>YOU</a:t>
            </a:r>
            <a:endParaRPr lang="en-US" sz="7200" dirty="0">
              <a:latin typeface="Bahnschrift SemiBold Condensed" pitchFamily="34" charset="0"/>
            </a:endParaRPr>
          </a:p>
        </p:txBody>
      </p:sp>
    </p:spTree>
    <p:extLst>
      <p:ext uri="{BB962C8B-B14F-4D97-AF65-F5344CB8AC3E}">
        <p14:creationId xmlns:p14="http://schemas.microsoft.com/office/powerpoint/2010/main" xmlns="" val="108432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1364344" y="0"/>
            <a:ext cx="9390743" cy="1754326"/>
          </a:xfrm>
          <a:prstGeom prst="rect">
            <a:avLst/>
          </a:prstGeom>
          <a:noFill/>
        </p:spPr>
        <p:txBody>
          <a:bodyPr wrap="square" rtlCol="0">
            <a:spAutoFit/>
          </a:bodyPr>
          <a:lstStyle/>
          <a:p>
            <a:pPr algn="ctr"/>
            <a:r>
              <a:rPr lang="en-US" sz="3600" dirty="0" smtClean="0">
                <a:solidFill>
                  <a:schemeClr val="accent2"/>
                </a:solidFill>
                <a:latin typeface="Arial Black" panose="020B0A04020102020204" pitchFamily="34" charset="0"/>
              </a:rPr>
              <a:t>ONE MESSAGE</a:t>
            </a:r>
            <a:r>
              <a:rPr lang="en-US" sz="3600" dirty="0" smtClean="0">
                <a:solidFill>
                  <a:srgbClr val="000000"/>
                </a:solidFill>
                <a:latin typeface="Arial Black" panose="020B0A04020102020204" pitchFamily="34" charset="0"/>
              </a:rPr>
              <a:t>, </a:t>
            </a:r>
            <a:r>
              <a:rPr lang="en-US" sz="3600" dirty="0" smtClean="0">
                <a:solidFill>
                  <a:srgbClr val="000000"/>
                </a:solidFill>
                <a:latin typeface="Arial Black" panose="020B0A04020102020204" pitchFamily="34" charset="0"/>
              </a:rPr>
              <a:t> </a:t>
            </a:r>
            <a:r>
              <a:rPr lang="en-US" sz="3600" dirty="0" smtClean="0">
                <a:solidFill>
                  <a:srgbClr val="0070C0"/>
                </a:solidFill>
                <a:latin typeface="Arial Black" panose="020B0A04020102020204" pitchFamily="34" charset="0"/>
              </a:rPr>
              <a:t>MANY </a:t>
            </a:r>
            <a:r>
              <a:rPr lang="en-US" sz="3600" dirty="0" smtClean="0">
                <a:solidFill>
                  <a:srgbClr val="0070C0"/>
                </a:solidFill>
                <a:latin typeface="Arial Black" panose="020B0A04020102020204" pitchFamily="34" charset="0"/>
              </a:rPr>
              <a:t>LANGUAGES</a:t>
            </a:r>
            <a:r>
              <a:rPr lang="en-US" sz="3600" dirty="0" smtClean="0">
                <a:solidFill>
                  <a:srgbClr val="000000"/>
                </a:solidFill>
                <a:latin typeface="Arial Black" panose="020B0A04020102020204" pitchFamily="34" charset="0"/>
              </a:rPr>
              <a:t>:</a:t>
            </a:r>
            <a:endParaRPr lang="en-IN" sz="3600" dirty="0" smtClean="0"/>
          </a:p>
          <a:p>
            <a:pPr algn="ctr"/>
            <a:r>
              <a:rPr lang="en-IN" sz="3600" dirty="0" smtClean="0">
                <a:solidFill>
                  <a:srgbClr val="00B050"/>
                </a:solidFill>
                <a:latin typeface="Arial Black" panose="020B0A04020102020204" pitchFamily="34" charset="0"/>
              </a:rPr>
              <a:t>ENHANCING OUTREACH IN INDIA</a:t>
            </a:r>
            <a:r>
              <a:rPr lang="en-IN" sz="3600" dirty="0" smtClean="0">
                <a:latin typeface="Arial Black" panose="020B0A04020102020204" pitchFamily="34" charset="0"/>
              </a:rPr>
              <a:t>.</a:t>
            </a:r>
            <a:endParaRPr lang="en-IN" sz="3600" dirty="0" smtClean="0"/>
          </a:p>
          <a:p>
            <a:pPr algn="ctr"/>
            <a:endParaRPr lang="en-US" sz="3600" dirty="0"/>
          </a:p>
        </p:txBody>
      </p:sp>
      <p:sp>
        <p:nvSpPr>
          <p:cNvPr id="5" name="TextBox 4"/>
          <p:cNvSpPr txBox="1"/>
          <p:nvPr/>
        </p:nvSpPr>
        <p:spPr>
          <a:xfrm>
            <a:off x="1465943" y="1843313"/>
            <a:ext cx="3309257" cy="830997"/>
          </a:xfrm>
          <a:prstGeom prst="rect">
            <a:avLst/>
          </a:prstGeom>
          <a:noFill/>
        </p:spPr>
        <p:txBody>
          <a:bodyPr wrap="square" rtlCol="0">
            <a:spAutoFit/>
          </a:bodyPr>
          <a:lstStyle/>
          <a:p>
            <a:pPr algn="ctr"/>
            <a:r>
              <a:rPr lang="en-US" sz="4800" b="1" u="sng" dirty="0" smtClean="0"/>
              <a:t>MENTOR</a:t>
            </a:r>
            <a:endParaRPr lang="en-US" sz="4800" b="1" u="sng" dirty="0"/>
          </a:p>
        </p:txBody>
      </p:sp>
      <p:sp>
        <p:nvSpPr>
          <p:cNvPr id="7" name="TextBox 6"/>
          <p:cNvSpPr txBox="1"/>
          <p:nvPr/>
        </p:nvSpPr>
        <p:spPr>
          <a:xfrm>
            <a:off x="7496629" y="1850571"/>
            <a:ext cx="3309257" cy="830997"/>
          </a:xfrm>
          <a:prstGeom prst="rect">
            <a:avLst/>
          </a:prstGeom>
          <a:noFill/>
        </p:spPr>
        <p:txBody>
          <a:bodyPr wrap="square" rtlCol="0">
            <a:spAutoFit/>
          </a:bodyPr>
          <a:lstStyle/>
          <a:p>
            <a:pPr algn="ctr"/>
            <a:r>
              <a:rPr lang="en-US" sz="4800" b="1" u="sng" dirty="0" smtClean="0"/>
              <a:t>TEAM </a:t>
            </a:r>
            <a:endParaRPr lang="en-US" sz="4800" b="1" u="sng" dirty="0"/>
          </a:p>
        </p:txBody>
      </p:sp>
      <p:sp>
        <p:nvSpPr>
          <p:cNvPr id="8" name="TextBox 7"/>
          <p:cNvSpPr txBox="1"/>
          <p:nvPr/>
        </p:nvSpPr>
        <p:spPr>
          <a:xfrm>
            <a:off x="6676571" y="2685142"/>
            <a:ext cx="5849257" cy="2308324"/>
          </a:xfrm>
          <a:prstGeom prst="rect">
            <a:avLst/>
          </a:prstGeom>
          <a:noFill/>
        </p:spPr>
        <p:txBody>
          <a:bodyPr wrap="square" rtlCol="0">
            <a:spAutoFit/>
          </a:bodyPr>
          <a:lstStyle/>
          <a:p>
            <a:pPr>
              <a:buFont typeface="Wingdings" pitchFamily="2" charset="2"/>
              <a:buChar char="§"/>
            </a:pPr>
            <a:r>
              <a:rPr lang="en-US" sz="2400" dirty="0" smtClean="0"/>
              <a:t>D. CHAITANYA NANDINI(21761A05E9</a:t>
            </a:r>
            <a:r>
              <a:rPr lang="en-US" sz="2400" dirty="0" smtClean="0"/>
              <a:t>)</a:t>
            </a:r>
          </a:p>
          <a:p>
            <a:pPr>
              <a:buFont typeface="Wingdings" pitchFamily="2" charset="2"/>
              <a:buChar char="§"/>
            </a:pPr>
            <a:r>
              <a:rPr lang="en-US" sz="2400" dirty="0" smtClean="0"/>
              <a:t>G. LAKSHMI PRASANNA(21761A05F2</a:t>
            </a:r>
            <a:r>
              <a:rPr lang="en-US" sz="2400" dirty="0" smtClean="0"/>
              <a:t>)</a:t>
            </a:r>
          </a:p>
          <a:p>
            <a:pPr>
              <a:buFont typeface="Wingdings" pitchFamily="2" charset="2"/>
              <a:buChar char="§"/>
            </a:pPr>
            <a:r>
              <a:rPr lang="en-US" sz="2400" dirty="0" smtClean="0"/>
              <a:t>G. M A NARASIMHA(21761A05F6</a:t>
            </a:r>
            <a:r>
              <a:rPr lang="en-US" sz="2400" dirty="0" smtClean="0"/>
              <a:t>)</a:t>
            </a:r>
          </a:p>
          <a:p>
            <a:pPr>
              <a:buFont typeface="Wingdings" pitchFamily="2" charset="2"/>
              <a:buChar char="§"/>
            </a:pPr>
            <a:r>
              <a:rPr lang="en-US" sz="2400" dirty="0" smtClean="0"/>
              <a:t>K. PAVAN KUMAR(21761A05G2</a:t>
            </a:r>
            <a:r>
              <a:rPr lang="en-US" sz="2400" dirty="0" smtClean="0"/>
              <a:t>)</a:t>
            </a:r>
          </a:p>
          <a:p>
            <a:pPr>
              <a:buFont typeface="Wingdings" pitchFamily="2" charset="2"/>
              <a:buChar char="§"/>
            </a:pPr>
            <a:r>
              <a:rPr lang="en-US" sz="2400" dirty="0" smtClean="0"/>
              <a:t>M. V R SURYA KUMAR(21761A05G8)</a:t>
            </a:r>
          </a:p>
          <a:p>
            <a:pPr>
              <a:buFont typeface="Wingdings" pitchFamily="2" charset="2"/>
              <a:buChar char="§"/>
            </a:pPr>
            <a:r>
              <a:rPr lang="en-US" sz="2400" dirty="0" smtClean="0"/>
              <a:t>Sd. A AZIZ SHAHID(21761A05I8)</a:t>
            </a:r>
          </a:p>
        </p:txBody>
      </p:sp>
      <p:sp>
        <p:nvSpPr>
          <p:cNvPr id="9" name="TextBox 8"/>
          <p:cNvSpPr txBox="1"/>
          <p:nvPr/>
        </p:nvSpPr>
        <p:spPr>
          <a:xfrm>
            <a:off x="1052287" y="3084285"/>
            <a:ext cx="5849257" cy="830997"/>
          </a:xfrm>
          <a:prstGeom prst="rect">
            <a:avLst/>
          </a:prstGeom>
          <a:noFill/>
        </p:spPr>
        <p:txBody>
          <a:bodyPr wrap="square" rtlCol="0">
            <a:spAutoFit/>
          </a:bodyPr>
          <a:lstStyle/>
          <a:p>
            <a:pPr>
              <a:buFont typeface="Wingdings" pitchFamily="2" charset="2"/>
              <a:buChar char="§"/>
            </a:pPr>
            <a:r>
              <a:rPr lang="en-US" sz="2400" b="1" dirty="0" smtClean="0"/>
              <a:t>Mr. S. SRINIVASA REDDY</a:t>
            </a:r>
          </a:p>
          <a:p>
            <a:pPr lvl="4"/>
            <a:r>
              <a:rPr lang="en-US" sz="2400" b="1" dirty="0" smtClean="0"/>
              <a:t>	</a:t>
            </a:r>
            <a:r>
              <a:rPr lang="en-US" sz="2400" b="1" dirty="0" smtClean="0"/>
              <a:t>Sr. Asst. Professor </a:t>
            </a:r>
            <a:endParaRPr lang="en-US" sz="2400" b="1" dirty="0"/>
          </a:p>
        </p:txBody>
      </p:sp>
    </p:spTree>
    <p:extLst>
      <p:ext uri="{BB962C8B-B14F-4D97-AF65-F5344CB8AC3E}">
        <p14:creationId xmlns:p14="http://schemas.microsoft.com/office/powerpoint/2010/main" xmlns="" val="235183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2476982" y="182437"/>
            <a:ext cx="10046825"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PROBLEM STATEMENT</a:t>
            </a:r>
            <a:endParaRPr lang="en-IN" sz="4400" dirty="0">
              <a:solidFill>
                <a:schemeClr val="bg1"/>
              </a:solidFill>
              <a:latin typeface="Arial Black" panose="020B0A04020102020204" pitchFamily="34" charset="0"/>
            </a:endParaRPr>
          </a:p>
        </p:txBody>
      </p:sp>
      <p:sp>
        <p:nvSpPr>
          <p:cNvPr id="6" name="TextBox 5">
            <a:extLst>
              <a:ext uri="{FF2B5EF4-FFF2-40B4-BE49-F238E27FC236}">
                <a16:creationId xmlns:a16="http://schemas.microsoft.com/office/drawing/2014/main" xmlns="" id="{9F9343B1-5A56-4400-990C-CB2BED415796}"/>
              </a:ext>
            </a:extLst>
          </p:cNvPr>
          <p:cNvSpPr txBox="1"/>
          <p:nvPr/>
        </p:nvSpPr>
        <p:spPr>
          <a:xfrm>
            <a:off x="1008926" y="1316756"/>
            <a:ext cx="10174147" cy="5109091"/>
          </a:xfrm>
          <a:prstGeom prst="rect">
            <a:avLst/>
          </a:prstGeom>
          <a:noFill/>
        </p:spPr>
        <p:txBody>
          <a:bodyPr wrap="square" rtlCol="0">
            <a:spAutoFit/>
          </a:bodyPr>
          <a:lstStyle/>
          <a:p>
            <a:pPr algn="just"/>
            <a:r>
              <a:rPr lang="en-US" sz="5400" b="0" i="0" dirty="0">
                <a:effectLst/>
                <a:latin typeface="Bahnschrift SemiBold" panose="020B0502040204020203" pitchFamily="34" charset="0"/>
              </a:rPr>
              <a:t>"</a:t>
            </a:r>
            <a:r>
              <a:rPr lang="en-US" sz="2800" b="0" i="0" dirty="0">
                <a:effectLst/>
                <a:latin typeface="Bahnschrift SemiBold" panose="020B0502040204020203" pitchFamily="34" charset="0"/>
              </a:rPr>
              <a:t>We aim to </a:t>
            </a:r>
            <a:r>
              <a:rPr lang="en-US" sz="2800" b="0" i="0" dirty="0">
                <a:solidFill>
                  <a:srgbClr val="0070C0"/>
                </a:solidFill>
                <a:effectLst/>
                <a:latin typeface="Bahnschrift SemiBold" panose="020B0502040204020203" pitchFamily="34" charset="0"/>
              </a:rPr>
              <a:t>develop software capable of dubbing English videos into various Indian regional languages</a:t>
            </a:r>
            <a:r>
              <a:rPr lang="en-US" sz="2800" b="0" i="0" dirty="0">
                <a:effectLst/>
                <a:latin typeface="Bahnschrift SemiBold" panose="020B0502040204020203" pitchFamily="34" charset="0"/>
              </a:rPr>
              <a:t>, addressing the need for promoting awareness of Intellectual Property in India. This software will enable us to achieve a broader public outreach. </a:t>
            </a:r>
            <a:r>
              <a:rPr lang="en-US" sz="2800" b="0" i="0" dirty="0">
                <a:solidFill>
                  <a:srgbClr val="0070C0"/>
                </a:solidFill>
                <a:effectLst/>
                <a:latin typeface="Bahnschrift SemiBold" panose="020B0502040204020203" pitchFamily="34" charset="0"/>
              </a:rPr>
              <a:t>It should generate human-like voiceovers and translated text supers in languages such as Hindi, Marathi, Bengali, Gujarati, Tamil, Telugu, and more. </a:t>
            </a:r>
            <a:r>
              <a:rPr lang="en-US" sz="2800" b="0" i="0" dirty="0">
                <a:effectLst/>
                <a:latin typeface="Bahnschrift SemiBold" panose="020B0502040204020203" pitchFamily="34" charset="0"/>
              </a:rPr>
              <a:t>The translated content must be presented in a simple, easily understandable manner. To guide our efforts, we have a sample video for reference.</a:t>
            </a:r>
            <a:r>
              <a:rPr lang="en-US" sz="4800" b="0" i="0" dirty="0">
                <a:effectLst/>
                <a:latin typeface="Bahnschrift SemiBold" panose="020B0502040204020203" pitchFamily="34" charset="0"/>
              </a:rPr>
              <a:t>"</a:t>
            </a:r>
            <a:endParaRPr lang="en-IN" sz="4800" dirty="0">
              <a:latin typeface="Bahnschrift SemiBold" panose="020B0502040204020203" pitchFamily="34" charset="0"/>
            </a:endParaRPr>
          </a:p>
        </p:txBody>
      </p:sp>
    </p:spTree>
    <p:extLst>
      <p:ext uri="{BB962C8B-B14F-4D97-AF65-F5344CB8AC3E}">
        <p14:creationId xmlns:p14="http://schemas.microsoft.com/office/powerpoint/2010/main" xmlns="" val="427116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520860" y="182437"/>
            <a:ext cx="10046825"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	INTRODUCTION</a:t>
            </a:r>
            <a:endParaRPr lang="en-IN" sz="4400" dirty="0">
              <a:solidFill>
                <a:schemeClr val="bg1"/>
              </a:solidFill>
              <a:latin typeface="Arial Black" panose="020B0A04020102020204" pitchFamily="34" charset="0"/>
            </a:endParaRPr>
          </a:p>
        </p:txBody>
      </p:sp>
      <p:pic>
        <p:nvPicPr>
          <p:cNvPr id="2" name="Picture 1">
            <a:extLst>
              <a:ext uri="{FF2B5EF4-FFF2-40B4-BE49-F238E27FC236}">
                <a16:creationId xmlns:a16="http://schemas.microsoft.com/office/drawing/2014/main" xmlns="" id="{C7D9D0AD-2352-4C1C-8079-BDB4FC27FB3F}"/>
              </a:ext>
            </a:extLst>
          </p:cNvPr>
          <p:cNvPicPr>
            <a:picLocks noChangeAspect="1"/>
          </p:cNvPicPr>
          <p:nvPr/>
        </p:nvPicPr>
        <p:blipFill rotWithShape="1">
          <a:blip r:embed="rId2"/>
          <a:srcRect l="9133" t="15300" r="13635" b="12328"/>
          <a:stretch/>
        </p:blipFill>
        <p:spPr>
          <a:xfrm>
            <a:off x="9404429" y="1204638"/>
            <a:ext cx="2326511" cy="2180086"/>
          </a:xfrm>
          <a:prstGeom prst="rect">
            <a:avLst/>
          </a:prstGeom>
        </p:spPr>
      </p:pic>
      <p:sp>
        <p:nvSpPr>
          <p:cNvPr id="7" name="TextBox 6">
            <a:extLst>
              <a:ext uri="{FF2B5EF4-FFF2-40B4-BE49-F238E27FC236}">
                <a16:creationId xmlns:a16="http://schemas.microsoft.com/office/drawing/2014/main" xmlns="" id="{81D6CAFE-ABC5-4B90-9249-442522B7842A}"/>
              </a:ext>
            </a:extLst>
          </p:cNvPr>
          <p:cNvSpPr txBox="1"/>
          <p:nvPr/>
        </p:nvSpPr>
        <p:spPr>
          <a:xfrm>
            <a:off x="238243" y="1753508"/>
            <a:ext cx="9166186" cy="1631216"/>
          </a:xfrm>
          <a:prstGeom prst="rect">
            <a:avLst/>
          </a:prstGeom>
          <a:noFill/>
        </p:spPr>
        <p:txBody>
          <a:bodyPr wrap="square" rtlCol="0">
            <a:spAutoFit/>
          </a:bodyPr>
          <a:lstStyle/>
          <a:p>
            <a:pPr algn="just"/>
            <a:r>
              <a:rPr lang="en-US" sz="2500" b="0" i="0" dirty="0">
                <a:effectLst/>
                <a:latin typeface="Bahnschrift SemiBold" panose="020B0502040204020203" pitchFamily="34" charset="0"/>
              </a:rPr>
              <a:t>	In our quest to promote awareness of Intellectual Property rights in India, we face a challenge—how to effectively convey this critical information in a linguistically diverse nation. </a:t>
            </a:r>
            <a:endParaRPr lang="en-IN" sz="2500" dirty="0">
              <a:latin typeface="Bahnschrift SemiBold" panose="020B0502040204020203" pitchFamily="34" charset="0"/>
            </a:endParaRPr>
          </a:p>
        </p:txBody>
      </p:sp>
      <p:sp>
        <p:nvSpPr>
          <p:cNvPr id="8" name="TextBox 7">
            <a:extLst>
              <a:ext uri="{FF2B5EF4-FFF2-40B4-BE49-F238E27FC236}">
                <a16:creationId xmlns:a16="http://schemas.microsoft.com/office/drawing/2014/main" xmlns="" id="{A4AE0E66-9034-4FDA-AB71-73340CC1ABA3}"/>
              </a:ext>
            </a:extLst>
          </p:cNvPr>
          <p:cNvSpPr txBox="1"/>
          <p:nvPr/>
        </p:nvSpPr>
        <p:spPr>
          <a:xfrm>
            <a:off x="1216304" y="3384724"/>
            <a:ext cx="9166186" cy="2785378"/>
          </a:xfrm>
          <a:prstGeom prst="rect">
            <a:avLst/>
          </a:prstGeom>
          <a:noFill/>
        </p:spPr>
        <p:txBody>
          <a:bodyPr wrap="square" rtlCol="0">
            <a:spAutoFit/>
          </a:bodyPr>
          <a:lstStyle/>
          <a:p>
            <a:pPr algn="just"/>
            <a:r>
              <a:rPr lang="en-US" sz="2500" b="0" i="0" dirty="0">
                <a:effectLst/>
                <a:latin typeface="Bahnschrift SemiBold" panose="020B0502040204020203" pitchFamily="34" charset="0"/>
              </a:rPr>
              <a:t>	Conveying information in regional languages in India is crucial for reaching a wide and diverse audience. India's linguistic diversity is immense, and regional languages are often the preferred means of communication for a significant part of the population. Using these languages ensures that people can understand and engage with information more effectively,  enhancing education and preserving culture.</a:t>
            </a:r>
            <a:endParaRPr lang="en-IN" sz="2500" dirty="0">
              <a:latin typeface="Bahnschrift SemiBold" panose="020B0502040204020203" pitchFamily="34" charset="0"/>
            </a:endParaRPr>
          </a:p>
        </p:txBody>
      </p:sp>
    </p:spTree>
    <p:extLst>
      <p:ext uri="{BB962C8B-B14F-4D97-AF65-F5344CB8AC3E}">
        <p14:creationId xmlns:p14="http://schemas.microsoft.com/office/powerpoint/2010/main" xmlns="" val="381194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520860" y="182437"/>
            <a:ext cx="10046825"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METHODOLOGY</a:t>
            </a:r>
            <a:endParaRPr lang="en-IN" sz="4400" dirty="0">
              <a:solidFill>
                <a:schemeClr val="bg1"/>
              </a:solidFill>
              <a:latin typeface="Arial Black" panose="020B0A04020102020204" pitchFamily="34" charset="0"/>
            </a:endParaRPr>
          </a:p>
        </p:txBody>
      </p:sp>
      <p:sp>
        <p:nvSpPr>
          <p:cNvPr id="10" name="Rectangle: Rounded Corners 9">
            <a:extLst>
              <a:ext uri="{FF2B5EF4-FFF2-40B4-BE49-F238E27FC236}">
                <a16:creationId xmlns:a16="http://schemas.microsoft.com/office/drawing/2014/main" xmlns="" id="{CD4A5C40-E18A-4F43-B41A-49AD755277F3}"/>
              </a:ext>
            </a:extLst>
          </p:cNvPr>
          <p:cNvSpPr/>
          <p:nvPr/>
        </p:nvSpPr>
        <p:spPr>
          <a:xfrm>
            <a:off x="520860" y="2342118"/>
            <a:ext cx="3773348"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6" name="TextBox 5">
            <a:extLst>
              <a:ext uri="{FF2B5EF4-FFF2-40B4-BE49-F238E27FC236}">
                <a16:creationId xmlns:a16="http://schemas.microsoft.com/office/drawing/2014/main" xmlns="" id="{C065A3E9-A9D4-49B1-B41F-4CF2BCABC658}"/>
              </a:ext>
            </a:extLst>
          </p:cNvPr>
          <p:cNvSpPr txBox="1"/>
          <p:nvPr/>
        </p:nvSpPr>
        <p:spPr>
          <a:xfrm>
            <a:off x="1307938" y="1290676"/>
            <a:ext cx="10206942" cy="830997"/>
          </a:xfrm>
          <a:prstGeom prst="rect">
            <a:avLst/>
          </a:prstGeom>
          <a:noFill/>
        </p:spPr>
        <p:txBody>
          <a:bodyPr wrap="square" rtlCol="0">
            <a:spAutoFit/>
          </a:bodyPr>
          <a:lstStyle/>
          <a:p>
            <a:r>
              <a:rPr lang="en-US" sz="2400" b="1" dirty="0"/>
              <a:t>**The Methodology required </a:t>
            </a:r>
            <a:r>
              <a:rPr lang="en-US" sz="2400" b="1" dirty="0" err="1"/>
              <a:t>WaterFall</a:t>
            </a:r>
            <a:r>
              <a:rPr lang="en-US" sz="2400" b="1" dirty="0"/>
              <a:t> Process Model to represent the idea which we got.</a:t>
            </a:r>
            <a:endParaRPr lang="en-IN" sz="2400" b="1" dirty="0"/>
          </a:p>
        </p:txBody>
      </p:sp>
      <p:sp>
        <p:nvSpPr>
          <p:cNvPr id="15" name="TextBox 14">
            <a:extLst>
              <a:ext uri="{FF2B5EF4-FFF2-40B4-BE49-F238E27FC236}">
                <a16:creationId xmlns:a16="http://schemas.microsoft.com/office/drawing/2014/main" xmlns="" id="{5A4CA8C8-AD6A-4F78-88F7-EC7E471E4FA7}"/>
              </a:ext>
            </a:extLst>
          </p:cNvPr>
          <p:cNvSpPr txBox="1"/>
          <p:nvPr/>
        </p:nvSpPr>
        <p:spPr>
          <a:xfrm>
            <a:off x="608635" y="2436664"/>
            <a:ext cx="4079112" cy="461665"/>
          </a:xfrm>
          <a:prstGeom prst="rect">
            <a:avLst/>
          </a:prstGeom>
          <a:noFill/>
        </p:spPr>
        <p:txBody>
          <a:bodyPr wrap="square" rtlCol="0">
            <a:spAutoFit/>
          </a:bodyPr>
          <a:lstStyle/>
          <a:p>
            <a:r>
              <a:rPr lang="en-IN" sz="2400" dirty="0">
                <a:latin typeface="Bahnschrift SemiBold" panose="020B0502040204020203" pitchFamily="34" charset="0"/>
              </a:rPr>
              <a:t>Extract Audio from Video.</a:t>
            </a:r>
          </a:p>
        </p:txBody>
      </p:sp>
      <p:sp>
        <p:nvSpPr>
          <p:cNvPr id="16" name="Rectangle: Rounded Corners 15">
            <a:extLst>
              <a:ext uri="{FF2B5EF4-FFF2-40B4-BE49-F238E27FC236}">
                <a16:creationId xmlns:a16="http://schemas.microsoft.com/office/drawing/2014/main" xmlns="" id="{0E7F22B2-758C-452E-B9BA-5E9D4E8D5807}"/>
              </a:ext>
            </a:extLst>
          </p:cNvPr>
          <p:cNvSpPr/>
          <p:nvPr/>
        </p:nvSpPr>
        <p:spPr>
          <a:xfrm>
            <a:off x="2801073" y="3502429"/>
            <a:ext cx="3773348"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7" name="TextBox 16">
            <a:extLst>
              <a:ext uri="{FF2B5EF4-FFF2-40B4-BE49-F238E27FC236}">
                <a16:creationId xmlns:a16="http://schemas.microsoft.com/office/drawing/2014/main" xmlns="" id="{3FBD4991-EC89-4539-AFC3-F7CED5C0FFC6}"/>
              </a:ext>
            </a:extLst>
          </p:cNvPr>
          <p:cNvSpPr txBox="1"/>
          <p:nvPr/>
        </p:nvSpPr>
        <p:spPr>
          <a:xfrm>
            <a:off x="3054267" y="3592894"/>
            <a:ext cx="4079112" cy="461665"/>
          </a:xfrm>
          <a:prstGeom prst="rect">
            <a:avLst/>
          </a:prstGeom>
          <a:noFill/>
        </p:spPr>
        <p:txBody>
          <a:bodyPr wrap="square" rtlCol="0">
            <a:spAutoFit/>
          </a:bodyPr>
          <a:lstStyle/>
          <a:p>
            <a:r>
              <a:rPr lang="en-IN" sz="2400" dirty="0">
                <a:latin typeface="Bahnschrift SemiBold" panose="020B0502040204020203" pitchFamily="34" charset="0"/>
              </a:rPr>
              <a:t>Extract Text from Audio.</a:t>
            </a:r>
          </a:p>
        </p:txBody>
      </p:sp>
      <p:sp>
        <p:nvSpPr>
          <p:cNvPr id="21" name="Rectangle: Rounded Corners 20">
            <a:extLst>
              <a:ext uri="{FF2B5EF4-FFF2-40B4-BE49-F238E27FC236}">
                <a16:creationId xmlns:a16="http://schemas.microsoft.com/office/drawing/2014/main" xmlns="" id="{AA9F6962-699D-4BE8-BA47-EDE016F91AEB}"/>
              </a:ext>
            </a:extLst>
          </p:cNvPr>
          <p:cNvSpPr/>
          <p:nvPr/>
        </p:nvSpPr>
        <p:spPr>
          <a:xfrm>
            <a:off x="4943352" y="4510259"/>
            <a:ext cx="3773348" cy="64855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22" name="TextBox 21">
            <a:extLst>
              <a:ext uri="{FF2B5EF4-FFF2-40B4-BE49-F238E27FC236}">
                <a16:creationId xmlns:a16="http://schemas.microsoft.com/office/drawing/2014/main" xmlns="" id="{D757FF78-278C-44AF-91A4-4AF35C4D669D}"/>
              </a:ext>
            </a:extLst>
          </p:cNvPr>
          <p:cNvSpPr txBox="1"/>
          <p:nvPr/>
        </p:nvSpPr>
        <p:spPr>
          <a:xfrm>
            <a:off x="5374994" y="4580249"/>
            <a:ext cx="4079112" cy="461665"/>
          </a:xfrm>
          <a:prstGeom prst="rect">
            <a:avLst/>
          </a:prstGeom>
          <a:noFill/>
        </p:spPr>
        <p:txBody>
          <a:bodyPr wrap="square" rtlCol="0">
            <a:spAutoFit/>
          </a:bodyPr>
          <a:lstStyle/>
          <a:p>
            <a:r>
              <a:rPr lang="en-IN" sz="2400" dirty="0">
                <a:latin typeface="Bahnschrift SemiBold" panose="020B0502040204020203" pitchFamily="34" charset="0"/>
              </a:rPr>
              <a:t>Translate the Text.</a:t>
            </a:r>
          </a:p>
        </p:txBody>
      </p:sp>
      <p:sp>
        <p:nvSpPr>
          <p:cNvPr id="23" name="Rectangle: Rounded Corners 22">
            <a:extLst>
              <a:ext uri="{FF2B5EF4-FFF2-40B4-BE49-F238E27FC236}">
                <a16:creationId xmlns:a16="http://schemas.microsoft.com/office/drawing/2014/main" xmlns="" id="{F7B35277-C651-4D7B-92EB-0D7118768BF8}"/>
              </a:ext>
            </a:extLst>
          </p:cNvPr>
          <p:cNvSpPr/>
          <p:nvPr/>
        </p:nvSpPr>
        <p:spPr>
          <a:xfrm>
            <a:off x="6830026" y="5511264"/>
            <a:ext cx="3969153"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24" name="TextBox 23">
            <a:extLst>
              <a:ext uri="{FF2B5EF4-FFF2-40B4-BE49-F238E27FC236}">
                <a16:creationId xmlns:a16="http://schemas.microsoft.com/office/drawing/2014/main" xmlns="" id="{A4E04D58-82C2-44E5-8410-D6BD634A4790}"/>
              </a:ext>
            </a:extLst>
          </p:cNvPr>
          <p:cNvSpPr txBox="1"/>
          <p:nvPr/>
        </p:nvSpPr>
        <p:spPr>
          <a:xfrm>
            <a:off x="6830026" y="5567604"/>
            <a:ext cx="4079112" cy="461665"/>
          </a:xfrm>
          <a:prstGeom prst="rect">
            <a:avLst/>
          </a:prstGeom>
          <a:noFill/>
        </p:spPr>
        <p:txBody>
          <a:bodyPr wrap="square" rtlCol="0">
            <a:spAutoFit/>
          </a:bodyPr>
          <a:lstStyle/>
          <a:p>
            <a:r>
              <a:rPr lang="en-IN" sz="2400" dirty="0">
                <a:latin typeface="Bahnschrift SemiBold" panose="020B0502040204020203" pitchFamily="34" charset="0"/>
              </a:rPr>
              <a:t>Convert Text into Audio File.</a:t>
            </a:r>
          </a:p>
        </p:txBody>
      </p:sp>
      <p:cxnSp>
        <p:nvCxnSpPr>
          <p:cNvPr id="26" name="Connector: Elbow 25">
            <a:extLst>
              <a:ext uri="{FF2B5EF4-FFF2-40B4-BE49-F238E27FC236}">
                <a16:creationId xmlns:a16="http://schemas.microsoft.com/office/drawing/2014/main" xmlns="" id="{A171F886-EE8D-4C46-B8F9-5FF23A101EF7}"/>
              </a:ext>
            </a:extLst>
          </p:cNvPr>
          <p:cNvCxnSpPr>
            <a:endCxn id="16" idx="1"/>
          </p:cNvCxnSpPr>
          <p:nvPr/>
        </p:nvCxnSpPr>
        <p:spPr>
          <a:xfrm>
            <a:off x="1469985" y="2990675"/>
            <a:ext cx="1331088" cy="8360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8F9A015E-1FA2-449B-A514-453F8626F149}"/>
              </a:ext>
            </a:extLst>
          </p:cNvPr>
          <p:cNvCxnSpPr>
            <a:cxnSpLocks/>
            <a:endCxn id="21" idx="1"/>
          </p:cNvCxnSpPr>
          <p:nvPr/>
        </p:nvCxnSpPr>
        <p:spPr>
          <a:xfrm>
            <a:off x="3784922" y="4150986"/>
            <a:ext cx="1158430" cy="683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xmlns="" id="{EFB24022-15ED-4550-99AE-98CD0BFC63E0}"/>
              </a:ext>
            </a:extLst>
          </p:cNvPr>
          <p:cNvCxnSpPr>
            <a:cxnSpLocks/>
          </p:cNvCxnSpPr>
          <p:nvPr/>
        </p:nvCxnSpPr>
        <p:spPr>
          <a:xfrm rot="16200000" flipH="1">
            <a:off x="6157040" y="5356281"/>
            <a:ext cx="870450" cy="475523"/>
          </a:xfrm>
          <a:prstGeom prst="bentConnector3">
            <a:avLst>
              <a:gd name="adj1" fmla="val 9787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xmlns="" id="{DAE00878-B026-4E0B-999A-50771E6CF858}"/>
              </a:ext>
            </a:extLst>
          </p:cNvPr>
          <p:cNvPicPr>
            <a:picLocks noChangeAspect="1"/>
          </p:cNvPicPr>
          <p:nvPr/>
        </p:nvPicPr>
        <p:blipFill>
          <a:blip r:embed="rId2"/>
          <a:stretch>
            <a:fillRect/>
          </a:stretch>
        </p:blipFill>
        <p:spPr>
          <a:xfrm>
            <a:off x="9175528" y="2155421"/>
            <a:ext cx="2339352" cy="2339352"/>
          </a:xfrm>
          <a:prstGeom prst="rect">
            <a:avLst/>
          </a:prstGeom>
        </p:spPr>
      </p:pic>
    </p:spTree>
    <p:extLst>
      <p:ext uri="{BB962C8B-B14F-4D97-AF65-F5344CB8AC3E}">
        <p14:creationId xmlns:p14="http://schemas.microsoft.com/office/powerpoint/2010/main" xmlns="" val="214032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520860" y="182437"/>
            <a:ext cx="10046825" cy="769441"/>
          </a:xfrm>
          <a:prstGeom prst="rect">
            <a:avLst/>
          </a:prstGeom>
          <a:noFill/>
        </p:spPr>
        <p:txBody>
          <a:bodyPr wrap="square" rtlCol="0">
            <a:spAutoFit/>
          </a:bodyPr>
          <a:lstStyle/>
          <a:p>
            <a:pPr algn="ctr"/>
            <a:r>
              <a:rPr lang="en-US" sz="4400" dirty="0" err="1">
                <a:solidFill>
                  <a:schemeClr val="bg1"/>
                </a:solidFill>
                <a:latin typeface="Arial Black" panose="020B0A04020102020204" pitchFamily="34" charset="0"/>
              </a:rPr>
              <a:t>Contd</a:t>
            </a:r>
            <a:r>
              <a:rPr lang="en-US" sz="4400" dirty="0">
                <a:solidFill>
                  <a:schemeClr val="bg1"/>
                </a:solidFill>
                <a:latin typeface="Arial Black" panose="020B0A04020102020204" pitchFamily="34" charset="0"/>
              </a:rPr>
              <a:t>…</a:t>
            </a:r>
            <a:endParaRPr lang="en-IN" sz="4400" dirty="0">
              <a:solidFill>
                <a:schemeClr val="bg1"/>
              </a:solidFill>
              <a:latin typeface="Arial Black" panose="020B0A04020102020204" pitchFamily="34" charset="0"/>
            </a:endParaRPr>
          </a:p>
        </p:txBody>
      </p:sp>
      <p:sp>
        <p:nvSpPr>
          <p:cNvPr id="10" name="Rectangle: Rounded Corners 9">
            <a:extLst>
              <a:ext uri="{FF2B5EF4-FFF2-40B4-BE49-F238E27FC236}">
                <a16:creationId xmlns:a16="http://schemas.microsoft.com/office/drawing/2014/main" xmlns="" id="{CD4A5C40-E18A-4F43-B41A-49AD755277F3}"/>
              </a:ext>
            </a:extLst>
          </p:cNvPr>
          <p:cNvSpPr/>
          <p:nvPr/>
        </p:nvSpPr>
        <p:spPr>
          <a:xfrm>
            <a:off x="520860" y="1715048"/>
            <a:ext cx="4634696"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5" name="TextBox 14">
            <a:extLst>
              <a:ext uri="{FF2B5EF4-FFF2-40B4-BE49-F238E27FC236}">
                <a16:creationId xmlns:a16="http://schemas.microsoft.com/office/drawing/2014/main" xmlns="" id="{5A4CA8C8-AD6A-4F78-88F7-EC7E471E4FA7}"/>
              </a:ext>
            </a:extLst>
          </p:cNvPr>
          <p:cNvSpPr txBox="1"/>
          <p:nvPr/>
        </p:nvSpPr>
        <p:spPr>
          <a:xfrm>
            <a:off x="608634" y="1808493"/>
            <a:ext cx="4634697" cy="461665"/>
          </a:xfrm>
          <a:prstGeom prst="rect">
            <a:avLst/>
          </a:prstGeom>
          <a:noFill/>
        </p:spPr>
        <p:txBody>
          <a:bodyPr wrap="square" rtlCol="0">
            <a:spAutoFit/>
          </a:bodyPr>
          <a:lstStyle/>
          <a:p>
            <a:r>
              <a:rPr lang="en-IN" sz="2400" dirty="0">
                <a:latin typeface="Bahnschrift SemiBold" panose="020B0502040204020203" pitchFamily="34" charset="0"/>
              </a:rPr>
              <a:t>Remove Audio from Input Video.</a:t>
            </a:r>
          </a:p>
        </p:txBody>
      </p:sp>
      <p:sp>
        <p:nvSpPr>
          <p:cNvPr id="16" name="Rectangle: Rounded Corners 15">
            <a:extLst>
              <a:ext uri="{FF2B5EF4-FFF2-40B4-BE49-F238E27FC236}">
                <a16:creationId xmlns:a16="http://schemas.microsoft.com/office/drawing/2014/main" xmlns="" id="{0E7F22B2-758C-452E-B9BA-5E9D4E8D5807}"/>
              </a:ext>
            </a:extLst>
          </p:cNvPr>
          <p:cNvSpPr/>
          <p:nvPr/>
        </p:nvSpPr>
        <p:spPr>
          <a:xfrm>
            <a:off x="3083206" y="2739508"/>
            <a:ext cx="3773348"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7" name="TextBox 16">
            <a:extLst>
              <a:ext uri="{FF2B5EF4-FFF2-40B4-BE49-F238E27FC236}">
                <a16:creationId xmlns:a16="http://schemas.microsoft.com/office/drawing/2014/main" xmlns="" id="{3FBD4991-EC89-4539-AFC3-F7CED5C0FFC6}"/>
              </a:ext>
            </a:extLst>
          </p:cNvPr>
          <p:cNvSpPr txBox="1"/>
          <p:nvPr/>
        </p:nvSpPr>
        <p:spPr>
          <a:xfrm>
            <a:off x="3083206" y="2822935"/>
            <a:ext cx="4079112" cy="461665"/>
          </a:xfrm>
          <a:prstGeom prst="rect">
            <a:avLst/>
          </a:prstGeom>
          <a:noFill/>
        </p:spPr>
        <p:txBody>
          <a:bodyPr wrap="square" rtlCol="0">
            <a:spAutoFit/>
          </a:bodyPr>
          <a:lstStyle/>
          <a:p>
            <a:r>
              <a:rPr lang="en-IN" sz="2400" dirty="0">
                <a:latin typeface="Bahnschrift SemiBold" panose="020B0502040204020203" pitchFamily="34" charset="0"/>
              </a:rPr>
              <a:t>Sync the Audio with Video</a:t>
            </a:r>
          </a:p>
        </p:txBody>
      </p:sp>
      <p:sp>
        <p:nvSpPr>
          <p:cNvPr id="21" name="Rectangle: Rounded Corners 20">
            <a:extLst>
              <a:ext uri="{FF2B5EF4-FFF2-40B4-BE49-F238E27FC236}">
                <a16:creationId xmlns:a16="http://schemas.microsoft.com/office/drawing/2014/main" xmlns="" id="{AA9F6962-699D-4BE8-BA47-EDE016F91AEB}"/>
              </a:ext>
            </a:extLst>
          </p:cNvPr>
          <p:cNvSpPr/>
          <p:nvPr/>
        </p:nvSpPr>
        <p:spPr>
          <a:xfrm>
            <a:off x="5122762" y="3694875"/>
            <a:ext cx="3773348" cy="64855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22" name="TextBox 21">
            <a:extLst>
              <a:ext uri="{FF2B5EF4-FFF2-40B4-BE49-F238E27FC236}">
                <a16:creationId xmlns:a16="http://schemas.microsoft.com/office/drawing/2014/main" xmlns="" id="{D757FF78-278C-44AF-91A4-4AF35C4D669D}"/>
              </a:ext>
            </a:extLst>
          </p:cNvPr>
          <p:cNvSpPr txBox="1"/>
          <p:nvPr/>
        </p:nvSpPr>
        <p:spPr>
          <a:xfrm>
            <a:off x="5243331" y="3788320"/>
            <a:ext cx="4079112" cy="461665"/>
          </a:xfrm>
          <a:prstGeom prst="rect">
            <a:avLst/>
          </a:prstGeom>
          <a:noFill/>
        </p:spPr>
        <p:txBody>
          <a:bodyPr wrap="square" rtlCol="0">
            <a:spAutoFit/>
          </a:bodyPr>
          <a:lstStyle/>
          <a:p>
            <a:r>
              <a:rPr lang="en-IN" sz="2400" dirty="0">
                <a:latin typeface="Bahnschrift SemiBold" panose="020B0502040204020203" pitchFamily="34" charset="0"/>
              </a:rPr>
              <a:t>Integrate all the Modules.</a:t>
            </a:r>
          </a:p>
        </p:txBody>
      </p:sp>
      <p:sp>
        <p:nvSpPr>
          <p:cNvPr id="23" name="Rectangle: Rounded Corners 22">
            <a:extLst>
              <a:ext uri="{FF2B5EF4-FFF2-40B4-BE49-F238E27FC236}">
                <a16:creationId xmlns:a16="http://schemas.microsoft.com/office/drawing/2014/main" xmlns="" id="{F7B35277-C651-4D7B-92EB-0D7118768BF8}"/>
              </a:ext>
            </a:extLst>
          </p:cNvPr>
          <p:cNvSpPr/>
          <p:nvPr/>
        </p:nvSpPr>
        <p:spPr>
          <a:xfrm>
            <a:off x="6885005" y="4794662"/>
            <a:ext cx="3969153" cy="648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24" name="TextBox 23">
            <a:extLst>
              <a:ext uri="{FF2B5EF4-FFF2-40B4-BE49-F238E27FC236}">
                <a16:creationId xmlns:a16="http://schemas.microsoft.com/office/drawing/2014/main" xmlns="" id="{A4E04D58-82C2-44E5-8410-D6BD634A4790}"/>
              </a:ext>
            </a:extLst>
          </p:cNvPr>
          <p:cNvSpPr txBox="1"/>
          <p:nvPr/>
        </p:nvSpPr>
        <p:spPr>
          <a:xfrm>
            <a:off x="6885005" y="4888107"/>
            <a:ext cx="4079112" cy="461665"/>
          </a:xfrm>
          <a:prstGeom prst="rect">
            <a:avLst/>
          </a:prstGeom>
          <a:noFill/>
        </p:spPr>
        <p:txBody>
          <a:bodyPr wrap="square" rtlCol="0">
            <a:spAutoFit/>
          </a:bodyPr>
          <a:lstStyle/>
          <a:p>
            <a:r>
              <a:rPr lang="en-IN" sz="2400" dirty="0">
                <a:latin typeface="Bahnschrift SemiBold" panose="020B0502040204020203" pitchFamily="34" charset="0"/>
              </a:rPr>
              <a:t>Test with Sample Test Case.</a:t>
            </a:r>
          </a:p>
        </p:txBody>
      </p:sp>
      <p:cxnSp>
        <p:nvCxnSpPr>
          <p:cNvPr id="3" name="Connector: Elbow 2">
            <a:extLst>
              <a:ext uri="{FF2B5EF4-FFF2-40B4-BE49-F238E27FC236}">
                <a16:creationId xmlns:a16="http://schemas.microsoft.com/office/drawing/2014/main" xmlns="" id="{94C8BD91-91A4-42B7-A12F-73B24CC5CD92}"/>
              </a:ext>
            </a:extLst>
          </p:cNvPr>
          <p:cNvCxnSpPr>
            <a:cxnSpLocks/>
          </p:cNvCxnSpPr>
          <p:nvPr/>
        </p:nvCxnSpPr>
        <p:spPr>
          <a:xfrm>
            <a:off x="1805651" y="2363605"/>
            <a:ext cx="1277555" cy="831008"/>
          </a:xfrm>
          <a:prstGeom prst="bentConnector3">
            <a:avLst>
              <a:gd name="adj1" fmla="val 110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xmlns="" id="{A72002F4-6624-4690-A4AE-1DF6F39C7127}"/>
              </a:ext>
            </a:extLst>
          </p:cNvPr>
          <p:cNvCxnSpPr>
            <a:cxnSpLocks/>
          </p:cNvCxnSpPr>
          <p:nvPr/>
        </p:nvCxnSpPr>
        <p:spPr>
          <a:xfrm>
            <a:off x="4074289" y="3388065"/>
            <a:ext cx="1048473" cy="8619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xmlns="" id="{B03A1ACD-39D6-4E8D-A352-D0C8B55B6A20}"/>
              </a:ext>
            </a:extLst>
          </p:cNvPr>
          <p:cNvCxnSpPr/>
          <p:nvPr/>
        </p:nvCxnSpPr>
        <p:spPr>
          <a:xfrm rot="16200000" flipH="1">
            <a:off x="5849941" y="4314707"/>
            <a:ext cx="1099787" cy="970342"/>
          </a:xfrm>
          <a:prstGeom prst="bentConnector3">
            <a:avLst>
              <a:gd name="adj1" fmla="val 9841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xmlns="" id="{7F5AE4CC-CF6A-4F81-B7B0-634AF1192A7B}"/>
              </a:ext>
            </a:extLst>
          </p:cNvPr>
          <p:cNvPicPr>
            <a:picLocks noChangeAspect="1"/>
          </p:cNvPicPr>
          <p:nvPr/>
        </p:nvPicPr>
        <p:blipFill>
          <a:blip r:embed="rId2"/>
          <a:stretch>
            <a:fillRect/>
          </a:stretch>
        </p:blipFill>
        <p:spPr>
          <a:xfrm>
            <a:off x="775835" y="3763968"/>
            <a:ext cx="2339352" cy="2339352"/>
          </a:xfrm>
          <a:prstGeom prst="rect">
            <a:avLst/>
          </a:prstGeom>
        </p:spPr>
      </p:pic>
    </p:spTree>
    <p:extLst>
      <p:ext uri="{BB962C8B-B14F-4D97-AF65-F5344CB8AC3E}">
        <p14:creationId xmlns:p14="http://schemas.microsoft.com/office/powerpoint/2010/main" xmlns="" val="16112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520860" y="182437"/>
            <a:ext cx="10046825"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TECHNOLOGY USED</a:t>
            </a:r>
            <a:endParaRPr lang="en-IN" sz="4400" dirty="0">
              <a:solidFill>
                <a:schemeClr val="bg1"/>
              </a:solidFill>
              <a:latin typeface="Arial Black" panose="020B0A04020102020204" pitchFamily="34" charset="0"/>
            </a:endParaRPr>
          </a:p>
        </p:txBody>
      </p:sp>
      <p:sp>
        <p:nvSpPr>
          <p:cNvPr id="18" name="TextBox 17">
            <a:extLst>
              <a:ext uri="{FF2B5EF4-FFF2-40B4-BE49-F238E27FC236}">
                <a16:creationId xmlns:a16="http://schemas.microsoft.com/office/drawing/2014/main" xmlns="" id="{DBF44693-5260-428D-87C1-46FEB4E5EF81}"/>
              </a:ext>
            </a:extLst>
          </p:cNvPr>
          <p:cNvSpPr txBox="1"/>
          <p:nvPr/>
        </p:nvSpPr>
        <p:spPr>
          <a:xfrm>
            <a:off x="1307456" y="1279274"/>
            <a:ext cx="9260230" cy="1785104"/>
          </a:xfrm>
          <a:prstGeom prst="rect">
            <a:avLst/>
          </a:prstGeom>
          <a:noFill/>
        </p:spPr>
        <p:txBody>
          <a:bodyPr wrap="square" rtlCol="0">
            <a:spAutoFit/>
          </a:bodyPr>
          <a:lstStyle/>
          <a:p>
            <a:pPr algn="just"/>
            <a:r>
              <a:rPr lang="en-US" sz="2200" b="0" i="0" dirty="0">
                <a:effectLst/>
                <a:latin typeface="Bahnschrift SemiBold" panose="020B0502040204020203" pitchFamily="34" charset="0"/>
              </a:rPr>
              <a:t>"Our project's core component lies in developing Python-based technology for the dubbing of promotional and awareness videos from English to various Indian regional languages. This technology aims to bridge language gaps, enabling mass outreach and easy comprehension for public awareness campaigns on Intellectual Property in India."</a:t>
            </a:r>
            <a:endParaRPr lang="en-IN" sz="2200" dirty="0">
              <a:latin typeface="Bahnschrift SemiBold" panose="020B0502040204020203" pitchFamily="34" charset="0"/>
            </a:endParaRPr>
          </a:p>
        </p:txBody>
      </p:sp>
      <p:sp>
        <p:nvSpPr>
          <p:cNvPr id="6" name="TextBox 5">
            <a:extLst>
              <a:ext uri="{FF2B5EF4-FFF2-40B4-BE49-F238E27FC236}">
                <a16:creationId xmlns:a16="http://schemas.microsoft.com/office/drawing/2014/main" xmlns="" id="{0528B5FB-6F4D-4E45-8D4C-0E1814A6D9D1}"/>
              </a:ext>
            </a:extLst>
          </p:cNvPr>
          <p:cNvSpPr txBox="1"/>
          <p:nvPr/>
        </p:nvSpPr>
        <p:spPr>
          <a:xfrm>
            <a:off x="520860" y="3197759"/>
            <a:ext cx="4027991" cy="523220"/>
          </a:xfrm>
          <a:prstGeom prst="rect">
            <a:avLst/>
          </a:prstGeom>
          <a:noFill/>
        </p:spPr>
        <p:txBody>
          <a:bodyPr wrap="square" rtlCol="0">
            <a:spAutoFit/>
          </a:bodyPr>
          <a:lstStyle/>
          <a:p>
            <a:r>
              <a:rPr lang="en-US" sz="2800" b="1" u="sng" dirty="0">
                <a:solidFill>
                  <a:srgbClr val="0070C0"/>
                </a:solidFill>
              </a:rPr>
              <a:t>Libraries Used in Python:</a:t>
            </a:r>
            <a:endParaRPr lang="en-IN" sz="2800" b="1" u="sng" dirty="0">
              <a:solidFill>
                <a:srgbClr val="0070C0"/>
              </a:solidFill>
            </a:endParaRPr>
          </a:p>
        </p:txBody>
      </p:sp>
      <p:sp>
        <p:nvSpPr>
          <p:cNvPr id="7" name="TextBox 6">
            <a:extLst>
              <a:ext uri="{FF2B5EF4-FFF2-40B4-BE49-F238E27FC236}">
                <a16:creationId xmlns:a16="http://schemas.microsoft.com/office/drawing/2014/main" xmlns="" id="{0E19D122-DE8B-4DD5-A570-FF43F8AC5D94}"/>
              </a:ext>
            </a:extLst>
          </p:cNvPr>
          <p:cNvSpPr txBox="1"/>
          <p:nvPr/>
        </p:nvSpPr>
        <p:spPr>
          <a:xfrm>
            <a:off x="1678327" y="3720979"/>
            <a:ext cx="9572265" cy="2862322"/>
          </a:xfrm>
          <a:prstGeom prst="rect">
            <a:avLst/>
          </a:prstGeom>
          <a:noFill/>
        </p:spPr>
        <p:txBody>
          <a:bodyPr wrap="square" rtlCol="0">
            <a:spAutoFit/>
          </a:bodyPr>
          <a:lstStyle/>
          <a:p>
            <a:pPr marL="285750" indent="-285750">
              <a:buFont typeface="Wingdings" panose="05000000000000000000" pitchFamily="2" charset="2"/>
              <a:buChar char="q"/>
            </a:pPr>
            <a:r>
              <a:rPr lang="en-IN" sz="2000" b="1" i="0" dirty="0" err="1">
                <a:solidFill>
                  <a:srgbClr val="FF0000"/>
                </a:solidFill>
                <a:effectLst/>
                <a:latin typeface="Söhne"/>
              </a:rPr>
              <a:t>moviepy.video.io.ffmpeg_tools</a:t>
            </a:r>
            <a:endParaRPr lang="en-IN" sz="2000" b="1" i="0" dirty="0">
              <a:solidFill>
                <a:srgbClr val="FF0000"/>
              </a:solidFill>
              <a:effectLst/>
              <a:latin typeface="Söhne"/>
            </a:endParaRPr>
          </a:p>
          <a:p>
            <a:pPr marL="742950" lvl="1" indent="-285750">
              <a:buFont typeface="Wingdings" panose="05000000000000000000" pitchFamily="2" charset="2"/>
              <a:buChar char="Ø"/>
            </a:pPr>
            <a:r>
              <a:rPr lang="en-IN" sz="2000" b="1" dirty="0">
                <a:latin typeface="Söhne"/>
              </a:rPr>
              <a:t>Used for Extracting Audio from the Input Video </a:t>
            </a:r>
            <a:r>
              <a:rPr lang="en-IN" sz="2000" b="1" dirty="0" err="1">
                <a:latin typeface="Söhne"/>
              </a:rPr>
              <a:t>File.The</a:t>
            </a:r>
            <a:r>
              <a:rPr lang="en-IN" sz="2000" b="1" dirty="0">
                <a:latin typeface="Söhne"/>
              </a:rPr>
              <a:t> Extracted Audio file is saved in .wav Format.	</a:t>
            </a:r>
            <a:endParaRPr lang="en-IN" sz="2000" b="1" i="0" dirty="0">
              <a:effectLst/>
              <a:latin typeface="Söhne"/>
            </a:endParaRPr>
          </a:p>
          <a:p>
            <a:pPr marL="285750" indent="-285750">
              <a:buFont typeface="Wingdings" panose="05000000000000000000" pitchFamily="2" charset="2"/>
              <a:buChar char="q"/>
            </a:pPr>
            <a:r>
              <a:rPr lang="en-IN" sz="2000" b="1" i="0" dirty="0" err="1">
                <a:solidFill>
                  <a:srgbClr val="FF0000"/>
                </a:solidFill>
                <a:effectLst/>
                <a:latin typeface="Söhne"/>
              </a:rPr>
              <a:t>speech_recognition</a:t>
            </a:r>
            <a:endParaRPr lang="en-IN" sz="2000" b="1" dirty="0">
              <a:solidFill>
                <a:srgbClr val="FF0000"/>
              </a:solidFill>
              <a:latin typeface="Söhne"/>
            </a:endParaRPr>
          </a:p>
          <a:p>
            <a:pPr marL="742950" lvl="1" indent="-285750">
              <a:buFont typeface="Wingdings" panose="05000000000000000000" pitchFamily="2" charset="2"/>
              <a:buChar char="Ø"/>
            </a:pPr>
            <a:r>
              <a:rPr lang="en-IN" sz="2000" b="1" dirty="0">
                <a:latin typeface="Söhne"/>
              </a:rPr>
              <a:t>Able to Recognize Speech in a audio(.wav) file, which is used further to translate into user selected language.</a:t>
            </a:r>
          </a:p>
          <a:p>
            <a:pPr marL="285750" indent="-285750">
              <a:buFont typeface="Wingdings" panose="05000000000000000000" pitchFamily="2" charset="2"/>
              <a:buChar char="q"/>
            </a:pPr>
            <a:r>
              <a:rPr lang="en-IN" sz="2000" b="1" i="0" dirty="0" err="1">
                <a:solidFill>
                  <a:srgbClr val="FF0000"/>
                </a:solidFill>
                <a:effectLst/>
                <a:latin typeface="Söhne"/>
              </a:rPr>
              <a:t>googletrans</a:t>
            </a:r>
            <a:endParaRPr lang="en-IN" sz="2000" b="1" i="0" dirty="0">
              <a:solidFill>
                <a:srgbClr val="FF0000"/>
              </a:solidFill>
              <a:effectLst/>
              <a:latin typeface="Söhne"/>
            </a:endParaRPr>
          </a:p>
          <a:p>
            <a:pPr marL="742950" lvl="1" indent="-285750">
              <a:buFont typeface="Wingdings" panose="05000000000000000000" pitchFamily="2" charset="2"/>
              <a:buChar char="Ø"/>
            </a:pPr>
            <a:r>
              <a:rPr lang="en-IN" sz="2000" b="1" dirty="0">
                <a:latin typeface="Söhne"/>
              </a:rPr>
              <a:t>It Consists of methods and classes which are capable of converting an English text into regional languages.</a:t>
            </a:r>
          </a:p>
        </p:txBody>
      </p:sp>
    </p:spTree>
    <p:extLst>
      <p:ext uri="{BB962C8B-B14F-4D97-AF65-F5344CB8AC3E}">
        <p14:creationId xmlns:p14="http://schemas.microsoft.com/office/powerpoint/2010/main" xmlns="" val="320814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39A28B6-BE76-45E0-B02C-3A79E2B23FF9}"/>
              </a:ext>
            </a:extLst>
          </p:cNvPr>
          <p:cNvSpPr/>
          <p:nvPr/>
        </p:nvSpPr>
        <p:spPr>
          <a:xfrm>
            <a:off x="0" y="-1"/>
            <a:ext cx="12192000" cy="1134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EBF1268-F61F-4E20-8CB9-1267D38D4E59}"/>
              </a:ext>
            </a:extLst>
          </p:cNvPr>
          <p:cNvSpPr txBox="1"/>
          <p:nvPr/>
        </p:nvSpPr>
        <p:spPr>
          <a:xfrm>
            <a:off x="520860" y="182437"/>
            <a:ext cx="10046825" cy="769441"/>
          </a:xfrm>
          <a:prstGeom prst="rect">
            <a:avLst/>
          </a:prstGeom>
          <a:noFill/>
        </p:spPr>
        <p:txBody>
          <a:bodyPr wrap="square" rtlCol="0">
            <a:spAutoFit/>
          </a:bodyPr>
          <a:lstStyle/>
          <a:p>
            <a:pPr algn="ctr"/>
            <a:r>
              <a:rPr lang="en-US" sz="4400" dirty="0" err="1">
                <a:solidFill>
                  <a:schemeClr val="bg1"/>
                </a:solidFill>
                <a:latin typeface="Arial Black" panose="020B0A04020102020204" pitchFamily="34" charset="0"/>
              </a:rPr>
              <a:t>Contd</a:t>
            </a:r>
            <a:r>
              <a:rPr lang="en-US" sz="4400" dirty="0">
                <a:solidFill>
                  <a:schemeClr val="bg1"/>
                </a:solidFill>
                <a:latin typeface="Arial Black" panose="020B0A04020102020204" pitchFamily="34" charset="0"/>
              </a:rPr>
              <a:t>…</a:t>
            </a:r>
            <a:endParaRPr lang="en-IN" sz="4400" dirty="0">
              <a:solidFill>
                <a:schemeClr val="bg1"/>
              </a:solidFill>
              <a:latin typeface="Arial Black" panose="020B0A04020102020204" pitchFamily="34" charset="0"/>
            </a:endParaRPr>
          </a:p>
        </p:txBody>
      </p:sp>
      <p:sp>
        <p:nvSpPr>
          <p:cNvPr id="18" name="TextBox 17">
            <a:extLst>
              <a:ext uri="{FF2B5EF4-FFF2-40B4-BE49-F238E27FC236}">
                <a16:creationId xmlns:a16="http://schemas.microsoft.com/office/drawing/2014/main" xmlns="" id="{BCDD2DB0-72EE-4F4A-A264-FD7170E54F74}"/>
              </a:ext>
            </a:extLst>
          </p:cNvPr>
          <p:cNvSpPr txBox="1"/>
          <p:nvPr/>
        </p:nvSpPr>
        <p:spPr>
          <a:xfrm>
            <a:off x="1105864" y="1601376"/>
            <a:ext cx="9980272" cy="4493538"/>
          </a:xfrm>
          <a:prstGeom prst="rect">
            <a:avLst/>
          </a:prstGeom>
          <a:noFill/>
        </p:spPr>
        <p:txBody>
          <a:bodyPr wrap="square">
            <a:spAutoFit/>
          </a:bodyPr>
          <a:lstStyle/>
          <a:p>
            <a:pPr marL="285750" indent="-285750">
              <a:buFont typeface="Wingdings" panose="05000000000000000000" pitchFamily="2" charset="2"/>
              <a:buChar char="q"/>
            </a:pPr>
            <a:r>
              <a:rPr lang="en-IN" sz="2600" b="1" i="0" dirty="0" err="1">
                <a:solidFill>
                  <a:srgbClr val="FF0000"/>
                </a:solidFill>
                <a:effectLst/>
                <a:latin typeface="Söhne"/>
              </a:rPr>
              <a:t>langdetect</a:t>
            </a:r>
            <a:endParaRPr lang="en-IN" sz="2600" b="1" i="0" dirty="0">
              <a:solidFill>
                <a:srgbClr val="FF0000"/>
              </a:solidFill>
              <a:effectLst/>
              <a:latin typeface="Söhne"/>
            </a:endParaRPr>
          </a:p>
          <a:p>
            <a:pPr marL="742950" lvl="1" indent="-285750">
              <a:buFont typeface="Wingdings" panose="05000000000000000000" pitchFamily="2" charset="2"/>
              <a:buChar char="Ø"/>
            </a:pPr>
            <a:r>
              <a:rPr lang="en-IN" sz="2600" b="1" dirty="0">
                <a:latin typeface="Söhne"/>
              </a:rPr>
              <a:t>The Purpose of the </a:t>
            </a:r>
            <a:r>
              <a:rPr lang="en-IN" sz="2600" b="1" dirty="0" err="1">
                <a:latin typeface="Söhne"/>
              </a:rPr>
              <a:t>langdetect</a:t>
            </a:r>
            <a:r>
              <a:rPr lang="en-IN" sz="2600" b="1" dirty="0">
                <a:latin typeface="Söhne"/>
              </a:rPr>
              <a:t> is to detect the Language of the text file which contains translated text.</a:t>
            </a:r>
            <a:endParaRPr lang="en-IN" sz="2600" b="1" i="0" dirty="0">
              <a:solidFill>
                <a:srgbClr val="FF0000"/>
              </a:solidFill>
              <a:effectLst/>
              <a:latin typeface="Söhne"/>
            </a:endParaRPr>
          </a:p>
          <a:p>
            <a:pPr marL="285750" indent="-285750">
              <a:buFont typeface="Wingdings" panose="05000000000000000000" pitchFamily="2" charset="2"/>
              <a:buChar char="q"/>
            </a:pPr>
            <a:r>
              <a:rPr lang="en-IN" sz="2600" b="1" i="0" dirty="0" err="1">
                <a:solidFill>
                  <a:srgbClr val="FF0000"/>
                </a:solidFill>
                <a:effectLst/>
                <a:latin typeface="Söhne"/>
              </a:rPr>
              <a:t>gtts</a:t>
            </a:r>
            <a:r>
              <a:rPr lang="en-IN" sz="2600" b="1" i="0" dirty="0">
                <a:solidFill>
                  <a:srgbClr val="FF0000"/>
                </a:solidFill>
                <a:effectLst/>
                <a:latin typeface="Söhne"/>
              </a:rPr>
              <a:t> (</a:t>
            </a:r>
            <a:r>
              <a:rPr lang="en-IN" sz="2600" b="1" i="0" dirty="0" err="1">
                <a:solidFill>
                  <a:srgbClr val="FF0000"/>
                </a:solidFill>
                <a:effectLst/>
                <a:latin typeface="Söhne"/>
              </a:rPr>
              <a:t>gTTS</a:t>
            </a:r>
            <a:r>
              <a:rPr lang="en-IN" sz="2600" b="1" i="0" dirty="0">
                <a:solidFill>
                  <a:srgbClr val="FF0000"/>
                </a:solidFill>
                <a:effectLst/>
                <a:latin typeface="Söhne"/>
              </a:rPr>
              <a:t> - Google Text-to-Speech)</a:t>
            </a:r>
          </a:p>
          <a:p>
            <a:pPr marL="742950" lvl="1" indent="-285750">
              <a:buFont typeface="Wingdings" panose="05000000000000000000" pitchFamily="2" charset="2"/>
              <a:buChar char="Ø"/>
            </a:pPr>
            <a:r>
              <a:rPr lang="en-IN" sz="2600" b="1" i="0" dirty="0">
                <a:effectLst/>
                <a:latin typeface="Söhne"/>
              </a:rPr>
              <a:t>To produce an audio file of translated text, </a:t>
            </a:r>
            <a:r>
              <a:rPr lang="en-IN" sz="2600" b="1" i="0" dirty="0" err="1">
                <a:effectLst/>
                <a:latin typeface="Söhne"/>
              </a:rPr>
              <a:t>gTTS</a:t>
            </a:r>
            <a:r>
              <a:rPr lang="en-IN" sz="2600" b="1" i="0" dirty="0">
                <a:effectLst/>
                <a:latin typeface="Söhne"/>
              </a:rPr>
              <a:t> – Google Text-to-Speech Library can be helpful to read the text and save it in audio(.wav) format.</a:t>
            </a:r>
          </a:p>
          <a:p>
            <a:pPr marL="285750" indent="-285750">
              <a:buFont typeface="Wingdings" panose="05000000000000000000" pitchFamily="2" charset="2"/>
              <a:buChar char="q"/>
            </a:pPr>
            <a:r>
              <a:rPr lang="en-IN" sz="2600" b="1" i="0" dirty="0" err="1">
                <a:solidFill>
                  <a:srgbClr val="FF0000"/>
                </a:solidFill>
                <a:effectLst/>
                <a:latin typeface="Söhne"/>
              </a:rPr>
              <a:t>moviepy.editor.VideoFileClip</a:t>
            </a:r>
            <a:endParaRPr lang="en-IN" sz="2600" b="1" i="0" dirty="0">
              <a:solidFill>
                <a:srgbClr val="FF0000"/>
              </a:solidFill>
              <a:effectLst/>
              <a:latin typeface="Söhne"/>
            </a:endParaRPr>
          </a:p>
          <a:p>
            <a:pPr marL="742950" lvl="1" indent="-285750">
              <a:buFont typeface="Wingdings" panose="05000000000000000000" pitchFamily="2" charset="2"/>
              <a:buChar char="Ø"/>
            </a:pPr>
            <a:r>
              <a:rPr lang="en-IN" sz="2600" b="1" i="0" dirty="0">
                <a:effectLst/>
                <a:latin typeface="Söhne"/>
              </a:rPr>
              <a:t>To Remove Audio from the Input Video File</a:t>
            </a:r>
            <a:r>
              <a:rPr lang="en-IN" sz="2600" b="1" dirty="0">
                <a:latin typeface="Söhne"/>
              </a:rPr>
              <a:t>.</a:t>
            </a:r>
            <a:endParaRPr lang="en-IN" sz="2600" b="1" i="0" dirty="0">
              <a:effectLst/>
              <a:latin typeface="Söhne"/>
            </a:endParaRPr>
          </a:p>
          <a:p>
            <a:pPr marL="285750" indent="-285750">
              <a:buFont typeface="Wingdings" panose="05000000000000000000" pitchFamily="2" charset="2"/>
              <a:buChar char="q"/>
            </a:pPr>
            <a:r>
              <a:rPr lang="en-IN" sz="2600" b="1" i="0" dirty="0" err="1">
                <a:solidFill>
                  <a:srgbClr val="FF0000"/>
                </a:solidFill>
                <a:effectLst/>
                <a:latin typeface="Söhne"/>
              </a:rPr>
              <a:t>moviepy.editor.AudioFileCli</a:t>
            </a:r>
            <a:endParaRPr lang="en-IN" sz="2600" b="1" i="0" dirty="0">
              <a:solidFill>
                <a:srgbClr val="FF0000"/>
              </a:solidFill>
              <a:effectLst/>
              <a:latin typeface="Söhne"/>
            </a:endParaRPr>
          </a:p>
          <a:p>
            <a:pPr marL="742950" lvl="1" indent="-285750">
              <a:buFont typeface="Wingdings" panose="05000000000000000000" pitchFamily="2" charset="2"/>
              <a:buChar char="Ø"/>
            </a:pPr>
            <a:r>
              <a:rPr lang="en-IN" sz="2600" b="1" dirty="0"/>
              <a:t>To Sync the Translated Audio with the Video(without audio).</a:t>
            </a:r>
          </a:p>
        </p:txBody>
      </p:sp>
    </p:spTree>
    <p:extLst>
      <p:ext uri="{BB962C8B-B14F-4D97-AF65-F5344CB8AC3E}">
        <p14:creationId xmlns:p14="http://schemas.microsoft.com/office/powerpoint/2010/main" xmlns="" val="417154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xmlns="" id="{A8FD53E7-077C-4CF0-B00F-5A07C1F0904E}"/>
              </a:ext>
            </a:extLst>
          </p:cNvPr>
          <p:cNvSpPr/>
          <p:nvPr/>
        </p:nvSpPr>
        <p:spPr>
          <a:xfrm>
            <a:off x="1425388" y="1470213"/>
            <a:ext cx="3182470" cy="5136776"/>
          </a:xfrm>
          <a:prstGeom prst="beve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3" name="Sample">
            <a:hlinkClick r:id="" action="ppaction://media"/>
            <a:extLst>
              <a:ext uri="{FF2B5EF4-FFF2-40B4-BE49-F238E27FC236}">
                <a16:creationId xmlns:a16="http://schemas.microsoft.com/office/drawing/2014/main" xmlns="" id="{FF695231-0932-490C-A31E-76C96EEA2E1B}"/>
              </a:ext>
            </a:extLst>
          </p:cNvPr>
          <p:cNvPicPr>
            <a:picLocks noChangeAspect="1"/>
          </p:cNvPicPr>
          <p:nvPr>
            <a:videoFile r:link="rId1"/>
            <p:extLst>
              <p:ext uri="{DAA4B4D4-6D71-4841-9C94-3DE7FCFB9230}">
                <p14:media xmlns:p14="http://schemas.microsoft.com/office/powerpoint/2010/main" xmlns="" r:embed="rId3"/>
              </p:ext>
            </p:extLst>
          </p:nvPr>
        </p:nvPicPr>
        <p:blipFill>
          <a:blip r:embed="rId4"/>
          <a:stretch>
            <a:fillRect/>
          </a:stretch>
        </p:blipFill>
        <p:spPr>
          <a:xfrm>
            <a:off x="1523392" y="1553136"/>
            <a:ext cx="2986461" cy="4970929"/>
          </a:xfrm>
          <a:prstGeom prst="rect">
            <a:avLst/>
          </a:prstGeom>
        </p:spPr>
      </p:pic>
      <p:sp>
        <p:nvSpPr>
          <p:cNvPr id="4" name="TextBox 3">
            <a:extLst>
              <a:ext uri="{FF2B5EF4-FFF2-40B4-BE49-F238E27FC236}">
                <a16:creationId xmlns:a16="http://schemas.microsoft.com/office/drawing/2014/main" xmlns="" id="{950A25DB-0A45-44D8-AB8D-AE0DA8C84AA8}"/>
              </a:ext>
            </a:extLst>
          </p:cNvPr>
          <p:cNvSpPr txBox="1"/>
          <p:nvPr/>
        </p:nvSpPr>
        <p:spPr>
          <a:xfrm>
            <a:off x="961379" y="932011"/>
            <a:ext cx="4351401" cy="461665"/>
          </a:xfrm>
          <a:prstGeom prst="rect">
            <a:avLst/>
          </a:prstGeom>
          <a:noFill/>
        </p:spPr>
        <p:txBody>
          <a:bodyPr wrap="square" rtlCol="0">
            <a:spAutoFit/>
          </a:bodyPr>
          <a:lstStyle/>
          <a:p>
            <a:r>
              <a:rPr lang="en-US" sz="2400" b="1" dirty="0">
                <a:latin typeface="Bahnschrift SemiBold" panose="020B0502040204020203" pitchFamily="34" charset="0"/>
              </a:rPr>
              <a:t>ORIGINAL VIDEO in </a:t>
            </a:r>
            <a:r>
              <a:rPr lang="en-US" sz="2400" b="1" dirty="0">
                <a:solidFill>
                  <a:srgbClr val="FF0000"/>
                </a:solidFill>
                <a:latin typeface="Bahnschrift SemiBold" panose="020B0502040204020203" pitchFamily="34" charset="0"/>
              </a:rPr>
              <a:t>ENGLISH</a:t>
            </a:r>
            <a:endParaRPr lang="en-IN" sz="2400" b="1" dirty="0">
              <a:solidFill>
                <a:srgbClr val="FF0000"/>
              </a:solidFill>
              <a:latin typeface="Bahnschrift SemiBold" panose="020B0502040204020203" pitchFamily="34" charset="0"/>
            </a:endParaRPr>
          </a:p>
        </p:txBody>
      </p:sp>
      <p:sp>
        <p:nvSpPr>
          <p:cNvPr id="5" name="Rectangle: Beveled 4">
            <a:extLst>
              <a:ext uri="{FF2B5EF4-FFF2-40B4-BE49-F238E27FC236}">
                <a16:creationId xmlns:a16="http://schemas.microsoft.com/office/drawing/2014/main" xmlns="" id="{A7012EB1-34D5-4FF2-9B23-C3A356ECC963}"/>
              </a:ext>
            </a:extLst>
          </p:cNvPr>
          <p:cNvSpPr/>
          <p:nvPr/>
        </p:nvSpPr>
        <p:spPr>
          <a:xfrm>
            <a:off x="7871012" y="1470212"/>
            <a:ext cx="3182470" cy="5136776"/>
          </a:xfrm>
          <a:prstGeom prst="beve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6" name="output_video_with_audio">
            <a:hlinkClick r:id="" action="ppaction://media"/>
            <a:extLst>
              <a:ext uri="{FF2B5EF4-FFF2-40B4-BE49-F238E27FC236}">
                <a16:creationId xmlns:a16="http://schemas.microsoft.com/office/drawing/2014/main" xmlns="" id="{87537F10-A95C-4CA2-8910-134AA78977C6}"/>
              </a:ext>
            </a:extLst>
          </p:cNvPr>
          <p:cNvPicPr>
            <a:picLocks noChangeAspect="1"/>
          </p:cNvPicPr>
          <p:nvPr>
            <a:videoFile r:link="rId1"/>
            <p:extLst>
              <p:ext uri="{DAA4B4D4-6D71-4841-9C94-3DE7FCFB9230}">
                <p14:media xmlns:p14="http://schemas.microsoft.com/office/powerpoint/2010/main" xmlns="" r:embed="rId5"/>
              </p:ext>
            </p:extLst>
          </p:nvPr>
        </p:nvPicPr>
        <p:blipFill>
          <a:blip r:embed="rId6"/>
          <a:stretch>
            <a:fillRect/>
          </a:stretch>
        </p:blipFill>
        <p:spPr>
          <a:xfrm>
            <a:off x="7969017" y="1553136"/>
            <a:ext cx="2986460" cy="4970929"/>
          </a:xfrm>
          <a:prstGeom prst="rect">
            <a:avLst/>
          </a:prstGeom>
        </p:spPr>
      </p:pic>
      <p:sp>
        <p:nvSpPr>
          <p:cNvPr id="7" name="TextBox 6">
            <a:extLst>
              <a:ext uri="{FF2B5EF4-FFF2-40B4-BE49-F238E27FC236}">
                <a16:creationId xmlns:a16="http://schemas.microsoft.com/office/drawing/2014/main" xmlns="" id="{4D0AD797-441A-4FD3-9657-F7D324F9AB7B}"/>
              </a:ext>
            </a:extLst>
          </p:cNvPr>
          <p:cNvSpPr txBox="1"/>
          <p:nvPr/>
        </p:nvSpPr>
        <p:spPr>
          <a:xfrm>
            <a:off x="7449974" y="961026"/>
            <a:ext cx="4191067" cy="461665"/>
          </a:xfrm>
          <a:prstGeom prst="rect">
            <a:avLst/>
          </a:prstGeom>
          <a:noFill/>
        </p:spPr>
        <p:txBody>
          <a:bodyPr wrap="square" rtlCol="0">
            <a:spAutoFit/>
          </a:bodyPr>
          <a:lstStyle/>
          <a:p>
            <a:r>
              <a:rPr lang="en-US" sz="2400" b="1" dirty="0">
                <a:latin typeface="Bahnschrift SemiBold" panose="020B0502040204020203" pitchFamily="34" charset="0"/>
              </a:rPr>
              <a:t>VIDEO DUBBED into  </a:t>
            </a:r>
            <a:r>
              <a:rPr lang="en-US" sz="2400" b="1" dirty="0">
                <a:solidFill>
                  <a:srgbClr val="00B050"/>
                </a:solidFill>
                <a:latin typeface="Bahnschrift SemiBold" panose="020B0502040204020203" pitchFamily="34" charset="0"/>
              </a:rPr>
              <a:t>TELUGU</a:t>
            </a:r>
            <a:endParaRPr lang="en-IN" sz="2400" b="1" dirty="0">
              <a:solidFill>
                <a:srgbClr val="00B050"/>
              </a:solidFill>
              <a:latin typeface="Bahnschrift SemiBold" panose="020B0502040204020203" pitchFamily="34" charset="0"/>
            </a:endParaRPr>
          </a:p>
        </p:txBody>
      </p:sp>
      <p:sp>
        <p:nvSpPr>
          <p:cNvPr id="8" name="Arrow: Right 7">
            <a:extLst>
              <a:ext uri="{FF2B5EF4-FFF2-40B4-BE49-F238E27FC236}">
                <a16:creationId xmlns:a16="http://schemas.microsoft.com/office/drawing/2014/main" xmlns="" id="{A9C325DC-1004-4CC6-8D77-C71DBA0889EE}"/>
              </a:ext>
            </a:extLst>
          </p:cNvPr>
          <p:cNvSpPr/>
          <p:nvPr/>
        </p:nvSpPr>
        <p:spPr>
          <a:xfrm>
            <a:off x="4764438" y="3563471"/>
            <a:ext cx="3057572" cy="528918"/>
          </a:xfrm>
          <a:prstGeom prst="rightArrow">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CE450F8F-BA79-471F-A4A8-2DB79F12C13A}"/>
              </a:ext>
            </a:extLst>
          </p:cNvPr>
          <p:cNvSpPr txBox="1"/>
          <p:nvPr/>
        </p:nvSpPr>
        <p:spPr>
          <a:xfrm>
            <a:off x="5028896" y="2782669"/>
            <a:ext cx="2421078" cy="861774"/>
          </a:xfrm>
          <a:prstGeom prst="rect">
            <a:avLst/>
          </a:prstGeom>
          <a:noFill/>
        </p:spPr>
        <p:txBody>
          <a:bodyPr wrap="square" rtlCol="0">
            <a:spAutoFit/>
          </a:bodyPr>
          <a:lstStyle/>
          <a:p>
            <a:pPr algn="ctr"/>
            <a:r>
              <a:rPr lang="en-US" sz="2500" dirty="0">
                <a:latin typeface="Bahnschrift SemiBold" panose="020B0502040204020203" pitchFamily="34" charset="0"/>
              </a:rPr>
              <a:t>Applying the Methodology</a:t>
            </a:r>
            <a:endParaRPr lang="en-IN" sz="2500" dirty="0">
              <a:latin typeface="Bahnschrift SemiBold" panose="020B0502040204020203" pitchFamily="34" charset="0"/>
            </a:endParaRPr>
          </a:p>
        </p:txBody>
      </p:sp>
      <p:sp>
        <p:nvSpPr>
          <p:cNvPr id="10" name="TextBox 9">
            <a:extLst>
              <a:ext uri="{FF2B5EF4-FFF2-40B4-BE49-F238E27FC236}">
                <a16:creationId xmlns:a16="http://schemas.microsoft.com/office/drawing/2014/main" xmlns="" id="{21F6CAAD-C070-4AF2-AF07-070319D8CBEC}"/>
              </a:ext>
            </a:extLst>
          </p:cNvPr>
          <p:cNvSpPr txBox="1"/>
          <p:nvPr/>
        </p:nvSpPr>
        <p:spPr>
          <a:xfrm>
            <a:off x="4854388" y="4092389"/>
            <a:ext cx="2918619" cy="1246495"/>
          </a:xfrm>
          <a:prstGeom prst="rect">
            <a:avLst/>
          </a:prstGeom>
          <a:noFill/>
        </p:spPr>
        <p:txBody>
          <a:bodyPr wrap="square" rtlCol="0">
            <a:spAutoFit/>
          </a:bodyPr>
          <a:lstStyle/>
          <a:p>
            <a:pPr algn="ctr"/>
            <a:r>
              <a:rPr lang="en-US" sz="2500" dirty="0">
                <a:latin typeface="Bahnschrift SemiBold" panose="020B0502040204020203" pitchFamily="34" charset="0"/>
              </a:rPr>
              <a:t>in Python with help of Libraries that are mentioned.</a:t>
            </a:r>
            <a:endParaRPr lang="en-IN" sz="2500" dirty="0">
              <a:latin typeface="Bahnschrift SemiBold" panose="020B0502040204020203" pitchFamily="34" charset="0"/>
            </a:endParaRPr>
          </a:p>
        </p:txBody>
      </p:sp>
      <p:sp>
        <p:nvSpPr>
          <p:cNvPr id="20" name="Rectangle 19">
            <a:extLst>
              <a:ext uri="{FF2B5EF4-FFF2-40B4-BE49-F238E27FC236}">
                <a16:creationId xmlns:a16="http://schemas.microsoft.com/office/drawing/2014/main" xmlns="" id="{363F2C80-C81C-470B-8A14-0E7584E6B43A}"/>
              </a:ext>
            </a:extLst>
          </p:cNvPr>
          <p:cNvSpPr/>
          <p:nvPr/>
        </p:nvSpPr>
        <p:spPr>
          <a:xfrm>
            <a:off x="0" y="-223869"/>
            <a:ext cx="12192000" cy="10645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AFE6A4D2-23A6-440E-96EA-F6488CB4B5AA}"/>
              </a:ext>
            </a:extLst>
          </p:cNvPr>
          <p:cNvSpPr txBox="1"/>
          <p:nvPr/>
        </p:nvSpPr>
        <p:spPr>
          <a:xfrm>
            <a:off x="1216022" y="8618"/>
            <a:ext cx="10046825"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Sample Test Case.</a:t>
            </a:r>
            <a:endParaRPr lang="en-IN"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xmlns="" val="20032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018"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80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3"/>
                </p:tgtEl>
              </p:cMediaNode>
            </p:video>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3"/>
                                        </p:tgtEl>
                                      </p:cBhvr>
                                    </p:cmd>
                                  </p:childTnLst>
                                </p:cTn>
                              </p:par>
                            </p:childTnLst>
                          </p:cTn>
                        </p:par>
                      </p:childTnLst>
                    </p:cTn>
                  </p:par>
                </p:childTnLst>
              </p:cTn>
              <p:nextCondLst>
                <p:cond evt="onClick" delay="0">
                  <p:tgtEl>
                    <p:spTgt spid="3"/>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399</Words>
  <Application>Microsoft Office PowerPoint</Application>
  <PresentationFormat>Custom</PresentationFormat>
  <Paragraphs>57</Paragraphs>
  <Slides>11</Slides>
  <Notes>0</Notes>
  <HiddenSlides>0</HiddenSlides>
  <MMClips>2</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Golthi Madhu Appala Narasimha</dc:creator>
  <cp:lastModifiedBy>Admin</cp:lastModifiedBy>
  <cp:revision>4</cp:revision>
  <dcterms:created xsi:type="dcterms:W3CDTF">2023-09-19T13:49:06Z</dcterms:created>
  <dcterms:modified xsi:type="dcterms:W3CDTF">2023-09-20T04:45:58Z</dcterms:modified>
</cp:coreProperties>
</file>