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4.jpg" ContentType="image/png"/>
  <Override PartName="/ppt/media/image9.jpg" ContentType="image/png"/>
  <Override PartName="/ppt/media/image10.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6" r:id="rId8"/>
    <p:sldId id="261" r:id="rId9"/>
    <p:sldId id="262"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86994" autoAdjust="0"/>
  </p:normalViewPr>
  <p:slideViewPr>
    <p:cSldViewPr>
      <p:cViewPr varScale="1">
        <p:scale>
          <a:sx n="96" d="100"/>
          <a:sy n="96" d="100"/>
        </p:scale>
        <p:origin x="1508" y="-1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6B8E779-B585-4621-8411-D180D3F667B5}" type="datetimeFigureOut">
              <a:rPr lang="en-IN" smtClean="0"/>
              <a:t>19-09-2023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E6F453-1842-40C7-8B34-EF1E96CED207}" type="slidenum">
              <a:rPr lang="en-IN" smtClean="0"/>
              <a:t>‹#›</a:t>
            </a:fld>
            <a:endParaRPr lang="en-IN"/>
          </a:p>
        </p:txBody>
      </p:sp>
    </p:spTree>
    <p:extLst>
      <p:ext uri="{BB962C8B-B14F-4D97-AF65-F5344CB8AC3E}">
        <p14:creationId xmlns:p14="http://schemas.microsoft.com/office/powerpoint/2010/main" val="178198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6B8E779-B585-4621-8411-D180D3F667B5}" type="datetimeFigureOut">
              <a:rPr lang="en-IN" smtClean="0"/>
              <a:t>19-09-2023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E6F453-1842-40C7-8B34-EF1E96CED207}" type="slidenum">
              <a:rPr lang="en-IN" smtClean="0"/>
              <a:t>‹#›</a:t>
            </a:fld>
            <a:endParaRPr lang="en-IN"/>
          </a:p>
        </p:txBody>
      </p:sp>
    </p:spTree>
    <p:extLst>
      <p:ext uri="{BB962C8B-B14F-4D97-AF65-F5344CB8AC3E}">
        <p14:creationId xmlns:p14="http://schemas.microsoft.com/office/powerpoint/2010/main" val="374929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6B8E779-B585-4621-8411-D180D3F667B5}" type="datetimeFigureOut">
              <a:rPr lang="en-IN" smtClean="0"/>
              <a:t>19-09-2023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E6F453-1842-40C7-8B34-EF1E96CED207}" type="slidenum">
              <a:rPr lang="en-IN" smtClean="0"/>
              <a:t>‹#›</a:t>
            </a:fld>
            <a:endParaRPr lang="en-IN"/>
          </a:p>
        </p:txBody>
      </p:sp>
    </p:spTree>
    <p:extLst>
      <p:ext uri="{BB962C8B-B14F-4D97-AF65-F5344CB8AC3E}">
        <p14:creationId xmlns:p14="http://schemas.microsoft.com/office/powerpoint/2010/main" val="541059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6B8E779-B585-4621-8411-D180D3F667B5}" type="datetimeFigureOut">
              <a:rPr lang="en-IN" smtClean="0"/>
              <a:t>19-09-2023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E6F453-1842-40C7-8B34-EF1E96CED207}" type="slidenum">
              <a:rPr lang="en-IN" smtClean="0"/>
              <a:t>‹#›</a:t>
            </a:fld>
            <a:endParaRPr lang="en-IN"/>
          </a:p>
        </p:txBody>
      </p:sp>
    </p:spTree>
    <p:extLst>
      <p:ext uri="{BB962C8B-B14F-4D97-AF65-F5344CB8AC3E}">
        <p14:creationId xmlns:p14="http://schemas.microsoft.com/office/powerpoint/2010/main" val="552783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B8E779-B585-4621-8411-D180D3F667B5}" type="datetimeFigureOut">
              <a:rPr lang="en-IN" smtClean="0"/>
              <a:t>19-09-2023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E6F453-1842-40C7-8B34-EF1E96CED207}" type="slidenum">
              <a:rPr lang="en-IN" smtClean="0"/>
              <a:t>‹#›</a:t>
            </a:fld>
            <a:endParaRPr lang="en-IN"/>
          </a:p>
        </p:txBody>
      </p:sp>
    </p:spTree>
    <p:extLst>
      <p:ext uri="{BB962C8B-B14F-4D97-AF65-F5344CB8AC3E}">
        <p14:creationId xmlns:p14="http://schemas.microsoft.com/office/powerpoint/2010/main" val="1570210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6B8E779-B585-4621-8411-D180D3F667B5}" type="datetimeFigureOut">
              <a:rPr lang="en-IN" smtClean="0"/>
              <a:t>19-09-2023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E6F453-1842-40C7-8B34-EF1E96CED207}" type="slidenum">
              <a:rPr lang="en-IN" smtClean="0"/>
              <a:t>‹#›</a:t>
            </a:fld>
            <a:endParaRPr lang="en-IN"/>
          </a:p>
        </p:txBody>
      </p:sp>
    </p:spTree>
    <p:extLst>
      <p:ext uri="{BB962C8B-B14F-4D97-AF65-F5344CB8AC3E}">
        <p14:creationId xmlns:p14="http://schemas.microsoft.com/office/powerpoint/2010/main" val="1599726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6B8E779-B585-4621-8411-D180D3F667B5}" type="datetimeFigureOut">
              <a:rPr lang="en-IN" smtClean="0"/>
              <a:t>19-09-2023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E6F453-1842-40C7-8B34-EF1E96CED207}" type="slidenum">
              <a:rPr lang="en-IN" smtClean="0"/>
              <a:t>‹#›</a:t>
            </a:fld>
            <a:endParaRPr lang="en-IN"/>
          </a:p>
        </p:txBody>
      </p:sp>
    </p:spTree>
    <p:extLst>
      <p:ext uri="{BB962C8B-B14F-4D97-AF65-F5344CB8AC3E}">
        <p14:creationId xmlns:p14="http://schemas.microsoft.com/office/powerpoint/2010/main" val="677761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6B8E779-B585-4621-8411-D180D3F667B5}" type="datetimeFigureOut">
              <a:rPr lang="en-IN" smtClean="0"/>
              <a:t>19-09-2023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E6F453-1842-40C7-8B34-EF1E96CED207}" type="slidenum">
              <a:rPr lang="en-IN" smtClean="0"/>
              <a:t>‹#›</a:t>
            </a:fld>
            <a:endParaRPr lang="en-IN"/>
          </a:p>
        </p:txBody>
      </p:sp>
    </p:spTree>
    <p:extLst>
      <p:ext uri="{BB962C8B-B14F-4D97-AF65-F5344CB8AC3E}">
        <p14:creationId xmlns:p14="http://schemas.microsoft.com/office/powerpoint/2010/main" val="2690911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B8E779-B585-4621-8411-D180D3F667B5}" type="datetimeFigureOut">
              <a:rPr lang="en-IN" smtClean="0"/>
              <a:t>19-09-2023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E6F453-1842-40C7-8B34-EF1E96CED207}" type="slidenum">
              <a:rPr lang="en-IN" smtClean="0"/>
              <a:t>‹#›</a:t>
            </a:fld>
            <a:endParaRPr lang="en-IN"/>
          </a:p>
        </p:txBody>
      </p:sp>
    </p:spTree>
    <p:extLst>
      <p:ext uri="{BB962C8B-B14F-4D97-AF65-F5344CB8AC3E}">
        <p14:creationId xmlns:p14="http://schemas.microsoft.com/office/powerpoint/2010/main" val="90278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B8E779-B585-4621-8411-D180D3F667B5}" type="datetimeFigureOut">
              <a:rPr lang="en-IN" smtClean="0"/>
              <a:t>19-09-2023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E6F453-1842-40C7-8B34-EF1E96CED207}" type="slidenum">
              <a:rPr lang="en-IN" smtClean="0"/>
              <a:t>‹#›</a:t>
            </a:fld>
            <a:endParaRPr lang="en-IN"/>
          </a:p>
        </p:txBody>
      </p:sp>
    </p:spTree>
    <p:extLst>
      <p:ext uri="{BB962C8B-B14F-4D97-AF65-F5344CB8AC3E}">
        <p14:creationId xmlns:p14="http://schemas.microsoft.com/office/powerpoint/2010/main" val="126867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B8E779-B585-4621-8411-D180D3F667B5}" type="datetimeFigureOut">
              <a:rPr lang="en-IN" smtClean="0"/>
              <a:t>19-09-2023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E6F453-1842-40C7-8B34-EF1E96CED207}" type="slidenum">
              <a:rPr lang="en-IN" smtClean="0"/>
              <a:t>‹#›</a:t>
            </a:fld>
            <a:endParaRPr lang="en-IN"/>
          </a:p>
        </p:txBody>
      </p:sp>
    </p:spTree>
    <p:extLst>
      <p:ext uri="{BB962C8B-B14F-4D97-AF65-F5344CB8AC3E}">
        <p14:creationId xmlns:p14="http://schemas.microsoft.com/office/powerpoint/2010/main" val="2053182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B8E779-B585-4621-8411-D180D3F667B5}" type="datetimeFigureOut">
              <a:rPr lang="en-IN" smtClean="0"/>
              <a:t>19-09-2023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E6F453-1842-40C7-8B34-EF1E96CED207}" type="slidenum">
              <a:rPr lang="en-IN" smtClean="0"/>
              <a:t>‹#›</a:t>
            </a:fld>
            <a:endParaRPr lang="en-IN"/>
          </a:p>
        </p:txBody>
      </p:sp>
    </p:spTree>
    <p:extLst>
      <p:ext uri="{BB962C8B-B14F-4D97-AF65-F5344CB8AC3E}">
        <p14:creationId xmlns:p14="http://schemas.microsoft.com/office/powerpoint/2010/main" val="2975846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accent3"/>
                </a:solidFill>
                <a:latin typeface="Brush Script MT" pitchFamily="66" charset="0"/>
              </a:rPr>
              <a:t>Identification of Different Medicinal Plants</a:t>
            </a:r>
            <a:endParaRPr lang="en-IN" dirty="0">
              <a:solidFill>
                <a:schemeClr val="accent3"/>
              </a:solidFill>
              <a:latin typeface="Brush Script MT" pitchFamily="66" charset="0"/>
            </a:endParaRPr>
          </a:p>
        </p:txBody>
      </p:sp>
    </p:spTree>
    <p:extLst>
      <p:ext uri="{BB962C8B-B14F-4D97-AF65-F5344CB8AC3E}">
        <p14:creationId xmlns:p14="http://schemas.microsoft.com/office/powerpoint/2010/main" val="437227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6812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latin typeface="Brush Script MT" pitchFamily="66" charset="0"/>
              </a:rPr>
              <a:t>Abstract</a:t>
            </a:r>
            <a:endParaRPr lang="en-IN" sz="5400" dirty="0">
              <a:latin typeface="Brush Script MT" pitchFamily="66" charset="0"/>
            </a:endParaRPr>
          </a:p>
        </p:txBody>
      </p:sp>
      <p:sp>
        <p:nvSpPr>
          <p:cNvPr id="3" name="Content Placeholder 2"/>
          <p:cNvSpPr>
            <a:spLocks noGrp="1"/>
          </p:cNvSpPr>
          <p:nvPr>
            <p:ph idx="1"/>
          </p:nvPr>
        </p:nvSpPr>
        <p:spPr>
          <a:xfrm>
            <a:off x="457200" y="1196752"/>
            <a:ext cx="8219256" cy="4929411"/>
          </a:xfrm>
        </p:spPr>
        <p:txBody>
          <a:bodyPr>
            <a:normAutofit/>
          </a:bodyPr>
          <a:lstStyle/>
          <a:p>
            <a:pPr>
              <a:buFont typeface="Wingdings" pitchFamily="2" charset="2"/>
              <a:buChar char="q"/>
            </a:pPr>
            <a:r>
              <a:rPr lang="en-US" sz="2000" dirty="0">
                <a:latin typeface="Comic Sans MS" pitchFamily="66" charset="0"/>
              </a:rPr>
              <a:t>Plants have been a source of medicinal remedies for centuries,offering a vast reservoir of potentially beneficial compounds. This addresses the critical need for efficient and accurate identification of diverse medicinal plants and raw materials in the field of herbal medicine and pharmaceuticals.</a:t>
            </a:r>
            <a:r>
              <a:rPr lang="en-US" sz="1200" b="0" i="0" dirty="0">
                <a:solidFill>
                  <a:srgbClr val="374151"/>
                </a:solidFill>
                <a:effectLst/>
                <a:latin typeface="Söhne"/>
              </a:rPr>
              <a:t>. </a:t>
            </a:r>
            <a:endParaRPr lang="en-IN" sz="2000" dirty="0">
              <a:latin typeface="Comic Sans MS" pitchFamily="66" charset="0"/>
            </a:endParaRPr>
          </a:p>
          <a:p>
            <a:pPr>
              <a:buFont typeface="Wingdings" pitchFamily="2" charset="2"/>
              <a:buChar char="q"/>
            </a:pPr>
            <a:r>
              <a:rPr lang="en-US" sz="2000" dirty="0">
                <a:latin typeface="Comic Sans MS" pitchFamily="66" charset="0"/>
              </a:rPr>
              <a:t>Medicinal plants have been used for centuries to treat various ailments, and their demand continues to rise due to their potential therapeutic benefits. However, the accurate identification of these plants remains a challenging task, often relying on the expertise of botanists and traditional knowledge, which may be limited and time-consuming. </a:t>
            </a:r>
          </a:p>
          <a:p>
            <a:pPr>
              <a:buFont typeface="Wingdings" pitchFamily="2" charset="2"/>
              <a:buChar char="q"/>
            </a:pPr>
            <a:r>
              <a:rPr lang="en-US" sz="2000" dirty="0">
                <a:latin typeface="Comic Sans MS" pitchFamily="66" charset="0"/>
              </a:rPr>
              <a:t>This research aims to revolutionize the process of medicinal plant identification by harnessing the power of image processing and machine learning techniques.</a:t>
            </a:r>
          </a:p>
        </p:txBody>
      </p:sp>
    </p:spTree>
    <p:extLst>
      <p:ext uri="{BB962C8B-B14F-4D97-AF65-F5344CB8AC3E}">
        <p14:creationId xmlns:p14="http://schemas.microsoft.com/office/powerpoint/2010/main" val="1503049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836712"/>
            <a:ext cx="8219256" cy="792088"/>
          </a:xfrm>
        </p:spPr>
        <p:txBody>
          <a:bodyPr>
            <a:noAutofit/>
          </a:bodyPr>
          <a:lstStyle/>
          <a:p>
            <a:r>
              <a:rPr lang="en-US" sz="5400" dirty="0">
                <a:latin typeface="Brush Script MT" pitchFamily="66" charset="0"/>
              </a:rPr>
              <a:t>Introduction</a:t>
            </a:r>
            <a:endParaRPr lang="en-IN" sz="5400" dirty="0">
              <a:latin typeface="Brush Script MT" pitchFamily="66" charset="0"/>
            </a:endParaRPr>
          </a:p>
        </p:txBody>
      </p:sp>
      <p:sp>
        <p:nvSpPr>
          <p:cNvPr id="3" name="Content Placeholder 2"/>
          <p:cNvSpPr>
            <a:spLocks noGrp="1"/>
          </p:cNvSpPr>
          <p:nvPr>
            <p:ph idx="1"/>
          </p:nvPr>
        </p:nvSpPr>
        <p:spPr>
          <a:xfrm>
            <a:off x="899592" y="2060848"/>
            <a:ext cx="7776864" cy="4248472"/>
          </a:xfrm>
        </p:spPr>
        <p:txBody>
          <a:bodyPr>
            <a:normAutofit/>
          </a:bodyPr>
          <a:lstStyle/>
          <a:p>
            <a:r>
              <a:rPr lang="en-US" sz="2000" dirty="0">
                <a:latin typeface="Comic Sans MS" pitchFamily="66" charset="0"/>
              </a:rPr>
              <a:t>Welcome to the presentation on "Addressing Medicinal Plant Identification Challenges through Machine Learning.“</a:t>
            </a:r>
          </a:p>
          <a:p>
            <a:r>
              <a:rPr lang="en-US" sz="2000" dirty="0">
                <a:latin typeface="Comic Sans MS" pitchFamily="66" charset="0"/>
              </a:rPr>
              <a:t>India is renowned for its rich heritage of floral diversity and traditional medicinal practices.</a:t>
            </a:r>
          </a:p>
          <a:p>
            <a:r>
              <a:rPr lang="en-US" sz="2000" dirty="0">
                <a:latin typeface="Comic Sans MS" pitchFamily="66" charset="0"/>
              </a:rPr>
              <a:t>Ayurvedic Pharmaceutics relies heavily on medicinal plants as key ingredients for various treatments.</a:t>
            </a:r>
          </a:p>
          <a:p>
            <a:r>
              <a:rPr lang="en-US" sz="2000" dirty="0">
                <a:latin typeface="Comic Sans MS" pitchFamily="66" charset="0"/>
              </a:rPr>
              <a:t>However, a major issue plaguing the field is the accurate identification of these plants.</a:t>
            </a:r>
          </a:p>
          <a:p>
            <a:r>
              <a:rPr lang="en-US" sz="2000" dirty="0">
                <a:latin typeface="Comic Sans MS" pitchFamily="66" charset="0"/>
              </a:rPr>
              <a:t>This problem stems from various factors, including the sale of different crude drugs under the same name in the market.</a:t>
            </a:r>
            <a:endParaRPr lang="en-IN" sz="2000" dirty="0">
              <a:latin typeface="Comic Sans MS" pitchFamily="66" charset="0"/>
            </a:endParaRPr>
          </a:p>
        </p:txBody>
      </p:sp>
    </p:spTree>
    <p:extLst>
      <p:ext uri="{BB962C8B-B14F-4D97-AF65-F5344CB8AC3E}">
        <p14:creationId xmlns:p14="http://schemas.microsoft.com/office/powerpoint/2010/main" val="1052952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1000" r="-1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75656" y="274638"/>
            <a:ext cx="6624736" cy="994122"/>
          </a:xfrm>
        </p:spPr>
        <p:txBody>
          <a:bodyPr>
            <a:normAutofit/>
          </a:bodyPr>
          <a:lstStyle/>
          <a:p>
            <a:r>
              <a:rPr lang="en-US" sz="5400" dirty="0">
                <a:latin typeface="Brush Script MT" pitchFamily="66" charset="0"/>
              </a:rPr>
              <a:t>Introduction con..</a:t>
            </a:r>
            <a:endParaRPr lang="en-IN" sz="5400" dirty="0">
              <a:latin typeface="Brush Script MT" pitchFamily="66" charset="0"/>
            </a:endParaRPr>
          </a:p>
        </p:txBody>
      </p:sp>
      <p:sp>
        <p:nvSpPr>
          <p:cNvPr id="3" name="Content Placeholder 2"/>
          <p:cNvSpPr>
            <a:spLocks noGrp="1"/>
          </p:cNvSpPr>
          <p:nvPr>
            <p:ph idx="1"/>
          </p:nvPr>
        </p:nvSpPr>
        <p:spPr>
          <a:xfrm>
            <a:off x="755576" y="1844824"/>
            <a:ext cx="7931224" cy="4281339"/>
          </a:xfrm>
        </p:spPr>
        <p:txBody>
          <a:bodyPr>
            <a:normAutofit lnSpcReduction="10000"/>
          </a:bodyPr>
          <a:lstStyle/>
          <a:p>
            <a:r>
              <a:rPr lang="en-US" sz="2000" dirty="0">
                <a:latin typeface="Comic Sans MS" pitchFamily="66" charset="0"/>
              </a:rPr>
              <a:t>Such confusion and misidentification can have serious consequences, including ineffectiveness of treatments.</a:t>
            </a:r>
          </a:p>
          <a:p>
            <a:r>
              <a:rPr lang="en-US" sz="2000" dirty="0">
                <a:latin typeface="Comic Sans MS" pitchFamily="66" charset="0"/>
              </a:rPr>
              <a:t>Even collectors and traders often struggle with identifying plants due to seasonal and geographical variations and similar characteristics.</a:t>
            </a:r>
          </a:p>
          <a:p>
            <a:r>
              <a:rPr lang="en-US" sz="2000" dirty="0">
                <a:latin typeface="Comic Sans MS" pitchFamily="66" charset="0"/>
              </a:rPr>
              <a:t>The high demand for medicinal plants places immense strain on existing resources, leading to adulteration and substitution practices.</a:t>
            </a:r>
          </a:p>
          <a:p>
            <a:r>
              <a:rPr lang="en-US" sz="2000" dirty="0">
                <a:latin typeface="Comic Sans MS" pitchFamily="66" charset="0"/>
              </a:rPr>
              <a:t>This presentation explores how software utilizing Image Processing and Machine Learning can provide a solution to these challenges.</a:t>
            </a:r>
          </a:p>
          <a:p>
            <a:r>
              <a:rPr lang="en-US" sz="2000" dirty="0">
                <a:latin typeface="Comic Sans MS" pitchFamily="66" charset="0"/>
              </a:rPr>
              <a:t>Such software has the potential to benefit every level of the supply chain, from wholesalers to distributors, ensuring the authenticity of raw materials used in the Ayurvedic system. </a:t>
            </a:r>
            <a:endParaRPr lang="en-IN" sz="2000" dirty="0">
              <a:latin typeface="Comic Sans MS" pitchFamily="66" charset="0"/>
            </a:endParaRPr>
          </a:p>
        </p:txBody>
      </p:sp>
    </p:spTree>
    <p:extLst>
      <p:ext uri="{BB962C8B-B14F-4D97-AF65-F5344CB8AC3E}">
        <p14:creationId xmlns:p14="http://schemas.microsoft.com/office/powerpoint/2010/main" val="2194632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4000" b="-4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31224" cy="922114"/>
          </a:xfrm>
        </p:spPr>
        <p:txBody>
          <a:bodyPr>
            <a:normAutofit/>
          </a:bodyPr>
          <a:lstStyle/>
          <a:p>
            <a:r>
              <a:rPr lang="en-US" sz="5400" dirty="0">
                <a:latin typeface="Brush Script MT" pitchFamily="66" charset="0"/>
              </a:rPr>
              <a:t>Objectives</a:t>
            </a:r>
            <a:endParaRPr lang="en-IN" sz="5400" dirty="0">
              <a:latin typeface="Brush Script MT" pitchFamily="66" charset="0"/>
            </a:endParaRPr>
          </a:p>
        </p:txBody>
      </p:sp>
      <p:sp>
        <p:nvSpPr>
          <p:cNvPr id="3" name="Content Placeholder 2"/>
          <p:cNvSpPr>
            <a:spLocks noGrp="1"/>
          </p:cNvSpPr>
          <p:nvPr>
            <p:ph idx="1"/>
          </p:nvPr>
        </p:nvSpPr>
        <p:spPr>
          <a:xfrm>
            <a:off x="457200" y="1628800"/>
            <a:ext cx="8291264" cy="4497363"/>
          </a:xfrm>
        </p:spPr>
        <p:txBody>
          <a:bodyPr>
            <a:normAutofit lnSpcReduction="10000"/>
          </a:bodyPr>
          <a:lstStyle/>
          <a:p>
            <a:pPr>
              <a:buFont typeface="Wingdings" pitchFamily="2" charset="2"/>
              <a:buChar char="Ø"/>
            </a:pPr>
            <a:r>
              <a:rPr lang="en-US" sz="2000" dirty="0">
                <a:latin typeface="Comic Sans MS" pitchFamily="66" charset="0"/>
              </a:rPr>
              <a:t>To develop a robust and accurate machine learning model for the automated identification of medicinal plant species.</a:t>
            </a:r>
          </a:p>
          <a:p>
            <a:pPr>
              <a:buFont typeface="Wingdings" pitchFamily="2" charset="2"/>
              <a:buChar char="Ø"/>
            </a:pPr>
            <a:r>
              <a:rPr lang="en-US" sz="2000" dirty="0">
                <a:latin typeface="Comic Sans MS" pitchFamily="66" charset="0"/>
              </a:rPr>
              <a:t>To create a comprehensive database of botanical and chemical information about various plant species, including their scientific name and other additional information.</a:t>
            </a:r>
          </a:p>
          <a:p>
            <a:pPr>
              <a:buFont typeface="Wingdings" pitchFamily="2" charset="2"/>
              <a:buChar char="Ø"/>
            </a:pPr>
            <a:r>
              <a:rPr lang="en-US" sz="2000" dirty="0">
                <a:latin typeface="Comic Sans MS" pitchFamily="66" charset="0"/>
              </a:rPr>
              <a:t>To evaluate the effectiveness of different machine learning algorithms in predicting the medicinal plants based on their characteristics and chemical composition.</a:t>
            </a:r>
          </a:p>
          <a:p>
            <a:pPr>
              <a:buFont typeface="Wingdings" pitchFamily="2" charset="2"/>
              <a:buChar char="Ø"/>
            </a:pPr>
            <a:r>
              <a:rPr lang="en-US" sz="2000" dirty="0">
                <a:latin typeface="Comic Sans MS" pitchFamily="66" charset="0"/>
              </a:rPr>
              <a:t>To develop user-friendly software or applications that make the knowledge and predictions regarding medicinal plants accessible to researchers, herbalists, and healthcare professionals.</a:t>
            </a:r>
          </a:p>
          <a:p>
            <a:pPr>
              <a:buFont typeface="Wingdings" pitchFamily="2" charset="2"/>
              <a:buChar char="Ø"/>
            </a:pPr>
            <a:r>
              <a:rPr lang="en-US" sz="2000" dirty="0">
                <a:latin typeface="Comic Sans MS" pitchFamily="66" charset="0"/>
              </a:rPr>
              <a:t>To contribute to the discovery of novel natural remedies and the sustainable utilization of plant resources for pharmaceutical and healthcare purposes.</a:t>
            </a:r>
            <a:endParaRPr lang="en-IN" sz="2000" dirty="0">
              <a:latin typeface="Comic Sans MS" pitchFamily="66" charset="0"/>
            </a:endParaRPr>
          </a:p>
        </p:txBody>
      </p:sp>
    </p:spTree>
    <p:extLst>
      <p:ext uri="{BB962C8B-B14F-4D97-AF65-F5344CB8AC3E}">
        <p14:creationId xmlns:p14="http://schemas.microsoft.com/office/powerpoint/2010/main" val="3331129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extBox 8"/>
          <p:cNvSpPr txBox="1"/>
          <p:nvPr/>
        </p:nvSpPr>
        <p:spPr>
          <a:xfrm>
            <a:off x="611560" y="548680"/>
            <a:ext cx="7128792" cy="6617196"/>
          </a:xfrm>
          <a:prstGeom prst="rect">
            <a:avLst/>
          </a:prstGeom>
          <a:noFill/>
        </p:spPr>
        <p:txBody>
          <a:bodyPr wrap="square" rtlCol="0">
            <a:spAutoFit/>
          </a:bodyPr>
          <a:lstStyle/>
          <a:p>
            <a:pPr marL="285750" indent="-285750">
              <a:buFont typeface="Wingdings" panose="05000000000000000000" pitchFamily="2" charset="2"/>
              <a:buChar char="Ø"/>
            </a:pPr>
            <a:endParaRPr lang="en-US" sz="2200" dirty="0">
              <a:latin typeface="Comic Sans MS" panose="030F0702030302020204" pitchFamily="66" charset="0"/>
            </a:endParaRPr>
          </a:p>
          <a:p>
            <a:pPr marL="285750" indent="-285750">
              <a:buFont typeface="Wingdings" panose="05000000000000000000" pitchFamily="2" charset="2"/>
              <a:buChar char="Ø"/>
            </a:pPr>
            <a:endParaRPr lang="en-US" sz="2200" dirty="0">
              <a:latin typeface="Comic Sans MS" panose="030F0702030302020204" pitchFamily="66" charset="0"/>
            </a:endParaRPr>
          </a:p>
          <a:p>
            <a:pPr marL="285750" indent="-285750">
              <a:buFont typeface="Wingdings" panose="05000000000000000000" pitchFamily="2" charset="2"/>
              <a:buChar char="Ø"/>
            </a:pPr>
            <a:r>
              <a:rPr lang="en-US" sz="2000" dirty="0">
                <a:latin typeface="Comic Sans MS" panose="030F0702030302020204" pitchFamily="66" charset="0"/>
              </a:rPr>
              <a:t>In this initial stage, we input a plant image, which is then subjected to detection. Subsequently, We can deploy Google lens by using ML kit provided by Google. </a:t>
            </a:r>
          </a:p>
          <a:p>
            <a:endParaRPr lang="en-US" sz="2000" dirty="0">
              <a:latin typeface="Comic Sans MS" panose="030F0702030302020204" pitchFamily="66" charset="0"/>
            </a:endParaRPr>
          </a:p>
          <a:p>
            <a:pPr marL="285750" indent="-285750">
              <a:buFont typeface="Wingdings" panose="05000000000000000000" pitchFamily="2" charset="2"/>
              <a:buChar char="Ø"/>
            </a:pPr>
            <a:r>
              <a:rPr lang="en-US" sz="2000" dirty="0">
                <a:latin typeface="Comic Sans MS" panose="030F0702030302020204" pitchFamily="66" charset="0"/>
              </a:rPr>
              <a:t>ML kit is a mobile SDK that brings Google’s on-device machine learning expertise to Android and iOS </a:t>
            </a:r>
            <a:r>
              <a:rPr lang="en-US" sz="2000" dirty="0" err="1">
                <a:latin typeface="Comic Sans MS" panose="030F0702030302020204" pitchFamily="66" charset="0"/>
              </a:rPr>
              <a:t>apps.Use</a:t>
            </a:r>
            <a:r>
              <a:rPr lang="en-US" sz="2000" dirty="0">
                <a:latin typeface="Comic Sans MS" panose="030F0702030302020204" pitchFamily="66" charset="0"/>
              </a:rPr>
              <a:t> our powerful yet easy to use Vision to solve common challenges in our apps.</a:t>
            </a:r>
          </a:p>
          <a:p>
            <a:pPr marL="285750" indent="-285750">
              <a:buFont typeface="Wingdings" panose="05000000000000000000" pitchFamily="2" charset="2"/>
              <a:buChar char="Ø"/>
            </a:pPr>
            <a:endParaRPr lang="en-US" sz="2000" dirty="0">
              <a:latin typeface="Comic Sans MS" panose="030F0702030302020204" pitchFamily="66" charset="0"/>
            </a:endParaRPr>
          </a:p>
          <a:p>
            <a:pPr marL="285750" indent="-285750">
              <a:buFont typeface="Wingdings" panose="05000000000000000000" pitchFamily="2" charset="2"/>
              <a:buChar char="Ø"/>
            </a:pPr>
            <a:r>
              <a:rPr lang="en-US" sz="2000" dirty="0">
                <a:latin typeface="Comic Sans MS" panose="030F0702030302020204" pitchFamily="66" charset="0"/>
              </a:rPr>
              <a:t>This outputs the plant name, and the plant name is stored in software module.</a:t>
            </a:r>
          </a:p>
          <a:p>
            <a:pPr marL="285750" indent="-285750">
              <a:buFont typeface="Wingdings" panose="05000000000000000000" pitchFamily="2" charset="2"/>
              <a:buChar char="Ø"/>
            </a:pPr>
            <a:endParaRPr lang="en-US" sz="2000" dirty="0">
              <a:latin typeface="Comic Sans MS" panose="030F0702030302020204" pitchFamily="66" charset="0"/>
            </a:endParaRPr>
          </a:p>
          <a:p>
            <a:pPr marL="285750" indent="-285750">
              <a:buFont typeface="Wingdings" panose="05000000000000000000" pitchFamily="2" charset="2"/>
              <a:buChar char="Ø"/>
            </a:pPr>
            <a:r>
              <a:rPr lang="en-US" sz="2000" dirty="0">
                <a:latin typeface="Comic Sans MS" panose="030F0702030302020204" pitchFamily="66" charset="0"/>
              </a:rPr>
              <a:t>The plant name is retrieved and then given to a model and the model predicts the class variable and the class is a medicinal or ordinary plant.</a:t>
            </a:r>
          </a:p>
          <a:p>
            <a:pPr marL="285750" indent="-285750">
              <a:buFont typeface="Wingdings" panose="05000000000000000000" pitchFamily="2" charset="2"/>
              <a:buChar char="Ø"/>
            </a:pPr>
            <a:endParaRPr lang="en-US" sz="2000" dirty="0">
              <a:latin typeface="Comic Sans MS" panose="030F0702030302020204" pitchFamily="66" charset="0"/>
            </a:endParaRPr>
          </a:p>
          <a:p>
            <a:pPr marL="285750" indent="-285750">
              <a:buFont typeface="Wingdings" panose="05000000000000000000" pitchFamily="2" charset="2"/>
              <a:buChar char="Ø"/>
            </a:pPr>
            <a:r>
              <a:rPr lang="en-US" sz="2000" dirty="0">
                <a:latin typeface="Comic Sans MS" panose="030F0702030302020204" pitchFamily="66" charset="0"/>
              </a:rPr>
              <a:t>For the model, we use the classification algorithm to a dataset consisting of medicinal properties of the plant.</a:t>
            </a:r>
          </a:p>
          <a:p>
            <a:pPr marL="285750" indent="-285750">
              <a:buFont typeface="Wingdings" panose="05000000000000000000" pitchFamily="2" charset="2"/>
              <a:buChar char="Ø"/>
            </a:pPr>
            <a:endParaRPr lang="en-US" sz="2000" dirty="0">
              <a:latin typeface="Comic Sans MS" panose="030F0702030302020204" pitchFamily="66" charset="0"/>
            </a:endParaRPr>
          </a:p>
        </p:txBody>
      </p:sp>
      <p:sp>
        <p:nvSpPr>
          <p:cNvPr id="3" name="TextBox 2"/>
          <p:cNvSpPr txBox="1"/>
          <p:nvPr/>
        </p:nvSpPr>
        <p:spPr>
          <a:xfrm>
            <a:off x="1115616" y="548680"/>
            <a:ext cx="6624736" cy="846386"/>
          </a:xfrm>
          <a:prstGeom prst="rect">
            <a:avLst/>
          </a:prstGeom>
          <a:noFill/>
        </p:spPr>
        <p:txBody>
          <a:bodyPr wrap="square" rtlCol="0">
            <a:spAutoFit/>
          </a:bodyPr>
          <a:lstStyle/>
          <a:p>
            <a:r>
              <a:rPr lang="en-US" dirty="0"/>
              <a:t>                             </a:t>
            </a:r>
            <a:r>
              <a:rPr lang="en-US" sz="4900" dirty="0">
                <a:latin typeface="Brush Script MT" panose="03060802040406070304" pitchFamily="66" charset="0"/>
              </a:rPr>
              <a:t>Methodology </a:t>
            </a:r>
            <a:endParaRPr lang="en-IN" sz="4900" dirty="0">
              <a:latin typeface="Brush Script MT" panose="03060802040406070304" pitchFamily="66" charset="0"/>
            </a:endParaRPr>
          </a:p>
        </p:txBody>
      </p:sp>
    </p:spTree>
    <p:extLst>
      <p:ext uri="{BB962C8B-B14F-4D97-AF65-F5344CB8AC3E}">
        <p14:creationId xmlns:p14="http://schemas.microsoft.com/office/powerpoint/2010/main" val="3806295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latin typeface="Brush Script MT" panose="03060802040406070304" pitchFamily="66" charset="0"/>
              </a:rPr>
              <a:t>Methodology con..  </a:t>
            </a:r>
            <a:endParaRPr lang="en-IN" sz="4900" dirty="0">
              <a:latin typeface="Brush Script MT" panose="03060802040406070304" pitchFamily="66" charset="0"/>
            </a:endParaRPr>
          </a:p>
        </p:txBody>
      </p:sp>
      <p:sp>
        <p:nvSpPr>
          <p:cNvPr id="3" name="Content Placeholder 2"/>
          <p:cNvSpPr>
            <a:spLocks noGrp="1"/>
          </p:cNvSpPr>
          <p:nvPr>
            <p:ph idx="1"/>
          </p:nvPr>
        </p:nvSpPr>
        <p:spPr>
          <a:xfrm>
            <a:off x="457200" y="1417638"/>
            <a:ext cx="8229600" cy="4708525"/>
          </a:xfrm>
        </p:spPr>
        <p:txBody>
          <a:bodyPr/>
          <a:lstStyle/>
          <a:p>
            <a:pPr marL="0" indent="0">
              <a:buNone/>
            </a:pPr>
            <a:r>
              <a:rPr lang="en-US" dirty="0"/>
              <a:t> </a:t>
            </a:r>
            <a:endParaRPr lang="en-IN" dirty="0"/>
          </a:p>
        </p:txBody>
      </p:sp>
      <p:sp>
        <p:nvSpPr>
          <p:cNvPr id="4" name="TextBox 3"/>
          <p:cNvSpPr txBox="1"/>
          <p:nvPr/>
        </p:nvSpPr>
        <p:spPr>
          <a:xfrm>
            <a:off x="395536" y="1124743"/>
            <a:ext cx="8496944" cy="677108"/>
          </a:xfrm>
          <a:prstGeom prst="rect">
            <a:avLst/>
          </a:prstGeom>
          <a:noFill/>
        </p:spPr>
        <p:txBody>
          <a:bodyPr wrap="square" rtlCol="0">
            <a:spAutoFit/>
          </a:bodyPr>
          <a:lstStyle/>
          <a:p>
            <a:endParaRPr lang="en-US" sz="2000" dirty="0">
              <a:latin typeface="Comic Sans MS" panose="030F0702030302020204" pitchFamily="66" charset="0"/>
            </a:endParaRPr>
          </a:p>
          <a:p>
            <a:pPr marL="285750" indent="-285750">
              <a:buFont typeface="Wingdings" panose="05000000000000000000" pitchFamily="2" charset="2"/>
              <a:buChar char="§"/>
            </a:pPr>
            <a:endParaRPr lang="en-US" dirty="0">
              <a:latin typeface="Comic Sans MS" panose="030F0702030302020204" pitchFamily="66" charset="0"/>
            </a:endParaRPr>
          </a:p>
        </p:txBody>
      </p:sp>
      <p:pic>
        <p:nvPicPr>
          <p:cNvPr id="6" name="Picture 5">
            <a:extLst>
              <a:ext uri="{FF2B5EF4-FFF2-40B4-BE49-F238E27FC236}">
                <a16:creationId xmlns:a16="http://schemas.microsoft.com/office/drawing/2014/main" id="{FE6F7DE4-0F87-23F3-5D09-1F62E47BE3E1}"/>
              </a:ext>
            </a:extLst>
          </p:cNvPr>
          <p:cNvPicPr>
            <a:picLocks noChangeAspect="1"/>
          </p:cNvPicPr>
          <p:nvPr/>
        </p:nvPicPr>
        <p:blipFill>
          <a:blip r:embed="rId3"/>
          <a:stretch>
            <a:fillRect/>
          </a:stretch>
        </p:blipFill>
        <p:spPr>
          <a:xfrm>
            <a:off x="2411760" y="1235186"/>
            <a:ext cx="3340749" cy="5073427"/>
          </a:xfrm>
          <a:prstGeom prst="rect">
            <a:avLst/>
          </a:prstGeom>
        </p:spPr>
      </p:pic>
    </p:spTree>
    <p:extLst>
      <p:ext uri="{BB962C8B-B14F-4D97-AF65-F5344CB8AC3E}">
        <p14:creationId xmlns:p14="http://schemas.microsoft.com/office/powerpoint/2010/main" val="4153402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7000" r="-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416824" cy="634082"/>
          </a:xfrm>
        </p:spPr>
        <p:txBody>
          <a:bodyPr>
            <a:normAutofit fontScale="90000"/>
          </a:bodyPr>
          <a:lstStyle/>
          <a:p>
            <a:r>
              <a:rPr lang="en-US" sz="5400" dirty="0">
                <a:latin typeface="Brush Script MT" pitchFamily="66" charset="0"/>
              </a:rPr>
              <a:t>Technology Stack</a:t>
            </a:r>
            <a:endParaRPr lang="en-IN" sz="5400" dirty="0">
              <a:latin typeface="Brush Script MT" pitchFamily="66" charset="0"/>
            </a:endParaRPr>
          </a:p>
        </p:txBody>
      </p:sp>
      <p:sp>
        <p:nvSpPr>
          <p:cNvPr id="7" name="Content Placeholder 6">
            <a:extLst>
              <a:ext uri="{FF2B5EF4-FFF2-40B4-BE49-F238E27FC236}">
                <a16:creationId xmlns:a16="http://schemas.microsoft.com/office/drawing/2014/main" id="{A8C23073-5A31-4222-A57C-3CC0A5A8BD7A}"/>
              </a:ext>
            </a:extLst>
          </p:cNvPr>
          <p:cNvSpPr>
            <a:spLocks noGrp="1"/>
          </p:cNvSpPr>
          <p:nvPr>
            <p:ph idx="1"/>
          </p:nvPr>
        </p:nvSpPr>
        <p:spPr>
          <a:xfrm>
            <a:off x="457200" y="1052736"/>
            <a:ext cx="8229600" cy="5073427"/>
          </a:xfrm>
        </p:spPr>
        <p:txBody>
          <a:bodyPr>
            <a:normAutofit fontScale="92500"/>
          </a:bodyPr>
          <a:lstStyle/>
          <a:p>
            <a:r>
              <a:rPr lang="en-IN" sz="3200" b="1" dirty="0">
                <a:latin typeface="Gabriola" panose="04040605051002020D02" pitchFamily="82" charset="0"/>
              </a:rPr>
              <a:t>Mobile App Development :</a:t>
            </a:r>
            <a:r>
              <a:rPr lang="en-IN" sz="2200" dirty="0">
                <a:latin typeface="Comic Sans MS" panose="030F0702030302020204" pitchFamily="66" charset="0"/>
              </a:rPr>
              <a:t>Develop native mobile app for iOS and Android platforms using python framework technology i.e Django. It is more feature-rich and high-level web framework. </a:t>
            </a:r>
          </a:p>
          <a:p>
            <a:r>
              <a:rPr lang="en-IN" sz="3200" b="1" dirty="0">
                <a:latin typeface="Gabriola" panose="04040605051002020D02" pitchFamily="82" charset="0"/>
              </a:rPr>
              <a:t>Database Management :</a:t>
            </a:r>
            <a:r>
              <a:rPr lang="en-IN" sz="3200" dirty="0">
                <a:latin typeface="Comic Sans MS" panose="030F0702030302020204" pitchFamily="66" charset="0"/>
              </a:rPr>
              <a:t> </a:t>
            </a:r>
            <a:r>
              <a:rPr lang="en-IN" sz="2200" dirty="0">
                <a:latin typeface="Comic Sans MS" panose="030F0702030302020204" pitchFamily="66" charset="0"/>
              </a:rPr>
              <a:t>Utilizes database SQLite. As it </a:t>
            </a:r>
            <a:r>
              <a:rPr lang="en-US" sz="2200" dirty="0">
                <a:latin typeface="Comic Sans MS" panose="030F0702030302020204" pitchFamily="66" charset="0"/>
              </a:rPr>
              <a:t>is a lightweight, embedded relational database management system that is often the default choice for mobile app development, especially on platforms like Android and iOS. It is often used for offline data storage.</a:t>
            </a:r>
          </a:p>
          <a:p>
            <a:r>
              <a:rPr lang="en-IN" b="1" dirty="0">
                <a:latin typeface="Gabriola" panose="04040605051002020D02" pitchFamily="82" charset="0"/>
              </a:rPr>
              <a:t>Image Processing </a:t>
            </a:r>
            <a:r>
              <a:rPr lang="en-IN" sz="2400" b="1" dirty="0">
                <a:latin typeface="Gabriola" panose="04040605051002020D02" pitchFamily="82" charset="0"/>
              </a:rPr>
              <a:t>:</a:t>
            </a:r>
            <a:r>
              <a:rPr lang="en-US" sz="2400" b="1" dirty="0">
                <a:latin typeface="Gabriola" panose="04040605051002020D02" pitchFamily="82" charset="0"/>
              </a:rPr>
              <a:t> </a:t>
            </a:r>
            <a:r>
              <a:rPr lang="en-US" sz="2200" dirty="0">
                <a:latin typeface="Comic Sans MS" panose="030F0702030302020204" pitchFamily="66" charset="0"/>
              </a:rPr>
              <a:t>Technology used for identifying the plant name is Google lens ,But google lens is not directly integrated into third-party Android apps. However ,Google provides an ‘ML Kit’ Supported by Android that we can integrate into our app.ML kit offers various vision and NLP APIs that can help you create our own Google Lens-like functionality .</a:t>
            </a:r>
          </a:p>
        </p:txBody>
      </p:sp>
    </p:spTree>
    <p:extLst>
      <p:ext uri="{BB962C8B-B14F-4D97-AF65-F5344CB8AC3E}">
        <p14:creationId xmlns:p14="http://schemas.microsoft.com/office/powerpoint/2010/main" val="1656878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9552" y="836712"/>
            <a:ext cx="8003232" cy="778098"/>
          </a:xfrm>
        </p:spPr>
        <p:txBody>
          <a:bodyPr>
            <a:normAutofit fontScale="90000"/>
          </a:bodyPr>
          <a:lstStyle/>
          <a:p>
            <a:r>
              <a:rPr lang="en-US" sz="5400" dirty="0">
                <a:latin typeface="Brush Script MT" pitchFamily="66" charset="0"/>
              </a:rPr>
              <a:t>Conclusion</a:t>
            </a:r>
            <a:endParaRPr lang="en-IN" sz="5400" dirty="0">
              <a:latin typeface="Brush Script MT" pitchFamily="66" charset="0"/>
            </a:endParaRPr>
          </a:p>
        </p:txBody>
      </p:sp>
      <p:sp>
        <p:nvSpPr>
          <p:cNvPr id="3" name="Content Placeholder 2"/>
          <p:cNvSpPr>
            <a:spLocks noGrp="1"/>
          </p:cNvSpPr>
          <p:nvPr>
            <p:ph idx="1"/>
          </p:nvPr>
        </p:nvSpPr>
        <p:spPr>
          <a:xfrm>
            <a:off x="457200" y="1700808"/>
            <a:ext cx="8147248" cy="4425355"/>
          </a:xfrm>
        </p:spPr>
        <p:txBody>
          <a:bodyPr>
            <a:normAutofit/>
          </a:bodyPr>
          <a:lstStyle/>
          <a:p>
            <a:pPr>
              <a:buFont typeface="Wingdings" pitchFamily="2" charset="2"/>
              <a:buChar char="ü"/>
            </a:pPr>
            <a:r>
              <a:rPr lang="en-US" sz="2000" dirty="0">
                <a:latin typeface="Comic Sans MS" pitchFamily="66" charset="0"/>
              </a:rPr>
              <a:t>Our app possesses the capability to detect and distinguish various medicinal plants, enabling us to efficiently classify both common and medicinal plant species. </a:t>
            </a:r>
          </a:p>
          <a:p>
            <a:pPr>
              <a:buFont typeface="Wingdings" pitchFamily="2" charset="2"/>
              <a:buChar char="ü"/>
            </a:pPr>
            <a:r>
              <a:rPr lang="en-US" sz="2000" dirty="0">
                <a:latin typeface="Comic Sans MS" pitchFamily="66" charset="0"/>
              </a:rPr>
              <a:t>This application is highly efficient, consuming minimal time and space, because of its integration with Google Lens. By leveraging Google Lens APIs, it streamlines image detection tasks.</a:t>
            </a:r>
          </a:p>
          <a:p>
            <a:pPr>
              <a:buFont typeface="Wingdings" pitchFamily="2" charset="2"/>
              <a:buChar char="ü"/>
            </a:pPr>
            <a:r>
              <a:rPr lang="en-US" sz="2000" dirty="0">
                <a:latin typeface="Comic Sans MS" pitchFamily="66" charset="0"/>
              </a:rPr>
              <a:t>In the future, we intend to incorporate additional modules into the app, such as displaying the medicinal properties of plants and indicating the diseases for which they are used.</a:t>
            </a:r>
          </a:p>
          <a:p>
            <a:pPr marL="0" indent="0">
              <a:buNone/>
            </a:pPr>
            <a:endParaRPr lang="en-IN" sz="2000" dirty="0">
              <a:latin typeface="Comic Sans MS" pitchFamily="66" charset="0"/>
            </a:endParaRPr>
          </a:p>
        </p:txBody>
      </p:sp>
    </p:spTree>
    <p:extLst>
      <p:ext uri="{BB962C8B-B14F-4D97-AF65-F5344CB8AC3E}">
        <p14:creationId xmlns:p14="http://schemas.microsoft.com/office/powerpoint/2010/main" val="1048986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365</TotalTime>
  <Words>804</Words>
  <Application>Microsoft Office PowerPoint</Application>
  <PresentationFormat>On-screen Show (4:3)</PresentationFormat>
  <Paragraphs>45</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Brush Script MT</vt:lpstr>
      <vt:lpstr>Calibri</vt:lpstr>
      <vt:lpstr>Comic Sans MS</vt:lpstr>
      <vt:lpstr>Gabriola</vt:lpstr>
      <vt:lpstr>Söhne</vt:lpstr>
      <vt:lpstr>Wingdings</vt:lpstr>
      <vt:lpstr>Office Theme</vt:lpstr>
      <vt:lpstr>Identification of Different Medicinal Plants</vt:lpstr>
      <vt:lpstr>Abstract</vt:lpstr>
      <vt:lpstr>Introduction</vt:lpstr>
      <vt:lpstr>Introduction con..</vt:lpstr>
      <vt:lpstr>Objectives</vt:lpstr>
      <vt:lpstr>PowerPoint Presentation</vt:lpstr>
      <vt:lpstr>Methodology con..  </vt:lpstr>
      <vt:lpstr>Technology Stack</vt:lpstr>
      <vt:lpstr>Conclusion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Identification of Different Medicinal Plants</dc:title>
  <dc:creator>ismail - [2010]</dc:creator>
  <cp:lastModifiedBy>21761A05J8</cp:lastModifiedBy>
  <cp:revision>35</cp:revision>
  <dcterms:created xsi:type="dcterms:W3CDTF">2023-09-17T14:54:17Z</dcterms:created>
  <dcterms:modified xsi:type="dcterms:W3CDTF">2023-09-19T15:23:02Z</dcterms:modified>
</cp:coreProperties>
</file>