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70" r:id="rId2"/>
    <p:sldId id="280" r:id="rId3"/>
    <p:sldId id="28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3F3F-9D31-4D3D-AF0C-6D57CDDB074B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45EDF-55B8-4E89-9F19-17E1377C93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806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7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28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56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0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02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6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39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0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98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22f5b46d_1_30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22f5b46d_1_30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23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954633" y="593367"/>
            <a:ext cx="102828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 rot="10587097" flipH="1">
            <a:off x="10049913" y="2617860"/>
            <a:ext cx="2389553" cy="4379061"/>
          </a:xfrm>
          <a:custGeom>
            <a:avLst/>
            <a:gdLst/>
            <a:ahLst/>
            <a:cxnLst/>
            <a:rect l="l" t="t" r="r" b="b"/>
            <a:pathLst>
              <a:path w="54439" h="74823" extrusionOk="0">
                <a:moveTo>
                  <a:pt x="43969" y="1"/>
                </a:moveTo>
                <a:cubicBezTo>
                  <a:pt x="29785" y="1"/>
                  <a:pt x="15624" y="6043"/>
                  <a:pt x="5952" y="16443"/>
                </a:cubicBezTo>
                <a:cubicBezTo>
                  <a:pt x="4098" y="18394"/>
                  <a:pt x="2407" y="20573"/>
                  <a:pt x="1366" y="23077"/>
                </a:cubicBezTo>
                <a:cubicBezTo>
                  <a:pt x="423" y="25483"/>
                  <a:pt x="1" y="28085"/>
                  <a:pt x="66" y="30687"/>
                </a:cubicBezTo>
                <a:cubicBezTo>
                  <a:pt x="261" y="41678"/>
                  <a:pt x="6927" y="51727"/>
                  <a:pt x="15480" y="58588"/>
                </a:cubicBezTo>
                <a:cubicBezTo>
                  <a:pt x="24033" y="65450"/>
                  <a:pt x="34374" y="69678"/>
                  <a:pt x="44553" y="73775"/>
                </a:cubicBezTo>
                <a:cubicBezTo>
                  <a:pt x="45848" y="74288"/>
                  <a:pt x="47210" y="74823"/>
                  <a:pt x="48584" y="74823"/>
                </a:cubicBezTo>
                <a:cubicBezTo>
                  <a:pt x="48866" y="74823"/>
                  <a:pt x="49148" y="74800"/>
                  <a:pt x="49431" y="74751"/>
                </a:cubicBezTo>
                <a:cubicBezTo>
                  <a:pt x="51642" y="74328"/>
                  <a:pt x="53268" y="72312"/>
                  <a:pt x="53853" y="70133"/>
                </a:cubicBezTo>
                <a:cubicBezTo>
                  <a:pt x="54439" y="67987"/>
                  <a:pt x="54211" y="65678"/>
                  <a:pt x="53983" y="63466"/>
                </a:cubicBezTo>
                <a:lnTo>
                  <a:pt x="47935" y="5809"/>
                </a:lnTo>
                <a:lnTo>
                  <a:pt x="48910" y="248"/>
                </a:lnTo>
                <a:cubicBezTo>
                  <a:pt x="47268" y="82"/>
                  <a:pt x="45618" y="1"/>
                  <a:pt x="439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6"/>
          <p:cNvSpPr/>
          <p:nvPr/>
        </p:nvSpPr>
        <p:spPr>
          <a:xfrm rot="-2261890">
            <a:off x="8037265" y="2126244"/>
            <a:ext cx="5804144" cy="3497157"/>
          </a:xfrm>
          <a:custGeom>
            <a:avLst/>
            <a:gdLst/>
            <a:ahLst/>
            <a:cxnLst/>
            <a:rect l="l" t="t" r="r" b="b"/>
            <a:pathLst>
              <a:path w="144161" h="86861" fill="none" extrusionOk="0">
                <a:moveTo>
                  <a:pt x="1009" y="86861"/>
                </a:moveTo>
                <a:cubicBezTo>
                  <a:pt x="1" y="77040"/>
                  <a:pt x="944" y="63089"/>
                  <a:pt x="10472" y="50016"/>
                </a:cubicBezTo>
                <a:cubicBezTo>
                  <a:pt x="17561" y="40260"/>
                  <a:pt x="30829" y="37301"/>
                  <a:pt x="42829" y="38309"/>
                </a:cubicBezTo>
                <a:cubicBezTo>
                  <a:pt x="54861" y="39317"/>
                  <a:pt x="66828" y="42959"/>
                  <a:pt x="78763" y="41431"/>
                </a:cubicBezTo>
                <a:cubicBezTo>
                  <a:pt x="90438" y="39902"/>
                  <a:pt x="100974" y="33659"/>
                  <a:pt x="107901" y="24130"/>
                </a:cubicBezTo>
                <a:cubicBezTo>
                  <a:pt x="112096" y="18309"/>
                  <a:pt x="114860" y="11318"/>
                  <a:pt x="120323" y="6667"/>
                </a:cubicBezTo>
                <a:cubicBezTo>
                  <a:pt x="126795" y="1172"/>
                  <a:pt x="136583" y="1"/>
                  <a:pt x="144160" y="3838"/>
                </a:cubicBezTo>
              </a:path>
            </a:pathLst>
          </a:custGeom>
          <a:noFill/>
          <a:ln w="20325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27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>
            <a:spLocks noGrp="1"/>
          </p:cNvSpPr>
          <p:nvPr>
            <p:ph type="title"/>
          </p:nvPr>
        </p:nvSpPr>
        <p:spPr>
          <a:xfrm>
            <a:off x="954633" y="593367"/>
            <a:ext cx="102828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28"/>
          <p:cNvSpPr/>
          <p:nvPr/>
        </p:nvSpPr>
        <p:spPr>
          <a:xfrm rot="-863020" flipH="1">
            <a:off x="10655495" y="-273845"/>
            <a:ext cx="1624843" cy="2878940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8"/>
          <p:cNvSpPr/>
          <p:nvPr/>
        </p:nvSpPr>
        <p:spPr>
          <a:xfrm>
            <a:off x="-94666" y="4337900"/>
            <a:ext cx="942964" cy="2692168"/>
          </a:xfrm>
          <a:custGeom>
            <a:avLst/>
            <a:gdLst/>
            <a:ahLst/>
            <a:cxnLst/>
            <a:rect l="l" t="t" r="r" b="b"/>
            <a:pathLst>
              <a:path w="25139" h="71772" fill="none" extrusionOk="0">
                <a:moveTo>
                  <a:pt x="23187" y="71771"/>
                </a:moveTo>
                <a:cubicBezTo>
                  <a:pt x="25138" y="56194"/>
                  <a:pt x="20976" y="40487"/>
                  <a:pt x="11577" y="27902"/>
                </a:cubicBezTo>
                <a:cubicBezTo>
                  <a:pt x="9301" y="24910"/>
                  <a:pt x="6732" y="22114"/>
                  <a:pt x="4781" y="18927"/>
                </a:cubicBezTo>
                <a:cubicBezTo>
                  <a:pt x="1366" y="13236"/>
                  <a:pt x="0" y="6569"/>
                  <a:pt x="944" y="0"/>
                </a:cubicBezTo>
              </a:path>
            </a:pathLst>
          </a:custGeom>
          <a:solidFill>
            <a:schemeClr val="lt2"/>
          </a:solidFill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1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7"/>
          <p:cNvSpPr/>
          <p:nvPr/>
        </p:nvSpPr>
        <p:spPr>
          <a:xfrm rot="-10672065" flipH="1">
            <a:off x="-664611" y="5172679"/>
            <a:ext cx="8315444" cy="2264300"/>
          </a:xfrm>
          <a:custGeom>
            <a:avLst/>
            <a:gdLst/>
            <a:ahLst/>
            <a:cxnLst/>
            <a:rect l="l" t="t" r="r" b="b"/>
            <a:pathLst>
              <a:path w="154436" h="42053" extrusionOk="0">
                <a:moveTo>
                  <a:pt x="12390" y="0"/>
                </a:moveTo>
                <a:lnTo>
                  <a:pt x="0" y="9106"/>
                </a:lnTo>
                <a:cubicBezTo>
                  <a:pt x="6081" y="21463"/>
                  <a:pt x="16260" y="31934"/>
                  <a:pt x="28813" y="37528"/>
                </a:cubicBezTo>
                <a:cubicBezTo>
                  <a:pt x="35454" y="40497"/>
                  <a:pt x="42747" y="42053"/>
                  <a:pt x="50014" y="42053"/>
                </a:cubicBezTo>
                <a:cubicBezTo>
                  <a:pt x="56517" y="42053"/>
                  <a:pt x="63000" y="40806"/>
                  <a:pt x="68974" y="38211"/>
                </a:cubicBezTo>
                <a:cubicBezTo>
                  <a:pt x="74210" y="35934"/>
                  <a:pt x="78990" y="32715"/>
                  <a:pt x="84161" y="30243"/>
                </a:cubicBezTo>
                <a:cubicBezTo>
                  <a:pt x="88193" y="28292"/>
                  <a:pt x="92421" y="26829"/>
                  <a:pt x="96648" y="25365"/>
                </a:cubicBezTo>
                <a:cubicBezTo>
                  <a:pt x="113381" y="19575"/>
                  <a:pt x="130659" y="13732"/>
                  <a:pt x="148229" y="13732"/>
                </a:cubicBezTo>
                <a:cubicBezTo>
                  <a:pt x="150294" y="13732"/>
                  <a:pt x="152363" y="13813"/>
                  <a:pt x="154436" y="13984"/>
                </a:cubicBezTo>
                <a:cubicBezTo>
                  <a:pt x="143314" y="3740"/>
                  <a:pt x="126729" y="2829"/>
                  <a:pt x="111575" y="2439"/>
                </a:cubicBezTo>
                <a:lnTo>
                  <a:pt x="123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37"/>
          <p:cNvSpPr/>
          <p:nvPr/>
        </p:nvSpPr>
        <p:spPr>
          <a:xfrm rot="10800000" flipH="1">
            <a:off x="8438607" y="-742641"/>
            <a:ext cx="5022781" cy="3132495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37"/>
          <p:cNvSpPr/>
          <p:nvPr/>
        </p:nvSpPr>
        <p:spPr>
          <a:xfrm rot="10800000" flipH="1">
            <a:off x="10164534" y="-748400"/>
            <a:ext cx="2145655" cy="4889787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37"/>
          <p:cNvSpPr/>
          <p:nvPr/>
        </p:nvSpPr>
        <p:spPr>
          <a:xfrm rot="5712101">
            <a:off x="1110207" y="2704441"/>
            <a:ext cx="2679200" cy="6105696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886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8"/>
          <p:cNvSpPr/>
          <p:nvPr/>
        </p:nvSpPr>
        <p:spPr>
          <a:xfrm rot="-870143">
            <a:off x="446300" y="5437806"/>
            <a:ext cx="7576721" cy="3594276"/>
          </a:xfrm>
          <a:custGeom>
            <a:avLst/>
            <a:gdLst/>
            <a:ahLst/>
            <a:cxnLst/>
            <a:rect l="l" t="t" r="r" b="b"/>
            <a:pathLst>
              <a:path w="125820" h="59687" extrusionOk="0">
                <a:moveTo>
                  <a:pt x="16866" y="1"/>
                </a:moveTo>
                <a:cubicBezTo>
                  <a:pt x="16300" y="1"/>
                  <a:pt x="15830" y="51"/>
                  <a:pt x="15513" y="164"/>
                </a:cubicBezTo>
                <a:cubicBezTo>
                  <a:pt x="9919" y="2245"/>
                  <a:pt x="4001" y="5270"/>
                  <a:pt x="1659" y="10765"/>
                </a:cubicBezTo>
                <a:cubicBezTo>
                  <a:pt x="1" y="14733"/>
                  <a:pt x="554" y="19383"/>
                  <a:pt x="2342" y="23318"/>
                </a:cubicBezTo>
                <a:cubicBezTo>
                  <a:pt x="4131" y="27220"/>
                  <a:pt x="7058" y="30505"/>
                  <a:pt x="10147" y="33529"/>
                </a:cubicBezTo>
                <a:cubicBezTo>
                  <a:pt x="27437" y="50391"/>
                  <a:pt x="51615" y="59687"/>
                  <a:pt x="75722" y="59687"/>
                </a:cubicBezTo>
                <a:cubicBezTo>
                  <a:pt x="84578" y="59687"/>
                  <a:pt x="93425" y="58432"/>
                  <a:pt x="101917" y="55838"/>
                </a:cubicBezTo>
                <a:cubicBezTo>
                  <a:pt x="108942" y="53691"/>
                  <a:pt x="116063" y="50472"/>
                  <a:pt x="120454" y="44553"/>
                </a:cubicBezTo>
                <a:cubicBezTo>
                  <a:pt x="124811" y="38537"/>
                  <a:pt x="125819" y="30700"/>
                  <a:pt x="123088" y="23773"/>
                </a:cubicBezTo>
                <a:cubicBezTo>
                  <a:pt x="119153" y="14147"/>
                  <a:pt x="104421" y="5822"/>
                  <a:pt x="94438" y="5660"/>
                </a:cubicBezTo>
                <a:cubicBezTo>
                  <a:pt x="94052" y="5653"/>
                  <a:pt x="93666" y="5650"/>
                  <a:pt x="93281" y="5650"/>
                </a:cubicBezTo>
                <a:cubicBezTo>
                  <a:pt x="81902" y="5650"/>
                  <a:pt x="70639" y="8359"/>
                  <a:pt x="59284" y="9335"/>
                </a:cubicBezTo>
                <a:cubicBezTo>
                  <a:pt x="56952" y="9535"/>
                  <a:pt x="54582" y="9650"/>
                  <a:pt x="52209" y="9650"/>
                </a:cubicBezTo>
                <a:cubicBezTo>
                  <a:pt x="42638" y="9650"/>
                  <a:pt x="33008" y="7770"/>
                  <a:pt x="25529" y="1985"/>
                </a:cubicBezTo>
                <a:cubicBezTo>
                  <a:pt x="24401" y="1126"/>
                  <a:pt x="19548" y="1"/>
                  <a:pt x="168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38"/>
          <p:cNvSpPr/>
          <p:nvPr/>
        </p:nvSpPr>
        <p:spPr>
          <a:xfrm rot="10800000">
            <a:off x="6153178" y="5928567"/>
            <a:ext cx="6719156" cy="1667523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800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/>
          <p:nvPr/>
        </p:nvSpPr>
        <p:spPr>
          <a:xfrm rot="4424495">
            <a:off x="-3253586" y="2727434"/>
            <a:ext cx="7781233" cy="1931103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39"/>
          <p:cNvSpPr/>
          <p:nvPr/>
        </p:nvSpPr>
        <p:spPr>
          <a:xfrm rot="-1281600" flipH="1">
            <a:off x="9048023" y="-804157"/>
            <a:ext cx="2624152" cy="4649541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accen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39"/>
          <p:cNvSpPr/>
          <p:nvPr/>
        </p:nvSpPr>
        <p:spPr>
          <a:xfrm>
            <a:off x="5867907" y="5017163"/>
            <a:ext cx="7033164" cy="4386284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183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 rot="10391909">
            <a:off x="10613319" y="-32091"/>
            <a:ext cx="2044600" cy="4333395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40"/>
          <p:cNvSpPr/>
          <p:nvPr/>
        </p:nvSpPr>
        <p:spPr>
          <a:xfrm rot="10800000">
            <a:off x="-402776" y="-336300"/>
            <a:ext cx="4060384" cy="7194295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3" name="Google Shape;653;p40"/>
          <p:cNvGrpSpPr/>
          <p:nvPr/>
        </p:nvGrpSpPr>
        <p:grpSpPr>
          <a:xfrm rot="1714734" flipH="1">
            <a:off x="9755873" y="960962"/>
            <a:ext cx="1950895" cy="1877721"/>
            <a:chOff x="2445325" y="5373775"/>
            <a:chExt cx="1109775" cy="1068150"/>
          </a:xfrm>
        </p:grpSpPr>
        <p:sp>
          <p:nvSpPr>
            <p:cNvPr id="654" name="Google Shape;654;p40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0791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Font typeface="Delius Swash Caps"/>
              <a:buChar char="●"/>
              <a:defRPr sz="1800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044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TUGAS M10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DISCOVERY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STUDI KASUS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Putu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1120800012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7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&amp;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D83A6-FD8A-478F-97A8-E0533A32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47" y="1823774"/>
            <a:ext cx="18002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E5F81-0E9C-43AE-959D-25A0F1C10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63" y="2425956"/>
            <a:ext cx="2732139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8D566-77C6-4E01-B4ED-D442BE265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63" y="3889119"/>
            <a:ext cx="1678021" cy="8480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EA4479-D31F-4BFE-987A-A398564A280E}"/>
              </a:ext>
            </a:extLst>
          </p:cNvPr>
          <p:cNvSpPr/>
          <p:nvPr/>
        </p:nvSpPr>
        <p:spPr>
          <a:xfrm>
            <a:off x="262956" y="3286937"/>
            <a:ext cx="4787632" cy="602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Contoh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290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7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Memplot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&amp;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68F5-6FA9-4EEF-BDF2-B918A754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03" y="3429000"/>
            <a:ext cx="4106966" cy="2675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BB484-C498-4AB2-95C9-3AC7D6CB7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300" y="2054169"/>
            <a:ext cx="4843770" cy="12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8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DAF3-D27A-4F2D-A6A7-E0635CF0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ANALISA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0E129-A5D5-418F-B873-B1EFA2DBA86F}"/>
              </a:ext>
            </a:extLst>
          </p:cNvPr>
          <p:cNvSpPr txBox="1">
            <a:spLocks/>
          </p:cNvSpPr>
          <p:nvPr/>
        </p:nvSpPr>
        <p:spPr>
          <a:xfrm>
            <a:off x="753071" y="1497935"/>
            <a:ext cx="10282800" cy="41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4667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kern="0" dirty="0" err="1"/>
              <a:t>Penggunaan</a:t>
            </a:r>
            <a:r>
              <a:rPr lang="en-ID" sz="2000" kern="0" dirty="0"/>
              <a:t> Text Mining </a:t>
            </a:r>
            <a:r>
              <a:rPr lang="en-ID" sz="2000" kern="0" dirty="0" err="1"/>
              <a:t>dapat</a:t>
            </a:r>
            <a:r>
              <a:rPr lang="en-ID" sz="2000" kern="0" dirty="0"/>
              <a:t> </a:t>
            </a:r>
            <a:r>
              <a:rPr lang="en-ID" sz="2000" kern="0" dirty="0" err="1"/>
              <a:t>membantu</a:t>
            </a:r>
            <a:r>
              <a:rPr lang="en-ID" sz="2000" kern="0" dirty="0"/>
              <a:t> </a:t>
            </a:r>
            <a:r>
              <a:rPr lang="en-ID" sz="2000" kern="0" dirty="0" err="1"/>
              <a:t>pencarian</a:t>
            </a:r>
            <a:r>
              <a:rPr lang="en-ID" sz="2000" kern="0" dirty="0"/>
              <a:t> kata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dokumen</a:t>
            </a:r>
            <a:r>
              <a:rPr lang="en-ID" sz="2000" kern="0" dirty="0"/>
              <a:t>, </a:t>
            </a:r>
            <a:r>
              <a:rPr lang="en-ID" sz="2000" kern="0" dirty="0" err="1"/>
              <a:t>seperti</a:t>
            </a:r>
            <a:r>
              <a:rPr lang="en-ID" sz="2000" kern="0" dirty="0"/>
              <a:t> yang </a:t>
            </a:r>
            <a:r>
              <a:rPr lang="en-ID" sz="2000" kern="0" dirty="0" err="1"/>
              <a:t>diaplikasikan</a:t>
            </a:r>
            <a:r>
              <a:rPr lang="en-ID" sz="2000" kern="0" dirty="0"/>
              <a:t> </a:t>
            </a:r>
            <a:r>
              <a:rPr lang="en-ID" sz="2000" kern="0" dirty="0" err="1"/>
              <a:t>secara</a:t>
            </a:r>
            <a:r>
              <a:rPr lang="en-ID" sz="2000" kern="0" dirty="0"/>
              <a:t> </a:t>
            </a:r>
            <a:r>
              <a:rPr lang="en-ID" sz="2000" kern="0" dirty="0" err="1"/>
              <a:t>sederhana</a:t>
            </a:r>
            <a:r>
              <a:rPr lang="en-ID" sz="2000" kern="0" dirty="0"/>
              <a:t>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praktikum</a:t>
            </a:r>
            <a:r>
              <a:rPr lang="en-ID" sz="2000" kern="0" dirty="0"/>
              <a:t> </a:t>
            </a:r>
            <a:r>
              <a:rPr lang="en-ID" sz="2000" kern="0" dirty="0" err="1"/>
              <a:t>ini</a:t>
            </a:r>
            <a:r>
              <a:rPr lang="en-ID" sz="2000" kern="0" dirty="0"/>
              <a:t>. Proses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penyelesaiannya</a:t>
            </a:r>
            <a:r>
              <a:rPr lang="en-ID" sz="2000" kern="0" dirty="0"/>
              <a:t> </a:t>
            </a:r>
            <a:r>
              <a:rPr lang="en-ID" sz="2000" kern="0" dirty="0" err="1"/>
              <a:t>meliputi</a:t>
            </a:r>
            <a:r>
              <a:rPr lang="en-ID" sz="2000" kern="0" dirty="0"/>
              <a:t> Tokenizing, Filtering, dan Stemming.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kern="0" dirty="0" err="1"/>
              <a:t>Untuk</a:t>
            </a:r>
            <a:r>
              <a:rPr lang="en-ID" sz="2000" kern="0" dirty="0"/>
              <a:t> </a:t>
            </a:r>
            <a:r>
              <a:rPr lang="en-ID" sz="2000" kern="0" dirty="0" err="1"/>
              <a:t>melihat</a:t>
            </a:r>
            <a:r>
              <a:rPr lang="en-ID" sz="2000" kern="0" dirty="0"/>
              <a:t> </a:t>
            </a:r>
            <a:r>
              <a:rPr lang="en-ID" sz="2000" kern="0" dirty="0" err="1"/>
              <a:t>kinerja</a:t>
            </a:r>
            <a:r>
              <a:rPr lang="en-ID" sz="2000" kern="0" dirty="0"/>
              <a:t> </a:t>
            </a:r>
            <a:r>
              <a:rPr lang="en-ID" sz="2000" kern="0" dirty="0" err="1"/>
              <a:t>dari</a:t>
            </a:r>
            <a:r>
              <a:rPr lang="en-ID" sz="2000" kern="0" dirty="0"/>
              <a:t> </a:t>
            </a:r>
            <a:r>
              <a:rPr lang="en-ID" sz="2000" kern="0" dirty="0" err="1"/>
              <a:t>algoritma</a:t>
            </a:r>
            <a:r>
              <a:rPr lang="en-ID" sz="2000" kern="0" dirty="0"/>
              <a:t> yang </a:t>
            </a:r>
            <a:r>
              <a:rPr lang="en-ID" sz="2000" kern="0" dirty="0" err="1"/>
              <a:t>sudah</a:t>
            </a:r>
            <a:r>
              <a:rPr lang="en-ID" sz="2000" kern="0" dirty="0"/>
              <a:t> </a:t>
            </a:r>
            <a:r>
              <a:rPr lang="en-ID" sz="2000" kern="0" dirty="0" err="1"/>
              <a:t>dibuat</a:t>
            </a:r>
            <a:r>
              <a:rPr lang="en-ID" sz="2000" kern="0" dirty="0"/>
              <a:t>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praktikum</a:t>
            </a:r>
            <a:r>
              <a:rPr lang="en-ID" sz="2000" kern="0" dirty="0"/>
              <a:t> Text Mining, </a:t>
            </a:r>
            <a:r>
              <a:rPr lang="en-ID" sz="2000" kern="0" dirty="0" err="1"/>
              <a:t>digunakan</a:t>
            </a:r>
            <a:r>
              <a:rPr lang="en-ID" sz="2000" kern="0" dirty="0"/>
              <a:t> </a:t>
            </a:r>
            <a:r>
              <a:rPr lang="en-ID" sz="2000" kern="0" dirty="0" err="1"/>
              <a:t>perhitungan</a:t>
            </a:r>
            <a:r>
              <a:rPr lang="en-ID" sz="2000" kern="0" dirty="0"/>
              <a:t> Recall dan Precision. Dimana Recall </a:t>
            </a:r>
            <a:r>
              <a:rPr lang="en-ID" sz="2000" kern="0" dirty="0" err="1"/>
              <a:t>adalah</a:t>
            </a:r>
            <a:r>
              <a:rPr lang="en-ID" sz="2000" kern="0" dirty="0"/>
              <a:t> Tingkat </a:t>
            </a:r>
            <a:r>
              <a:rPr lang="en-ID" sz="2000" kern="0" dirty="0" err="1"/>
              <a:t>keberhasilan</a:t>
            </a:r>
            <a:r>
              <a:rPr lang="en-ID" sz="2000" kern="0" dirty="0"/>
              <a:t> </a:t>
            </a:r>
            <a:r>
              <a:rPr lang="en-ID" sz="2000" kern="0" dirty="0" err="1"/>
              <a:t>sistem</a:t>
            </a:r>
            <a:r>
              <a:rPr lang="en-ID" sz="2000" kern="0" dirty="0"/>
              <a:t>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menemukan</a:t>
            </a:r>
            <a:r>
              <a:rPr lang="en-ID" sz="2000" kern="0" dirty="0"/>
              <a:t> Kembali </a:t>
            </a:r>
            <a:r>
              <a:rPr lang="en-ID" sz="2000" kern="0" dirty="0" err="1"/>
              <a:t>informasi</a:t>
            </a:r>
            <a:r>
              <a:rPr lang="en-ID" sz="2000" kern="0" dirty="0"/>
              <a:t>, </a:t>
            </a:r>
            <a:r>
              <a:rPr lang="en-ID" sz="2000" kern="0" dirty="0" err="1"/>
              <a:t>sedangkan</a:t>
            </a:r>
            <a:r>
              <a:rPr lang="en-ID" sz="2000" kern="0" dirty="0"/>
              <a:t> Precision </a:t>
            </a:r>
            <a:r>
              <a:rPr lang="en-ID" sz="2000" kern="0" dirty="0" err="1"/>
              <a:t>adalah</a:t>
            </a:r>
            <a:r>
              <a:rPr lang="en-ID" sz="2000" kern="0" dirty="0"/>
              <a:t> </a:t>
            </a:r>
            <a:r>
              <a:rPr lang="en-ID" sz="2000" kern="0" dirty="0" err="1"/>
              <a:t>tingkat</a:t>
            </a:r>
            <a:r>
              <a:rPr lang="en-ID" sz="2000" kern="0" dirty="0"/>
              <a:t> </a:t>
            </a:r>
            <a:r>
              <a:rPr lang="en-ID" sz="2000" kern="0" dirty="0" err="1"/>
              <a:t>ketepatan</a:t>
            </a:r>
            <a:r>
              <a:rPr lang="en-ID" sz="2000" kern="0" dirty="0"/>
              <a:t> </a:t>
            </a:r>
            <a:r>
              <a:rPr lang="en-ID" sz="2000" kern="0" dirty="0" err="1"/>
              <a:t>antara</a:t>
            </a:r>
            <a:r>
              <a:rPr lang="en-ID" sz="2000" kern="0" dirty="0"/>
              <a:t> </a:t>
            </a:r>
            <a:r>
              <a:rPr lang="en-ID" sz="2000" kern="0" dirty="0" err="1"/>
              <a:t>informasi</a:t>
            </a:r>
            <a:r>
              <a:rPr lang="en-ID" sz="2000" kern="0" dirty="0"/>
              <a:t> yang </a:t>
            </a:r>
            <a:r>
              <a:rPr lang="en-ID" sz="2000" kern="0" dirty="0" err="1"/>
              <a:t>diminta</a:t>
            </a:r>
            <a:r>
              <a:rPr lang="en-ID" sz="2000" kern="0" dirty="0"/>
              <a:t> </a:t>
            </a:r>
            <a:r>
              <a:rPr lang="en-ID" sz="2000" kern="0" dirty="0" err="1"/>
              <a:t>pengguna</a:t>
            </a:r>
            <a:r>
              <a:rPr lang="en-ID" sz="2000" kern="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kern="0" dirty="0" err="1"/>
              <a:t>Untuk</a:t>
            </a:r>
            <a:r>
              <a:rPr lang="en-ID" sz="2000" kern="0" dirty="0"/>
              <a:t> testing, </a:t>
            </a:r>
            <a:r>
              <a:rPr lang="en-ID" sz="2000" kern="0" dirty="0" err="1"/>
              <a:t>dapat</a:t>
            </a:r>
            <a:r>
              <a:rPr lang="en-ID" sz="2000" kern="0" dirty="0"/>
              <a:t> </a:t>
            </a:r>
            <a:r>
              <a:rPr lang="en-ID" sz="2000" kern="0" dirty="0" err="1"/>
              <a:t>diiberikan</a:t>
            </a:r>
            <a:r>
              <a:rPr lang="en-ID" sz="2000" kern="0" dirty="0"/>
              <a:t> </a:t>
            </a:r>
            <a:r>
              <a:rPr lang="en-ID" sz="2000" kern="0" dirty="0" err="1"/>
              <a:t>sebuat</a:t>
            </a:r>
            <a:r>
              <a:rPr lang="en-ID" sz="2000" kern="0" dirty="0"/>
              <a:t> </a:t>
            </a:r>
            <a:r>
              <a:rPr lang="en-ID" sz="2000" kern="0" dirty="0" err="1"/>
              <a:t>querylist</a:t>
            </a:r>
            <a:r>
              <a:rPr lang="en-ID" sz="2000" kern="0" dirty="0"/>
              <a:t>.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kasus</a:t>
            </a:r>
            <a:r>
              <a:rPr lang="en-ID" sz="2000" kern="0" dirty="0"/>
              <a:t> pada </a:t>
            </a:r>
            <a:r>
              <a:rPr lang="en-ID" sz="2000" kern="0" dirty="0" err="1"/>
              <a:t>praktikum</a:t>
            </a:r>
            <a:r>
              <a:rPr lang="en-ID" sz="2000" kern="0" dirty="0"/>
              <a:t> </a:t>
            </a:r>
            <a:r>
              <a:rPr lang="en-ID" sz="2000" kern="0" dirty="0" err="1"/>
              <a:t>ini</a:t>
            </a:r>
            <a:r>
              <a:rPr lang="en-ID" sz="2000" kern="0" dirty="0"/>
              <a:t>, </a:t>
            </a:r>
            <a:r>
              <a:rPr lang="en-ID" sz="2000" kern="0" dirty="0" err="1"/>
              <a:t>diberikan</a:t>
            </a:r>
            <a:r>
              <a:rPr lang="en-ID" sz="2000" kern="0" dirty="0"/>
              <a:t> </a:t>
            </a:r>
            <a:r>
              <a:rPr lang="en-ID" sz="2000" kern="0" dirty="0" err="1"/>
              <a:t>querylist</a:t>
            </a:r>
            <a:r>
              <a:rPr lang="en-ID" sz="2000" kern="0" dirty="0"/>
              <a:t> </a:t>
            </a:r>
            <a:r>
              <a:rPr lang="en-ID" sz="2000" kern="0" dirty="0" err="1"/>
              <a:t>yaitu</a:t>
            </a:r>
            <a:r>
              <a:rPr lang="en-ID" sz="2000" kern="0" dirty="0"/>
              <a:t> “</a:t>
            </a:r>
            <a:r>
              <a:rPr lang="en-ID" sz="2000" dirty="0" err="1">
                <a:effectLst/>
              </a:rPr>
              <a:t>pertumbuhan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ekonomi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perkembangan</a:t>
            </a:r>
            <a:r>
              <a:rPr lang="en-ID" sz="2000" dirty="0">
                <a:effectLst/>
              </a:rPr>
              <a:t> pasar </a:t>
            </a:r>
            <a:r>
              <a:rPr lang="en-ID" sz="2000" dirty="0" err="1">
                <a:effectLst/>
              </a:rPr>
              <a:t>pergerakan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harga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saham</a:t>
            </a:r>
            <a:r>
              <a:rPr lang="en-ID" sz="20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kern="0" dirty="0" err="1"/>
              <a:t>Bahasan</a:t>
            </a:r>
            <a:r>
              <a:rPr lang="en-ID" sz="2000" kern="0" dirty="0"/>
              <a:t>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praktikum</a:t>
            </a:r>
            <a:r>
              <a:rPr lang="en-ID" sz="2000" kern="0" dirty="0"/>
              <a:t> kali </a:t>
            </a:r>
            <a:r>
              <a:rPr lang="en-ID" sz="2000" kern="0" dirty="0" err="1"/>
              <a:t>ini</a:t>
            </a:r>
            <a:r>
              <a:rPr lang="en-ID" sz="2000" kern="0" dirty="0"/>
              <a:t> </a:t>
            </a:r>
            <a:r>
              <a:rPr lang="en-ID" sz="2000" kern="0" dirty="0" err="1"/>
              <a:t>yaitu</a:t>
            </a:r>
            <a:r>
              <a:rPr lang="en-ID" sz="2000" kern="0" dirty="0"/>
              <a:t> Text Mining pada </a:t>
            </a:r>
            <a:r>
              <a:rPr lang="en-ID" sz="2000" kern="0" dirty="0" err="1"/>
              <a:t>pengaplikasian</a:t>
            </a:r>
            <a:r>
              <a:rPr lang="en-ID" sz="2000" kern="0" dirty="0"/>
              <a:t> </a:t>
            </a:r>
            <a:r>
              <a:rPr lang="en-ID" sz="2000" kern="0" dirty="0" err="1"/>
              <a:t>Pencarian</a:t>
            </a:r>
            <a:r>
              <a:rPr lang="en-ID" sz="2000" kern="0" dirty="0"/>
              <a:t> kata </a:t>
            </a:r>
            <a:r>
              <a:rPr lang="en-ID" sz="2000" kern="0" dirty="0" err="1"/>
              <a:t>dalam</a:t>
            </a:r>
            <a:r>
              <a:rPr lang="en-ID" sz="2000" kern="0" dirty="0"/>
              <a:t> </a:t>
            </a:r>
            <a:r>
              <a:rPr lang="en-ID" sz="2000" kern="0" dirty="0" err="1"/>
              <a:t>dokumen</a:t>
            </a:r>
            <a:r>
              <a:rPr lang="en-ID" sz="2000" kern="0" dirty="0"/>
              <a:t>, </a:t>
            </a:r>
            <a:r>
              <a:rPr lang="en-ID" sz="2000" kern="0" dirty="0" err="1"/>
              <a:t>memiliki</a:t>
            </a:r>
            <a:r>
              <a:rPr lang="en-ID" sz="2000" kern="0" dirty="0"/>
              <a:t> </a:t>
            </a:r>
            <a:r>
              <a:rPr lang="en-ID" sz="2000" kern="0" dirty="0" err="1"/>
              <a:t>tahapan</a:t>
            </a:r>
            <a:r>
              <a:rPr lang="en-ID" sz="2000" kern="0" dirty="0"/>
              <a:t> </a:t>
            </a:r>
            <a:r>
              <a:rPr lang="en-ID" sz="2000" kern="0" dirty="0" err="1"/>
              <a:t>yatu</a:t>
            </a:r>
            <a:r>
              <a:rPr lang="en-ID" sz="2000" kern="0" dirty="0"/>
              <a:t> proses </a:t>
            </a:r>
            <a:r>
              <a:rPr lang="en-ID" sz="2000" kern="0" dirty="0" err="1"/>
              <a:t>mengatur</a:t>
            </a:r>
            <a:r>
              <a:rPr lang="en-ID" sz="2000" kern="0" dirty="0"/>
              <a:t> dan Menyusun data </a:t>
            </a:r>
            <a:r>
              <a:rPr lang="en-ID" sz="2000" kern="0" dirty="0" err="1"/>
              <a:t>dengan</a:t>
            </a:r>
            <a:r>
              <a:rPr lang="en-ID" sz="2000" kern="0" dirty="0"/>
              <a:t> </a:t>
            </a:r>
            <a:r>
              <a:rPr lang="en-ID" sz="2000" kern="0" dirty="0" err="1"/>
              <a:t>cara</a:t>
            </a:r>
            <a:r>
              <a:rPr lang="en-ID" sz="2000" kern="0" dirty="0"/>
              <a:t> </a:t>
            </a:r>
            <a:r>
              <a:rPr lang="en-ID" sz="2000" kern="0" dirty="0" err="1"/>
              <a:t>tertentu</a:t>
            </a:r>
            <a:r>
              <a:rPr lang="en-ID" sz="2000" kern="0" dirty="0"/>
              <a:t> </a:t>
            </a:r>
            <a:r>
              <a:rPr lang="en-ID" sz="2000" kern="0" dirty="0" err="1"/>
              <a:t>sehingga</a:t>
            </a:r>
            <a:r>
              <a:rPr lang="en-ID" sz="2000" kern="0" dirty="0"/>
              <a:t> </a:t>
            </a:r>
            <a:r>
              <a:rPr lang="en-ID" sz="2000" kern="0" dirty="0" err="1"/>
              <a:t>dapat</a:t>
            </a:r>
            <a:r>
              <a:rPr lang="en-ID" sz="2000" kern="0" dirty="0"/>
              <a:t> </a:t>
            </a:r>
            <a:r>
              <a:rPr lang="en-ID" sz="2000" kern="0" dirty="0" err="1"/>
              <a:t>menjadi</a:t>
            </a:r>
            <a:r>
              <a:rPr lang="en-ID" sz="2000" kern="0" dirty="0"/>
              <a:t> </a:t>
            </a:r>
            <a:r>
              <a:rPr lang="en-ID" sz="2000" kern="0" dirty="0" err="1"/>
              <a:t>sasaran</a:t>
            </a:r>
            <a:r>
              <a:rPr lang="en-ID" sz="2000" kern="0" dirty="0"/>
              <a:t> </a:t>
            </a:r>
            <a:r>
              <a:rPr lang="en-ID" sz="2000" kern="0" dirty="0" err="1"/>
              <a:t>analisis</a:t>
            </a:r>
            <a:r>
              <a:rPr lang="en-ID" sz="2000" kern="0" dirty="0"/>
              <a:t>. </a:t>
            </a:r>
            <a:r>
              <a:rPr lang="en-ID" sz="2000" kern="0" dirty="0" err="1"/>
              <a:t>Melakukannya</a:t>
            </a:r>
            <a:r>
              <a:rPr lang="en-ID" sz="2000" kern="0" dirty="0"/>
              <a:t> </a:t>
            </a:r>
            <a:r>
              <a:rPr lang="en-ID" sz="2000" kern="0" dirty="0" err="1"/>
              <a:t>dengan</a:t>
            </a:r>
            <a:r>
              <a:rPr lang="en-ID" sz="2000" kern="0" dirty="0"/>
              <a:t> </a:t>
            </a:r>
            <a:r>
              <a:rPr lang="en-ID" sz="2000" kern="0" dirty="0" err="1"/>
              <a:t>melibtakan</a:t>
            </a:r>
            <a:r>
              <a:rPr lang="en-ID" sz="2000" kern="0" dirty="0"/>
              <a:t> </a:t>
            </a:r>
            <a:r>
              <a:rPr lang="en-ID" sz="2000" kern="0" dirty="0" err="1"/>
              <a:t>penggunaan</a:t>
            </a:r>
            <a:r>
              <a:rPr lang="en-ID" sz="2000" kern="0" dirty="0"/>
              <a:t> </a:t>
            </a:r>
            <a:r>
              <a:rPr lang="en-ID" sz="2000" kern="0" dirty="0" err="1"/>
              <a:t>teknologi</a:t>
            </a:r>
            <a:r>
              <a:rPr lang="en-ID" sz="2000" kern="0" dirty="0"/>
              <a:t> natural language processing, dan </a:t>
            </a:r>
            <a:r>
              <a:rPr lang="en-ID" sz="2000" kern="0" dirty="0" err="1"/>
              <a:t>disini</a:t>
            </a:r>
            <a:r>
              <a:rPr lang="en-ID" sz="2000" kern="0" dirty="0"/>
              <a:t> </a:t>
            </a:r>
            <a:r>
              <a:rPr lang="en-ID" sz="2000" kern="0" dirty="0" err="1"/>
              <a:t>menggunakan</a:t>
            </a:r>
            <a:r>
              <a:rPr lang="en-ID" sz="2000" kern="0" dirty="0"/>
              <a:t> </a:t>
            </a:r>
            <a:r>
              <a:rPr lang="en-ID" sz="2000" kern="0" dirty="0" err="1"/>
              <a:t>beberapa</a:t>
            </a:r>
            <a:r>
              <a:rPr lang="en-ID" sz="2000" kern="0" dirty="0"/>
              <a:t> library </a:t>
            </a:r>
            <a:r>
              <a:rPr lang="en-ID" sz="2000" kern="0" dirty="0" err="1"/>
              <a:t>untuk</a:t>
            </a:r>
            <a:r>
              <a:rPr lang="en-ID" sz="2000" kern="0" dirty="0"/>
              <a:t> </a:t>
            </a:r>
            <a:r>
              <a:rPr lang="en-ID" sz="2000" kern="0" dirty="0" err="1"/>
              <a:t>menyelesaikan</a:t>
            </a:r>
            <a:r>
              <a:rPr lang="en-ID" sz="2000" kern="0" dirty="0"/>
              <a:t> </a:t>
            </a:r>
            <a:r>
              <a:rPr lang="en-ID" sz="2000" kern="0" dirty="0" err="1"/>
              <a:t>tugasnya</a:t>
            </a:r>
            <a:r>
              <a:rPr lang="en-ID" sz="2000" kern="0" dirty="0"/>
              <a:t>, </a:t>
            </a:r>
            <a:r>
              <a:rPr lang="en-ID" sz="2000" kern="0" dirty="0" err="1"/>
              <a:t>seperti</a:t>
            </a:r>
            <a:r>
              <a:rPr lang="en-ID" sz="2000" kern="0" dirty="0"/>
              <a:t> </a:t>
            </a:r>
            <a:r>
              <a:rPr lang="en-ID" sz="2000" kern="0" dirty="0" err="1"/>
              <a:t>sastrawi</a:t>
            </a:r>
            <a:r>
              <a:rPr lang="en-ID" sz="2000" kern="0" dirty="0"/>
              <a:t> </a:t>
            </a:r>
            <a:r>
              <a:rPr lang="en-ID" sz="2000" kern="0" dirty="0" err="1"/>
              <a:t>untuk</a:t>
            </a:r>
            <a:r>
              <a:rPr lang="en-ID" sz="2000" kern="0" dirty="0"/>
              <a:t> Menyusun kata </a:t>
            </a:r>
            <a:r>
              <a:rPr lang="en-ID" sz="2000" kern="0" dirty="0" err="1"/>
              <a:t>dalam</a:t>
            </a:r>
            <a:r>
              <a:rPr lang="en-ID" sz="2000" kern="0" dirty="0"/>
              <a:t> Bahasa Indonesia </a:t>
            </a:r>
            <a:r>
              <a:rPr lang="en-ID" sz="2000" kern="0" dirty="0" err="1"/>
              <a:t>sehingga</a:t>
            </a:r>
            <a:r>
              <a:rPr lang="en-ID" sz="2000" kern="0" dirty="0"/>
              <a:t> </a:t>
            </a:r>
            <a:r>
              <a:rPr lang="en-ID" sz="2000" kern="0" dirty="0" err="1"/>
              <a:t>menjadi</a:t>
            </a:r>
            <a:r>
              <a:rPr lang="en-ID" sz="2000" kern="0" dirty="0"/>
              <a:t> yang </a:t>
            </a:r>
            <a:r>
              <a:rPr lang="en-ID" sz="2000" kern="0" dirty="0" err="1"/>
              <a:t>diharapkan</a:t>
            </a:r>
            <a:r>
              <a:rPr lang="en-ID" sz="2000" kern="0" dirty="0"/>
              <a:t> dan lain </a:t>
            </a:r>
            <a:r>
              <a:rPr lang="en-ID" sz="2000" kern="0" dirty="0" err="1"/>
              <a:t>sebagainya</a:t>
            </a:r>
            <a:r>
              <a:rPr lang="en-ID" sz="2000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60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FF7F2-60ED-4D97-A9D5-F8FBC1F36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2" y="1250343"/>
            <a:ext cx="5783519" cy="3129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2E0FA2-119C-4DFF-ABDB-0272B8434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470" y="3872696"/>
            <a:ext cx="5783519" cy="27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352814"/>
            <a:ext cx="10282800" cy="871302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C1FF693-3224-4550-B8A9-CF653B873FCD}"/>
              </a:ext>
            </a:extLst>
          </p:cNvPr>
          <p:cNvSpPr txBox="1">
            <a:spLocks/>
          </p:cNvSpPr>
          <p:nvPr/>
        </p:nvSpPr>
        <p:spPr>
          <a:xfrm>
            <a:off x="531813" y="1685085"/>
            <a:ext cx="6886626" cy="185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4667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 i="0" u="none" strike="noStrike" cap="none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pPr marL="342900" indent="-342900">
              <a:buAutoNum type="arabicPeriod"/>
            </a:pPr>
            <a:r>
              <a:rPr lang="en-ID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Laptop/PC</a:t>
            </a:r>
          </a:p>
          <a:p>
            <a:pPr marL="342900" indent="-342900">
              <a:buAutoNum type="arabicPeriod"/>
            </a:pPr>
            <a:r>
              <a:rPr lang="en-ID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Anaconda (Python)</a:t>
            </a:r>
          </a:p>
          <a:p>
            <a:pPr marL="342900" indent="-342900">
              <a:buAutoNum type="arabicPeriod"/>
            </a:pPr>
            <a:r>
              <a:rPr lang="en-ID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(</a:t>
            </a:r>
            <a:r>
              <a:rPr lang="en-ID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ID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Label)</a:t>
            </a:r>
          </a:p>
        </p:txBody>
      </p:sp>
    </p:spTree>
    <p:extLst>
      <p:ext uri="{BB962C8B-B14F-4D97-AF65-F5344CB8AC3E}">
        <p14:creationId xmlns:p14="http://schemas.microsoft.com/office/powerpoint/2010/main" val="399747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1 –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1-50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0E26E-E668-4B6A-9545-074CB8142CCC}"/>
              </a:ext>
            </a:extLst>
          </p:cNvPr>
          <p:cNvSpPr txBox="1"/>
          <p:nvPr/>
        </p:nvSpPr>
        <p:spPr>
          <a:xfrm>
            <a:off x="431390" y="1108525"/>
            <a:ext cx="11618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AFC07-349F-443F-958A-52DB8E07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90" y="1293191"/>
            <a:ext cx="8096250" cy="241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00257-C2AE-4D54-A632-951E28728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90" y="4034298"/>
            <a:ext cx="7915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7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57280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2 –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Tokenizing, Filtering &amp; Stemming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691E5-CD82-4156-AEBE-0EE0F0FD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3" y="1455499"/>
            <a:ext cx="8086725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AE51B-92F4-44CB-8945-F3166707B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89" y="4205611"/>
            <a:ext cx="7953375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84393B-AE4C-4F97-9A7D-8CCC7DF7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018" y="4160599"/>
            <a:ext cx="7581900" cy="238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4474FE-771E-4325-A16E-F1F5FDC8E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246" y="4857846"/>
            <a:ext cx="78962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2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3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 Frequency (TF)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48C89-D7C4-4D93-A257-162ED1D1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6" y="1497205"/>
            <a:ext cx="7848600" cy="2924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660E5-B38B-4F17-BEFD-64CBD17FF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6" y="4824810"/>
            <a:ext cx="7962900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C2F8CD-D2B2-43C2-B290-648AE3A92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022" y="3738084"/>
            <a:ext cx="1535830" cy="27686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D90522-4981-4CFA-9E1C-608E43E1419A}"/>
              </a:ext>
            </a:extLst>
          </p:cNvPr>
          <p:cNvSpPr/>
          <p:nvPr/>
        </p:nvSpPr>
        <p:spPr>
          <a:xfrm>
            <a:off x="8700655" y="1624539"/>
            <a:ext cx="2816383" cy="1495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Dengan</a:t>
            </a:r>
            <a:r>
              <a:rPr lang="en-ID" dirty="0"/>
              <a:t> Threshold TF = 50%*Freq </a:t>
            </a:r>
            <a:r>
              <a:rPr lang="en-ID" dirty="0" err="1"/>
              <a:t>Tertinggi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94C0B-8296-41DC-9318-A71A6F8D5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5414" y="4093720"/>
            <a:ext cx="1190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4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0A834-3F8B-44FD-9A5B-7985DF40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12" y="1311070"/>
            <a:ext cx="8058150" cy="3409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993306-51F8-4A96-A5B0-BCA14AA78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272" y="5055725"/>
            <a:ext cx="5467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0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5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Querylist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773D1-9D9A-499D-93A9-38AD67DC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00" y="1834330"/>
            <a:ext cx="3243774" cy="4588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5A6D7-1D00-408E-9301-1CADFAE0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124" y="2778255"/>
            <a:ext cx="1494810" cy="27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6C4DA5-995A-4CD3-B88C-021A3B17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175833"/>
            <a:ext cx="10282800" cy="684000"/>
          </a:xfrm>
        </p:spPr>
        <p:txBody>
          <a:bodyPr/>
          <a:lstStyle/>
          <a:p>
            <a:pPr algn="ctr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6 –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DD91D-2FF7-416C-98AE-4528A3EE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29" y="2671916"/>
            <a:ext cx="7591425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6D5C4-0E8F-493B-8BC7-F02A18CE94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095"/>
          <a:stretch/>
        </p:blipFill>
        <p:spPr>
          <a:xfrm>
            <a:off x="954600" y="1702355"/>
            <a:ext cx="1104900" cy="4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98752"/>
      </p:ext>
    </p:extLst>
  </p:cSld>
  <p:clrMapOvr>
    <a:masterClrMapping/>
  </p:clrMapOvr>
</p:sld>
</file>

<file path=ppt/theme/theme1.xml><?xml version="1.0" encoding="utf-8"?>
<a:theme xmlns:a="http://schemas.openxmlformats.org/drawingml/2006/main" name="Best Mom of the World Day by Slidesgo">
  <a:themeElements>
    <a:clrScheme name="Simple Light">
      <a:dk1>
        <a:srgbClr val="002A32"/>
      </a:dk1>
      <a:lt1>
        <a:srgbClr val="B45F06"/>
      </a:lt1>
      <a:dk2>
        <a:srgbClr val="F6B26B"/>
      </a:dk2>
      <a:lt2>
        <a:srgbClr val="005062"/>
      </a:lt2>
      <a:accent1>
        <a:srgbClr val="FFF8E8"/>
      </a:accent1>
      <a:accent2>
        <a:srgbClr val="FFA977"/>
      </a:accent2>
      <a:accent3>
        <a:srgbClr val="FFFFFF"/>
      </a:accent3>
      <a:accent4>
        <a:srgbClr val="B45F06"/>
      </a:accent4>
      <a:accent5>
        <a:srgbClr val="F6B26B"/>
      </a:accent5>
      <a:accent6>
        <a:srgbClr val="005062"/>
      </a:accent6>
      <a:hlink>
        <a:srgbClr val="B45F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283</Words>
  <Application>Microsoft Office PowerPoint</Application>
  <PresentationFormat>Widescreen</PresentationFormat>
  <Paragraphs>21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Delius Swash Caps</vt:lpstr>
      <vt:lpstr>Nothing You Could Do</vt:lpstr>
      <vt:lpstr>Times New Roman</vt:lpstr>
      <vt:lpstr>Best Mom of the World Day by Slidesgo</vt:lpstr>
      <vt:lpstr> TUGAS M10 KNOWLEDGE DISCOVERY TEXT MINING STUDI KASUS  Ni Putu Devira AM 1120800012 S2 Elektro 2020</vt:lpstr>
      <vt:lpstr>SOAL</vt:lpstr>
      <vt:lpstr>PERALATAN  </vt:lpstr>
      <vt:lpstr>LANGKAH 1 – Membaca Data 1-50</vt:lpstr>
      <vt:lpstr>LANGKAH 2 – Melakukan Tokenizing, Filtering &amp; Stemming Data</vt:lpstr>
      <vt:lpstr>LANGKAH 3 – Menghitung skor Term Frequency (TF)</vt:lpstr>
      <vt:lpstr>LANGKAH 4 – Memberi Query</vt:lpstr>
      <vt:lpstr>LANGKAH 5 – Memilih beberapa data dari jumlah yg masuk Querylist terbanyak </vt:lpstr>
      <vt:lpstr>LANGKAH 6 – Menginputkan label</vt:lpstr>
      <vt:lpstr>LANGKAH 7 – Menghitung Recall &amp; Precision</vt:lpstr>
      <vt:lpstr>LANGKAH 7 – Memplot Grafik Recall &amp; Precision</vt:lpstr>
      <vt:lpstr>ANALISA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M10 KNOWLEDGE DISCOVERY CLUSTERING OPTIMIZATION  Ni Putu Devira AM 1120800012 S2 Elektro 2020</dc:title>
  <dc:creator>user</dc:creator>
  <cp:lastModifiedBy>user</cp:lastModifiedBy>
  <cp:revision>10</cp:revision>
  <dcterms:created xsi:type="dcterms:W3CDTF">2021-04-27T02:49:27Z</dcterms:created>
  <dcterms:modified xsi:type="dcterms:W3CDTF">2021-04-27T12:48:44Z</dcterms:modified>
</cp:coreProperties>
</file>