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64" r:id="rId7"/>
    <p:sldId id="259" r:id="rId8"/>
    <p:sldId id="260" r:id="rId9"/>
    <p:sldId id="261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9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8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08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0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1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93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3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53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7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36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02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A4153D6-D58A-4BEE-A65F-099D980F2E57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F36CC6-C72C-4689-9E9B-C23F71AB7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4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DAD9-BBAA-4908-AF28-418F14F5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M11-image retrieval</a:t>
            </a:r>
            <a:br>
              <a:rPr lang="en-ID" dirty="0"/>
            </a:br>
            <a:r>
              <a:rPr lang="en-ID" dirty="0"/>
              <a:t>knowledge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3DFA-DB05-438F-AF64-1947E8F0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1034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Nama		: Ni Putu </a:t>
            </a:r>
            <a:r>
              <a:rPr lang="en-ID" dirty="0" err="1"/>
              <a:t>Devira</a:t>
            </a:r>
            <a:r>
              <a:rPr lang="en-ID" dirty="0"/>
              <a:t> Ayu Martini</a:t>
            </a:r>
          </a:p>
          <a:p>
            <a:r>
              <a:rPr lang="en-ID" dirty="0"/>
              <a:t>Kelas		: S2 Teknik </a:t>
            </a:r>
            <a:r>
              <a:rPr lang="en-ID" dirty="0" err="1"/>
              <a:t>Elektro</a:t>
            </a:r>
            <a:r>
              <a:rPr lang="en-ID" dirty="0"/>
              <a:t> 2020</a:t>
            </a:r>
          </a:p>
          <a:p>
            <a:r>
              <a:rPr lang="en-ID" dirty="0"/>
              <a:t>NRP		: 1120800012</a:t>
            </a:r>
          </a:p>
        </p:txBody>
      </p:sp>
    </p:spTree>
    <p:extLst>
      <p:ext uri="{BB962C8B-B14F-4D97-AF65-F5344CB8AC3E}">
        <p14:creationId xmlns:p14="http://schemas.microsoft.com/office/powerpoint/2010/main" val="106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82D-1C4B-4305-8AD3-64B39375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&amp;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matadata</a:t>
            </a:r>
            <a:r>
              <a:rPr lang="en-ID" dirty="0"/>
              <a:t> </a:t>
            </a:r>
            <a:r>
              <a:rPr lang="en-ID" dirty="0" err="1"/>
              <a:t>warna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75108-9D87-4D1F-87D0-8468D14956B1}"/>
              </a:ext>
            </a:extLst>
          </p:cNvPr>
          <p:cNvSpPr/>
          <p:nvPr/>
        </p:nvSpPr>
        <p:spPr>
          <a:xfrm>
            <a:off x="535858" y="2241755"/>
            <a:ext cx="7413523" cy="4483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for(int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=0;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&lt;1000;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++)</a:t>
            </a:r>
          </a:p>
          <a:p>
            <a:r>
              <a:rPr lang="en-ID" dirty="0">
                <a:solidFill>
                  <a:schemeClr val="tx1"/>
                </a:solidFill>
              </a:rPr>
              <a:t>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srcfile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srcdir+String.valueOf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)+".jpg";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destfile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cvqdir+String.valueOf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)+".jpg";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imgsearch.RGB_to_CVQ_Image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srcfile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destfile</a:t>
            </a:r>
            <a:r>
              <a:rPr lang="en-ID" dirty="0">
                <a:solidFill>
                  <a:schemeClr val="tx1"/>
                </a:solidFill>
              </a:rPr>
              <a:t>, "jpg", 1000);</a:t>
            </a:r>
          </a:p>
          <a:p>
            <a:r>
              <a:rPr lang="en-ID" dirty="0">
                <a:solidFill>
                  <a:schemeClr val="tx1"/>
                </a:solidFill>
              </a:rPr>
              <a:t>        }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</a:p>
          <a:p>
            <a:r>
              <a:rPr lang="en-ID" dirty="0">
                <a:solidFill>
                  <a:schemeClr val="tx1"/>
                </a:solidFill>
              </a:rPr>
              <a:t>        //Loading </a:t>
            </a:r>
            <a:r>
              <a:rPr lang="en-ID" dirty="0" err="1">
                <a:solidFill>
                  <a:schemeClr val="tx1"/>
                </a:solidFill>
              </a:rPr>
              <a:t>color</a:t>
            </a:r>
            <a:r>
              <a:rPr lang="en-ID" dirty="0">
                <a:solidFill>
                  <a:schemeClr val="tx1"/>
                </a:solidFill>
              </a:rPr>
              <a:t> Features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vlib.readDST</a:t>
            </a:r>
            <a:r>
              <a:rPr lang="en-ID" dirty="0">
                <a:solidFill>
                  <a:schemeClr val="tx1"/>
                </a:solidFill>
              </a:rPr>
              <a:t>("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");</a:t>
            </a:r>
          </a:p>
          <a:p>
            <a:r>
              <a:rPr lang="en-ID" dirty="0">
                <a:solidFill>
                  <a:schemeClr val="tx1"/>
                </a:solidFill>
              </a:rPr>
              <a:t>        for(int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=0;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&lt;1000;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++)</a:t>
            </a:r>
          </a:p>
          <a:p>
            <a:r>
              <a:rPr lang="en-ID" dirty="0">
                <a:solidFill>
                  <a:schemeClr val="tx1"/>
                </a:solidFill>
              </a:rPr>
              <a:t>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destfile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destdir</a:t>
            </a:r>
            <a:r>
              <a:rPr lang="en-ID" dirty="0">
                <a:solidFill>
                  <a:schemeClr val="tx1"/>
                </a:solidFill>
              </a:rPr>
              <a:t>+"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"+</a:t>
            </a:r>
            <a:r>
              <a:rPr lang="en-ID" dirty="0" err="1">
                <a:solidFill>
                  <a:schemeClr val="tx1"/>
                </a:solidFill>
              </a:rPr>
              <a:t>String.valueOf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images[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]=</a:t>
            </a:r>
            <a:r>
              <a:rPr lang="en-ID" dirty="0" err="1">
                <a:solidFill>
                  <a:schemeClr val="tx1"/>
                </a:solidFill>
              </a:rPr>
              <a:t>vlib.copyArray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]);</a:t>
            </a:r>
          </a:p>
          <a:p>
            <a:r>
              <a:rPr lang="en-ID" dirty="0">
                <a:solidFill>
                  <a:schemeClr val="tx1"/>
                </a:solidFill>
              </a:rPr>
              <a:t>      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E3B49-82D7-4426-AC56-16C7CF711AC8}"/>
              </a:ext>
            </a:extLst>
          </p:cNvPr>
          <p:cNvCxnSpPr/>
          <p:nvPr/>
        </p:nvCxnSpPr>
        <p:spPr>
          <a:xfrm>
            <a:off x="3805084" y="4925961"/>
            <a:ext cx="4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79B472-400E-4462-A2EB-47533F187FDA}"/>
              </a:ext>
            </a:extLst>
          </p:cNvPr>
          <p:cNvSpPr/>
          <p:nvPr/>
        </p:nvSpPr>
        <p:spPr>
          <a:xfrm>
            <a:off x="8150942" y="4560938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Memanggil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 yang pada slide </a:t>
            </a:r>
            <a:r>
              <a:rPr lang="en-ID" dirty="0" err="1">
                <a:solidFill>
                  <a:schemeClr val="tx1"/>
                </a:solidFill>
              </a:rPr>
              <a:t>sebelumnya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sudah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disimpan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8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8A94-90E3-41DD-A362-F75AD966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Melakukan</a:t>
            </a:r>
            <a:r>
              <a:rPr lang="en-ID" dirty="0"/>
              <a:t> looping testing data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Loo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B754C-13E8-4BAE-BE99-497AAACCD2BD}"/>
              </a:ext>
            </a:extLst>
          </p:cNvPr>
          <p:cNvSpPr/>
          <p:nvPr/>
        </p:nvSpPr>
        <p:spPr>
          <a:xfrm>
            <a:off x="1184787" y="2757950"/>
            <a:ext cx="4911213" cy="1888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int loop;</a:t>
            </a:r>
          </a:p>
          <a:p>
            <a:r>
              <a:rPr lang="nl-NL" dirty="0">
                <a:solidFill>
                  <a:schemeClr val="tx1"/>
                </a:solidFill>
              </a:rPr>
              <a:t>        for(loop=0; loop&lt;=999; loop++)</a:t>
            </a:r>
          </a:p>
          <a:p>
            <a:r>
              <a:rPr lang="nl-NL" dirty="0">
                <a:solidFill>
                  <a:schemeClr val="tx1"/>
                </a:solidFill>
              </a:rPr>
              <a:t>        {</a:t>
            </a:r>
          </a:p>
          <a:p>
            <a:r>
              <a:rPr lang="nl-NL" dirty="0">
                <a:solidFill>
                  <a:schemeClr val="tx1"/>
                </a:solidFill>
              </a:rPr>
              <a:t>		....</a:t>
            </a:r>
          </a:p>
          <a:p>
            <a:r>
              <a:rPr lang="nl-NL" dirty="0">
                <a:solidFill>
                  <a:schemeClr val="tx1"/>
                </a:solidFill>
              </a:rPr>
              <a:t>		....</a:t>
            </a:r>
          </a:p>
          <a:p>
            <a:r>
              <a:rPr lang="nl-NL" dirty="0">
                <a:solidFill>
                  <a:schemeClr val="tx1"/>
                </a:solidFill>
              </a:rPr>
              <a:t>	}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A99E6-2688-4064-A85A-FBF6152B2B43}"/>
              </a:ext>
            </a:extLst>
          </p:cNvPr>
          <p:cNvSpPr/>
          <p:nvPr/>
        </p:nvSpPr>
        <p:spPr>
          <a:xfrm>
            <a:off x="6682886" y="3200106"/>
            <a:ext cx="4053940" cy="202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Testing Data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teknik</a:t>
            </a:r>
            <a:r>
              <a:rPr lang="en-ID" dirty="0">
                <a:solidFill>
                  <a:schemeClr val="tx1"/>
                </a:solidFill>
              </a:rPr>
              <a:t> LOO (Leave-One-Out) yang </a:t>
            </a:r>
            <a:r>
              <a:rPr lang="en-ID" dirty="0" err="1">
                <a:solidFill>
                  <a:schemeClr val="tx1"/>
                </a:solidFill>
              </a:rPr>
              <a:t>artinya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menguji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satu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persatu</a:t>
            </a:r>
            <a:r>
              <a:rPr lang="en-ID" dirty="0">
                <a:solidFill>
                  <a:schemeClr val="tx1"/>
                </a:solidFill>
              </a:rPr>
              <a:t> dataset. Ada 1000 dataset “Corel”, </a:t>
            </a:r>
            <a:r>
              <a:rPr lang="en-ID" dirty="0" err="1">
                <a:solidFill>
                  <a:schemeClr val="tx1"/>
                </a:solidFill>
              </a:rPr>
              <a:t>sehingga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looping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data ke-0 </a:t>
            </a:r>
            <a:r>
              <a:rPr lang="en-ID" dirty="0" err="1">
                <a:solidFill>
                  <a:schemeClr val="tx1"/>
                </a:solidFill>
              </a:rPr>
              <a:t>hingga</a:t>
            </a:r>
            <a:r>
              <a:rPr lang="en-ID" dirty="0">
                <a:solidFill>
                  <a:schemeClr val="tx1"/>
                </a:solidFill>
              </a:rPr>
              <a:t> 999.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3AF28D-5900-4C65-B936-E3FEA372717C}"/>
              </a:ext>
            </a:extLst>
          </p:cNvPr>
          <p:cNvCxnSpPr>
            <a:cxnSpLocks/>
          </p:cNvCxnSpPr>
          <p:nvPr/>
        </p:nvCxnSpPr>
        <p:spPr>
          <a:xfrm>
            <a:off x="5309419" y="3701994"/>
            <a:ext cx="1373467" cy="3538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BD20-1312-40F4-94D0-3F82DD0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Memberikan</a:t>
            </a:r>
            <a:r>
              <a:rPr lang="en-ID" dirty="0"/>
              <a:t> query &amp;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gambar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855F4-FE0C-4FBD-9E79-835BBD9346E6}"/>
              </a:ext>
            </a:extLst>
          </p:cNvPr>
          <p:cNvSpPr/>
          <p:nvPr/>
        </p:nvSpPr>
        <p:spPr>
          <a:xfrm>
            <a:off x="621301" y="2620345"/>
            <a:ext cx="8758674" cy="3052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int 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 = loop;</a:t>
            </a:r>
          </a:p>
          <a:p>
            <a:r>
              <a:rPr lang="en-ID" dirty="0">
                <a:solidFill>
                  <a:schemeClr val="tx1"/>
                </a:solidFill>
              </a:rPr>
              <a:t>        double[] query=</a:t>
            </a:r>
            <a:r>
              <a:rPr lang="en-ID" dirty="0" err="1">
                <a:solidFill>
                  <a:schemeClr val="tx1"/>
                </a:solidFill>
              </a:rPr>
              <a:t>vlib.copyArray</a:t>
            </a:r>
            <a:r>
              <a:rPr lang="en-ID" dirty="0">
                <a:solidFill>
                  <a:schemeClr val="tx1"/>
                </a:solidFill>
              </a:rPr>
              <a:t>(images[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]);</a:t>
            </a:r>
          </a:p>
          <a:p>
            <a:r>
              <a:rPr lang="en-ID" dirty="0">
                <a:solidFill>
                  <a:schemeClr val="tx1"/>
                </a:solidFill>
              </a:rPr>
              <a:t>        double[][]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imgsearch.SimilarityMeasurement</a:t>
            </a:r>
            <a:r>
              <a:rPr lang="en-ID" dirty="0">
                <a:solidFill>
                  <a:schemeClr val="tx1"/>
                </a:solidFill>
              </a:rPr>
              <a:t>("cosine", query, images);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dirty="0" err="1">
                <a:solidFill>
                  <a:schemeClr val="tx1"/>
                </a:solidFill>
              </a:rPr>
              <a:t>vlib.view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);</a:t>
            </a:r>
          </a:p>
          <a:p>
            <a:endParaRPr lang="en-ID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String categories = "None";</a:t>
            </a:r>
          </a:p>
          <a:p>
            <a:r>
              <a:rPr lang="en-US" dirty="0">
                <a:solidFill>
                  <a:schemeClr val="tx1"/>
                </a:solidFill>
              </a:rPr>
              <a:t>        int[] Score = {0,0};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Score_persent</a:t>
            </a:r>
            <a:r>
              <a:rPr lang="fr-FR" dirty="0">
                <a:solidFill>
                  <a:schemeClr val="tx1"/>
                </a:solidFill>
              </a:rPr>
              <a:t>;</a:t>
            </a:r>
          </a:p>
          <a:p>
            <a:r>
              <a:rPr lang="fr-FR" dirty="0">
                <a:solidFill>
                  <a:schemeClr val="tx1"/>
                </a:solidFill>
              </a:rPr>
              <a:t>        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[]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= {0,0};</a:t>
            </a:r>
          </a:p>
          <a:p>
            <a:r>
              <a:rPr lang="fr-FR" dirty="0">
                <a:solidFill>
                  <a:schemeClr val="tx1"/>
                </a:solidFill>
              </a:rPr>
              <a:t>        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TotalError</a:t>
            </a:r>
            <a:r>
              <a:rPr lang="fr-FR" dirty="0">
                <a:solidFill>
                  <a:schemeClr val="tx1"/>
                </a:solidFill>
              </a:rPr>
              <a:t>;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0D3AB6-89AF-4012-95EC-62F8E8322343}"/>
              </a:ext>
            </a:extLst>
          </p:cNvPr>
          <p:cNvCxnSpPr/>
          <p:nvPr/>
        </p:nvCxnSpPr>
        <p:spPr>
          <a:xfrm flipV="1">
            <a:off x="3126658" y="2389239"/>
            <a:ext cx="6061587" cy="530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BF2896-F100-4EBC-8C9E-201D6C0B2FE1}"/>
              </a:ext>
            </a:extLst>
          </p:cNvPr>
          <p:cNvSpPr/>
          <p:nvPr/>
        </p:nvSpPr>
        <p:spPr>
          <a:xfrm>
            <a:off x="8986340" y="2139770"/>
            <a:ext cx="3111909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Memberikan</a:t>
            </a:r>
            <a:r>
              <a:rPr lang="en-ID" dirty="0">
                <a:solidFill>
                  <a:schemeClr val="tx1"/>
                </a:solidFill>
              </a:rPr>
              <a:t> query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“loop”, yang </a:t>
            </a:r>
            <a:r>
              <a:rPr lang="en-ID" dirty="0" err="1">
                <a:solidFill>
                  <a:schemeClr val="tx1"/>
                </a:solidFill>
              </a:rPr>
              <a:t>nantinya</a:t>
            </a:r>
            <a:r>
              <a:rPr lang="en-ID" dirty="0">
                <a:solidFill>
                  <a:schemeClr val="tx1"/>
                </a:solidFill>
              </a:rPr>
              <a:t> “loop” </a:t>
            </a:r>
            <a:r>
              <a:rPr lang="en-ID" dirty="0" err="1">
                <a:solidFill>
                  <a:schemeClr val="tx1"/>
                </a:solidFill>
              </a:rPr>
              <a:t>tersebut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berisi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nama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dataset.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0E20C-D66C-4BDE-9E35-405E012BA234}"/>
              </a:ext>
            </a:extLst>
          </p:cNvPr>
          <p:cNvSpPr/>
          <p:nvPr/>
        </p:nvSpPr>
        <p:spPr>
          <a:xfrm>
            <a:off x="8715952" y="4548624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Menentukan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kemiripan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1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lainnya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perhitungan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jarak</a:t>
            </a:r>
            <a:r>
              <a:rPr lang="en-ID" dirty="0">
                <a:solidFill>
                  <a:schemeClr val="tx1"/>
                </a:solidFill>
              </a:rPr>
              <a:t> “cosine”, Adapun </a:t>
            </a:r>
            <a:r>
              <a:rPr lang="en-ID" dirty="0" err="1">
                <a:solidFill>
                  <a:schemeClr val="tx1"/>
                </a:solidFill>
              </a:rPr>
              <a:t>tersedia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perhitungan</a:t>
            </a:r>
            <a:r>
              <a:rPr lang="en-ID" dirty="0">
                <a:solidFill>
                  <a:schemeClr val="tx1"/>
                </a:solidFill>
              </a:rPr>
              <a:t> lain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“Euclidean, </a:t>
            </a:r>
            <a:r>
              <a:rPr lang="en-ID" dirty="0" err="1">
                <a:solidFill>
                  <a:schemeClr val="tx1"/>
                </a:solidFill>
              </a:rPr>
              <a:t>Minkowski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dll</a:t>
            </a:r>
            <a:r>
              <a:rPr lang="en-ID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7EC29-58F6-4F80-B063-23EABEDD2A41}"/>
              </a:ext>
            </a:extLst>
          </p:cNvPr>
          <p:cNvCxnSpPr/>
          <p:nvPr/>
        </p:nvCxnSpPr>
        <p:spPr>
          <a:xfrm>
            <a:off x="9379975" y="3429000"/>
            <a:ext cx="85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9B4E9-23C1-4E62-BD80-5BD7A1F4E350}"/>
              </a:ext>
            </a:extLst>
          </p:cNvPr>
          <p:cNvCxnSpPr/>
          <p:nvPr/>
        </p:nvCxnSpPr>
        <p:spPr>
          <a:xfrm>
            <a:off x="10250129" y="3429000"/>
            <a:ext cx="0" cy="46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FECED61-8A3D-4CF4-BDB9-BC1600F76291}"/>
              </a:ext>
            </a:extLst>
          </p:cNvPr>
          <p:cNvSpPr/>
          <p:nvPr/>
        </p:nvSpPr>
        <p:spPr>
          <a:xfrm>
            <a:off x="4313191" y="4199528"/>
            <a:ext cx="355435" cy="1257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E7279-7058-443D-AEE4-F108A10B7703}"/>
              </a:ext>
            </a:extLst>
          </p:cNvPr>
          <p:cNvSpPr/>
          <p:nvPr/>
        </p:nvSpPr>
        <p:spPr>
          <a:xfrm>
            <a:off x="4141079" y="4463192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Inisialisasi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Variabel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6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6D6B-A040-4E0B-83E7-FA71C39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perangkingan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kemiripan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594-6B9D-46C3-8530-2D33CC4B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4D4AA-DCA8-4FF5-A3F6-8A82B6F81E74}"/>
              </a:ext>
            </a:extLst>
          </p:cNvPr>
          <p:cNvSpPr/>
          <p:nvPr/>
        </p:nvSpPr>
        <p:spPr>
          <a:xfrm>
            <a:off x="1332271" y="2477728"/>
            <a:ext cx="5275007" cy="2123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 Top 15 Images: ");</a:t>
            </a:r>
          </a:p>
          <a:p>
            <a:r>
              <a:rPr lang="en-ID" dirty="0">
                <a:solidFill>
                  <a:schemeClr val="tx1"/>
                </a:solidFill>
              </a:rPr>
              <a:t>        for (int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=0;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&lt;15;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++)</a:t>
            </a:r>
          </a:p>
          <a:p>
            <a:r>
              <a:rPr lang="en-ID" dirty="0">
                <a:solidFill>
                  <a:schemeClr val="tx1"/>
                </a:solidFill>
              </a:rPr>
              <a:t>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("\n"+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[1][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]+", ");</a:t>
            </a:r>
          </a:p>
          <a:p>
            <a:r>
              <a:rPr lang="en-ID" dirty="0">
                <a:solidFill>
                  <a:schemeClr val="tx1"/>
                </a:solidFill>
              </a:rPr>
              <a:t>	    ….</a:t>
            </a:r>
          </a:p>
          <a:p>
            <a:r>
              <a:rPr lang="en-ID" dirty="0">
                <a:solidFill>
                  <a:schemeClr val="tx1"/>
                </a:solidFill>
              </a:rPr>
              <a:t>	    ….</a:t>
            </a:r>
          </a:p>
          <a:p>
            <a:r>
              <a:rPr lang="en-ID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9D2C8-8897-4B67-8674-B08502CE1645}"/>
              </a:ext>
            </a:extLst>
          </p:cNvPr>
          <p:cNvSpPr/>
          <p:nvPr/>
        </p:nvSpPr>
        <p:spPr>
          <a:xfrm>
            <a:off x="7372792" y="3769465"/>
            <a:ext cx="3683115" cy="166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perangkingan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kemiripan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terbesar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 testing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dataset 0-999. </a:t>
            </a:r>
            <a:r>
              <a:rPr lang="en-ID" dirty="0" err="1">
                <a:solidFill>
                  <a:schemeClr val="tx1"/>
                </a:solidFill>
              </a:rPr>
              <a:t>Diambil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peringkat</a:t>
            </a:r>
            <a:r>
              <a:rPr lang="en-ID" dirty="0">
                <a:solidFill>
                  <a:schemeClr val="tx1"/>
                </a:solidFill>
              </a:rPr>
              <a:t> 0-14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15 </a:t>
            </a:r>
            <a:r>
              <a:rPr lang="en-ID" dirty="0" err="1">
                <a:solidFill>
                  <a:schemeClr val="tx1"/>
                </a:solidFill>
              </a:rPr>
              <a:t>besar</a:t>
            </a:r>
            <a:r>
              <a:rPr lang="en-ID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25F8B71-A2F5-4A41-BF30-79F35681A9FB}"/>
              </a:ext>
            </a:extLst>
          </p:cNvPr>
          <p:cNvCxnSpPr>
            <a:cxnSpLocks/>
          </p:cNvCxnSpPr>
          <p:nvPr/>
        </p:nvCxnSpPr>
        <p:spPr>
          <a:xfrm>
            <a:off x="6324010" y="3539612"/>
            <a:ext cx="1091381" cy="10618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1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91E4-190F-4C6D-89DC-EF42B64D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2232"/>
            <a:ext cx="10058400" cy="1609344"/>
          </a:xfrm>
        </p:spPr>
        <p:txBody>
          <a:bodyPr/>
          <a:lstStyle/>
          <a:p>
            <a:pPr algn="ctr"/>
            <a:r>
              <a:rPr lang="en-ID" dirty="0" err="1"/>
              <a:t>Melakukan</a:t>
            </a:r>
            <a:r>
              <a:rPr lang="en-ID" dirty="0"/>
              <a:t> proses </a:t>
            </a:r>
            <a:r>
              <a:rPr lang="en-ID" dirty="0" err="1"/>
              <a:t>perhitungan</a:t>
            </a:r>
            <a:r>
              <a:rPr lang="en-ID" dirty="0"/>
              <a:t> scoring &amp;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96AD-61A0-4D92-A114-248C63AA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5147484"/>
            <a:ext cx="11206316" cy="1548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Proses </a:t>
            </a:r>
            <a:r>
              <a:rPr lang="en-ID" dirty="0" err="1"/>
              <a:t>perhitungan</a:t>
            </a:r>
            <a:r>
              <a:rPr lang="en-ID" dirty="0"/>
              <a:t> Scoring &amp; Error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kelanjutan</a:t>
            </a:r>
            <a:r>
              <a:rPr lang="en-ID" dirty="0"/>
              <a:t> program looping </a:t>
            </a:r>
            <a:r>
              <a:rPr lang="en-ID" dirty="0" err="1"/>
              <a:t>dari</a:t>
            </a:r>
            <a:r>
              <a:rPr lang="en-ID" dirty="0"/>
              <a:t> slide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Apabila</a:t>
            </a:r>
            <a:r>
              <a:rPr lang="en-ID" dirty="0"/>
              <a:t> data </a:t>
            </a:r>
            <a:r>
              <a:rPr lang="en-ID" dirty="0" err="1"/>
              <a:t>gambar</a:t>
            </a:r>
            <a:r>
              <a:rPr lang="en-ID" dirty="0"/>
              <a:t> testing / Query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60,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program “if (</a:t>
            </a:r>
            <a:r>
              <a:rPr lang="en-ID" dirty="0" err="1"/>
              <a:t>images_ke</a:t>
            </a:r>
            <a:r>
              <a:rPr lang="en-ID" dirty="0"/>
              <a:t> &gt;=0 &amp;&amp; </a:t>
            </a:r>
            <a:r>
              <a:rPr lang="en-ID" dirty="0" err="1"/>
              <a:t>images_ke</a:t>
            </a:r>
            <a:r>
              <a:rPr lang="en-ID" dirty="0"/>
              <a:t> &lt;=99)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score &amp; error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data </a:t>
            </a:r>
            <a:r>
              <a:rPr lang="en-ID" dirty="0" err="1"/>
              <a:t>peringkat</a:t>
            </a:r>
            <a:r>
              <a:rPr lang="en-ID" dirty="0"/>
              <a:t>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variable error </a:t>
            </a:r>
            <a:r>
              <a:rPr lang="en-ID" dirty="0" err="1"/>
              <a:t>disini</a:t>
            </a:r>
            <a:r>
              <a:rPr lang="en-ID" dirty="0"/>
              <a:t> =1,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pada </a:t>
            </a:r>
            <a:r>
              <a:rPr lang="en-ID" dirty="0" err="1"/>
              <a:t>loopingan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invers,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kebalikan</a:t>
            </a:r>
            <a:r>
              <a:rPr lang="en-ID" dirty="0"/>
              <a:t>. </a:t>
            </a:r>
            <a:r>
              <a:rPr lang="en-ID" dirty="0" err="1"/>
              <a:t>Nantinya</a:t>
            </a:r>
            <a:r>
              <a:rPr lang="en-ID" dirty="0"/>
              <a:t> (program </a:t>
            </a:r>
            <a:r>
              <a:rPr lang="en-ID" dirty="0" err="1"/>
              <a:t>dibawahnya</a:t>
            </a:r>
            <a:r>
              <a:rPr lang="en-ID" dirty="0"/>
              <a:t>/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looping),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totalerror</a:t>
            </a:r>
            <a:r>
              <a:rPr lang="en-ID" dirty="0"/>
              <a:t>= 15-error[1]. Yang </a:t>
            </a:r>
            <a:r>
              <a:rPr lang="en-ID" dirty="0" err="1"/>
              <a:t>artinya</a:t>
            </a:r>
            <a:r>
              <a:rPr lang="en-ID" dirty="0"/>
              <a:t>, error </a:t>
            </a:r>
            <a:r>
              <a:rPr lang="en-ID" dirty="0" err="1"/>
              <a:t>sebenarnya</a:t>
            </a:r>
            <a:r>
              <a:rPr lang="en-ID" dirty="0"/>
              <a:t>. </a:t>
            </a:r>
            <a:r>
              <a:rPr lang="en-ID" dirty="0" err="1"/>
              <a:t>Penulisan</a:t>
            </a:r>
            <a:r>
              <a:rPr lang="en-ID" dirty="0"/>
              <a:t>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penyederhanaan</a:t>
            </a:r>
            <a:r>
              <a:rPr lang="en-ID" dirty="0"/>
              <a:t> program </a:t>
            </a:r>
            <a:r>
              <a:rPr lang="en-ID" dirty="0" err="1"/>
              <a:t>saja</a:t>
            </a:r>
            <a:r>
              <a:rPr lang="en-ID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3C2AA-482F-48A4-9566-CA31BA76E1A0}"/>
              </a:ext>
            </a:extLst>
          </p:cNvPr>
          <p:cNvSpPr/>
          <p:nvPr/>
        </p:nvSpPr>
        <p:spPr>
          <a:xfrm>
            <a:off x="149942" y="1737948"/>
            <a:ext cx="5946058" cy="3333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	if (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 &gt;=0 &amp;&amp; 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 &lt;= 99)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categories = "People";</a:t>
            </a:r>
          </a:p>
          <a:p>
            <a:r>
              <a:rPr lang="en-ID" dirty="0">
                <a:solidFill>
                  <a:schemeClr val="tx1"/>
                </a:solidFill>
              </a:rPr>
              <a:t>		if (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[1][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 &gt;= 0.0 &amp;&amp;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[1][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 &lt;= 99.0)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ID" dirty="0">
                <a:solidFill>
                  <a:schemeClr val="tx1"/>
                </a:solidFill>
              </a:rPr>
              <a:t>		    Score[1]=Score[1]+15-i+1;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Error[1]=Error[1]+1;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</a:t>
            </a:r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 Score[1]= "+Score[1]);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</a:t>
            </a:r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 Error[1]= "+Error[1]);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ID" dirty="0">
                <a:solidFill>
                  <a:schemeClr val="tx1"/>
                </a:solidFill>
              </a:rPr>
              <a:t>	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F1864-8469-4591-9D43-1C3C5CAD5FAD}"/>
              </a:ext>
            </a:extLst>
          </p:cNvPr>
          <p:cNvSpPr/>
          <p:nvPr/>
        </p:nvSpPr>
        <p:spPr>
          <a:xfrm>
            <a:off x="6096000" y="1710516"/>
            <a:ext cx="5946058" cy="3360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	else if (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 &gt;=100 &amp;&amp;</a:t>
            </a:r>
            <a:r>
              <a:rPr lang="en-ID" dirty="0" err="1">
                <a:solidFill>
                  <a:schemeClr val="tx1"/>
                </a:solidFill>
              </a:rPr>
              <a:t>images_ke</a:t>
            </a:r>
            <a:r>
              <a:rPr lang="en-ID" dirty="0">
                <a:solidFill>
                  <a:schemeClr val="tx1"/>
                </a:solidFill>
              </a:rPr>
              <a:t> &lt;= 199)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categories = "beaches";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if (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[1][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 &gt;= 100.0 &amp;&amp;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[1][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 &lt;= 199.0)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ID" dirty="0">
                <a:solidFill>
                  <a:schemeClr val="tx1"/>
                </a:solidFill>
              </a:rPr>
              <a:t>		    Score[1]=Score[1]+15-i+1;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Error[1]=Error[1]+1;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</a:t>
            </a:r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 Score[1]= "+Score[1]);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    </a:t>
            </a:r>
            <a:r>
              <a:rPr lang="en-ID" dirty="0" err="1">
                <a:solidFill>
                  <a:schemeClr val="tx1"/>
                </a:solidFill>
              </a:rPr>
              <a:t>System.out.print</a:t>
            </a:r>
            <a:r>
              <a:rPr lang="en-ID" dirty="0">
                <a:solidFill>
                  <a:schemeClr val="tx1"/>
                </a:solidFill>
              </a:rPr>
              <a:t>("\n Error[1]= "+Error[1]);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    }    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214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17D8-9A46-45D7-9103-EE705288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testing, scoring, &amp;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550C-F7B1-44C8-924F-963283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CEAB3-74A0-4400-AB41-49FB27C90A40}"/>
              </a:ext>
            </a:extLst>
          </p:cNvPr>
          <p:cNvSpPr/>
          <p:nvPr/>
        </p:nvSpPr>
        <p:spPr>
          <a:xfrm>
            <a:off x="1063752" y="2389238"/>
            <a:ext cx="5850194" cy="2831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("\n Images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-" + </a:t>
            </a:r>
            <a:r>
              <a:rPr lang="en-US" dirty="0" err="1">
                <a:solidFill>
                  <a:schemeClr val="tx1"/>
                </a:solidFill>
              </a:rPr>
              <a:t>images_ke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("\n Categories: " + categories);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TotalError</a:t>
            </a:r>
            <a:r>
              <a:rPr lang="en-US" dirty="0">
                <a:solidFill>
                  <a:schemeClr val="tx1"/>
                </a:solidFill>
              </a:rPr>
              <a:t>=15-Error[1];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("\n Score: " + Score[1]);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("\n Error: " + </a:t>
            </a:r>
            <a:r>
              <a:rPr lang="en-US" dirty="0" err="1">
                <a:solidFill>
                  <a:schemeClr val="tx1"/>
                </a:solidFill>
              </a:rPr>
              <a:t>TotalError</a:t>
            </a:r>
            <a:r>
              <a:rPr lang="en-US" dirty="0">
                <a:solidFill>
                  <a:schemeClr val="tx1"/>
                </a:solidFill>
              </a:rPr>
              <a:t>+"\n");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13E31-5E50-4BAD-8CC5-88BAA0CB15E3}"/>
              </a:ext>
            </a:extLst>
          </p:cNvPr>
          <p:cNvCxnSpPr/>
          <p:nvPr/>
        </p:nvCxnSpPr>
        <p:spPr>
          <a:xfrm>
            <a:off x="6710516" y="3429000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1F4044-382B-4A43-8FA7-9D678A8CF40B}"/>
              </a:ext>
            </a:extLst>
          </p:cNvPr>
          <p:cNvSpPr/>
          <p:nvPr/>
        </p:nvSpPr>
        <p:spPr>
          <a:xfrm>
            <a:off x="6983361" y="3063977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Menentukkan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C9E29-A45E-4C3A-8E25-A4CD5E0963B0}"/>
              </a:ext>
            </a:extLst>
          </p:cNvPr>
          <p:cNvSpPr/>
          <p:nvPr/>
        </p:nvSpPr>
        <p:spPr>
          <a:xfrm>
            <a:off x="7052776" y="3307325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B0CCD-1F71-4C72-9D02-B1F00537A1E3}"/>
              </a:ext>
            </a:extLst>
          </p:cNvPr>
          <p:cNvSpPr/>
          <p:nvPr/>
        </p:nvSpPr>
        <p:spPr>
          <a:xfrm>
            <a:off x="6777524" y="3502740"/>
            <a:ext cx="3382297" cy="534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Menghitung</a:t>
            </a:r>
            <a:r>
              <a:rPr lang="en-ID" dirty="0">
                <a:solidFill>
                  <a:schemeClr val="tx1"/>
                </a:solidFill>
              </a:rPr>
              <a:t> 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BD0C65-2ECA-4A12-9AF9-6FD23D863638}"/>
              </a:ext>
            </a:extLst>
          </p:cNvPr>
          <p:cNvCxnSpPr/>
          <p:nvPr/>
        </p:nvCxnSpPr>
        <p:spPr>
          <a:xfrm>
            <a:off x="4129548" y="3794022"/>
            <a:ext cx="3126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47A61-F290-4B13-B932-F9B02B3899DC}"/>
              </a:ext>
            </a:extLst>
          </p:cNvPr>
          <p:cNvCxnSpPr/>
          <p:nvPr/>
        </p:nvCxnSpPr>
        <p:spPr>
          <a:xfrm>
            <a:off x="5973097" y="4096362"/>
            <a:ext cx="138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4E30A-A32B-4DC7-AA60-12C3E029DE15}"/>
              </a:ext>
            </a:extLst>
          </p:cNvPr>
          <p:cNvSpPr/>
          <p:nvPr/>
        </p:nvSpPr>
        <p:spPr>
          <a:xfrm>
            <a:off x="6933609" y="3723967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Menampilkan</a:t>
            </a:r>
            <a:r>
              <a:rPr lang="en-ID" dirty="0">
                <a:solidFill>
                  <a:schemeClr val="tx1"/>
                </a:solidFill>
              </a:rPr>
              <a:t> scoring</a:t>
            </a:r>
          </a:p>
        </p:txBody>
      </p:sp>
    </p:spTree>
    <p:extLst>
      <p:ext uri="{BB962C8B-B14F-4D97-AF65-F5344CB8AC3E}">
        <p14:creationId xmlns:p14="http://schemas.microsoft.com/office/powerpoint/2010/main" val="299995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934E-B4A4-4FBE-B6A0-3D71D840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Hasil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4D70-99EF-4EF7-9EBD-5D7CFFDF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818" y="5068136"/>
            <a:ext cx="4904428" cy="1305232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Hasil program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testing </a:t>
            </a:r>
            <a:r>
              <a:rPr lang="en-ID" dirty="0" err="1"/>
              <a:t>dengan</a:t>
            </a:r>
            <a:r>
              <a:rPr lang="en-ID" dirty="0"/>
              <a:t> query = 313. Dimana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kategorinya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bus, score =113 dan Error = 2.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B2FC1-BA08-44B3-9093-2267B469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3061"/>
            <a:ext cx="106489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E08D6-FD0C-4E58-BDA9-5E0F9F19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65" y="2333625"/>
            <a:ext cx="1160859" cy="4372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D6292-1B92-4D8F-B83E-ECAEB8CDB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16" y="2333625"/>
            <a:ext cx="1617200" cy="41551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063DF2-21C8-4B4E-9323-C503FBF00D8B}"/>
              </a:ext>
            </a:extLst>
          </p:cNvPr>
          <p:cNvSpPr/>
          <p:nvPr/>
        </p:nvSpPr>
        <p:spPr>
          <a:xfrm>
            <a:off x="771525" y="1768313"/>
            <a:ext cx="10648950" cy="1784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29DBD2-BDCE-4FCB-B153-2B9143407D94}"/>
              </a:ext>
            </a:extLst>
          </p:cNvPr>
          <p:cNvCxnSpPr/>
          <p:nvPr/>
        </p:nvCxnSpPr>
        <p:spPr>
          <a:xfrm rot="16200000" flipH="1">
            <a:off x="9778181" y="2138516"/>
            <a:ext cx="84065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50C37-63B8-439A-AB11-C88463157E36}"/>
              </a:ext>
            </a:extLst>
          </p:cNvPr>
          <p:cNvSpPr/>
          <p:nvPr/>
        </p:nvSpPr>
        <p:spPr>
          <a:xfrm>
            <a:off x="9122185" y="2780071"/>
            <a:ext cx="2558538" cy="8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Nilai </a:t>
            </a:r>
            <a:r>
              <a:rPr lang="en-ID" dirty="0" err="1"/>
              <a:t>Kemiripan</a:t>
            </a:r>
            <a:r>
              <a:rPr lang="en-ID" dirty="0"/>
              <a:t>/Similarity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53187-361E-4935-8C9B-0B6932A2E017}"/>
              </a:ext>
            </a:extLst>
          </p:cNvPr>
          <p:cNvSpPr/>
          <p:nvPr/>
        </p:nvSpPr>
        <p:spPr>
          <a:xfrm>
            <a:off x="771525" y="1946787"/>
            <a:ext cx="10648950" cy="20774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E8B6AF-A414-42A5-910B-A6FDFFFED473}"/>
              </a:ext>
            </a:extLst>
          </p:cNvPr>
          <p:cNvCxnSpPr/>
          <p:nvPr/>
        </p:nvCxnSpPr>
        <p:spPr>
          <a:xfrm rot="16200000" flipH="1">
            <a:off x="5432295" y="2135736"/>
            <a:ext cx="801384" cy="781664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6BBC3-7B75-4616-8363-58809DBB7DB6}"/>
              </a:ext>
            </a:extLst>
          </p:cNvPr>
          <p:cNvSpPr/>
          <p:nvPr/>
        </p:nvSpPr>
        <p:spPr>
          <a:xfrm>
            <a:off x="5122977" y="2916734"/>
            <a:ext cx="2201683" cy="7039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Gambar </a:t>
            </a:r>
            <a:r>
              <a:rPr lang="en-ID" dirty="0" err="1"/>
              <a:t>ke</a:t>
            </a:r>
            <a:r>
              <a:rPr lang="en-ID" dirty="0"/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627D-96F9-4A28-84A6-0FB4094062D1}"/>
              </a:ext>
            </a:extLst>
          </p:cNvPr>
          <p:cNvSpPr/>
          <p:nvPr/>
        </p:nvSpPr>
        <p:spPr>
          <a:xfrm>
            <a:off x="1313465" y="5810865"/>
            <a:ext cx="574329" cy="19172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676F4-6C79-46EB-A9EA-B6B829A2548E}"/>
              </a:ext>
            </a:extLst>
          </p:cNvPr>
          <p:cNvSpPr/>
          <p:nvPr/>
        </p:nvSpPr>
        <p:spPr>
          <a:xfrm>
            <a:off x="4901752" y="3940476"/>
            <a:ext cx="3138822" cy="88490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Data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scoring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kategori</a:t>
            </a:r>
            <a:endParaRPr lang="en-ID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C7A47E8-C73B-47D2-84C6-F51FD73A827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887794" y="4382928"/>
            <a:ext cx="3013958" cy="1523802"/>
          </a:xfrm>
          <a:prstGeom prst="bentConnector3">
            <a:avLst>
              <a:gd name="adj1" fmla="val 32384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8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7F10-25C0-4932-B212-6F92286F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29420"/>
          </a:xfrm>
        </p:spPr>
        <p:txBody>
          <a:bodyPr/>
          <a:lstStyle/>
          <a:p>
            <a:pPr algn="ctr"/>
            <a:r>
              <a:rPr lang="en-ID" dirty="0" err="1"/>
              <a:t>analisa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0A00-1F18-4560-A3EA-433CB04F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052"/>
            <a:ext cx="10058400" cy="4490884"/>
          </a:xfrm>
        </p:spPr>
        <p:txBody>
          <a:bodyPr/>
          <a:lstStyle/>
          <a:p>
            <a:r>
              <a:rPr lang="en-ID" dirty="0" err="1"/>
              <a:t>Praktikum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Image Retrieval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. Image Retrieval pada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query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didataset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(Query).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dan </a:t>
            </a:r>
            <a:r>
              <a:rPr lang="en-ID" dirty="0" err="1"/>
              <a:t>fitur</a:t>
            </a:r>
            <a:r>
              <a:rPr lang="en-ID" dirty="0"/>
              <a:t>.</a:t>
            </a:r>
          </a:p>
          <a:p>
            <a:r>
              <a:rPr lang="en-ID" dirty="0"/>
              <a:t>Pada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perhitugan</a:t>
            </a:r>
            <a:r>
              <a:rPr lang="en-ID" dirty="0"/>
              <a:t> scoring &amp; error.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error </a:t>
            </a:r>
            <a:r>
              <a:rPr lang="en-ID" dirty="0" err="1"/>
              <a:t>beragam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0 </a:t>
            </a:r>
            <a:r>
              <a:rPr lang="en-ID" dirty="0" err="1"/>
              <a:t>hingga</a:t>
            </a:r>
            <a:r>
              <a:rPr lang="en-ID" dirty="0"/>
              <a:t> 14,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error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data testing </a:t>
            </a:r>
            <a:r>
              <a:rPr lang="en-ID" dirty="0" err="1"/>
              <a:t>yaitu</a:t>
            </a:r>
            <a:r>
              <a:rPr lang="en-ID" dirty="0"/>
              <a:t> 15.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scoring juga </a:t>
            </a:r>
            <a:r>
              <a:rPr lang="en-ID" dirty="0" err="1"/>
              <a:t>beragam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16 </a:t>
            </a:r>
            <a:r>
              <a:rPr lang="en-ID" dirty="0" err="1"/>
              <a:t>hingga</a:t>
            </a:r>
            <a:r>
              <a:rPr lang="en-ID" dirty="0"/>
              <a:t> 130,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133. Nilai error yang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scoring yang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dan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,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lainnya</a:t>
            </a:r>
            <a:r>
              <a:rPr lang="en-ID" dirty="0"/>
              <a:t>. Agar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diminimalisir</a:t>
            </a:r>
            <a:r>
              <a:rPr lang="en-ID" dirty="0"/>
              <a:t> (error </a:t>
            </a:r>
            <a:r>
              <a:rPr lang="en-ID" dirty="0" err="1"/>
              <a:t>kecil</a:t>
            </a:r>
            <a:r>
              <a:rPr lang="en-ID" dirty="0"/>
              <a:t> &amp; scoring </a:t>
            </a:r>
            <a:r>
              <a:rPr lang="en-ID" dirty="0" err="1"/>
              <a:t>besar</a:t>
            </a:r>
            <a:r>
              <a:rPr lang="en-ID" dirty="0"/>
              <a:t>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parameter </a:t>
            </a:r>
            <a:r>
              <a:rPr lang="en-ID" dirty="0" err="1"/>
              <a:t>pencarian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02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B826-1FFA-4CEA-BBD0-7B854E10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7B9B-4B53-46DE-A31C-3223E41A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7A00D-DBF0-4F6A-9CA9-FC191C93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85" y="484632"/>
            <a:ext cx="9307309" cy="61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4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F7A-5B0E-4941-A88B-04C97C49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6EDD-9EE4-4103-B5C3-FCCC9D81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EF72-4E32-40C3-9D4B-FC87D627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22" y="484632"/>
            <a:ext cx="9099755" cy="6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A469-0E1F-4AEF-A983-CE444205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peralatan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F808-5204-475A-A465-4756A66F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1. PC</a:t>
            </a:r>
          </a:p>
          <a:p>
            <a:pPr marL="0" indent="0">
              <a:buNone/>
            </a:pPr>
            <a:r>
              <a:rPr lang="en-ID" dirty="0"/>
              <a:t>2. Software Apache NetBeans</a:t>
            </a:r>
          </a:p>
          <a:p>
            <a:pPr marL="0" indent="0">
              <a:buNone/>
            </a:pPr>
            <a:r>
              <a:rPr lang="en-ID" dirty="0"/>
              <a:t>3. Dataset Corel</a:t>
            </a:r>
          </a:p>
        </p:txBody>
      </p:sp>
    </p:spTree>
    <p:extLst>
      <p:ext uri="{BB962C8B-B14F-4D97-AF65-F5344CB8AC3E}">
        <p14:creationId xmlns:p14="http://schemas.microsoft.com/office/powerpoint/2010/main" val="4063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2E75-325A-4299-8D0D-E09A8F5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28" y="2624328"/>
            <a:ext cx="10058400" cy="1609344"/>
          </a:xfrm>
        </p:spPr>
        <p:txBody>
          <a:bodyPr>
            <a:normAutofit/>
          </a:bodyPr>
          <a:lstStyle/>
          <a:p>
            <a:r>
              <a:rPr lang="en-ID" sz="7200" dirty="0"/>
              <a:t>Langkah </a:t>
            </a:r>
            <a:r>
              <a:rPr lang="en-ID" sz="7200" dirty="0" err="1"/>
              <a:t>percobaan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9136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80E5-CD6D-4585-A341-5F917234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Menyimpan</a:t>
            </a:r>
            <a:r>
              <a:rPr lang="en-ID" dirty="0"/>
              <a:t> dataset </a:t>
            </a:r>
            <a:r>
              <a:rPr lang="en-ID" dirty="0" err="1"/>
              <a:t>gambar</a:t>
            </a:r>
            <a:r>
              <a:rPr lang="en-ID" dirty="0"/>
              <a:t> 0-999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404F-B74E-400B-97D4-D787EC7A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6C9F-4F58-4B78-B8C9-7E0588A4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121408"/>
            <a:ext cx="9610725" cy="45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1418-B99E-478C-877C-B58EA28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Mengimport</a:t>
            </a:r>
            <a:r>
              <a:rPr lang="en-ID" dirty="0"/>
              <a:t>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EE68A-AB83-4897-956D-6C7E590465FC}"/>
              </a:ext>
            </a:extLst>
          </p:cNvPr>
          <p:cNvSpPr/>
          <p:nvPr/>
        </p:nvSpPr>
        <p:spPr>
          <a:xfrm>
            <a:off x="1509251" y="2492477"/>
            <a:ext cx="4911213" cy="1172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package </a:t>
            </a:r>
            <a:r>
              <a:rPr lang="en-ID" dirty="0" err="1">
                <a:solidFill>
                  <a:schemeClr val="tx1"/>
                </a:solidFill>
              </a:rPr>
              <a:t>imageretrievalassignment</a:t>
            </a:r>
            <a:r>
              <a:rPr lang="en-ID" dirty="0">
                <a:solidFill>
                  <a:schemeClr val="tx1"/>
                </a:solidFill>
              </a:rPr>
              <a:t>;</a:t>
            </a:r>
          </a:p>
          <a:p>
            <a:r>
              <a:rPr lang="en-ID" dirty="0">
                <a:solidFill>
                  <a:schemeClr val="tx1"/>
                </a:solidFill>
              </a:rPr>
              <a:t>import ALI.*;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AF265-8495-4CFD-B9AA-90A27AAB1567}"/>
              </a:ext>
            </a:extLst>
          </p:cNvPr>
          <p:cNvCxnSpPr/>
          <p:nvPr/>
        </p:nvCxnSpPr>
        <p:spPr>
          <a:xfrm>
            <a:off x="3864077" y="3229897"/>
            <a:ext cx="322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A7B243-E885-4C57-8C1E-D51B9C5D6842}"/>
              </a:ext>
            </a:extLst>
          </p:cNvPr>
          <p:cNvSpPr/>
          <p:nvPr/>
        </p:nvSpPr>
        <p:spPr>
          <a:xfrm>
            <a:off x="6859867" y="2864874"/>
            <a:ext cx="3382297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Memasukkan</a:t>
            </a:r>
            <a:r>
              <a:rPr lang="en-ID" dirty="0">
                <a:solidFill>
                  <a:schemeClr val="tx1"/>
                </a:solidFill>
              </a:rPr>
              <a:t> library ALI </a:t>
            </a:r>
          </a:p>
        </p:txBody>
      </p:sp>
    </p:spTree>
    <p:extLst>
      <p:ext uri="{BB962C8B-B14F-4D97-AF65-F5344CB8AC3E}">
        <p14:creationId xmlns:p14="http://schemas.microsoft.com/office/powerpoint/2010/main" val="214382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6067-2104-4F43-975B-02818711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895"/>
            <a:ext cx="10058400" cy="1609344"/>
          </a:xfrm>
        </p:spPr>
        <p:txBody>
          <a:bodyPr/>
          <a:lstStyle/>
          <a:p>
            <a:pPr algn="ctr"/>
            <a:r>
              <a:rPr lang="en-ID" dirty="0"/>
              <a:t>INISIALISASI DATA GAMBAR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CB968-CEF5-472F-ABB1-6BBD0477191A}"/>
              </a:ext>
            </a:extLst>
          </p:cNvPr>
          <p:cNvSpPr/>
          <p:nvPr/>
        </p:nvSpPr>
        <p:spPr>
          <a:xfrm>
            <a:off x="518060" y="1784555"/>
            <a:ext cx="8684933" cy="4588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public class </a:t>
            </a:r>
            <a:r>
              <a:rPr lang="en-ID" dirty="0" err="1">
                <a:solidFill>
                  <a:schemeClr val="tx1"/>
                </a:solidFill>
              </a:rPr>
              <a:t>ImageRetrievalAssignment</a:t>
            </a:r>
            <a:r>
              <a:rPr lang="en-ID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ID" dirty="0">
                <a:solidFill>
                  <a:schemeClr val="tx1"/>
                </a:solidFill>
              </a:rPr>
              <a:t>		</a:t>
            </a:r>
            <a:r>
              <a:rPr lang="en-ID" dirty="0" err="1">
                <a:solidFill>
                  <a:schemeClr val="tx1"/>
                </a:solidFill>
              </a:rPr>
              <a:t>VectorLib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vlib</a:t>
            </a:r>
            <a:r>
              <a:rPr lang="en-ID" dirty="0">
                <a:solidFill>
                  <a:schemeClr val="tx1"/>
                </a:solidFill>
              </a:rPr>
              <a:t> = new </a:t>
            </a:r>
            <a:r>
              <a:rPr lang="en-ID" dirty="0" err="1">
                <a:solidFill>
                  <a:schemeClr val="tx1"/>
                </a:solidFill>
              </a:rPr>
              <a:t>VectorLib</a:t>
            </a:r>
            <a:r>
              <a:rPr lang="en-ID" dirty="0">
                <a:solidFill>
                  <a:schemeClr val="tx1"/>
                </a:solidFill>
              </a:rPr>
              <a:t>();</a:t>
            </a:r>
          </a:p>
          <a:p>
            <a:r>
              <a:rPr lang="en-ID" dirty="0">
                <a:solidFill>
                  <a:schemeClr val="tx1"/>
                </a:solidFill>
              </a:rPr>
              <a:t>        	</a:t>
            </a:r>
            <a:r>
              <a:rPr lang="en-ID" dirty="0" err="1">
                <a:solidFill>
                  <a:schemeClr val="tx1"/>
                </a:solidFill>
              </a:rPr>
              <a:t>ImageLib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imgsearch</a:t>
            </a:r>
            <a:r>
              <a:rPr lang="en-ID" dirty="0">
                <a:solidFill>
                  <a:schemeClr val="tx1"/>
                </a:solidFill>
              </a:rPr>
              <a:t> = new </a:t>
            </a:r>
            <a:r>
              <a:rPr lang="en-ID" dirty="0" err="1">
                <a:solidFill>
                  <a:schemeClr val="tx1"/>
                </a:solidFill>
              </a:rPr>
              <a:t>ImageLib</a:t>
            </a:r>
            <a:r>
              <a:rPr lang="en-ID" dirty="0">
                <a:solidFill>
                  <a:schemeClr val="tx1"/>
                </a:solidFill>
              </a:rPr>
              <a:t>();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</a:p>
          <a:p>
            <a:r>
              <a:rPr lang="en-ID" dirty="0">
                <a:solidFill>
                  <a:schemeClr val="tx1"/>
                </a:solidFill>
              </a:rPr>
              <a:t>       		String </a:t>
            </a:r>
            <a:r>
              <a:rPr lang="en-ID" dirty="0" err="1">
                <a:solidFill>
                  <a:schemeClr val="tx1"/>
                </a:solidFill>
              </a:rPr>
              <a:t>srcdir</a:t>
            </a:r>
            <a:r>
              <a:rPr lang="en-ID" dirty="0">
                <a:solidFill>
                  <a:schemeClr val="tx1"/>
                </a:solidFill>
              </a:rPr>
              <a:t>="C:\\Users\\user\\Desktop\\corel_dataset\\Image DB/";</a:t>
            </a:r>
          </a:p>
          <a:p>
            <a:r>
              <a:rPr lang="en-ID" dirty="0">
                <a:solidFill>
                  <a:schemeClr val="tx1"/>
                </a:solidFill>
              </a:rPr>
              <a:t>        	String </a:t>
            </a:r>
            <a:r>
              <a:rPr lang="en-ID" dirty="0" err="1">
                <a:solidFill>
                  <a:schemeClr val="tx1"/>
                </a:solidFill>
              </a:rPr>
              <a:t>destdir</a:t>
            </a:r>
            <a:r>
              <a:rPr lang="en-ID" dirty="0">
                <a:solidFill>
                  <a:schemeClr val="tx1"/>
                </a:solidFill>
              </a:rPr>
              <a:t>="C:\\Users\\user\\Desktop\\corel_dataset\\Color DB/";</a:t>
            </a:r>
          </a:p>
          <a:p>
            <a:r>
              <a:rPr lang="en-ID" dirty="0">
                <a:solidFill>
                  <a:schemeClr val="tx1"/>
                </a:solidFill>
              </a:rPr>
              <a:t>       		String </a:t>
            </a:r>
            <a:r>
              <a:rPr lang="en-ID" dirty="0" err="1">
                <a:solidFill>
                  <a:schemeClr val="tx1"/>
                </a:solidFill>
              </a:rPr>
              <a:t>cvqdir</a:t>
            </a:r>
            <a:r>
              <a:rPr lang="en-ID" dirty="0">
                <a:solidFill>
                  <a:schemeClr val="tx1"/>
                </a:solidFill>
              </a:rPr>
              <a:t>="C:\\Users\\user\\Desktop\\corel_dataset\\cvq DB/";</a:t>
            </a:r>
          </a:p>
          <a:p>
            <a:r>
              <a:rPr lang="en-ID" dirty="0">
                <a:solidFill>
                  <a:schemeClr val="tx1"/>
                </a:solidFill>
              </a:rPr>
              <a:t>	        String </a:t>
            </a:r>
            <a:r>
              <a:rPr lang="en-ID" dirty="0" err="1">
                <a:solidFill>
                  <a:schemeClr val="tx1"/>
                </a:solidFill>
              </a:rPr>
              <a:t>srcfile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destfile</a:t>
            </a:r>
            <a:r>
              <a:rPr lang="en-ID" dirty="0">
                <a:solidFill>
                  <a:schemeClr val="tx1"/>
                </a:solidFill>
              </a:rPr>
              <a:t>;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F6CE2-8A6A-4C8C-A361-6A9CCF38DA47}"/>
              </a:ext>
            </a:extLst>
          </p:cNvPr>
          <p:cNvSpPr/>
          <p:nvPr/>
        </p:nvSpPr>
        <p:spPr>
          <a:xfrm>
            <a:off x="9542206" y="3436374"/>
            <a:ext cx="1967975" cy="66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Menginputkan</a:t>
            </a:r>
            <a:r>
              <a:rPr lang="en-ID" dirty="0">
                <a:solidFill>
                  <a:schemeClr val="tx1"/>
                </a:solidFill>
              </a:rPr>
              <a:t> directory data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EA1D238-844C-492D-8A00-57E72EE8F44F}"/>
              </a:ext>
            </a:extLst>
          </p:cNvPr>
          <p:cNvCxnSpPr>
            <a:endCxn id="7" idx="1"/>
          </p:cNvCxnSpPr>
          <p:nvPr/>
        </p:nvCxnSpPr>
        <p:spPr>
          <a:xfrm flipV="1">
            <a:off x="8996516" y="3770019"/>
            <a:ext cx="545690" cy="30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F88510-B4F6-40F7-A150-427D009C574C}"/>
              </a:ext>
            </a:extLst>
          </p:cNvPr>
          <p:cNvSpPr/>
          <p:nvPr/>
        </p:nvSpPr>
        <p:spPr>
          <a:xfrm>
            <a:off x="9317586" y="4520822"/>
            <a:ext cx="2417213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Menyimpan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hasil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Color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directory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0079E0-1B0D-411E-8884-9C370A79D936}"/>
              </a:ext>
            </a:extLst>
          </p:cNvPr>
          <p:cNvCxnSpPr/>
          <p:nvPr/>
        </p:nvCxnSpPr>
        <p:spPr>
          <a:xfrm>
            <a:off x="8996516" y="4412606"/>
            <a:ext cx="412955" cy="321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16F30E-6E6F-4CF5-9342-FC2DA368B140}"/>
              </a:ext>
            </a:extLst>
          </p:cNvPr>
          <p:cNvCxnSpPr>
            <a:cxnSpLocks/>
          </p:cNvCxnSpPr>
          <p:nvPr/>
        </p:nvCxnSpPr>
        <p:spPr>
          <a:xfrm>
            <a:off x="8804787" y="4626264"/>
            <a:ext cx="619432" cy="43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7366-FCA9-472B-982A-AADA629D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Ekstrasi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cvq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040D-FABC-490A-AB11-82EB7807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66598-D109-44E3-A8E9-EC285BC4F5EC}"/>
              </a:ext>
            </a:extLst>
          </p:cNvPr>
          <p:cNvSpPr/>
          <p:nvPr/>
        </p:nvSpPr>
        <p:spPr>
          <a:xfrm>
            <a:off x="1063752" y="2391746"/>
            <a:ext cx="6882581" cy="351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>
                <a:solidFill>
                  <a:schemeClr val="tx1"/>
                </a:solidFill>
              </a:rPr>
              <a:t>	int[][][]</a:t>
            </a:r>
            <a:r>
              <a:rPr lang="en-ID" dirty="0" err="1">
                <a:solidFill>
                  <a:schemeClr val="tx1"/>
                </a:solidFill>
              </a:rPr>
              <a:t>rgb_colors</a:t>
            </a:r>
            <a:r>
              <a:rPr lang="en-ID" dirty="0">
                <a:solidFill>
                  <a:schemeClr val="tx1"/>
                </a:solidFill>
              </a:rPr>
              <a:t>=null;</a:t>
            </a:r>
          </a:p>
          <a:p>
            <a:r>
              <a:rPr lang="en-ID" dirty="0">
                <a:solidFill>
                  <a:schemeClr val="tx1"/>
                </a:solidFill>
              </a:rPr>
              <a:t>        double[][]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=new double[1000][1000];</a:t>
            </a:r>
          </a:p>
          <a:p>
            <a:r>
              <a:rPr lang="en-ID" dirty="0">
                <a:solidFill>
                  <a:schemeClr val="tx1"/>
                </a:solidFill>
              </a:rPr>
              <a:t>        double[][]images=new double[1000][1000];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</a:p>
          <a:p>
            <a:r>
              <a:rPr lang="en-ID" dirty="0">
                <a:solidFill>
                  <a:schemeClr val="tx1"/>
                </a:solidFill>
              </a:rPr>
              <a:t>        for(int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=0;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&lt;1000; 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++)</a:t>
            </a:r>
          </a:p>
          <a:p>
            <a:r>
              <a:rPr lang="en-ID" dirty="0">
                <a:solidFill>
                  <a:schemeClr val="tx1"/>
                </a:solidFill>
              </a:rPr>
              <a:t>        {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srcfile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srcdir+String.valueOf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)+".jpg";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rgb_colors</a:t>
            </a:r>
            <a:r>
              <a:rPr lang="en-ID" dirty="0">
                <a:solidFill>
                  <a:schemeClr val="tx1"/>
                </a:solidFill>
              </a:rPr>
              <a:t>=</a:t>
            </a:r>
            <a:r>
              <a:rPr lang="en-ID" dirty="0" err="1">
                <a:solidFill>
                  <a:schemeClr val="tx1"/>
                </a:solidFill>
              </a:rPr>
              <a:t>imgsearch.getRGB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srcfile</a:t>
            </a:r>
            <a:r>
              <a:rPr lang="en-ID" dirty="0">
                <a:solidFill>
                  <a:schemeClr val="tx1"/>
                </a:solidFill>
              </a:rPr>
              <a:t>);</a:t>
            </a:r>
          </a:p>
          <a:p>
            <a:r>
              <a:rPr lang="en-ID" dirty="0">
                <a:solidFill>
                  <a:schemeClr val="tx1"/>
                </a:solidFill>
              </a:rPr>
              <a:t>            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[</a:t>
            </a:r>
            <a:r>
              <a:rPr lang="en-ID" dirty="0" err="1">
                <a:solidFill>
                  <a:schemeClr val="tx1"/>
                </a:solidFill>
              </a:rPr>
              <a:t>i</a:t>
            </a:r>
            <a:r>
              <a:rPr lang="en-ID" dirty="0">
                <a:solidFill>
                  <a:schemeClr val="tx1"/>
                </a:solidFill>
              </a:rPr>
              <a:t>]=</a:t>
            </a:r>
            <a:r>
              <a:rPr lang="en-ID" dirty="0" err="1">
                <a:solidFill>
                  <a:schemeClr val="tx1"/>
                </a:solidFill>
              </a:rPr>
              <a:t>imgsearch.ColorFeatureExtraction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rgb_colors</a:t>
            </a:r>
            <a:r>
              <a:rPr lang="en-ID" dirty="0">
                <a:solidFill>
                  <a:schemeClr val="tx1"/>
                </a:solidFill>
              </a:rPr>
              <a:t>);</a:t>
            </a:r>
          </a:p>
          <a:p>
            <a:r>
              <a:rPr lang="en-ID" dirty="0">
                <a:solidFill>
                  <a:schemeClr val="tx1"/>
                </a:solidFill>
              </a:rPr>
              <a:t>        }</a:t>
            </a:r>
          </a:p>
          <a:p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dirty="0" err="1">
                <a:solidFill>
                  <a:schemeClr val="tx1"/>
                </a:solidFill>
              </a:rPr>
              <a:t>vlib.saveDST</a:t>
            </a:r>
            <a:r>
              <a:rPr lang="en-ID" dirty="0">
                <a:solidFill>
                  <a:schemeClr val="tx1"/>
                </a:solidFill>
              </a:rPr>
              <a:t>(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,"</a:t>
            </a:r>
            <a:r>
              <a:rPr lang="en-ID" dirty="0" err="1">
                <a:solidFill>
                  <a:schemeClr val="tx1"/>
                </a:solidFill>
              </a:rPr>
              <a:t>cvq</a:t>
            </a:r>
            <a:r>
              <a:rPr lang="en-ID" dirty="0">
                <a:solidFill>
                  <a:schemeClr val="tx1"/>
                </a:solidFill>
              </a:rPr>
              <a:t>");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7A4B56-E956-4A66-892A-C829568D41EB}"/>
              </a:ext>
            </a:extLst>
          </p:cNvPr>
          <p:cNvCxnSpPr/>
          <p:nvPr/>
        </p:nvCxnSpPr>
        <p:spPr>
          <a:xfrm>
            <a:off x="6282813" y="3318387"/>
            <a:ext cx="1932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1002F9-C193-46B0-9007-BD789B06FB52}"/>
                  </a:ext>
                </a:extLst>
              </p:cNvPr>
              <p:cNvSpPr/>
              <p:nvPr/>
            </p:nvSpPr>
            <p:spPr>
              <a:xfrm>
                <a:off x="8214852" y="2953364"/>
                <a:ext cx="3774063" cy="730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ID" dirty="0">
                    <a:solidFill>
                      <a:schemeClr val="tx1"/>
                    </a:solidFill>
                  </a:rPr>
                  <a:t>Array [1000] </a:t>
                </a:r>
                <a:r>
                  <a:rPr lang="en-ID" dirty="0" err="1">
                    <a:solidFill>
                      <a:schemeClr val="tx1"/>
                    </a:solidFill>
                  </a:rPr>
                  <a:t>pertama</a:t>
                </a:r>
                <a:r>
                  <a:rPr lang="en-ID" dirty="0">
                    <a:solidFill>
                      <a:schemeClr val="tx1"/>
                    </a:solidFill>
                  </a:rPr>
                  <a:t> = </a:t>
                </a:r>
                <a:r>
                  <a:rPr lang="en-ID" dirty="0" err="1">
                    <a:solidFill>
                      <a:schemeClr val="tx1"/>
                    </a:solidFill>
                  </a:rPr>
                  <a:t>banyaknya</a:t>
                </a:r>
                <a:r>
                  <a:rPr lang="en-ID" dirty="0">
                    <a:solidFill>
                      <a:schemeClr val="tx1"/>
                    </a:solidFill>
                  </a:rPr>
                  <a:t> data pada directory</a:t>
                </a:r>
              </a:p>
              <a:p>
                <a:pPr algn="just"/>
                <a:r>
                  <a:rPr lang="en-ID" dirty="0">
                    <a:solidFill>
                      <a:schemeClr val="tx1"/>
                    </a:solidFill>
                  </a:rPr>
                  <a:t>Array [1000] </a:t>
                </a:r>
                <a:r>
                  <a:rPr lang="en-ID" dirty="0" err="1">
                    <a:solidFill>
                      <a:schemeClr val="tx1"/>
                    </a:solidFill>
                  </a:rPr>
                  <a:t>kedua</a:t>
                </a:r>
                <a:r>
                  <a:rPr lang="en-ID" dirty="0">
                    <a:solidFill>
                      <a:schemeClr val="tx1"/>
                    </a:solidFill>
                  </a:rPr>
                  <a:t> = </a:t>
                </a:r>
                <a:r>
                  <a:rPr lang="en-ID" dirty="0" err="1">
                    <a:solidFill>
                      <a:schemeClr val="tx1"/>
                    </a:solidFill>
                  </a:rPr>
                  <a:t>Banyaknya</a:t>
                </a:r>
                <a:r>
                  <a:rPr lang="en-ID" dirty="0">
                    <a:solidFill>
                      <a:schemeClr val="tx1"/>
                    </a:solidFill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</a:rPr>
                  <a:t>setiap</a:t>
                </a:r>
                <a:r>
                  <a:rPr lang="en-ID" dirty="0">
                    <a:solidFill>
                      <a:schemeClr val="tx1"/>
                    </a:solidFill>
                  </a:rPr>
                  <a:t> </a:t>
                </a:r>
                <a:r>
                  <a:rPr lang="en-ID" dirty="0" err="1">
                    <a:solidFill>
                      <a:schemeClr val="tx1"/>
                    </a:solidFill>
                  </a:rPr>
                  <a:t>kategori</a:t>
                </a:r>
                <a:r>
                  <a:rPr lang="en-ID" dirty="0">
                    <a:solidFill>
                      <a:schemeClr val="tx1"/>
                    </a:solidFill>
                  </a:rPr>
                  <a:t>, </a:t>
                </a:r>
                <a:r>
                  <a:rPr lang="en-ID" dirty="0" err="1">
                    <a:solidFill>
                      <a:schemeClr val="tx1"/>
                    </a:solidFill>
                  </a:rPr>
                  <a:t>yaitu</a:t>
                </a:r>
                <a:r>
                  <a:rPr lang="en-ID" dirty="0">
                    <a:solidFill>
                      <a:schemeClr val="tx1"/>
                    </a:solidFill>
                  </a:rPr>
                  <a:t> 10 </a:t>
                </a:r>
                <a:r>
                  <a:rPr lang="en-ID" dirty="0" err="1">
                    <a:solidFill>
                      <a:schemeClr val="tx1"/>
                    </a:solidFill>
                  </a:rPr>
                  <a:t>kategori</a:t>
                </a:r>
                <a:r>
                  <a:rPr lang="en-ID" dirty="0">
                    <a:solidFill>
                      <a:schemeClr val="tx1"/>
                    </a:solidFill>
                  </a:rPr>
                  <a:t>. </a:t>
                </a:r>
                <a:r>
                  <a:rPr lang="en-ID" dirty="0" err="1">
                    <a:solidFill>
                      <a:schemeClr val="tx1"/>
                    </a:solidFill>
                  </a:rPr>
                  <a:t>Maka</a:t>
                </a:r>
                <a:r>
                  <a:rPr lang="en-ID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ID" dirty="0">
                    <a:solidFill>
                      <a:schemeClr val="tx1"/>
                    </a:solidFill>
                  </a:rPr>
                  <a:t> bins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1002F9-C193-46B0-9007-BD789B06F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52" y="2953364"/>
                <a:ext cx="3774063" cy="730045"/>
              </a:xfrm>
              <a:prstGeom prst="rect">
                <a:avLst/>
              </a:prstGeom>
              <a:blipFill>
                <a:blip r:embed="rId2"/>
                <a:stretch>
                  <a:fillRect l="-1454" t="-54167" r="-1292" b="-6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37FBB9B-608D-41C8-902B-2B3093B167F0}"/>
              </a:ext>
            </a:extLst>
          </p:cNvPr>
          <p:cNvSpPr/>
          <p:nvPr/>
        </p:nvSpPr>
        <p:spPr>
          <a:xfrm>
            <a:off x="8169132" y="4380269"/>
            <a:ext cx="3569109" cy="730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Memanggil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memberi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nama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setiap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gambar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lalu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kemudian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ekstraksi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warna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856DA5F-9540-4EEB-852B-3F255B88CF62}"/>
              </a:ext>
            </a:extLst>
          </p:cNvPr>
          <p:cNvSpPr/>
          <p:nvPr/>
        </p:nvSpPr>
        <p:spPr>
          <a:xfrm>
            <a:off x="8034873" y="4380269"/>
            <a:ext cx="45719" cy="730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65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119</TotalTime>
  <Words>1361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Rockwell</vt:lpstr>
      <vt:lpstr>Rockwell Condensed</vt:lpstr>
      <vt:lpstr>Wingdings</vt:lpstr>
      <vt:lpstr>Wood Type</vt:lpstr>
      <vt:lpstr>M11-image retrieval knowledge discovery</vt:lpstr>
      <vt:lpstr>PowerPoint Presentation</vt:lpstr>
      <vt:lpstr>PowerPoint Presentation</vt:lpstr>
      <vt:lpstr>peralatan</vt:lpstr>
      <vt:lpstr>Langkah percobaan</vt:lpstr>
      <vt:lpstr>Menyimpan dataset gambar 0-999 ke dalam directory</vt:lpstr>
      <vt:lpstr>Mengimport library</vt:lpstr>
      <vt:lpstr>INISIALISASI DATA GAMBAR</vt:lpstr>
      <vt:lpstr>Ekstrasi fitur warna menggunakan cvq</vt:lpstr>
      <vt:lpstr>Konversi gambar &amp; memuat matadata warna</vt:lpstr>
      <vt:lpstr>Melakukan looping testing data gambar menggunakan teknik Loo</vt:lpstr>
      <vt:lpstr>Memberikan query &amp; menentukan kemiripan gambar</vt:lpstr>
      <vt:lpstr>Melakukan perangkingan dari data jarak kemiripan</vt:lpstr>
      <vt:lpstr>Melakukan proses perhitungan scoring &amp; error</vt:lpstr>
      <vt:lpstr>Menentukan kategori gambar testing, scoring, &amp; error</vt:lpstr>
      <vt:lpstr>Hasil program </vt:lpstr>
      <vt:lpstr>analisa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M11-image retrieval knowledge discovery</dc:title>
  <dc:creator>user</dc:creator>
  <cp:lastModifiedBy>user</cp:lastModifiedBy>
  <cp:revision>13</cp:revision>
  <dcterms:created xsi:type="dcterms:W3CDTF">2021-05-17T08:53:40Z</dcterms:created>
  <dcterms:modified xsi:type="dcterms:W3CDTF">2021-05-17T10:53:40Z</dcterms:modified>
</cp:coreProperties>
</file>