
<file path=[Content_Types].xml><?xml version="1.0" encoding="utf-8"?>
<Types xmlns="http://schemas.openxmlformats.org/package/2006/content-types">
  <Default Extension="emf" ContentType="image/x-emf"/>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 id="2147483774" r:id="rId5"/>
  </p:sldMasterIdLst>
  <p:sldIdLst>
    <p:sldId id="257" r:id="rId6"/>
    <p:sldId id="256" r:id="rId7"/>
    <p:sldId id="259" r:id="rId8"/>
    <p:sldId id="260" r:id="rId9"/>
    <p:sldId id="261" r:id="rId10"/>
    <p:sldId id="262" r:id="rId11"/>
    <p:sldId id="263" r:id="rId12"/>
    <p:sldId id="264" r:id="rId13"/>
    <p:sldId id="265" r:id="rId14"/>
    <p:sldId id="269" r:id="rId15"/>
    <p:sldId id="266" r:id="rId16"/>
    <p:sldId id="270" r:id="rId17"/>
    <p:sldId id="267" r:id="rId18"/>
    <p:sldId id="258"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 Rath" userId="bfe7327b5038cb76" providerId="LiveId" clId="{FD185832-E8FF-41A6-BBCB-0A7DA6592085}"/>
    <pc:docChg chg="undo custSel addSld modSld modShowInfo">
      <pc:chgData name="Devi Rath" userId="bfe7327b5038cb76" providerId="LiveId" clId="{FD185832-E8FF-41A6-BBCB-0A7DA6592085}" dt="2024-11-30T16:50:18.010" v="789"/>
      <pc:docMkLst>
        <pc:docMk/>
      </pc:docMkLst>
      <pc:sldChg chg="modSp mod modTransition">
        <pc:chgData name="Devi Rath" userId="bfe7327b5038cb76" providerId="LiveId" clId="{FD185832-E8FF-41A6-BBCB-0A7DA6592085}" dt="2024-11-30T13:55:56.622" v="373" actId="1076"/>
        <pc:sldMkLst>
          <pc:docMk/>
          <pc:sldMk cId="0" sldId="256"/>
        </pc:sldMkLst>
        <pc:spChg chg="mod">
          <ac:chgData name="Devi Rath" userId="bfe7327b5038cb76" providerId="LiveId" clId="{FD185832-E8FF-41A6-BBCB-0A7DA6592085}" dt="2024-11-30T13:55:53.070" v="372" actId="1076"/>
          <ac:spMkLst>
            <pc:docMk/>
            <pc:sldMk cId="0" sldId="256"/>
            <ac:spMk id="2" creationId="{A1FA57F6-9631-E998-2DDA-5954B203735C}"/>
          </ac:spMkLst>
        </pc:spChg>
        <pc:spChg chg="mod">
          <ac:chgData name="Devi Rath" userId="bfe7327b5038cb76" providerId="LiveId" clId="{FD185832-E8FF-41A6-BBCB-0A7DA6592085}" dt="2024-11-30T13:55:45.609" v="371" actId="1076"/>
          <ac:spMkLst>
            <pc:docMk/>
            <pc:sldMk cId="0" sldId="256"/>
            <ac:spMk id="13" creationId="{7E29D43D-DBED-9A0B-E6BA-7633745C0801}"/>
          </ac:spMkLst>
        </pc:spChg>
        <pc:spChg chg="mod">
          <ac:chgData name="Devi Rath" userId="bfe7327b5038cb76" providerId="LiveId" clId="{FD185832-E8FF-41A6-BBCB-0A7DA6592085}" dt="2024-11-30T13:55:56.622" v="373" actId="1076"/>
          <ac:spMkLst>
            <pc:docMk/>
            <pc:sldMk cId="0" sldId="256"/>
            <ac:spMk id="2073" creationId="{39142944-952D-B108-7E59-D00F4ED2BBA3}"/>
          </ac:spMkLst>
        </pc:spChg>
        <pc:graphicFrameChg chg="mod">
          <ac:chgData name="Devi Rath" userId="bfe7327b5038cb76" providerId="LiveId" clId="{FD185832-E8FF-41A6-BBCB-0A7DA6592085}" dt="2024-11-30T13:55:28.819" v="370" actId="1076"/>
          <ac:graphicFrameMkLst>
            <pc:docMk/>
            <pc:sldMk cId="0" sldId="256"/>
            <ac:graphicFrameMk id="4" creationId="{36D16F84-47E7-47BE-0C77-20BC83C708FA}"/>
          </ac:graphicFrameMkLst>
        </pc:graphicFrameChg>
      </pc:sldChg>
      <pc:sldChg chg="delSp modTransition delDesignElem">
        <pc:chgData name="Devi Rath" userId="bfe7327b5038cb76" providerId="LiveId" clId="{FD185832-E8FF-41A6-BBCB-0A7DA6592085}" dt="2024-11-29T16:38:00.937" v="32"/>
        <pc:sldMkLst>
          <pc:docMk/>
          <pc:sldMk cId="4043737824" sldId="257"/>
        </pc:sldMkLst>
        <pc:spChg chg="del">
          <ac:chgData name="Devi Rath" userId="bfe7327b5038cb76" providerId="LiveId" clId="{FD185832-E8FF-41A6-BBCB-0A7DA6592085}" dt="2024-11-29T16:38:00.937" v="32"/>
          <ac:spMkLst>
            <pc:docMk/>
            <pc:sldMk cId="4043737824" sldId="257"/>
            <ac:spMk id="22" creationId="{A9286AD2-18A9-4868-A4E3-7A2097A20810}"/>
          </ac:spMkLst>
        </pc:spChg>
        <pc:cxnChg chg="del">
          <ac:chgData name="Devi Rath" userId="bfe7327b5038cb76" providerId="LiveId" clId="{FD185832-E8FF-41A6-BBCB-0A7DA6592085}" dt="2024-11-29T16:38:00.937" v="32"/>
          <ac:cxnSpMkLst>
            <pc:docMk/>
            <pc:sldMk cId="4043737824" sldId="257"/>
            <ac:cxnSpMk id="24" creationId="{E7A7CD63-7EC3-44F3-95D0-595C4019FF24}"/>
          </ac:cxnSpMkLst>
        </pc:cxnChg>
      </pc:sldChg>
      <pc:sldChg chg="delSp modTransition delDesignElem">
        <pc:chgData name="Devi Rath" userId="bfe7327b5038cb76" providerId="LiveId" clId="{FD185832-E8FF-41A6-BBCB-0A7DA6592085}" dt="2024-11-29T16:38:00.937" v="32"/>
        <pc:sldMkLst>
          <pc:docMk/>
          <pc:sldMk cId="191714609" sldId="258"/>
        </pc:sldMkLst>
        <pc:spChg chg="del">
          <ac:chgData name="Devi Rath" userId="bfe7327b5038cb76" providerId="LiveId" clId="{FD185832-E8FF-41A6-BBCB-0A7DA6592085}" dt="2024-11-29T16:38:00.937" v="32"/>
          <ac:spMkLst>
            <pc:docMk/>
            <pc:sldMk cId="191714609" sldId="258"/>
            <ac:spMk id="47" creationId="{FBDCECDC-EEE3-4128-AA5E-82A8C08796E8}"/>
          </ac:spMkLst>
        </pc:spChg>
        <pc:spChg chg="del">
          <ac:chgData name="Devi Rath" userId="bfe7327b5038cb76" providerId="LiveId" clId="{FD185832-E8FF-41A6-BBCB-0A7DA6592085}" dt="2024-11-29T16:38:00.937" v="32"/>
          <ac:spMkLst>
            <pc:docMk/>
            <pc:sldMk cId="191714609" sldId="258"/>
            <ac:spMk id="49" creationId="{4260EDE0-989C-4E16-AF94-F652294D828E}"/>
          </ac:spMkLst>
        </pc:spChg>
      </pc:sldChg>
      <pc:sldChg chg="modSp mod modTransition">
        <pc:chgData name="Devi Rath" userId="bfe7327b5038cb76" providerId="LiveId" clId="{FD185832-E8FF-41A6-BBCB-0A7DA6592085}" dt="2024-11-30T06:47:45.038" v="72" actId="14100"/>
        <pc:sldMkLst>
          <pc:docMk/>
          <pc:sldMk cId="519912398" sldId="259"/>
        </pc:sldMkLst>
        <pc:spChg chg="mod">
          <ac:chgData name="Devi Rath" userId="bfe7327b5038cb76" providerId="LiveId" clId="{FD185832-E8FF-41A6-BBCB-0A7DA6592085}" dt="2024-11-30T06:47:45.038" v="72" actId="14100"/>
          <ac:spMkLst>
            <pc:docMk/>
            <pc:sldMk cId="519912398" sldId="259"/>
            <ac:spMk id="2" creationId="{6A6FCE82-4555-5229-9E34-8A3FDA1E5383}"/>
          </ac:spMkLst>
        </pc:spChg>
      </pc:sldChg>
      <pc:sldChg chg="modSp mod modTransition">
        <pc:chgData name="Devi Rath" userId="bfe7327b5038cb76" providerId="LiveId" clId="{FD185832-E8FF-41A6-BBCB-0A7DA6592085}" dt="2024-11-30T06:47:58.245" v="84" actId="14100"/>
        <pc:sldMkLst>
          <pc:docMk/>
          <pc:sldMk cId="1437865185" sldId="260"/>
        </pc:sldMkLst>
        <pc:spChg chg="mod">
          <ac:chgData name="Devi Rath" userId="bfe7327b5038cb76" providerId="LiveId" clId="{FD185832-E8FF-41A6-BBCB-0A7DA6592085}" dt="2024-11-30T06:47:58.245" v="84" actId="14100"/>
          <ac:spMkLst>
            <pc:docMk/>
            <pc:sldMk cId="1437865185" sldId="260"/>
            <ac:spMk id="2" creationId="{7F604776-E5CC-B11C-9512-8409FADC3200}"/>
          </ac:spMkLst>
        </pc:spChg>
      </pc:sldChg>
      <pc:sldChg chg="modSp mod modTransition">
        <pc:chgData name="Devi Rath" userId="bfe7327b5038cb76" providerId="LiveId" clId="{FD185832-E8FF-41A6-BBCB-0A7DA6592085}" dt="2024-11-30T06:48:12.846" v="95" actId="20577"/>
        <pc:sldMkLst>
          <pc:docMk/>
          <pc:sldMk cId="995121218" sldId="261"/>
        </pc:sldMkLst>
        <pc:spChg chg="mod">
          <ac:chgData name="Devi Rath" userId="bfe7327b5038cb76" providerId="LiveId" clId="{FD185832-E8FF-41A6-BBCB-0A7DA6592085}" dt="2024-11-30T06:48:12.846" v="95" actId="20577"/>
          <ac:spMkLst>
            <pc:docMk/>
            <pc:sldMk cId="995121218" sldId="261"/>
            <ac:spMk id="2" creationId="{94CA5FAF-B89E-8BBF-7C9B-8400F2106447}"/>
          </ac:spMkLst>
        </pc:spChg>
      </pc:sldChg>
      <pc:sldChg chg="modSp mod modTransition">
        <pc:chgData name="Devi Rath" userId="bfe7327b5038cb76" providerId="LiveId" clId="{FD185832-E8FF-41A6-BBCB-0A7DA6592085}" dt="2024-11-30T06:48:25.633" v="104" actId="20577"/>
        <pc:sldMkLst>
          <pc:docMk/>
          <pc:sldMk cId="4235279778" sldId="262"/>
        </pc:sldMkLst>
        <pc:spChg chg="mod">
          <ac:chgData name="Devi Rath" userId="bfe7327b5038cb76" providerId="LiveId" clId="{FD185832-E8FF-41A6-BBCB-0A7DA6592085}" dt="2024-11-30T06:48:25.633" v="104" actId="20577"/>
          <ac:spMkLst>
            <pc:docMk/>
            <pc:sldMk cId="4235279778" sldId="262"/>
            <ac:spMk id="2" creationId="{5B9E9274-E3B0-C13B-7F53-82BB0C33AECF}"/>
          </ac:spMkLst>
        </pc:spChg>
      </pc:sldChg>
      <pc:sldChg chg="modSp mod modTransition">
        <pc:chgData name="Devi Rath" userId="bfe7327b5038cb76" providerId="LiveId" clId="{FD185832-E8FF-41A6-BBCB-0A7DA6592085}" dt="2024-11-30T07:45:22.429" v="369" actId="14100"/>
        <pc:sldMkLst>
          <pc:docMk/>
          <pc:sldMk cId="179614753" sldId="263"/>
        </pc:sldMkLst>
        <pc:spChg chg="mod">
          <ac:chgData name="Devi Rath" userId="bfe7327b5038cb76" providerId="LiveId" clId="{FD185832-E8FF-41A6-BBCB-0A7DA6592085}" dt="2024-11-30T06:48:38.974" v="111" actId="20577"/>
          <ac:spMkLst>
            <pc:docMk/>
            <pc:sldMk cId="179614753" sldId="263"/>
            <ac:spMk id="2" creationId="{C21E10B3-2B17-C706-7506-A65209FE2AD0}"/>
          </ac:spMkLst>
        </pc:spChg>
        <pc:graphicFrameChg chg="mod">
          <ac:chgData name="Devi Rath" userId="bfe7327b5038cb76" providerId="LiveId" clId="{FD185832-E8FF-41A6-BBCB-0A7DA6592085}" dt="2024-11-30T07:45:22.429" v="369" actId="14100"/>
          <ac:graphicFrameMkLst>
            <pc:docMk/>
            <pc:sldMk cId="179614753" sldId="263"/>
            <ac:graphicFrameMk id="5" creationId="{550DE081-F6DF-4FB6-4C03-1F03DD3416B6}"/>
          </ac:graphicFrameMkLst>
        </pc:graphicFrameChg>
      </pc:sldChg>
      <pc:sldChg chg="modSp mod modTransition">
        <pc:chgData name="Devi Rath" userId="bfe7327b5038cb76" providerId="LiveId" clId="{FD185832-E8FF-41A6-BBCB-0A7DA6592085}" dt="2024-11-30T14:33:40.953" v="744" actId="1076"/>
        <pc:sldMkLst>
          <pc:docMk/>
          <pc:sldMk cId="815090922" sldId="264"/>
        </pc:sldMkLst>
        <pc:spChg chg="mod">
          <ac:chgData name="Devi Rath" userId="bfe7327b5038cb76" providerId="LiveId" clId="{FD185832-E8FF-41A6-BBCB-0A7DA6592085}" dt="2024-11-30T14:33:40.953" v="744" actId="1076"/>
          <ac:spMkLst>
            <pc:docMk/>
            <pc:sldMk cId="815090922" sldId="264"/>
            <ac:spMk id="2" creationId="{60C02B50-CCBE-5987-1DFB-20ABC9255D20}"/>
          </ac:spMkLst>
        </pc:spChg>
        <pc:spChg chg="mod">
          <ac:chgData name="Devi Rath" userId="bfe7327b5038cb76" providerId="LiveId" clId="{FD185832-E8FF-41A6-BBCB-0A7DA6592085}" dt="2024-11-30T14:23:07.747" v="665" actId="1076"/>
          <ac:spMkLst>
            <pc:docMk/>
            <pc:sldMk cId="815090922" sldId="264"/>
            <ac:spMk id="2073" creationId="{FD7A2AB1-182F-260B-5B63-512C3365547B}"/>
          </ac:spMkLst>
        </pc:spChg>
        <pc:graphicFrameChg chg="mod">
          <ac:chgData name="Devi Rath" userId="bfe7327b5038cb76" providerId="LiveId" clId="{FD185832-E8FF-41A6-BBCB-0A7DA6592085}" dt="2024-11-30T07:45:07.078" v="368" actId="14100"/>
          <ac:graphicFrameMkLst>
            <pc:docMk/>
            <pc:sldMk cId="815090922" sldId="264"/>
            <ac:graphicFrameMk id="3" creationId="{CAC35E17-3935-4A46-AB45-798524195D1F}"/>
          </ac:graphicFrameMkLst>
        </pc:graphicFrameChg>
      </pc:sldChg>
      <pc:sldChg chg="addSp delSp modSp mod modTransition setBg">
        <pc:chgData name="Devi Rath" userId="bfe7327b5038cb76" providerId="LiveId" clId="{FD185832-E8FF-41A6-BBCB-0A7DA6592085}" dt="2024-11-30T14:01:23.306" v="423" actId="1076"/>
        <pc:sldMkLst>
          <pc:docMk/>
          <pc:sldMk cId="4158483190" sldId="265"/>
        </pc:sldMkLst>
        <pc:spChg chg="mod">
          <ac:chgData name="Devi Rath" userId="bfe7327b5038cb76" providerId="LiveId" clId="{FD185832-E8FF-41A6-BBCB-0A7DA6592085}" dt="2024-11-30T14:00:26.615" v="412" actId="1076"/>
          <ac:spMkLst>
            <pc:docMk/>
            <pc:sldMk cId="4158483190" sldId="265"/>
            <ac:spMk id="2" creationId="{38619052-AC45-585D-B875-4029F6984F3C}"/>
          </ac:spMkLst>
        </pc:spChg>
        <pc:spChg chg="mod">
          <ac:chgData name="Devi Rath" userId="bfe7327b5038cb76" providerId="LiveId" clId="{FD185832-E8FF-41A6-BBCB-0A7DA6592085}" dt="2024-11-30T14:00:57.619" v="417" actId="1076"/>
          <ac:spMkLst>
            <pc:docMk/>
            <pc:sldMk cId="4158483190" sldId="265"/>
            <ac:spMk id="11" creationId="{89501CDA-B6D3-4379-F97F-E83C6035E689}"/>
          </ac:spMkLst>
        </pc:spChg>
        <pc:spChg chg="add mod">
          <ac:chgData name="Devi Rath" userId="bfe7327b5038cb76" providerId="LiveId" clId="{FD185832-E8FF-41A6-BBCB-0A7DA6592085}" dt="2024-11-30T14:01:23.306" v="423" actId="1076"/>
          <ac:spMkLst>
            <pc:docMk/>
            <pc:sldMk cId="4158483190" sldId="265"/>
            <ac:spMk id="18" creationId="{8183F1AF-05A5-CA90-EC77-484DDA5EEE72}"/>
          </ac:spMkLst>
        </pc:spChg>
        <pc:spChg chg="mod">
          <ac:chgData name="Devi Rath" userId="bfe7327b5038cb76" providerId="LiveId" clId="{FD185832-E8FF-41A6-BBCB-0A7DA6592085}" dt="2024-11-30T14:00:39.922" v="414" actId="1076"/>
          <ac:spMkLst>
            <pc:docMk/>
            <pc:sldMk cId="4158483190" sldId="265"/>
            <ac:spMk id="2073" creationId="{05BA0591-3879-CE8B-6C38-B0F808B457AA}"/>
          </ac:spMkLst>
        </pc:spChg>
        <pc:graphicFrameChg chg="add del mod modGraphic">
          <ac:chgData name="Devi Rath" userId="bfe7327b5038cb76" providerId="LiveId" clId="{FD185832-E8FF-41A6-BBCB-0A7DA6592085}" dt="2024-11-30T14:00:19.680" v="411" actId="478"/>
          <ac:graphicFrameMkLst>
            <pc:docMk/>
            <pc:sldMk cId="4158483190" sldId="265"/>
            <ac:graphicFrameMk id="3" creationId="{7E18F082-46C7-95D3-D552-6FFCBBC1E179}"/>
          </ac:graphicFrameMkLst>
        </pc:graphicFrameChg>
        <pc:graphicFrameChg chg="add del mod">
          <ac:chgData name="Devi Rath" userId="bfe7327b5038cb76" providerId="LiveId" clId="{FD185832-E8FF-41A6-BBCB-0A7DA6592085}" dt="2024-11-30T07:28:50.525" v="157" actId="21"/>
          <ac:graphicFrameMkLst>
            <pc:docMk/>
            <pc:sldMk cId="4158483190" sldId="265"/>
            <ac:graphicFrameMk id="7" creationId="{AB509EB3-3D0B-026F-2CD1-E470BA998DA0}"/>
          </ac:graphicFrameMkLst>
        </pc:graphicFrameChg>
        <pc:graphicFrameChg chg="del">
          <ac:chgData name="Devi Rath" userId="bfe7327b5038cb76" providerId="LiveId" clId="{FD185832-E8FF-41A6-BBCB-0A7DA6592085}" dt="2024-11-30T07:22:38.171" v="144" actId="21"/>
          <ac:graphicFrameMkLst>
            <pc:docMk/>
            <pc:sldMk cId="4158483190" sldId="265"/>
            <ac:graphicFrameMk id="10" creationId="{31788FAC-7798-DBCE-245E-F9F1A5159912}"/>
          </ac:graphicFrameMkLst>
        </pc:graphicFrameChg>
        <pc:graphicFrameChg chg="add del mod">
          <ac:chgData name="Devi Rath" userId="bfe7327b5038cb76" providerId="LiveId" clId="{FD185832-E8FF-41A6-BBCB-0A7DA6592085}" dt="2024-11-30T07:34:58.677" v="200" actId="478"/>
          <ac:graphicFrameMkLst>
            <pc:docMk/>
            <pc:sldMk cId="4158483190" sldId="265"/>
            <ac:graphicFrameMk id="14" creationId="{37FC9165-5520-EEB5-EBDD-F87079DECCFB}"/>
          </ac:graphicFrameMkLst>
        </pc:graphicFrameChg>
        <pc:graphicFrameChg chg="add del mod">
          <ac:chgData name="Devi Rath" userId="bfe7327b5038cb76" providerId="LiveId" clId="{FD185832-E8FF-41A6-BBCB-0A7DA6592085}" dt="2024-11-30T07:42:03.002" v="317" actId="21"/>
          <ac:graphicFrameMkLst>
            <pc:docMk/>
            <pc:sldMk cId="4158483190" sldId="265"/>
            <ac:graphicFrameMk id="17" creationId="{87668196-8F0C-06DB-B51E-4A8594948A44}"/>
          </ac:graphicFrameMkLst>
        </pc:graphicFrameChg>
      </pc:sldChg>
      <pc:sldChg chg="addSp delSp modSp mod modTransition">
        <pc:chgData name="Devi Rath" userId="bfe7327b5038cb76" providerId="LiveId" clId="{FD185832-E8FF-41A6-BBCB-0A7DA6592085}" dt="2024-11-30T14:33:11.387" v="741" actId="478"/>
        <pc:sldMkLst>
          <pc:docMk/>
          <pc:sldMk cId="2027815907" sldId="266"/>
        </pc:sldMkLst>
        <pc:spChg chg="mod">
          <ac:chgData name="Devi Rath" userId="bfe7327b5038cb76" providerId="LiveId" clId="{FD185832-E8FF-41A6-BBCB-0A7DA6592085}" dt="2024-11-30T14:22:44.426" v="662" actId="255"/>
          <ac:spMkLst>
            <pc:docMk/>
            <pc:sldMk cId="2027815907" sldId="266"/>
            <ac:spMk id="2" creationId="{3643CB99-0DEB-9B9A-73B5-00B421138831}"/>
          </ac:spMkLst>
        </pc:spChg>
        <pc:spChg chg="add mod">
          <ac:chgData name="Devi Rath" userId="bfe7327b5038cb76" providerId="LiveId" clId="{FD185832-E8FF-41A6-BBCB-0A7DA6592085}" dt="2024-11-30T14:13:14.695" v="490"/>
          <ac:spMkLst>
            <pc:docMk/>
            <pc:sldMk cId="2027815907" sldId="266"/>
            <ac:spMk id="8" creationId="{E0453797-BC35-AFF8-8B32-CC444FB41BE3}"/>
          </ac:spMkLst>
        </pc:spChg>
        <pc:spChg chg="add mod">
          <ac:chgData name="Devi Rath" userId="bfe7327b5038cb76" providerId="LiveId" clId="{FD185832-E8FF-41A6-BBCB-0A7DA6592085}" dt="2024-11-30T14:31:36.753" v="727" actId="1076"/>
          <ac:spMkLst>
            <pc:docMk/>
            <pc:sldMk cId="2027815907" sldId="266"/>
            <ac:spMk id="13" creationId="{6CE65A83-3C54-4F04-E11E-1A4DB1932DA0}"/>
          </ac:spMkLst>
        </pc:spChg>
        <pc:graphicFrameChg chg="mod modGraphic">
          <ac:chgData name="Devi Rath" userId="bfe7327b5038cb76" providerId="LiveId" clId="{FD185832-E8FF-41A6-BBCB-0A7DA6592085}" dt="2024-11-30T14:20:25.281" v="650" actId="14100"/>
          <ac:graphicFrameMkLst>
            <pc:docMk/>
            <pc:sldMk cId="2027815907" sldId="266"/>
            <ac:graphicFrameMk id="3" creationId="{4EBCAFE8-DE8E-7FFE-94CB-2E64167A07A1}"/>
          </ac:graphicFrameMkLst>
        </pc:graphicFrameChg>
        <pc:graphicFrameChg chg="add del mod">
          <ac:chgData name="Devi Rath" userId="bfe7327b5038cb76" providerId="LiveId" clId="{FD185832-E8FF-41A6-BBCB-0A7DA6592085}" dt="2024-11-30T14:13:23.993" v="491" actId="21"/>
          <ac:graphicFrameMkLst>
            <pc:docMk/>
            <pc:sldMk cId="2027815907" sldId="266"/>
            <ac:graphicFrameMk id="7" creationId="{08386529-810E-944A-C7CC-CF5189459B94}"/>
          </ac:graphicFrameMkLst>
        </pc:graphicFrameChg>
        <pc:graphicFrameChg chg="add mod modGraphic">
          <ac:chgData name="Devi Rath" userId="bfe7327b5038cb76" providerId="LiveId" clId="{FD185832-E8FF-41A6-BBCB-0A7DA6592085}" dt="2024-11-30T14:27:36.326" v="687" actId="339"/>
          <ac:graphicFrameMkLst>
            <pc:docMk/>
            <pc:sldMk cId="2027815907" sldId="266"/>
            <ac:graphicFrameMk id="10" creationId="{3DAFDEF8-BABD-F0B0-391C-4EAE4157F919}"/>
          </ac:graphicFrameMkLst>
        </pc:graphicFrameChg>
        <pc:picChg chg="add mod">
          <ac:chgData name="Devi Rath" userId="bfe7327b5038cb76" providerId="LiveId" clId="{FD185832-E8FF-41A6-BBCB-0A7DA6592085}" dt="2024-11-30T14:28:44.600" v="692" actId="14100"/>
          <ac:picMkLst>
            <pc:docMk/>
            <pc:sldMk cId="2027815907" sldId="266"/>
            <ac:picMk id="12" creationId="{6A80E86D-93EF-908F-D7F9-01D7713AD73B}"/>
          </ac:picMkLst>
        </pc:picChg>
        <pc:picChg chg="add del mod">
          <ac:chgData name="Devi Rath" userId="bfe7327b5038cb76" providerId="LiveId" clId="{FD185832-E8FF-41A6-BBCB-0A7DA6592085}" dt="2024-11-30T14:33:07.781" v="739" actId="478"/>
          <ac:picMkLst>
            <pc:docMk/>
            <pc:sldMk cId="2027815907" sldId="266"/>
            <ac:picMk id="15" creationId="{9704D5E3-9FA5-21F7-1738-EFA42C8324EA}"/>
          </ac:picMkLst>
        </pc:picChg>
        <pc:picChg chg="add del mod">
          <ac:chgData name="Devi Rath" userId="bfe7327b5038cb76" providerId="LiveId" clId="{FD185832-E8FF-41A6-BBCB-0A7DA6592085}" dt="2024-11-30T14:33:11.387" v="741" actId="478"/>
          <ac:picMkLst>
            <pc:docMk/>
            <pc:sldMk cId="2027815907" sldId="266"/>
            <ac:picMk id="16" creationId="{9CBB8823-AD31-4200-B516-FD494E4576D0}"/>
          </ac:picMkLst>
        </pc:picChg>
        <pc:picChg chg="add del mod">
          <ac:chgData name="Devi Rath" userId="bfe7327b5038cb76" providerId="LiveId" clId="{FD185832-E8FF-41A6-BBCB-0A7DA6592085}" dt="2024-11-30T14:33:09.541" v="740" actId="478"/>
          <ac:picMkLst>
            <pc:docMk/>
            <pc:sldMk cId="2027815907" sldId="266"/>
            <ac:picMk id="17" creationId="{757C790B-B925-AEA4-20D4-4B59D8680727}"/>
          </ac:picMkLst>
        </pc:picChg>
      </pc:sldChg>
      <pc:sldChg chg="modSp mod modTransition">
        <pc:chgData name="Devi Rath" userId="bfe7327b5038cb76" providerId="LiveId" clId="{FD185832-E8FF-41A6-BBCB-0A7DA6592085}" dt="2024-11-30T14:07:41.601" v="470"/>
        <pc:sldMkLst>
          <pc:docMk/>
          <pc:sldMk cId="1889144815" sldId="267"/>
        </pc:sldMkLst>
        <pc:spChg chg="mod">
          <ac:chgData name="Devi Rath" userId="bfe7327b5038cb76" providerId="LiveId" clId="{FD185832-E8FF-41A6-BBCB-0A7DA6592085}" dt="2024-11-30T06:49:13.971" v="143" actId="20577"/>
          <ac:spMkLst>
            <pc:docMk/>
            <pc:sldMk cId="1889144815" sldId="267"/>
            <ac:spMk id="2" creationId="{4B8990E2-1F71-B58C-D2C3-ED47665F74D3}"/>
          </ac:spMkLst>
        </pc:spChg>
        <pc:graphicFrameChg chg="mod">
          <ac:chgData name="Devi Rath" userId="bfe7327b5038cb76" providerId="LiveId" clId="{FD185832-E8FF-41A6-BBCB-0A7DA6592085}" dt="2024-11-30T14:07:41.601" v="470"/>
          <ac:graphicFrameMkLst>
            <pc:docMk/>
            <pc:sldMk cId="1889144815" sldId="267"/>
            <ac:graphicFrameMk id="3" creationId="{8DCBB716-3D92-16D8-ECDA-AB49F94BDF73}"/>
          </ac:graphicFrameMkLst>
        </pc:graphicFrameChg>
      </pc:sldChg>
      <pc:sldChg chg="addSp delSp modSp new mod">
        <pc:chgData name="Devi Rath" userId="bfe7327b5038cb76" providerId="LiveId" clId="{FD185832-E8FF-41A6-BBCB-0A7DA6592085}" dt="2024-11-30T16:50:18.010" v="789"/>
        <pc:sldMkLst>
          <pc:docMk/>
          <pc:sldMk cId="1190734148" sldId="268"/>
        </pc:sldMkLst>
        <pc:spChg chg="del mod">
          <ac:chgData name="Devi Rath" userId="bfe7327b5038cb76" providerId="LiveId" clId="{FD185832-E8FF-41A6-BBCB-0A7DA6592085}" dt="2024-11-29T16:40:18.297" v="35" actId="478"/>
          <ac:spMkLst>
            <pc:docMk/>
            <pc:sldMk cId="1190734148" sldId="268"/>
            <ac:spMk id="2" creationId="{31E9A539-485C-1A09-ED0D-73CA4F8B3B34}"/>
          </ac:spMkLst>
        </pc:spChg>
        <pc:spChg chg="add mod">
          <ac:chgData name="Devi Rath" userId="bfe7327b5038cb76" providerId="LiveId" clId="{FD185832-E8FF-41A6-BBCB-0A7DA6592085}" dt="2024-11-30T16:50:18.010" v="789"/>
          <ac:spMkLst>
            <pc:docMk/>
            <pc:sldMk cId="1190734148" sldId="268"/>
            <ac:spMk id="2" creationId="{35A51FDC-61E9-032F-1695-B58156042144}"/>
          </ac:spMkLst>
        </pc:spChg>
        <pc:spChg chg="del mod">
          <ac:chgData name="Devi Rath" userId="bfe7327b5038cb76" providerId="LiveId" clId="{FD185832-E8FF-41A6-BBCB-0A7DA6592085}" dt="2024-11-29T16:40:04.346" v="34" actId="931"/>
          <ac:spMkLst>
            <pc:docMk/>
            <pc:sldMk cId="1190734148" sldId="268"/>
            <ac:spMk id="3" creationId="{0DC8A752-C592-7F31-56F3-2E6C4A80AA4F}"/>
          </ac:spMkLst>
        </pc:spChg>
        <pc:spChg chg="add del">
          <ac:chgData name="Devi Rath" userId="bfe7327b5038cb76" providerId="LiveId" clId="{FD185832-E8FF-41A6-BBCB-0A7DA6592085}" dt="2024-11-29T16:41:39.412" v="45"/>
          <ac:spMkLst>
            <pc:docMk/>
            <pc:sldMk cId="1190734148" sldId="268"/>
            <ac:spMk id="7" creationId="{8166CFE2-7A7C-6E5E-DB6A-B345A46AB3F2}"/>
          </ac:spMkLst>
        </pc:spChg>
        <pc:graphicFrameChg chg="add del mod">
          <ac:chgData name="Devi Rath" userId="bfe7327b5038cb76" providerId="LiveId" clId="{FD185832-E8FF-41A6-BBCB-0A7DA6592085}" dt="2024-11-29T16:41:39.407" v="43" actId="478"/>
          <ac:graphicFrameMkLst>
            <pc:docMk/>
            <pc:sldMk cId="1190734148" sldId="268"/>
            <ac:graphicFrameMk id="6" creationId="{B81EC4E8-13E2-DD3F-2833-33DAE90C772A}"/>
          </ac:graphicFrameMkLst>
        </pc:graphicFrameChg>
        <pc:picChg chg="add mod">
          <ac:chgData name="Devi Rath" userId="bfe7327b5038cb76" providerId="LiveId" clId="{FD185832-E8FF-41A6-BBCB-0A7DA6592085}" dt="2024-11-29T16:40:37.866" v="39" actId="14100"/>
          <ac:picMkLst>
            <pc:docMk/>
            <pc:sldMk cId="1190734148" sldId="268"/>
            <ac:picMk id="5" creationId="{54D9DF1E-DD38-0070-B608-4023982E2F10}"/>
          </ac:picMkLst>
        </pc:picChg>
        <pc:picChg chg="add mod">
          <ac:chgData name="Devi Rath" userId="bfe7327b5038cb76" providerId="LiveId" clId="{FD185832-E8FF-41A6-BBCB-0A7DA6592085}" dt="2024-11-30T16:49:18.146" v="748" actId="1076"/>
          <ac:picMkLst>
            <pc:docMk/>
            <pc:sldMk cId="1190734148" sldId="268"/>
            <ac:picMk id="10" creationId="{F5CC6E31-AD27-07AE-0E2E-F2D5A202FD5D}"/>
          </ac:picMkLst>
        </pc:picChg>
      </pc:sldChg>
      <pc:sldChg chg="addSp delSp modSp new mod setBg">
        <pc:chgData name="Devi Rath" userId="bfe7327b5038cb76" providerId="LiveId" clId="{FD185832-E8FF-41A6-BBCB-0A7DA6592085}" dt="2024-11-30T14:25:38.427" v="679" actId="14100"/>
        <pc:sldMkLst>
          <pc:docMk/>
          <pc:sldMk cId="1771713227" sldId="269"/>
        </pc:sldMkLst>
        <pc:spChg chg="del">
          <ac:chgData name="Devi Rath" userId="bfe7327b5038cb76" providerId="LiveId" clId="{FD185832-E8FF-41A6-BBCB-0A7DA6592085}" dt="2024-11-30T07:43:20.631" v="364" actId="478"/>
          <ac:spMkLst>
            <pc:docMk/>
            <pc:sldMk cId="1771713227" sldId="269"/>
            <ac:spMk id="2" creationId="{653041D5-F25F-DA65-99AD-39B614472127}"/>
          </ac:spMkLst>
        </pc:spChg>
        <pc:spChg chg="del">
          <ac:chgData name="Devi Rath" userId="bfe7327b5038cb76" providerId="LiveId" clId="{FD185832-E8FF-41A6-BBCB-0A7DA6592085}" dt="2024-11-30T07:43:17.769" v="363"/>
          <ac:spMkLst>
            <pc:docMk/>
            <pc:sldMk cId="1771713227" sldId="269"/>
            <ac:spMk id="3" creationId="{5E29372C-A360-FD9E-4353-8988B77793D2}"/>
          </ac:spMkLst>
        </pc:spChg>
        <pc:graphicFrameChg chg="add mod">
          <ac:chgData name="Devi Rath" userId="bfe7327b5038cb76" providerId="LiveId" clId="{FD185832-E8FF-41A6-BBCB-0A7DA6592085}" dt="2024-11-30T14:25:38.427" v="679" actId="14100"/>
          <ac:graphicFrameMkLst>
            <pc:docMk/>
            <pc:sldMk cId="1771713227" sldId="269"/>
            <ac:graphicFrameMk id="4" creationId="{8E5E1855-A3E4-EDB7-E95E-59D1A7490112}"/>
          </ac:graphicFrameMkLst>
        </pc:graphicFrameChg>
      </pc:sldChg>
      <pc:sldChg chg="addSp delSp modSp new mod setBg">
        <pc:chgData name="Devi Rath" userId="bfe7327b5038cb76" providerId="LiveId" clId="{FD185832-E8FF-41A6-BBCB-0A7DA6592085}" dt="2024-11-30T14:34:09.090" v="747"/>
        <pc:sldMkLst>
          <pc:docMk/>
          <pc:sldMk cId="2100182517" sldId="270"/>
        </pc:sldMkLst>
        <pc:spChg chg="del">
          <ac:chgData name="Devi Rath" userId="bfe7327b5038cb76" providerId="LiveId" clId="{FD185832-E8FF-41A6-BBCB-0A7DA6592085}" dt="2024-11-30T14:13:29.789" v="492" actId="478"/>
          <ac:spMkLst>
            <pc:docMk/>
            <pc:sldMk cId="2100182517" sldId="270"/>
            <ac:spMk id="2" creationId="{970C70D7-AD69-B4D2-BDAD-1CFB58213239}"/>
          </ac:spMkLst>
        </pc:spChg>
        <pc:spChg chg="del">
          <ac:chgData name="Devi Rath" userId="bfe7327b5038cb76" providerId="LiveId" clId="{FD185832-E8FF-41A6-BBCB-0A7DA6592085}" dt="2024-11-30T14:13:32.675" v="493" actId="478"/>
          <ac:spMkLst>
            <pc:docMk/>
            <pc:sldMk cId="2100182517" sldId="270"/>
            <ac:spMk id="3" creationId="{9B5FA3D6-1EFD-82B0-6624-98D05BFD44FC}"/>
          </ac:spMkLst>
        </pc:spChg>
        <pc:graphicFrameChg chg="add mod">
          <ac:chgData name="Devi Rath" userId="bfe7327b5038cb76" providerId="LiveId" clId="{FD185832-E8FF-41A6-BBCB-0A7DA6592085}" dt="2024-11-30T14:19:50.904" v="647" actId="14100"/>
          <ac:graphicFrameMkLst>
            <pc:docMk/>
            <pc:sldMk cId="2100182517" sldId="270"/>
            <ac:graphicFrameMk id="7" creationId="{08386529-810E-944A-C7CC-CF5189459B9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vir_jnfy7nx\OneDrive\Desktop\SQL%20Assignments\Project\Project%20Outputs\q5.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vir_jnfy7nx\OneDrive\Desktop\SQL%20Assignments\Project\Project%20Outputs\q6.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vir_jnfy7nx\OneDrive\Desktop\SQL%20Assignments\Project\Project%20Outputs\q7.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vir_jnfy7nx\OneDrive\Desktop\SQL%20Assignments\Project\Project%20Outputs\Q10.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rgbClr val="FFFF00"/>
        </a:solidFill>
        <a:ln>
          <a:solidFill>
            <a:srgbClr val="FFFF00"/>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gross income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B5CF-4E53-88BC-9DC1FD2D3C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B5CF-4E53-88BC-9DC1FD2D3C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B5CF-4E53-88BC-9DC1FD2D3C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251-409F-8FEC-AF00DAF897D9}"/>
              </c:ext>
            </c:extLst>
          </c:dPt>
          <c:dLbls>
            <c:dLbl>
              <c:idx val="0"/>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1"/>
              <c:showVal val="1"/>
              <c:showCatName val="1"/>
              <c:showSerName val="0"/>
              <c:showPercent val="1"/>
              <c:showBubbleSize val="0"/>
              <c:extLst>
                <c:ext xmlns:c16="http://schemas.microsoft.com/office/drawing/2014/chart" uri="{C3380CC4-5D6E-409C-BE32-E72D297353CC}">
                  <c16:uniqueId val="{00000002-B5CF-4E53-88BC-9DC1FD2D3C58}"/>
                </c:ext>
              </c:extLst>
            </c:dLbl>
            <c:dLbl>
              <c:idx val="1"/>
              <c:layout>
                <c:manualLayout>
                  <c:x val="1.6154035433070294E-3"/>
                  <c:y val="-0.23960634598878294"/>
                </c:manualLayout>
              </c:layout>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5CF-4E53-88BC-9DC1FD2D3C58}"/>
                </c:ext>
              </c:extLst>
            </c:dLbl>
            <c:dLbl>
              <c:idx val="2"/>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1"/>
              <c:showVal val="1"/>
              <c:showCatName val="1"/>
              <c:showSerName val="0"/>
              <c:showPercent val="1"/>
              <c:showBubbleSize val="0"/>
              <c:extLst>
                <c:ext xmlns:c16="http://schemas.microsoft.com/office/drawing/2014/chart" uri="{C3380CC4-5D6E-409C-BE32-E72D297353CC}">
                  <c16:uniqueId val="{00000003-B5CF-4E53-88BC-9DC1FD2D3C58}"/>
                </c:ext>
              </c:extLst>
            </c:dLbl>
            <c:spPr>
              <a:solidFill>
                <a:schemeClr val="accent3"/>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Fashion accessories</c:v>
                </c:pt>
                <c:pt idx="1">
                  <c:v>Home and lifestyle</c:v>
                </c:pt>
                <c:pt idx="2">
                  <c:v>Fashion accessories</c:v>
                </c:pt>
              </c:strCache>
            </c:strRef>
          </c:cat>
          <c:val>
            <c:numRef>
              <c:f>Sheet1!$B$2:$B$5</c:f>
              <c:numCache>
                <c:formatCode>General</c:formatCode>
                <c:ptCount val="4"/>
                <c:pt idx="0">
                  <c:v>49.49</c:v>
                </c:pt>
                <c:pt idx="1">
                  <c:v>48.69</c:v>
                </c:pt>
                <c:pt idx="2">
                  <c:v>49.65</c:v>
                </c:pt>
              </c:numCache>
            </c:numRef>
          </c:val>
          <c:extLst>
            <c:ext xmlns:c16="http://schemas.microsoft.com/office/drawing/2014/chart" uri="{C3380CC4-5D6E-409C-BE32-E72D297353CC}">
              <c16:uniqueId val="{00000000-B5CF-4E53-88BC-9DC1FD2D3C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solidFill>
          <a:srgbClr val="FFFF00"/>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rgbClr val="FFFF00"/>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'q5'!$B$1</c:f>
              <c:strCache>
                <c:ptCount val="1"/>
                <c:pt idx="0">
                  <c:v>payment_count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E7-4487-A374-6A4FE6FBA0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FE7-4487-A374-6A4FE6FBA0D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FE7-4487-A374-6A4FE6FBA0DD}"/>
              </c:ext>
            </c:extLst>
          </c:dPt>
          <c:dLbls>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6="http://schemas.microsoft.com/office/drawing/2014/chart" uri="{C3380CC4-5D6E-409C-BE32-E72D297353CC}">
                  <c16:uniqueId val="{00000003-5FE7-4487-A374-6A4FE6FBA0D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'q5'!$A$2:$A$4</c:f>
              <c:strCache>
                <c:ptCount val="3"/>
                <c:pt idx="0">
                  <c:v>Ewallet</c:v>
                </c:pt>
                <c:pt idx="1">
                  <c:v>Cash</c:v>
                </c:pt>
                <c:pt idx="2">
                  <c:v>Ewallet</c:v>
                </c:pt>
              </c:strCache>
            </c:strRef>
          </c:cat>
          <c:val>
            <c:numRef>
              <c:f>'q5'!$B$2:$B$4</c:f>
              <c:numCache>
                <c:formatCode>General</c:formatCode>
                <c:ptCount val="3"/>
                <c:pt idx="0">
                  <c:v>113</c:v>
                </c:pt>
                <c:pt idx="1">
                  <c:v>124</c:v>
                </c:pt>
                <c:pt idx="2">
                  <c:v>126</c:v>
                </c:pt>
              </c:numCache>
            </c:numRef>
          </c:val>
          <c:extLst>
            <c:ext xmlns:c16="http://schemas.microsoft.com/office/drawing/2014/chart" uri="{C3380CC4-5D6E-409C-BE32-E72D297353CC}">
              <c16:uniqueId val="{00000006-5FE7-4487-A374-6A4FE6FBA0D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solidFill>
          <a:srgbClr val="FFFF00"/>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[q6.csv]Sheet1!PivotTable8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Sum of Total_sales by month_name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Sheet1!$C$3</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Sheet1!$A$4:$B$9</c:f>
              <c:multiLvlStrCache>
                <c:ptCount val="6"/>
                <c:lvl>
                  <c:pt idx="0">
                    <c:v>Female</c:v>
                  </c:pt>
                  <c:pt idx="1">
                    <c:v>Male</c:v>
                  </c:pt>
                  <c:pt idx="2">
                    <c:v>Female</c:v>
                  </c:pt>
                  <c:pt idx="3">
                    <c:v>Male</c:v>
                  </c:pt>
                  <c:pt idx="4">
                    <c:v>Female</c:v>
                  </c:pt>
                  <c:pt idx="5">
                    <c:v>Male</c:v>
                  </c:pt>
                </c:lvl>
                <c:lvl>
                  <c:pt idx="0">
                    <c:v>January</c:v>
                  </c:pt>
                  <c:pt idx="2">
                    <c:v>February</c:v>
                  </c:pt>
                  <c:pt idx="4">
                    <c:v>March</c:v>
                  </c:pt>
                </c:lvl>
              </c:multiLvlStrCache>
            </c:multiLvlStrRef>
          </c:cat>
          <c:val>
            <c:numRef>
              <c:f>Sheet1!$C$4:$C$9</c:f>
              <c:numCache>
                <c:formatCode>General</c:formatCode>
                <c:ptCount val="6"/>
                <c:pt idx="0">
                  <c:v>59138.98</c:v>
                </c:pt>
                <c:pt idx="1">
                  <c:v>57152.89</c:v>
                </c:pt>
                <c:pt idx="2">
                  <c:v>56335.56</c:v>
                </c:pt>
                <c:pt idx="3">
                  <c:v>40883.82</c:v>
                </c:pt>
                <c:pt idx="4">
                  <c:v>52408.39</c:v>
                </c:pt>
                <c:pt idx="5">
                  <c:v>57047.12</c:v>
                </c:pt>
              </c:numCache>
            </c:numRef>
          </c:val>
          <c:extLst>
            <c:ext xmlns:c16="http://schemas.microsoft.com/office/drawing/2014/chart" uri="{C3380CC4-5D6E-409C-BE32-E72D297353CC}">
              <c16:uniqueId val="{00000000-EA02-40BE-A8E8-29B3523A2F17}"/>
            </c:ext>
          </c:extLst>
        </c:ser>
        <c:dLbls>
          <c:dLblPos val="outEnd"/>
          <c:showLegendKey val="0"/>
          <c:showVal val="1"/>
          <c:showCatName val="0"/>
          <c:showSerName val="0"/>
          <c:showPercent val="0"/>
          <c:showBubbleSize val="0"/>
        </c:dLbls>
        <c:gapWidth val="219"/>
        <c:overlap val="-27"/>
        <c:axId val="1483496623"/>
        <c:axId val="1483494223"/>
      </c:barChart>
      <c:catAx>
        <c:axId val="148349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494223"/>
        <c:crosses val="autoZero"/>
        <c:auto val="1"/>
        <c:lblAlgn val="ctr"/>
        <c:lblOffset val="100"/>
        <c:noMultiLvlLbl val="0"/>
      </c:catAx>
      <c:valAx>
        <c:axId val="148349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496623"/>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'q7'!$C$1</c:f>
              <c:strCache>
                <c:ptCount val="1"/>
                <c:pt idx="0">
                  <c:v>sales_count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0DB-498C-B66F-C4C3B740DE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0DB-498C-B66F-C4C3B740DE51}"/>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'q7'!$A$2:$B$3</c:f>
              <c:multiLvlStrCache>
                <c:ptCount val="2"/>
                <c:lvl>
                  <c:pt idx="0">
                    <c:v>Food and beverages</c:v>
                  </c:pt>
                  <c:pt idx="1">
                    <c:v>Electronic accessories</c:v>
                  </c:pt>
                </c:lvl>
                <c:lvl>
                  <c:pt idx="0">
                    <c:v>Member</c:v>
                  </c:pt>
                  <c:pt idx="1">
                    <c:v>Normal</c:v>
                  </c:pt>
                </c:lvl>
              </c:multiLvlStrCache>
            </c:multiLvlStrRef>
          </c:cat>
          <c:val>
            <c:numRef>
              <c:f>'q7'!$C$2:$C$3</c:f>
              <c:numCache>
                <c:formatCode>General</c:formatCode>
                <c:ptCount val="2"/>
                <c:pt idx="0">
                  <c:v>94</c:v>
                </c:pt>
                <c:pt idx="1">
                  <c:v>92</c:v>
                </c:pt>
              </c:numCache>
            </c:numRef>
          </c:val>
          <c:extLst>
            <c:ext xmlns:c16="http://schemas.microsoft.com/office/drawing/2014/chart" uri="{C3380CC4-5D6E-409C-BE32-E72D297353CC}">
              <c16:uniqueId val="{00000004-90DB-498C-B66F-C4C3B740DE5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Number of Orders per Customer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Purchase_count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23</c:v>
                </c:pt>
                <c:pt idx="1">
                  <c:v>25</c:v>
                </c:pt>
                <c:pt idx="2">
                  <c:v>24</c:v>
                </c:pt>
                <c:pt idx="3">
                  <c:v>22</c:v>
                </c:pt>
                <c:pt idx="4">
                  <c:v>19</c:v>
                </c:pt>
                <c:pt idx="5">
                  <c:v>26</c:v>
                </c:pt>
                <c:pt idx="6">
                  <c:v>29</c:v>
                </c:pt>
                <c:pt idx="7">
                  <c:v>21</c:v>
                </c:pt>
                <c:pt idx="8">
                  <c:v>17</c:v>
                </c:pt>
                <c:pt idx="9">
                  <c:v>26</c:v>
                </c:pt>
                <c:pt idx="10">
                  <c:v>27</c:v>
                </c:pt>
                <c:pt idx="11">
                  <c:v>19</c:v>
                </c:pt>
                <c:pt idx="12">
                  <c:v>29</c:v>
                </c:pt>
                <c:pt idx="13">
                  <c:v>24</c:v>
                </c:pt>
                <c:pt idx="14">
                  <c:v>21</c:v>
                </c:pt>
              </c:numCache>
            </c:numRef>
          </c:val>
          <c:extLst>
            <c:ext xmlns:c16="http://schemas.microsoft.com/office/drawing/2014/chart" uri="{C3380CC4-5D6E-409C-BE32-E72D297353CC}">
              <c16:uniqueId val="{00000000-5BDF-45E0-971C-6D7001949AB4}"/>
            </c:ext>
          </c:extLst>
        </c:ser>
        <c:dLbls>
          <c:dLblPos val="outEnd"/>
          <c:showLegendKey val="0"/>
          <c:showVal val="1"/>
          <c:showCatName val="0"/>
          <c:showSerName val="0"/>
          <c:showPercent val="0"/>
          <c:showBubbleSize val="0"/>
        </c:dLbls>
        <c:gapWidth val="100"/>
        <c:overlap val="-24"/>
        <c:axId val="322185311"/>
        <c:axId val="322186751"/>
      </c:barChart>
      <c:catAx>
        <c:axId val="322185311"/>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Customer-ID</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22186751"/>
        <c:crosses val="autoZero"/>
        <c:auto val="1"/>
        <c:lblAlgn val="ctr"/>
        <c:lblOffset val="100"/>
        <c:noMultiLvlLbl val="0"/>
      </c:catAx>
      <c:valAx>
        <c:axId val="322186751"/>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Number of Orders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2218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Top 5</a:t>
            </a:r>
            <a:r>
              <a:rPr lang="en-IN" baseline="0" dirty="0"/>
              <a:t> Customers by Total Sales Count and Revenue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revenue</c:v>
                </c:pt>
              </c:strCache>
            </c:strRef>
          </c:tx>
          <c:spPr>
            <a:solidFill>
              <a:schemeClr val="accent2">
                <a:tint val="77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1268.3</c:v>
                </c:pt>
                <c:pt idx="1">
                  <c:v>1114.3900000000001</c:v>
                </c:pt>
                <c:pt idx="2">
                  <c:v>1113.92</c:v>
                </c:pt>
                <c:pt idx="3">
                  <c:v>1079.74</c:v>
                </c:pt>
                <c:pt idx="4">
                  <c:v>1077.8399999999999</c:v>
                </c:pt>
              </c:numCache>
            </c:numRef>
          </c:val>
          <c:extLst>
            <c:ext xmlns:c16="http://schemas.microsoft.com/office/drawing/2014/chart" uri="{C3380CC4-5D6E-409C-BE32-E72D297353CC}">
              <c16:uniqueId val="{00000000-BC90-4F12-B811-B14EB617B8F4}"/>
            </c:ext>
          </c:extLst>
        </c:ser>
        <c:ser>
          <c:idx val="1"/>
          <c:order val="1"/>
          <c:tx>
            <c:strRef>
              <c:f>Sheet1!$C$1</c:f>
              <c:strCache>
                <c:ptCount val="1"/>
                <c:pt idx="0">
                  <c:v>total_sales_count</c:v>
                </c:pt>
              </c:strCache>
            </c:strRef>
          </c:tx>
          <c:spPr>
            <a:solidFill>
              <a:schemeClr val="accent2">
                <a:shade val="76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Sheet1!$A$2:$A$6</c:f>
              <c:numCache>
                <c:formatCode>General</c:formatCode>
                <c:ptCount val="5"/>
                <c:pt idx="0">
                  <c:v>8</c:v>
                </c:pt>
                <c:pt idx="1">
                  <c:v>3</c:v>
                </c:pt>
                <c:pt idx="2">
                  <c:v>2</c:v>
                </c:pt>
                <c:pt idx="3">
                  <c:v>15</c:v>
                </c:pt>
                <c:pt idx="4">
                  <c:v>1</c:v>
                </c:pt>
              </c:numCache>
            </c:numRef>
          </c:cat>
          <c:val>
            <c:numRef>
              <c:f>Sheet1!$C$2:$C$6</c:f>
              <c:numCache>
                <c:formatCode>General</c:formatCode>
                <c:ptCount val="5"/>
                <c:pt idx="0">
                  <c:v>67</c:v>
                </c:pt>
                <c:pt idx="1">
                  <c:v>67</c:v>
                </c:pt>
                <c:pt idx="2">
                  <c:v>67</c:v>
                </c:pt>
                <c:pt idx="3">
                  <c:v>66</c:v>
                </c:pt>
                <c:pt idx="4">
                  <c:v>67</c:v>
                </c:pt>
              </c:numCache>
            </c:numRef>
          </c:val>
          <c:extLst>
            <c:ext xmlns:c16="http://schemas.microsoft.com/office/drawing/2014/chart" uri="{C3380CC4-5D6E-409C-BE32-E72D297353CC}">
              <c16:uniqueId val="{00000001-BC90-4F12-B811-B14EB617B8F4}"/>
            </c:ext>
          </c:extLst>
        </c:ser>
        <c:dLbls>
          <c:dLblPos val="inEnd"/>
          <c:showLegendKey val="0"/>
          <c:showVal val="1"/>
          <c:showCatName val="0"/>
          <c:showSerName val="0"/>
          <c:showPercent val="0"/>
          <c:showBubbleSize val="0"/>
        </c:dLbls>
        <c:gapWidth val="65"/>
        <c:axId val="322201631"/>
        <c:axId val="322196831"/>
      </c:barChart>
      <c:catAx>
        <c:axId val="322201631"/>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err="1"/>
                  <a:t>Customer_id</a:t>
                </a:r>
                <a:r>
                  <a:rPr lang="en-IN" baseline="0" dirty="0"/>
                  <a:t> Names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2196831"/>
        <c:crosses val="autoZero"/>
        <c:auto val="1"/>
        <c:lblAlgn val="ctr"/>
        <c:lblOffset val="100"/>
        <c:noMultiLvlLbl val="0"/>
      </c:catAx>
      <c:valAx>
        <c:axId val="322196831"/>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Total Sales Count</a:t>
                </a:r>
                <a:r>
                  <a:rPr lang="en-IN" baseline="0" dirty="0"/>
                  <a:t> and Revenue</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2201631"/>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Day Wise Sales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'Q10'!$B$1</c:f>
              <c:strCache>
                <c:ptCount val="1"/>
                <c:pt idx="0">
                  <c:v>sales_count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'Q10'!$A$2:$A$8</c:f>
              <c:strCache>
                <c:ptCount val="7"/>
                <c:pt idx="0">
                  <c:v>Saturday</c:v>
                </c:pt>
                <c:pt idx="1">
                  <c:v>Tuesday</c:v>
                </c:pt>
                <c:pt idx="2">
                  <c:v>Thursday</c:v>
                </c:pt>
                <c:pt idx="3">
                  <c:v>Sunday</c:v>
                </c:pt>
                <c:pt idx="4">
                  <c:v>Friday</c:v>
                </c:pt>
                <c:pt idx="5">
                  <c:v>Wednesday</c:v>
                </c:pt>
                <c:pt idx="6">
                  <c:v>Monday</c:v>
                </c:pt>
              </c:strCache>
            </c:strRef>
          </c:cat>
          <c:val>
            <c:numRef>
              <c:f>'Q10'!$B$2:$B$8</c:f>
              <c:numCache>
                <c:formatCode>General</c:formatCode>
                <c:ptCount val="7"/>
                <c:pt idx="0">
                  <c:v>164</c:v>
                </c:pt>
                <c:pt idx="1">
                  <c:v>158</c:v>
                </c:pt>
                <c:pt idx="2">
                  <c:v>138</c:v>
                </c:pt>
                <c:pt idx="3">
                  <c:v>133</c:v>
                </c:pt>
                <c:pt idx="4">
                  <c:v>139</c:v>
                </c:pt>
                <c:pt idx="5">
                  <c:v>143</c:v>
                </c:pt>
                <c:pt idx="6">
                  <c:v>125</c:v>
                </c:pt>
              </c:numCache>
            </c:numRef>
          </c:val>
          <c:extLst>
            <c:ext xmlns:c16="http://schemas.microsoft.com/office/drawing/2014/chart" uri="{C3380CC4-5D6E-409C-BE32-E72D297353CC}">
              <c16:uniqueId val="{00000000-DE88-4380-9471-D0EFD7A785F6}"/>
            </c:ext>
          </c:extLst>
        </c:ser>
        <c:ser>
          <c:idx val="1"/>
          <c:order val="1"/>
          <c:tx>
            <c:strRef>
              <c:f>'Q10'!$C$1</c:f>
              <c:strCache>
                <c:ptCount val="1"/>
                <c:pt idx="0">
                  <c:v>total_sales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'Q10'!$A$2:$A$8</c:f>
              <c:strCache>
                <c:ptCount val="7"/>
                <c:pt idx="0">
                  <c:v>Saturday</c:v>
                </c:pt>
                <c:pt idx="1">
                  <c:v>Tuesday</c:v>
                </c:pt>
                <c:pt idx="2">
                  <c:v>Thursday</c:v>
                </c:pt>
                <c:pt idx="3">
                  <c:v>Sunday</c:v>
                </c:pt>
                <c:pt idx="4">
                  <c:v>Friday</c:v>
                </c:pt>
                <c:pt idx="5">
                  <c:v>Wednesday</c:v>
                </c:pt>
                <c:pt idx="6">
                  <c:v>Monday</c:v>
                </c:pt>
              </c:strCache>
            </c:strRef>
          </c:cat>
          <c:val>
            <c:numRef>
              <c:f>'Q10'!$C$2:$C$8</c:f>
              <c:numCache>
                <c:formatCode>General</c:formatCode>
                <c:ptCount val="7"/>
                <c:pt idx="0">
                  <c:v>56120.81</c:v>
                </c:pt>
                <c:pt idx="1">
                  <c:v>51482.25</c:v>
                </c:pt>
                <c:pt idx="2">
                  <c:v>45349.25</c:v>
                </c:pt>
                <c:pt idx="3">
                  <c:v>44457.89</c:v>
                </c:pt>
                <c:pt idx="4">
                  <c:v>43926.34</c:v>
                </c:pt>
                <c:pt idx="5">
                  <c:v>43731.14</c:v>
                </c:pt>
                <c:pt idx="6">
                  <c:v>37899.08</c:v>
                </c:pt>
              </c:numCache>
            </c:numRef>
          </c:val>
          <c:extLst>
            <c:ext xmlns:c16="http://schemas.microsoft.com/office/drawing/2014/chart" uri="{C3380CC4-5D6E-409C-BE32-E72D297353CC}">
              <c16:uniqueId val="{00000001-DE88-4380-9471-D0EFD7A785F6}"/>
            </c:ext>
          </c:extLst>
        </c:ser>
        <c:dLbls>
          <c:dLblPos val="outEnd"/>
          <c:showLegendKey val="0"/>
          <c:showVal val="1"/>
          <c:showCatName val="0"/>
          <c:showSerName val="0"/>
          <c:showPercent val="0"/>
          <c:showBubbleSize val="0"/>
        </c:dLbls>
        <c:gapWidth val="315"/>
        <c:overlap val="-40"/>
        <c:axId val="1206083855"/>
        <c:axId val="1206077135"/>
      </c:barChart>
      <c:catAx>
        <c:axId val="120608385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6077135"/>
        <c:crosses val="autoZero"/>
        <c:auto val="1"/>
        <c:lblAlgn val="ctr"/>
        <c:lblOffset val="100"/>
        <c:noMultiLvlLbl val="0"/>
      </c:catAx>
      <c:valAx>
        <c:axId val="120607713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60838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tx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8DE-B6F1-34EE-5E8E-143473C55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7B51AE-6425-8227-A164-B77FC9DD7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6385B6-A40A-91AC-CE2E-435CFB0EBD43}"/>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38C617D1-DBB2-319D-F913-EEE56EAC9F0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4A546283-C7DE-D174-A3AD-AA6DB44DC243}"/>
              </a:ext>
            </a:extLst>
          </p:cNvPr>
          <p:cNvSpPr>
            <a:spLocks noGrp="1"/>
          </p:cNvSpPr>
          <p:nvPr>
            <p:ph type="sldNum" sz="quarter" idx="12"/>
          </p:nvPr>
        </p:nvSpPr>
        <p:spPr/>
        <p:txBody>
          <a:bodyPr/>
          <a:lstStyle>
            <a:lvl1pPr>
              <a:defRPr/>
            </a:lvl1pPr>
          </a:lstStyle>
          <a:p>
            <a:fld id="{67545E5B-A30A-454C-BBA7-D1D234B5E104}" type="slidenum">
              <a:rPr lang="es-ES" altLang="en-US"/>
              <a:pPr/>
              <a:t>‹#›</a:t>
            </a:fld>
            <a:endParaRPr lang="es-ES" altLang="en-US"/>
          </a:p>
        </p:txBody>
      </p:sp>
    </p:spTree>
    <p:extLst>
      <p:ext uri="{BB962C8B-B14F-4D97-AF65-F5344CB8AC3E}">
        <p14:creationId xmlns:p14="http://schemas.microsoft.com/office/powerpoint/2010/main" val="246077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1FC3-DC8C-7454-D9BD-3F9E86436D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EAEDD-CC73-BDD6-20A0-22FB20B0E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0AA8A-15D4-8E18-397E-BA5341827904}"/>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E11B4E3-B534-DF9B-E177-37E872B4B3C6}"/>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2D95520A-555C-062A-4FFB-2039DC66A972}"/>
              </a:ext>
            </a:extLst>
          </p:cNvPr>
          <p:cNvSpPr>
            <a:spLocks noGrp="1"/>
          </p:cNvSpPr>
          <p:nvPr>
            <p:ph type="sldNum" sz="quarter" idx="12"/>
          </p:nvPr>
        </p:nvSpPr>
        <p:spPr/>
        <p:txBody>
          <a:bodyPr/>
          <a:lstStyle>
            <a:lvl1pPr>
              <a:defRPr/>
            </a:lvl1pPr>
          </a:lstStyle>
          <a:p>
            <a:fld id="{6B995656-ACFE-4DAE-BA5F-C71282957DEF}" type="slidenum">
              <a:rPr lang="es-ES" altLang="en-US"/>
              <a:pPr/>
              <a:t>‹#›</a:t>
            </a:fld>
            <a:endParaRPr lang="es-ES" altLang="en-US"/>
          </a:p>
        </p:txBody>
      </p:sp>
    </p:spTree>
    <p:extLst>
      <p:ext uri="{BB962C8B-B14F-4D97-AF65-F5344CB8AC3E}">
        <p14:creationId xmlns:p14="http://schemas.microsoft.com/office/powerpoint/2010/main" val="107331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6220A-8D68-FD84-DA2A-A8FBA7ED4529}"/>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D4F70-9FE7-4205-A695-DE43F2E2734A}"/>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B8C9B-268C-1BAE-8AFA-E7E10FA192E8}"/>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2B4B3649-8DCD-4AB6-9B7B-72AD45F7889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65F629A-1967-211F-8AF4-5B67F3969544}"/>
              </a:ext>
            </a:extLst>
          </p:cNvPr>
          <p:cNvSpPr>
            <a:spLocks noGrp="1"/>
          </p:cNvSpPr>
          <p:nvPr>
            <p:ph type="sldNum" sz="quarter" idx="12"/>
          </p:nvPr>
        </p:nvSpPr>
        <p:spPr/>
        <p:txBody>
          <a:bodyPr/>
          <a:lstStyle>
            <a:lvl1pPr>
              <a:defRPr/>
            </a:lvl1pPr>
          </a:lstStyle>
          <a:p>
            <a:fld id="{AFEAC95D-3D3A-44DF-A290-75EEA0C2C0A2}" type="slidenum">
              <a:rPr lang="es-ES" altLang="en-US"/>
              <a:pPr/>
              <a:t>‹#›</a:t>
            </a:fld>
            <a:endParaRPr lang="es-ES" altLang="en-US"/>
          </a:p>
        </p:txBody>
      </p:sp>
    </p:spTree>
    <p:extLst>
      <p:ext uri="{BB962C8B-B14F-4D97-AF65-F5344CB8AC3E}">
        <p14:creationId xmlns:p14="http://schemas.microsoft.com/office/powerpoint/2010/main" val="109258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184DA70-C731-4C70-880D-CCD4705E623C}" type="datetime1">
              <a:rPr lang="en-US" smtClean="0"/>
              <a:t>11/30/2024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597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3041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428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64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7909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287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2514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335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34A3-ED10-2198-7952-16048B387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F9A6F-71C7-F4EC-3C5F-1538FC95D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88AF9-5429-C6CA-DFCB-3FA90B20B707}"/>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49F2FD13-0FCD-4707-B2FE-3A29070F8AE4}"/>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29B8E229-5C9C-938B-0F6F-70743171DF53}"/>
              </a:ext>
            </a:extLst>
          </p:cNvPr>
          <p:cNvSpPr>
            <a:spLocks noGrp="1"/>
          </p:cNvSpPr>
          <p:nvPr>
            <p:ph type="sldNum" sz="quarter" idx="12"/>
          </p:nvPr>
        </p:nvSpPr>
        <p:spPr/>
        <p:txBody>
          <a:bodyPr/>
          <a:lstStyle>
            <a:lvl1pPr>
              <a:defRPr/>
            </a:lvl1pPr>
          </a:lstStyle>
          <a:p>
            <a:fld id="{D2DA1DA4-C468-4FB2-A07B-68F3BC0EAB7E}" type="slidenum">
              <a:rPr lang="es-ES" altLang="en-US"/>
              <a:pPr/>
              <a:t>‹#›</a:t>
            </a:fld>
            <a:endParaRPr lang="es-ES" altLang="en-US"/>
          </a:p>
        </p:txBody>
      </p:sp>
    </p:spTree>
    <p:extLst>
      <p:ext uri="{BB962C8B-B14F-4D97-AF65-F5344CB8AC3E}">
        <p14:creationId xmlns:p14="http://schemas.microsoft.com/office/powerpoint/2010/main" val="3872260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50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84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487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ECFD-11FA-02EB-5FB6-45F97B23566E}"/>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0AA687-52B6-A5EE-92F5-98DA6EAEE76F}"/>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9C48373-1EF4-AC5D-D791-9EB1235C8795}"/>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CC56F6D3-C170-6ECC-E75C-96321A5196F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6088F2FA-2355-21DD-9D6D-491E80B27EED}"/>
              </a:ext>
            </a:extLst>
          </p:cNvPr>
          <p:cNvSpPr>
            <a:spLocks noGrp="1"/>
          </p:cNvSpPr>
          <p:nvPr>
            <p:ph type="sldNum" sz="quarter" idx="12"/>
          </p:nvPr>
        </p:nvSpPr>
        <p:spPr/>
        <p:txBody>
          <a:bodyPr/>
          <a:lstStyle>
            <a:lvl1pPr>
              <a:defRPr/>
            </a:lvl1pPr>
          </a:lstStyle>
          <a:p>
            <a:fld id="{709D9241-CC89-4AA0-8CFE-758AAC1A9E94}" type="slidenum">
              <a:rPr lang="es-ES" altLang="en-US"/>
              <a:pPr/>
              <a:t>‹#›</a:t>
            </a:fld>
            <a:endParaRPr lang="es-ES" altLang="en-US"/>
          </a:p>
        </p:txBody>
      </p:sp>
    </p:spTree>
    <p:extLst>
      <p:ext uri="{BB962C8B-B14F-4D97-AF65-F5344CB8AC3E}">
        <p14:creationId xmlns:p14="http://schemas.microsoft.com/office/powerpoint/2010/main" val="427156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3612-D658-04DF-936F-70A911AC8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3540CA-21F8-6C61-4AC5-ACC188CB6D2D}"/>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D087FF-4916-A48F-B903-4E8CDA2297A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E33231-3645-3150-7E56-CA4E1D6E05EE}"/>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CA84969D-3BCD-3B50-0D39-3AB8729D41CB}"/>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750AD380-7116-2498-B1FF-503307059F59}"/>
              </a:ext>
            </a:extLst>
          </p:cNvPr>
          <p:cNvSpPr>
            <a:spLocks noGrp="1"/>
          </p:cNvSpPr>
          <p:nvPr>
            <p:ph type="sldNum" sz="quarter" idx="12"/>
          </p:nvPr>
        </p:nvSpPr>
        <p:spPr/>
        <p:txBody>
          <a:bodyPr/>
          <a:lstStyle>
            <a:lvl1pPr>
              <a:defRPr/>
            </a:lvl1pPr>
          </a:lstStyle>
          <a:p>
            <a:fld id="{89A18C65-1A80-4874-8C1E-D09CCCBAC3DB}" type="slidenum">
              <a:rPr lang="es-ES" altLang="en-US"/>
              <a:pPr/>
              <a:t>‹#›</a:t>
            </a:fld>
            <a:endParaRPr lang="es-ES" altLang="en-US"/>
          </a:p>
        </p:txBody>
      </p:sp>
    </p:spTree>
    <p:extLst>
      <p:ext uri="{BB962C8B-B14F-4D97-AF65-F5344CB8AC3E}">
        <p14:creationId xmlns:p14="http://schemas.microsoft.com/office/powerpoint/2010/main" val="294378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B3-B2D6-F00E-E244-4ACD2E0BEA8C}"/>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5FA69F-ADFE-66CF-4476-4D1DAA67C06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5DB01-5C8F-86F5-FE1A-86E3AE24388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465FCE-048A-65BD-4309-9E5514CFEDA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268D0-2C0D-88F6-ADAC-61D39129455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3ABC4D-9108-AC15-ACD2-75431C4A7A3D}"/>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9713D6E5-E657-5242-F006-79E8C0BB49B9}"/>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064A5F41-2707-05D2-A6A0-6D4548D407D4}"/>
              </a:ext>
            </a:extLst>
          </p:cNvPr>
          <p:cNvSpPr>
            <a:spLocks noGrp="1"/>
          </p:cNvSpPr>
          <p:nvPr>
            <p:ph type="sldNum" sz="quarter" idx="12"/>
          </p:nvPr>
        </p:nvSpPr>
        <p:spPr/>
        <p:txBody>
          <a:bodyPr/>
          <a:lstStyle>
            <a:lvl1pPr>
              <a:defRPr/>
            </a:lvl1pPr>
          </a:lstStyle>
          <a:p>
            <a:fld id="{6B786713-4F21-45E2-A16E-108943B93909}" type="slidenum">
              <a:rPr lang="es-ES" altLang="en-US"/>
              <a:pPr/>
              <a:t>‹#›</a:t>
            </a:fld>
            <a:endParaRPr lang="es-ES" altLang="en-US"/>
          </a:p>
        </p:txBody>
      </p:sp>
    </p:spTree>
    <p:extLst>
      <p:ext uri="{BB962C8B-B14F-4D97-AF65-F5344CB8AC3E}">
        <p14:creationId xmlns:p14="http://schemas.microsoft.com/office/powerpoint/2010/main" val="413423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B05-1399-4050-C25F-DCDF28691C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BE32CC-0D27-8EC3-26B2-B953AEA6723D}"/>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84294B18-9600-09CC-49AC-345BAFC7F60B}"/>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F5CA4D3F-1B27-4671-9572-B9450416E8AC}"/>
              </a:ext>
            </a:extLst>
          </p:cNvPr>
          <p:cNvSpPr>
            <a:spLocks noGrp="1"/>
          </p:cNvSpPr>
          <p:nvPr>
            <p:ph type="sldNum" sz="quarter" idx="12"/>
          </p:nvPr>
        </p:nvSpPr>
        <p:spPr/>
        <p:txBody>
          <a:bodyPr/>
          <a:lstStyle>
            <a:lvl1pPr>
              <a:defRPr/>
            </a:lvl1pPr>
          </a:lstStyle>
          <a:p>
            <a:fld id="{933FAB1D-1AF8-4B7C-9F30-A75CDE57F45D}" type="slidenum">
              <a:rPr lang="es-ES" altLang="en-US"/>
              <a:pPr/>
              <a:t>‹#›</a:t>
            </a:fld>
            <a:endParaRPr lang="es-ES" altLang="en-US"/>
          </a:p>
        </p:txBody>
      </p:sp>
    </p:spTree>
    <p:extLst>
      <p:ext uri="{BB962C8B-B14F-4D97-AF65-F5344CB8AC3E}">
        <p14:creationId xmlns:p14="http://schemas.microsoft.com/office/powerpoint/2010/main" val="2204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F1E8BA-F3C4-F428-0899-B2D008F10673}"/>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E2093371-DFA6-084B-1DE4-50264FC85FEE}"/>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2AF360C3-E67D-53B5-3BC5-21ECE40C7CB0}"/>
              </a:ext>
            </a:extLst>
          </p:cNvPr>
          <p:cNvSpPr>
            <a:spLocks noGrp="1"/>
          </p:cNvSpPr>
          <p:nvPr>
            <p:ph type="sldNum" sz="quarter" idx="12"/>
          </p:nvPr>
        </p:nvSpPr>
        <p:spPr/>
        <p:txBody>
          <a:bodyPr/>
          <a:lstStyle>
            <a:lvl1pPr>
              <a:defRPr/>
            </a:lvl1pPr>
          </a:lstStyle>
          <a:p>
            <a:fld id="{E1258952-D3E2-42FD-9FCA-C221ED29609E}" type="slidenum">
              <a:rPr lang="es-ES" altLang="en-US"/>
              <a:pPr/>
              <a:t>‹#›</a:t>
            </a:fld>
            <a:endParaRPr lang="es-ES" altLang="en-US"/>
          </a:p>
        </p:txBody>
      </p:sp>
    </p:spTree>
    <p:extLst>
      <p:ext uri="{BB962C8B-B14F-4D97-AF65-F5344CB8AC3E}">
        <p14:creationId xmlns:p14="http://schemas.microsoft.com/office/powerpoint/2010/main" val="335266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6E30-8CE2-B6F7-4000-27D94865727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74249E-5A70-0841-5559-C8373E9CDCA3}"/>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E571AE-0AF3-C16C-C7B2-FC99D2B80D4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3C6BE-162B-C7AF-FCF2-607085BE7DF9}"/>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38378F45-12AC-C9F3-9467-5126C152F838}"/>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CB8B8D04-EAB8-6791-4479-E4494666085D}"/>
              </a:ext>
            </a:extLst>
          </p:cNvPr>
          <p:cNvSpPr>
            <a:spLocks noGrp="1"/>
          </p:cNvSpPr>
          <p:nvPr>
            <p:ph type="sldNum" sz="quarter" idx="12"/>
          </p:nvPr>
        </p:nvSpPr>
        <p:spPr/>
        <p:txBody>
          <a:bodyPr/>
          <a:lstStyle>
            <a:lvl1pPr>
              <a:defRPr/>
            </a:lvl1pPr>
          </a:lstStyle>
          <a:p>
            <a:fld id="{1C04E3E3-54BE-42EE-90C1-6AA07CECC1F0}" type="slidenum">
              <a:rPr lang="es-ES" altLang="en-US"/>
              <a:pPr/>
              <a:t>‹#›</a:t>
            </a:fld>
            <a:endParaRPr lang="es-ES" altLang="en-US"/>
          </a:p>
        </p:txBody>
      </p:sp>
    </p:spTree>
    <p:extLst>
      <p:ext uri="{BB962C8B-B14F-4D97-AF65-F5344CB8AC3E}">
        <p14:creationId xmlns:p14="http://schemas.microsoft.com/office/powerpoint/2010/main" val="246467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7BB3-9D9E-4575-919D-085BC10229F2}"/>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8BBA0C-C14F-C760-FC4B-D78A7A25612E}"/>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AF7158-5510-4506-98AE-201BAD3E6F3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DF6FC-3BBD-DE96-55DE-19434CD92F42}"/>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2325E343-6E37-EF02-558D-2B78058A8EC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CFDEDF4F-03AD-6590-42BD-640775574B32}"/>
              </a:ext>
            </a:extLst>
          </p:cNvPr>
          <p:cNvSpPr>
            <a:spLocks noGrp="1"/>
          </p:cNvSpPr>
          <p:nvPr>
            <p:ph type="sldNum" sz="quarter" idx="12"/>
          </p:nvPr>
        </p:nvSpPr>
        <p:spPr/>
        <p:txBody>
          <a:bodyPr/>
          <a:lstStyle>
            <a:lvl1pPr>
              <a:defRPr/>
            </a:lvl1pPr>
          </a:lstStyle>
          <a:p>
            <a:fld id="{14F2EF10-22B7-4CC5-AE76-A8C32D65589C}" type="slidenum">
              <a:rPr lang="es-ES" altLang="en-US"/>
              <a:pPr/>
              <a:t>‹#›</a:t>
            </a:fld>
            <a:endParaRPr lang="es-ES" altLang="en-US"/>
          </a:p>
        </p:txBody>
      </p:sp>
    </p:spTree>
    <p:extLst>
      <p:ext uri="{BB962C8B-B14F-4D97-AF65-F5344CB8AC3E}">
        <p14:creationId xmlns:p14="http://schemas.microsoft.com/office/powerpoint/2010/main" val="229483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3A8FB7-33BB-110F-A2D5-561CAD8B6733}"/>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A01BD665-6B8B-7224-4ABE-6DE16C07D8EC}"/>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6D1F4128-4FD8-2140-EA43-424C15A42FC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052DB3CB-712B-2EB5-6F9F-EC2B565AD77C}"/>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6DE5054E-67F2-626F-6221-429D827DD9EB}"/>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DA8E120-FF74-42D5-AB40-64E4D5F1D0D9}" type="slidenum">
              <a:rPr lang="es-ES" altLang="en-US"/>
              <a:pPr/>
              <a:t>‹#›</a:t>
            </a:fld>
            <a:endParaRPr lang="es-ES" altLang="en-US"/>
          </a:p>
        </p:txBody>
      </p:sp>
    </p:spTree>
    <p:extLst>
      <p:ext uri="{BB962C8B-B14F-4D97-AF65-F5344CB8AC3E}">
        <p14:creationId xmlns:p14="http://schemas.microsoft.com/office/powerpoint/2010/main" val="35704038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endParaRPr lang="es-ES"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s-ES"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DA8E120-FF74-42D5-AB40-64E4D5F1D0D9}" type="slidenum">
              <a:rPr lang="es-ES" altLang="en-US" smtClean="0"/>
              <a:pPr/>
              <a:t>‹#›</a:t>
            </a:fld>
            <a:endParaRPr lang="es-ES" altLang="en-US"/>
          </a:p>
        </p:txBody>
      </p:sp>
    </p:spTree>
    <p:extLst>
      <p:ext uri="{BB962C8B-B14F-4D97-AF65-F5344CB8AC3E}">
        <p14:creationId xmlns:p14="http://schemas.microsoft.com/office/powerpoint/2010/main" val="40528591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Sales Performance Analysis of Walmart Stores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Devi Prasad Rath - 15</a:t>
            </a:r>
            <a:r>
              <a:rPr lang="en-US" sz="2400" baseline="30000" dirty="0">
                <a:solidFill>
                  <a:schemeClr val="tx1">
                    <a:lumMod val="85000"/>
                    <a:lumOff val="15000"/>
                  </a:schemeClr>
                </a:solidFill>
              </a:rPr>
              <a:t>th</a:t>
            </a:r>
            <a:r>
              <a:rPr lang="en-US" sz="2400" dirty="0">
                <a:solidFill>
                  <a:schemeClr val="tx1">
                    <a:lumMod val="85000"/>
                    <a:lumOff val="15000"/>
                  </a:schemeClr>
                </a:solidFill>
              </a:rPr>
              <a:t> Aug Batch</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5E1855-A3E4-EDB7-E95E-59D1A7490112}"/>
              </a:ext>
            </a:extLst>
          </p:cNvPr>
          <p:cNvGraphicFramePr>
            <a:graphicFrameLocks noGrp="1"/>
          </p:cNvGraphicFramePr>
          <p:nvPr>
            <p:ph idx="1"/>
            <p:extLst>
              <p:ext uri="{D42A27DB-BD31-4B8C-83A1-F6EECF244321}">
                <p14:modId xmlns:p14="http://schemas.microsoft.com/office/powerpoint/2010/main" val="2667432314"/>
              </p:ext>
            </p:extLst>
          </p:nvPr>
        </p:nvGraphicFramePr>
        <p:xfrm>
          <a:off x="609600" y="581025"/>
          <a:ext cx="10972800" cy="5467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171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B2EEA6B9-A972-34F0-EFE4-49541D69676E}"/>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1FBDA544-258B-CA42-788A-027581E58C55}"/>
              </a:ext>
            </a:extLst>
          </p:cNvPr>
          <p:cNvSpPr>
            <a:spLocks noGrp="1" noChangeArrowheads="1"/>
          </p:cNvSpPr>
          <p:nvPr>
            <p:ph type="ctrTitle"/>
          </p:nvPr>
        </p:nvSpPr>
        <p:spPr>
          <a:xfrm>
            <a:off x="3050802" y="1436956"/>
            <a:ext cx="4759698" cy="4913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wants to reward its top 5 customers who have generated the most sales Revenue </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3643CB99-0DEB-9B9A-73B5-00B421138831}"/>
              </a:ext>
            </a:extLst>
          </p:cNvPr>
          <p:cNvSpPr txBox="1"/>
          <p:nvPr/>
        </p:nvSpPr>
        <p:spPr>
          <a:xfrm rot="20603949">
            <a:off x="89260" y="2652453"/>
            <a:ext cx="5423647" cy="307777"/>
          </a:xfrm>
          <a:prstGeom prst="rect">
            <a:avLst/>
          </a:prstGeom>
          <a:noFill/>
        </p:spPr>
        <p:txBody>
          <a:bodyPr wrap="square" rtlCol="0">
            <a:spAutoFit/>
          </a:bodyPr>
          <a:lstStyle/>
          <a:p>
            <a:r>
              <a:rPr kumimoji="0" lang="en-US" altLang="en-US" sz="14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9 -Finding Top 5 Customers by Sales Volume</a:t>
            </a:r>
            <a:endParaRPr lang="en-IN" sz="1400" b="1" dirty="0">
              <a:solidFill>
                <a:srgbClr val="FF0000"/>
              </a:solidFill>
              <a:highlight>
                <a:srgbClr val="FFFF00"/>
              </a:highlight>
            </a:endParaRPr>
          </a:p>
        </p:txBody>
      </p:sp>
      <p:sp>
        <p:nvSpPr>
          <p:cNvPr id="9" name="TextBox 8">
            <a:extLst>
              <a:ext uri="{FF2B5EF4-FFF2-40B4-BE49-F238E27FC236}">
                <a16:creationId xmlns:a16="http://schemas.microsoft.com/office/drawing/2014/main" id="{8AA83602-984C-F090-9742-3EAE36C3C4C6}"/>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Table 2">
            <a:extLst>
              <a:ext uri="{FF2B5EF4-FFF2-40B4-BE49-F238E27FC236}">
                <a16:creationId xmlns:a16="http://schemas.microsoft.com/office/drawing/2014/main" id="{4EBCAFE8-DE8E-7FFE-94CB-2E64167A07A1}"/>
              </a:ext>
            </a:extLst>
          </p:cNvPr>
          <p:cNvGraphicFramePr>
            <a:graphicFrameLocks noGrp="1"/>
          </p:cNvGraphicFramePr>
          <p:nvPr>
            <p:extLst>
              <p:ext uri="{D42A27DB-BD31-4B8C-83A1-F6EECF244321}">
                <p14:modId xmlns:p14="http://schemas.microsoft.com/office/powerpoint/2010/main" val="1140967747"/>
              </p:ext>
            </p:extLst>
          </p:nvPr>
        </p:nvGraphicFramePr>
        <p:xfrm>
          <a:off x="4461784" y="2377983"/>
          <a:ext cx="3262991" cy="3737065"/>
        </p:xfrm>
        <a:graphic>
          <a:graphicData uri="http://schemas.openxmlformats.org/drawingml/2006/table">
            <a:tbl>
              <a:tblPr>
                <a:tableStyleId>{37CE84F3-28C3-443E-9E96-99CF82512B78}</a:tableStyleId>
              </a:tblPr>
              <a:tblGrid>
                <a:gridCol w="848781">
                  <a:extLst>
                    <a:ext uri="{9D8B030D-6E8A-4147-A177-3AD203B41FA5}">
                      <a16:colId xmlns:a16="http://schemas.microsoft.com/office/drawing/2014/main" val="437324273"/>
                    </a:ext>
                  </a:extLst>
                </a:gridCol>
                <a:gridCol w="920688">
                  <a:extLst>
                    <a:ext uri="{9D8B030D-6E8A-4147-A177-3AD203B41FA5}">
                      <a16:colId xmlns:a16="http://schemas.microsoft.com/office/drawing/2014/main" val="2041532972"/>
                    </a:ext>
                  </a:extLst>
                </a:gridCol>
                <a:gridCol w="1493522">
                  <a:extLst>
                    <a:ext uri="{9D8B030D-6E8A-4147-A177-3AD203B41FA5}">
                      <a16:colId xmlns:a16="http://schemas.microsoft.com/office/drawing/2014/main" val="73905568"/>
                    </a:ext>
                  </a:extLst>
                </a:gridCol>
              </a:tblGrid>
              <a:tr h="668770">
                <a:tc>
                  <a:txBody>
                    <a:bodyPr/>
                    <a:lstStyle/>
                    <a:p>
                      <a:pPr algn="ctr" fontAlgn="ctr"/>
                      <a:r>
                        <a:rPr lang="en-IN" sz="1100" b="1" u="none" strike="noStrike" dirty="0">
                          <a:solidFill>
                            <a:srgbClr val="FF0000"/>
                          </a:solidFill>
                          <a:effectLst/>
                        </a:rPr>
                        <a:t>Customer ID</a:t>
                      </a:r>
                      <a:endParaRPr lang="en-IN" sz="1100" b="1" i="0" u="none" strike="noStrike" dirty="0">
                        <a:solidFill>
                          <a:srgbClr val="FF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1" u="none" strike="noStrike">
                          <a:solidFill>
                            <a:srgbClr val="FF0000"/>
                          </a:solidFill>
                          <a:effectLst/>
                        </a:rPr>
                        <a:t>revenue</a:t>
                      </a:r>
                      <a:endParaRPr lang="en-IN" sz="1100" b="1" i="0" u="none" strike="noStrike">
                        <a:solidFill>
                          <a:srgbClr val="FF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1" u="none" strike="noStrike" dirty="0" err="1">
                          <a:solidFill>
                            <a:srgbClr val="FF0000"/>
                          </a:solidFill>
                          <a:effectLst/>
                        </a:rPr>
                        <a:t>total_sales_count</a:t>
                      </a:r>
                      <a:endParaRPr lang="en-IN" sz="1100" b="1" i="0" u="none" strike="noStrike" dirty="0">
                        <a:solidFill>
                          <a:srgbClr val="FF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831108752"/>
                  </a:ext>
                </a:extLst>
              </a:tr>
              <a:tr h="613659">
                <a:tc>
                  <a:txBody>
                    <a:bodyPr/>
                    <a:lstStyle/>
                    <a:p>
                      <a:pPr algn="ctr" fontAlgn="ctr"/>
                      <a:r>
                        <a:rPr lang="en-IN" sz="1100" b="0" u="none" strike="noStrike" dirty="0">
                          <a:ln>
                            <a:noFill/>
                          </a:ln>
                          <a:solidFill>
                            <a:srgbClr val="FFFF00"/>
                          </a:solidFill>
                          <a:effectLst/>
                        </a:rPr>
                        <a:t>8</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1268.3</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67</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370385766"/>
                  </a:ext>
                </a:extLst>
              </a:tr>
              <a:tr h="613659">
                <a:tc>
                  <a:txBody>
                    <a:bodyPr/>
                    <a:lstStyle/>
                    <a:p>
                      <a:pPr algn="ctr" fontAlgn="ctr"/>
                      <a:r>
                        <a:rPr lang="en-IN" sz="1100" b="0" u="none" strike="noStrike">
                          <a:ln>
                            <a:noFill/>
                          </a:ln>
                          <a:solidFill>
                            <a:srgbClr val="FFFF00"/>
                          </a:solidFill>
                          <a:effectLst/>
                        </a:rPr>
                        <a:t>3</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a:ln>
                            <a:noFill/>
                          </a:ln>
                          <a:solidFill>
                            <a:srgbClr val="FFFF00"/>
                          </a:solidFill>
                          <a:effectLst/>
                        </a:rPr>
                        <a:t>1114.39</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67</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568989839"/>
                  </a:ext>
                </a:extLst>
              </a:tr>
              <a:tr h="613659">
                <a:tc>
                  <a:txBody>
                    <a:bodyPr/>
                    <a:lstStyle/>
                    <a:p>
                      <a:pPr algn="ctr" fontAlgn="ctr"/>
                      <a:r>
                        <a:rPr lang="en-IN" sz="1100" b="0" u="none" strike="noStrike">
                          <a:ln>
                            <a:noFill/>
                          </a:ln>
                          <a:solidFill>
                            <a:srgbClr val="FFFF00"/>
                          </a:solidFill>
                          <a:effectLst/>
                        </a:rPr>
                        <a:t>2</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a:ln>
                            <a:noFill/>
                          </a:ln>
                          <a:solidFill>
                            <a:srgbClr val="FFFF00"/>
                          </a:solidFill>
                          <a:effectLst/>
                        </a:rPr>
                        <a:t>1113.92</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67</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3251268390"/>
                  </a:ext>
                </a:extLst>
              </a:tr>
              <a:tr h="613659">
                <a:tc>
                  <a:txBody>
                    <a:bodyPr/>
                    <a:lstStyle/>
                    <a:p>
                      <a:pPr algn="ctr" fontAlgn="ctr"/>
                      <a:r>
                        <a:rPr lang="en-IN" sz="1100" b="0" u="none" strike="noStrike">
                          <a:ln>
                            <a:noFill/>
                          </a:ln>
                          <a:solidFill>
                            <a:srgbClr val="FFFF00"/>
                          </a:solidFill>
                          <a:effectLst/>
                        </a:rPr>
                        <a:t>15</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a:ln>
                            <a:noFill/>
                          </a:ln>
                          <a:solidFill>
                            <a:srgbClr val="FFFF00"/>
                          </a:solidFill>
                          <a:effectLst/>
                        </a:rPr>
                        <a:t>1079.74</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66</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302461065"/>
                  </a:ext>
                </a:extLst>
              </a:tr>
              <a:tr h="613659">
                <a:tc>
                  <a:txBody>
                    <a:bodyPr/>
                    <a:lstStyle/>
                    <a:p>
                      <a:pPr algn="ctr" fontAlgn="ctr"/>
                      <a:r>
                        <a:rPr lang="en-IN" sz="1100" b="0" u="none" strike="noStrike">
                          <a:ln>
                            <a:noFill/>
                          </a:ln>
                          <a:solidFill>
                            <a:srgbClr val="FFFF00"/>
                          </a:solidFill>
                          <a:effectLst/>
                        </a:rPr>
                        <a:t>1</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a:ln>
                            <a:noFill/>
                          </a:ln>
                          <a:solidFill>
                            <a:srgbClr val="FFFF00"/>
                          </a:solidFill>
                          <a:effectLst/>
                        </a:rPr>
                        <a:t>1077.84</a:t>
                      </a:r>
                      <a:endParaRPr lang="en-IN" sz="1100" b="0" i="0" u="none" strike="noStrike">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tc>
                  <a:txBody>
                    <a:bodyPr/>
                    <a:lstStyle/>
                    <a:p>
                      <a:pPr algn="ctr" fontAlgn="ctr"/>
                      <a:r>
                        <a:rPr lang="en-IN" sz="1100" b="0" u="none" strike="noStrike" dirty="0">
                          <a:ln>
                            <a:noFill/>
                          </a:ln>
                          <a:solidFill>
                            <a:srgbClr val="FFFF00"/>
                          </a:solidFill>
                          <a:effectLst/>
                        </a:rPr>
                        <a:t>67</a:t>
                      </a:r>
                      <a:endParaRPr lang="en-IN" sz="1100" b="0" i="0" u="none" strike="noStrike" dirty="0">
                        <a:ln>
                          <a:noFill/>
                        </a:ln>
                        <a:solidFill>
                          <a:srgbClr val="FFFF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766835617"/>
                  </a:ext>
                </a:extLst>
              </a:tr>
            </a:tbl>
          </a:graphicData>
        </a:graphic>
      </p:graphicFrame>
      <p:sp>
        <p:nvSpPr>
          <p:cNvPr id="5" name="TextBox 4">
            <a:extLst>
              <a:ext uri="{FF2B5EF4-FFF2-40B4-BE49-F238E27FC236}">
                <a16:creationId xmlns:a16="http://schemas.microsoft.com/office/drawing/2014/main" id="{98CB9366-AF80-C72D-1A13-1C738F25DFE3}"/>
              </a:ext>
            </a:extLst>
          </p:cNvPr>
          <p:cNvSpPr txBox="1"/>
          <p:nvPr/>
        </p:nvSpPr>
        <p:spPr>
          <a:xfrm>
            <a:off x="7810500" y="2320379"/>
            <a:ext cx="3571876" cy="2031325"/>
          </a:xfrm>
          <a:prstGeom prst="rect">
            <a:avLst/>
          </a:prstGeom>
          <a:solidFill>
            <a:schemeClr val="accent1"/>
          </a:solidFill>
        </p:spPr>
        <p:txBody>
          <a:bodyPr wrap="square" rtlCol="0">
            <a:spAutoFit/>
          </a:bodyPr>
          <a:lstStyle/>
          <a:p>
            <a:r>
              <a:rPr lang="en-US" b="1" dirty="0">
                <a:solidFill>
                  <a:srgbClr val="FF0000"/>
                </a:solidFill>
              </a:rPr>
              <a:t>select `Customer </a:t>
            </a:r>
            <a:r>
              <a:rPr lang="en-US" b="1" dirty="0" err="1">
                <a:solidFill>
                  <a:srgbClr val="FF0000"/>
                </a:solidFill>
              </a:rPr>
              <a:t>ID`,round</a:t>
            </a:r>
            <a:r>
              <a:rPr lang="en-US" b="1" dirty="0">
                <a:solidFill>
                  <a:srgbClr val="FF0000"/>
                </a:solidFill>
              </a:rPr>
              <a:t>(sum(`gross income`),2) as revenue , count(*) as </a:t>
            </a:r>
            <a:r>
              <a:rPr lang="en-US" b="1" dirty="0" err="1">
                <a:solidFill>
                  <a:srgbClr val="FF0000"/>
                </a:solidFill>
              </a:rPr>
              <a:t>total_sales_count</a:t>
            </a:r>
            <a:r>
              <a:rPr lang="en-US" b="1" dirty="0">
                <a:solidFill>
                  <a:srgbClr val="FF0000"/>
                </a:solidFill>
              </a:rPr>
              <a:t> from </a:t>
            </a:r>
            <a:r>
              <a:rPr lang="en-US" b="1" dirty="0" err="1">
                <a:solidFill>
                  <a:srgbClr val="FF0000"/>
                </a:solidFill>
              </a:rPr>
              <a:t>walmartgroup</a:t>
            </a:r>
            <a:r>
              <a:rPr lang="en-US" b="1" dirty="0">
                <a:solidFill>
                  <a:srgbClr val="FF0000"/>
                </a:solidFill>
              </a:rPr>
              <a:t> by `Customer ID` order by revenue desc limit 5;</a:t>
            </a:r>
            <a:endParaRPr lang="en-IN" b="1" dirty="0">
              <a:solidFill>
                <a:srgbClr val="FF0000"/>
              </a:solidFill>
            </a:endParaRPr>
          </a:p>
        </p:txBody>
      </p:sp>
      <p:sp>
        <p:nvSpPr>
          <p:cNvPr id="8" name="TextBox 7">
            <a:extLst>
              <a:ext uri="{FF2B5EF4-FFF2-40B4-BE49-F238E27FC236}">
                <a16:creationId xmlns:a16="http://schemas.microsoft.com/office/drawing/2014/main" id="{E0453797-BC35-AFF8-8B32-CC444FB41BE3}"/>
              </a:ext>
            </a:extLst>
          </p:cNvPr>
          <p:cNvSpPr txBox="1"/>
          <p:nvPr/>
        </p:nvSpPr>
        <p:spPr>
          <a:xfrm>
            <a:off x="8810625" y="6193781"/>
            <a:ext cx="3629025" cy="369332"/>
          </a:xfrm>
          <a:prstGeom prst="rect">
            <a:avLst/>
          </a:prstGeom>
          <a:noFill/>
        </p:spPr>
        <p:txBody>
          <a:bodyPr wrap="square" rtlCol="0">
            <a:spAutoFit/>
          </a:bodyPr>
          <a:lstStyle/>
          <a:p>
            <a:r>
              <a:rPr lang="en-IN" b="1" dirty="0">
                <a:solidFill>
                  <a:srgbClr val="FF0000"/>
                </a:solidFill>
                <a:highlight>
                  <a:srgbClr val="FFFF00"/>
                </a:highlight>
              </a:rPr>
              <a:t>CHART IN THE NEXT PAGE …</a:t>
            </a:r>
          </a:p>
        </p:txBody>
      </p:sp>
      <mc:AlternateContent xmlns:mc="http://schemas.openxmlformats.org/markup-compatibility/2006">
        <mc:Choice xmlns:am3d="http://schemas.microsoft.com/office/drawing/2017/model3d" Requires="am3d">
          <p:graphicFrame>
            <p:nvGraphicFramePr>
              <p:cNvPr id="10" name="3D Model 9" descr="Smiling Face With Sunglasses Emoji">
                <a:extLst>
                  <a:ext uri="{FF2B5EF4-FFF2-40B4-BE49-F238E27FC236}">
                    <a16:creationId xmlns:a16="http://schemas.microsoft.com/office/drawing/2014/main" id="{3DAFDEF8-BABD-F0B0-391C-4EAE4157F919}"/>
                  </a:ext>
                </a:extLst>
              </p:cNvPr>
              <p:cNvGraphicFramePr>
                <a:graphicFrameLocks noChangeAspect="1"/>
              </p:cNvGraphicFramePr>
              <p:nvPr>
                <p:extLst>
                  <p:ext uri="{D42A27DB-BD31-4B8C-83A1-F6EECF244321}">
                    <p14:modId xmlns:p14="http://schemas.microsoft.com/office/powerpoint/2010/main" val="4264400763"/>
                  </p:ext>
                </p:extLst>
              </p:nvPr>
            </p:nvGraphicFramePr>
            <p:xfrm>
              <a:off x="9962534" y="118378"/>
              <a:ext cx="2195657" cy="1910508"/>
            </p:xfrm>
            <a:graphic>
              <a:graphicData uri="http://schemas.microsoft.com/office/drawing/2017/model3d">
                <am3d:model3d r:embed="rId3">
                  <am3d:spPr>
                    <a:xfrm>
                      <a:off x="0" y="0"/>
                      <a:ext cx="2195657" cy="1910508"/>
                    </a:xfrm>
                    <a:prstGeom prst="rect">
                      <a:avLst/>
                    </a:prstGeom>
                  </am3d:spPr>
                  <am3d:camera>
                    <am3d:pos x="0" y="0" z="78334150"/>
                    <am3d:up dx="0" dy="36000000" dz="0"/>
                    <am3d:lookAt x="0" y="0" z="0"/>
                    <am3d:perspective fov="2700000"/>
                  </am3d:camera>
                  <am3d:trans>
                    <am3d:meterPerModelUnit n="88884" d="1000000"/>
                    <am3d:preTrans dx="1832" dy="-16799170" dz="-1200816"/>
                    <am3d:scale>
                      <am3d:sx n="1000000" d="1000000"/>
                      <am3d:sy n="1000000" d="1000000"/>
                      <am3d:sz n="1000000" d="1000000"/>
                    </am3d:scale>
                    <am3d:rot ax="310534" ay="-540439" az="-48747"/>
                    <am3d:postTrans dx="0" dy="0" dz="0"/>
                  </am3d:trans>
                  <am3d:raster rName="Office3DRenderer" rVer="16.0.8326">
                    <am3d:blip r:embed="rId4"/>
                  </am3d:raster>
                  <am3d:objViewport viewportSz="348833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Smiling Face With Sunglasses Emoji">
                <a:extLst>
                  <a:ext uri="{FF2B5EF4-FFF2-40B4-BE49-F238E27FC236}">
                    <a16:creationId xmlns:a16="http://schemas.microsoft.com/office/drawing/2014/main" id="{3DAFDEF8-BABD-F0B0-391C-4EAE4157F919}"/>
                  </a:ext>
                </a:extLst>
              </p:cNvPr>
              <p:cNvPicPr>
                <a:picLocks noGrp="1" noRot="1" noChangeAspect="1" noMove="1" noResize="1" noEditPoints="1" noAdjustHandles="1" noChangeArrowheads="1" noChangeShapeType="1" noCrop="1"/>
              </p:cNvPicPr>
              <p:nvPr/>
            </p:nvPicPr>
            <p:blipFill>
              <a:blip r:embed="rId4"/>
              <a:stretch>
                <a:fillRect/>
              </a:stretch>
            </p:blipFill>
            <p:spPr>
              <a:xfrm>
                <a:off x="9962534" y="118378"/>
                <a:ext cx="2195657" cy="1910508"/>
              </a:xfrm>
              <a:prstGeom prst="rect">
                <a:avLst/>
              </a:prstGeom>
            </p:spPr>
          </p:pic>
        </mc:Fallback>
      </mc:AlternateContent>
      <p:pic>
        <p:nvPicPr>
          <p:cNvPr id="12" name="Graphic 11" descr="Flip calendar">
            <a:extLst>
              <a:ext uri="{FF2B5EF4-FFF2-40B4-BE49-F238E27FC236}">
                <a16:creationId xmlns:a16="http://schemas.microsoft.com/office/drawing/2014/main" id="{6A80E86D-93EF-908F-D7F9-01D7713AD7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53400" y="161925"/>
            <a:ext cx="1704975" cy="2031325"/>
          </a:xfrm>
          <a:prstGeom prst="rect">
            <a:avLst/>
          </a:prstGeom>
        </p:spPr>
      </p:pic>
      <p:sp>
        <p:nvSpPr>
          <p:cNvPr id="13" name="TextBox 12">
            <a:extLst>
              <a:ext uri="{FF2B5EF4-FFF2-40B4-BE49-F238E27FC236}">
                <a16:creationId xmlns:a16="http://schemas.microsoft.com/office/drawing/2014/main" id="{6CE65A83-3C54-4F04-E11E-1A4DB1932DA0}"/>
              </a:ext>
            </a:extLst>
          </p:cNvPr>
          <p:cNvSpPr txBox="1"/>
          <p:nvPr/>
        </p:nvSpPr>
        <p:spPr>
          <a:xfrm>
            <a:off x="8543924" y="1206123"/>
            <a:ext cx="923926" cy="461665"/>
          </a:xfrm>
          <a:prstGeom prst="rect">
            <a:avLst/>
          </a:prstGeom>
          <a:solidFill>
            <a:srgbClr val="FFFF00"/>
          </a:solidFill>
        </p:spPr>
        <p:txBody>
          <a:bodyPr wrap="square" rtlCol="0">
            <a:spAutoFit/>
          </a:bodyPr>
          <a:lstStyle/>
          <a:p>
            <a:r>
              <a:rPr lang="en-IN" sz="1200" b="1" dirty="0">
                <a:solidFill>
                  <a:srgbClr val="FF0000"/>
                </a:solidFill>
              </a:rPr>
              <a:t>Customer ID - 8</a:t>
            </a:r>
          </a:p>
        </p:txBody>
      </p:sp>
    </p:spTree>
    <p:extLst>
      <p:ext uri="{BB962C8B-B14F-4D97-AF65-F5344CB8AC3E}">
        <p14:creationId xmlns:p14="http://schemas.microsoft.com/office/powerpoint/2010/main" val="2027815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386529-810E-944A-C7CC-CF5189459B94}"/>
              </a:ext>
            </a:extLst>
          </p:cNvPr>
          <p:cNvGraphicFramePr/>
          <p:nvPr>
            <p:extLst>
              <p:ext uri="{D42A27DB-BD31-4B8C-83A1-F6EECF244321}">
                <p14:modId xmlns:p14="http://schemas.microsoft.com/office/powerpoint/2010/main" val="1057566995"/>
              </p:ext>
            </p:extLst>
          </p:nvPr>
        </p:nvGraphicFramePr>
        <p:xfrm>
          <a:off x="419101" y="447675"/>
          <a:ext cx="11363324" cy="60007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018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F56B19DB-DDB4-EFBC-4AAF-5CBAEF647512}"/>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0AED5BD2-E024-953D-95C4-ADFBCA712E7B}"/>
              </a:ext>
            </a:extLst>
          </p:cNvPr>
          <p:cNvSpPr>
            <a:spLocks noGrp="1" noChangeArrowheads="1"/>
          </p:cNvSpPr>
          <p:nvPr>
            <p:ph type="ctrTitle"/>
          </p:nvPr>
        </p:nvSpPr>
        <p:spPr>
          <a:xfrm>
            <a:off x="3048000" y="1295400"/>
            <a:ext cx="6902824" cy="7334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wants to analyze the sales patterns to determine which day of the </a:t>
            </a:r>
            <a:r>
              <a:rPr lang="en-US" altLang="en-US" sz="1600" b="1" dirty="0" err="1">
                <a:solidFill>
                  <a:srgbClr val="FF0000"/>
                </a:solidFill>
                <a:highlight>
                  <a:srgbClr val="00FFFF"/>
                </a:highlight>
              </a:rPr>
              <a:t>weekbrings</a:t>
            </a:r>
            <a:r>
              <a:rPr lang="en-US" altLang="en-US" sz="1600" b="1" dirty="0">
                <a:solidFill>
                  <a:srgbClr val="FF0000"/>
                </a:solidFill>
                <a:highlight>
                  <a:srgbClr val="00FFFF"/>
                </a:highlight>
              </a:rPr>
              <a:t> the highest sales.</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4B8990E2-1F71-B58C-D2C3-ED47665F74D3}"/>
              </a:ext>
            </a:extLst>
          </p:cNvPr>
          <p:cNvSpPr txBox="1"/>
          <p:nvPr/>
        </p:nvSpPr>
        <p:spPr>
          <a:xfrm>
            <a:off x="3048000" y="851647"/>
            <a:ext cx="5423647"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10-Analyzing Sales Trends by Day of the Week</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D2D81B51-A249-8B88-BA55-8E40E8315634}"/>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5F36F5DE-5293-6BA6-45D3-D5DD075E25DC}"/>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Chart 2">
            <a:extLst>
              <a:ext uri="{FF2B5EF4-FFF2-40B4-BE49-F238E27FC236}">
                <a16:creationId xmlns:a16="http://schemas.microsoft.com/office/drawing/2014/main" id="{8DCBB716-3D92-16D8-ECDA-AB49F94BDF73}"/>
              </a:ext>
            </a:extLst>
          </p:cNvPr>
          <p:cNvGraphicFramePr>
            <a:graphicFrameLocks/>
          </p:cNvGraphicFramePr>
          <p:nvPr>
            <p:extLst>
              <p:ext uri="{D42A27DB-BD31-4B8C-83A1-F6EECF244321}">
                <p14:modId xmlns:p14="http://schemas.microsoft.com/office/powerpoint/2010/main" val="4043251223"/>
              </p:ext>
            </p:extLst>
          </p:nvPr>
        </p:nvGraphicFramePr>
        <p:xfrm>
          <a:off x="7505700" y="1868745"/>
          <a:ext cx="4572000" cy="29604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A4F31BC0-534C-7078-231C-14D99C15BEAD}"/>
              </a:ext>
            </a:extLst>
          </p:cNvPr>
          <p:cNvGraphicFramePr>
            <a:graphicFrameLocks noGrp="1"/>
          </p:cNvGraphicFramePr>
          <p:nvPr>
            <p:extLst>
              <p:ext uri="{D42A27DB-BD31-4B8C-83A1-F6EECF244321}">
                <p14:modId xmlns:p14="http://schemas.microsoft.com/office/powerpoint/2010/main" val="1652157753"/>
              </p:ext>
            </p:extLst>
          </p:nvPr>
        </p:nvGraphicFramePr>
        <p:xfrm>
          <a:off x="4378512" y="2314575"/>
          <a:ext cx="2974788" cy="2019296"/>
        </p:xfrm>
        <a:graphic>
          <a:graphicData uri="http://schemas.openxmlformats.org/drawingml/2006/table">
            <a:tbl>
              <a:tblPr/>
              <a:tblGrid>
                <a:gridCol w="997534">
                  <a:extLst>
                    <a:ext uri="{9D8B030D-6E8A-4147-A177-3AD203B41FA5}">
                      <a16:colId xmlns:a16="http://schemas.microsoft.com/office/drawing/2014/main" val="1669483098"/>
                    </a:ext>
                  </a:extLst>
                </a:gridCol>
                <a:gridCol w="1033160">
                  <a:extLst>
                    <a:ext uri="{9D8B030D-6E8A-4147-A177-3AD203B41FA5}">
                      <a16:colId xmlns:a16="http://schemas.microsoft.com/office/drawing/2014/main" val="3821947910"/>
                    </a:ext>
                  </a:extLst>
                </a:gridCol>
                <a:gridCol w="944094">
                  <a:extLst>
                    <a:ext uri="{9D8B030D-6E8A-4147-A177-3AD203B41FA5}">
                      <a16:colId xmlns:a16="http://schemas.microsoft.com/office/drawing/2014/main" val="3320547111"/>
                    </a:ext>
                  </a:extLst>
                </a:gridCol>
              </a:tblGrid>
              <a:tr h="252412">
                <a:tc>
                  <a:txBody>
                    <a:bodyPr/>
                    <a:lstStyle/>
                    <a:p>
                      <a:pPr algn="ctr" fontAlgn="ctr"/>
                      <a:r>
                        <a:rPr lang="en-IN" sz="1100" b="1" i="0" u="none" strike="noStrike">
                          <a:solidFill>
                            <a:srgbClr val="FF0000"/>
                          </a:solidFill>
                          <a:effectLst/>
                          <a:latin typeface="Calibri" panose="020F0502020204030204" pitchFamily="34" charset="0"/>
                        </a:rPr>
                        <a:t>day_name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sales_count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total_sales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8488549"/>
                  </a:ext>
                </a:extLst>
              </a:tr>
              <a:tr h="252412">
                <a:tc>
                  <a:txBody>
                    <a:bodyPr/>
                    <a:lstStyle/>
                    <a:p>
                      <a:pPr algn="ctr" fontAlgn="ctr"/>
                      <a:r>
                        <a:rPr lang="en-IN" sz="1100" b="0" i="0" u="none" strike="noStrike">
                          <a:solidFill>
                            <a:srgbClr val="000000"/>
                          </a:solidFill>
                          <a:effectLst/>
                          <a:latin typeface="Calibri" panose="020F0502020204030204" pitchFamily="34" charset="0"/>
                        </a:rPr>
                        <a:t>Saturday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56120.81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1151198"/>
                  </a:ext>
                </a:extLst>
              </a:tr>
              <a:tr h="252412">
                <a:tc>
                  <a:txBody>
                    <a:bodyPr/>
                    <a:lstStyle/>
                    <a:p>
                      <a:pPr algn="ctr" fontAlgn="ctr"/>
                      <a:r>
                        <a:rPr lang="en-IN" sz="1100" b="0" i="0" u="none" strike="noStrike">
                          <a:solidFill>
                            <a:srgbClr val="000000"/>
                          </a:solidFill>
                          <a:effectLst/>
                          <a:latin typeface="Calibri" panose="020F0502020204030204" pitchFamily="34" charset="0"/>
                        </a:rPr>
                        <a:t>Tuesday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51482.25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1546505"/>
                  </a:ext>
                </a:extLst>
              </a:tr>
              <a:tr h="252412">
                <a:tc>
                  <a:txBody>
                    <a:bodyPr/>
                    <a:lstStyle/>
                    <a:p>
                      <a:pPr algn="ctr" fontAlgn="ctr"/>
                      <a:r>
                        <a:rPr lang="en-IN" sz="1100" b="0" i="0" u="none" strike="noStrike">
                          <a:solidFill>
                            <a:srgbClr val="000000"/>
                          </a:solidFill>
                          <a:effectLst/>
                          <a:latin typeface="Calibri" panose="020F0502020204030204" pitchFamily="34" charset="0"/>
                        </a:rPr>
                        <a:t>Thursday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45349.25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676178"/>
                  </a:ext>
                </a:extLst>
              </a:tr>
              <a:tr h="252412">
                <a:tc>
                  <a:txBody>
                    <a:bodyPr/>
                    <a:lstStyle/>
                    <a:p>
                      <a:pPr algn="ctr" fontAlgn="ctr"/>
                      <a:r>
                        <a:rPr lang="en-IN" sz="1100" b="0" i="0" u="none" strike="noStrike">
                          <a:solidFill>
                            <a:srgbClr val="000000"/>
                          </a:solidFill>
                          <a:effectLst/>
                          <a:latin typeface="Calibri" panose="020F0502020204030204" pitchFamily="34" charset="0"/>
                        </a:rPr>
                        <a:t>Sunday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44457.89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948947"/>
                  </a:ext>
                </a:extLst>
              </a:tr>
              <a:tr h="252412">
                <a:tc>
                  <a:txBody>
                    <a:bodyPr/>
                    <a:lstStyle/>
                    <a:p>
                      <a:pPr algn="ctr" fontAlgn="ctr"/>
                      <a:r>
                        <a:rPr lang="en-IN" sz="1100" b="0" i="0" u="none" strike="noStrike">
                          <a:solidFill>
                            <a:srgbClr val="000000"/>
                          </a:solidFill>
                          <a:effectLst/>
                          <a:latin typeface="Calibri" panose="020F0502020204030204" pitchFamily="34" charset="0"/>
                        </a:rPr>
                        <a:t>Friday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43926.34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0333462"/>
                  </a:ext>
                </a:extLst>
              </a:tr>
              <a:tr h="252412">
                <a:tc>
                  <a:txBody>
                    <a:bodyPr/>
                    <a:lstStyle/>
                    <a:p>
                      <a:pPr algn="ctr" fontAlgn="ctr"/>
                      <a:r>
                        <a:rPr lang="en-IN" sz="1100" b="0" i="0" u="none" strike="noStrike">
                          <a:solidFill>
                            <a:srgbClr val="000000"/>
                          </a:solidFill>
                          <a:effectLst/>
                          <a:latin typeface="Calibri" panose="020F0502020204030204" pitchFamily="34" charset="0"/>
                        </a:rPr>
                        <a:t>Wednesday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43731.14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5805058"/>
                  </a:ext>
                </a:extLst>
              </a:tr>
              <a:tr h="252412">
                <a:tc>
                  <a:txBody>
                    <a:bodyPr/>
                    <a:lstStyle/>
                    <a:p>
                      <a:pPr algn="ctr" fontAlgn="ctr"/>
                      <a:r>
                        <a:rPr lang="en-IN" sz="1100" b="0" i="0" u="none" strike="noStrike">
                          <a:solidFill>
                            <a:srgbClr val="000000"/>
                          </a:solidFill>
                          <a:effectLst/>
                          <a:latin typeface="Calibri" panose="020F0502020204030204" pitchFamily="34" charset="0"/>
                        </a:rPr>
                        <a:t>Monday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Calibri" panose="020F0502020204030204" pitchFamily="34" charset="0"/>
                        </a:rPr>
                        <a:t>37899.08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4741946"/>
                  </a:ext>
                </a:extLst>
              </a:tr>
            </a:tbl>
          </a:graphicData>
        </a:graphic>
      </p:graphicFrame>
      <p:sp>
        <p:nvSpPr>
          <p:cNvPr id="7" name="TextBox 6">
            <a:extLst>
              <a:ext uri="{FF2B5EF4-FFF2-40B4-BE49-F238E27FC236}">
                <a16:creationId xmlns:a16="http://schemas.microsoft.com/office/drawing/2014/main" id="{5BC9C0F8-4C9F-26EF-90E0-3180BCD04ABB}"/>
              </a:ext>
            </a:extLst>
          </p:cNvPr>
          <p:cNvSpPr txBox="1"/>
          <p:nvPr/>
        </p:nvSpPr>
        <p:spPr>
          <a:xfrm>
            <a:off x="2771775" y="4914900"/>
            <a:ext cx="4581525" cy="1477328"/>
          </a:xfrm>
          <a:prstGeom prst="rect">
            <a:avLst/>
          </a:prstGeom>
          <a:solidFill>
            <a:schemeClr val="accent2">
              <a:lumMod val="20000"/>
              <a:lumOff val="80000"/>
            </a:schemeClr>
          </a:solidFill>
        </p:spPr>
        <p:txBody>
          <a:bodyPr wrap="square" rtlCol="0">
            <a:spAutoFit/>
          </a:bodyPr>
          <a:lstStyle/>
          <a:p>
            <a:r>
              <a:rPr lang="en-US" b="1" dirty="0">
                <a:solidFill>
                  <a:srgbClr val="FF0000"/>
                </a:solidFill>
              </a:rPr>
              <a:t>select </a:t>
            </a:r>
            <a:r>
              <a:rPr lang="en-US" b="1" dirty="0" err="1">
                <a:solidFill>
                  <a:srgbClr val="FF0000"/>
                </a:solidFill>
              </a:rPr>
              <a:t>dayname</a:t>
            </a:r>
            <a:r>
              <a:rPr lang="en-US" b="1" dirty="0">
                <a:solidFill>
                  <a:srgbClr val="FF0000"/>
                </a:solidFill>
              </a:rPr>
              <a:t>(</a:t>
            </a:r>
            <a:r>
              <a:rPr lang="en-US" b="1" dirty="0" err="1">
                <a:solidFill>
                  <a:srgbClr val="FF0000"/>
                </a:solidFill>
              </a:rPr>
              <a:t>sales_date</a:t>
            </a:r>
            <a:r>
              <a:rPr lang="en-US" b="1" dirty="0">
                <a:solidFill>
                  <a:srgbClr val="FF0000"/>
                </a:solidFill>
              </a:rPr>
              <a:t>) as </a:t>
            </a:r>
            <a:r>
              <a:rPr lang="en-US" b="1" dirty="0" err="1">
                <a:solidFill>
                  <a:srgbClr val="FF0000"/>
                </a:solidFill>
              </a:rPr>
              <a:t>day_name</a:t>
            </a:r>
            <a:r>
              <a:rPr lang="en-US" b="1" dirty="0">
                <a:solidFill>
                  <a:srgbClr val="FF0000"/>
                </a:solidFill>
              </a:rPr>
              <a:t>, count(*) as </a:t>
            </a:r>
            <a:r>
              <a:rPr lang="en-US" b="1" dirty="0" err="1">
                <a:solidFill>
                  <a:srgbClr val="FF0000"/>
                </a:solidFill>
              </a:rPr>
              <a:t>sales_count,round</a:t>
            </a:r>
            <a:r>
              <a:rPr lang="en-US" b="1" dirty="0">
                <a:solidFill>
                  <a:srgbClr val="FF0000"/>
                </a:solidFill>
              </a:rPr>
              <a:t>(sum(Total),2) as </a:t>
            </a:r>
            <a:r>
              <a:rPr lang="en-US" b="1" dirty="0" err="1">
                <a:solidFill>
                  <a:srgbClr val="FF0000"/>
                </a:solidFill>
              </a:rPr>
              <a:t>total_sales</a:t>
            </a:r>
            <a:r>
              <a:rPr lang="en-US" b="1" dirty="0">
                <a:solidFill>
                  <a:srgbClr val="FF0000"/>
                </a:solidFill>
              </a:rPr>
              <a:t> from </a:t>
            </a:r>
            <a:r>
              <a:rPr lang="en-US" b="1" dirty="0" err="1">
                <a:solidFill>
                  <a:srgbClr val="FF0000"/>
                </a:solidFill>
              </a:rPr>
              <a:t>walmart</a:t>
            </a:r>
            <a:r>
              <a:rPr lang="en-US" b="1" dirty="0">
                <a:solidFill>
                  <a:srgbClr val="FF0000"/>
                </a:solidFill>
              </a:rPr>
              <a:t> group by </a:t>
            </a:r>
            <a:r>
              <a:rPr lang="en-US" b="1" dirty="0" err="1">
                <a:solidFill>
                  <a:srgbClr val="FF0000"/>
                </a:solidFill>
              </a:rPr>
              <a:t>day_name</a:t>
            </a:r>
            <a:r>
              <a:rPr lang="en-US" b="1" dirty="0">
                <a:solidFill>
                  <a:srgbClr val="FF0000"/>
                </a:solidFill>
              </a:rPr>
              <a:t> order by </a:t>
            </a:r>
            <a:r>
              <a:rPr lang="en-US" b="1" dirty="0" err="1">
                <a:solidFill>
                  <a:srgbClr val="FF0000"/>
                </a:solidFill>
              </a:rPr>
              <a:t>total_sales</a:t>
            </a:r>
            <a:r>
              <a:rPr lang="en-US" b="1" dirty="0">
                <a:solidFill>
                  <a:srgbClr val="FF0000"/>
                </a:solidFill>
              </a:rPr>
              <a:t> desc ;</a:t>
            </a:r>
            <a:endParaRPr lang="en-IN" b="1" dirty="0">
              <a:solidFill>
                <a:srgbClr val="FF0000"/>
              </a:solidFill>
            </a:endParaRPr>
          </a:p>
        </p:txBody>
      </p:sp>
    </p:spTree>
    <p:extLst>
      <p:ext uri="{BB962C8B-B14F-4D97-AF65-F5344CB8AC3E}">
        <p14:creationId xmlns:p14="http://schemas.microsoft.com/office/powerpoint/2010/main" val="1889144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D9DF1E-DD38-0070-B608-4023982E2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660" y="181407"/>
            <a:ext cx="10664410" cy="6452475"/>
          </a:xfrm>
        </p:spPr>
      </p:pic>
      <p:pic>
        <p:nvPicPr>
          <p:cNvPr id="10" name="Picture 9">
            <a:extLst>
              <a:ext uri="{FF2B5EF4-FFF2-40B4-BE49-F238E27FC236}">
                <a16:creationId xmlns:a16="http://schemas.microsoft.com/office/drawing/2014/main" id="{F5CC6E31-AD27-07AE-0E2E-F2D5A202F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131" y="5804648"/>
            <a:ext cx="3244622" cy="649940"/>
          </a:xfrm>
          <a:prstGeom prst="rect">
            <a:avLst/>
          </a:prstGeom>
        </p:spPr>
      </p:pic>
      <p:sp>
        <p:nvSpPr>
          <p:cNvPr id="2" name="TextBox 1">
            <a:extLst>
              <a:ext uri="{FF2B5EF4-FFF2-40B4-BE49-F238E27FC236}">
                <a16:creationId xmlns:a16="http://schemas.microsoft.com/office/drawing/2014/main" id="{35A51FDC-61E9-032F-1695-B58156042144}"/>
              </a:ext>
            </a:extLst>
          </p:cNvPr>
          <p:cNvSpPr txBox="1"/>
          <p:nvPr/>
        </p:nvSpPr>
        <p:spPr>
          <a:xfrm>
            <a:off x="4007224" y="5504329"/>
            <a:ext cx="2671482" cy="369332"/>
          </a:xfrm>
          <a:prstGeom prst="rect">
            <a:avLst/>
          </a:prstGeom>
          <a:noFill/>
        </p:spPr>
        <p:txBody>
          <a:bodyPr wrap="square" rtlCol="0">
            <a:spAutoFit/>
          </a:bodyPr>
          <a:lstStyle/>
          <a:p>
            <a:r>
              <a:rPr lang="en-IN" dirty="0">
                <a:solidFill>
                  <a:srgbClr val="FF0000"/>
                </a:solidFill>
                <a:effectLst>
                  <a:outerShdw blurRad="38100" dist="38100" dir="2700000" algn="tl">
                    <a:srgbClr val="000000">
                      <a:alpha val="43137"/>
                    </a:srgbClr>
                  </a:outerShdw>
                </a:effectLst>
              </a:rPr>
              <a:t>Video is in the ZIP file</a:t>
            </a:r>
          </a:p>
        </p:txBody>
      </p:sp>
    </p:spTree>
    <p:extLst>
      <p:ext uri="{BB962C8B-B14F-4D97-AF65-F5344CB8AC3E}">
        <p14:creationId xmlns:p14="http://schemas.microsoft.com/office/powerpoint/2010/main" val="11907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73" name="Rectangle 25">
            <a:extLst>
              <a:ext uri="{FF2B5EF4-FFF2-40B4-BE49-F238E27FC236}">
                <a16:creationId xmlns:a16="http://schemas.microsoft.com/office/drawing/2014/main" id="{39142944-952D-B108-7E59-D00F4ED2BBA3}"/>
              </a:ext>
            </a:extLst>
          </p:cNvPr>
          <p:cNvSpPr>
            <a:spLocks noGrp="1" noChangeArrowheads="1"/>
          </p:cNvSpPr>
          <p:nvPr>
            <p:ph type="ctrTitle"/>
          </p:nvPr>
        </p:nvSpPr>
        <p:spPr>
          <a:xfrm>
            <a:off x="2627404" y="718967"/>
            <a:ext cx="4978774" cy="1079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wants to identify which branch has exhibited the highest sales growth over time. Analyze the total sales for each branch and compare the growth rate across months to find the top performer.</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A1FA57F6-9631-E998-2DDA-5954B203735C}"/>
              </a:ext>
            </a:extLst>
          </p:cNvPr>
          <p:cNvSpPr txBox="1"/>
          <p:nvPr/>
        </p:nvSpPr>
        <p:spPr>
          <a:xfrm>
            <a:off x="2628712" y="196994"/>
            <a:ext cx="5783916"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1 -Identifying the Top Branch by Sales Growth Rate</a:t>
            </a:r>
            <a:endParaRPr lang="en-IN" b="1" dirty="0">
              <a:solidFill>
                <a:srgbClr val="FF0000"/>
              </a:solidFill>
              <a:highlight>
                <a:srgbClr val="FFFF00"/>
              </a:highlight>
            </a:endParaRPr>
          </a:p>
        </p:txBody>
      </p:sp>
      <p:graphicFrame>
        <p:nvGraphicFramePr>
          <p:cNvPr id="4" name="Object 3">
            <a:extLst>
              <a:ext uri="{FF2B5EF4-FFF2-40B4-BE49-F238E27FC236}">
                <a16:creationId xmlns:a16="http://schemas.microsoft.com/office/drawing/2014/main" id="{36D16F84-47E7-47BE-0C77-20BC83C708FA}"/>
              </a:ext>
            </a:extLst>
          </p:cNvPr>
          <p:cNvGraphicFramePr>
            <a:graphicFrameLocks noChangeAspect="1"/>
          </p:cNvGraphicFramePr>
          <p:nvPr>
            <p:extLst>
              <p:ext uri="{D42A27DB-BD31-4B8C-83A1-F6EECF244321}">
                <p14:modId xmlns:p14="http://schemas.microsoft.com/office/powerpoint/2010/main" val="3510493265"/>
              </p:ext>
            </p:extLst>
          </p:nvPr>
        </p:nvGraphicFramePr>
        <p:xfrm>
          <a:off x="2685302" y="2070401"/>
          <a:ext cx="8523567" cy="766762"/>
        </p:xfrm>
        <a:graphic>
          <a:graphicData uri="http://schemas.openxmlformats.org/presentationml/2006/ole">
            <mc:AlternateContent xmlns:mc="http://schemas.openxmlformats.org/markup-compatibility/2006">
              <mc:Choice xmlns:v="urn:schemas-microsoft-com:vml" Requires="v">
                <p:oleObj name="Macro-Enabled Worksheet" r:id="rId3" imgW="3809858" imgH="373301" progId="Excel.SheetMacroEnabled.12">
                  <p:embed/>
                </p:oleObj>
              </mc:Choice>
              <mc:Fallback>
                <p:oleObj name="Macro-Enabled Worksheet" r:id="rId3" imgW="3809858" imgH="373301" progId="Excel.SheetMacroEnabled.12">
                  <p:embed/>
                  <p:pic>
                    <p:nvPicPr>
                      <p:cNvPr id="4" name="Object 3">
                        <a:extLst>
                          <a:ext uri="{FF2B5EF4-FFF2-40B4-BE49-F238E27FC236}">
                            <a16:creationId xmlns:a16="http://schemas.microsoft.com/office/drawing/2014/main" id="{36D16F84-47E7-47BE-0C77-20BC83C708FA}"/>
                          </a:ext>
                        </a:extLst>
                      </p:cNvPr>
                      <p:cNvPicPr/>
                      <p:nvPr/>
                    </p:nvPicPr>
                    <p:blipFill>
                      <a:blip r:embed="rId4"/>
                      <a:stretch>
                        <a:fillRect/>
                      </a:stretch>
                    </p:blipFill>
                    <p:spPr>
                      <a:xfrm>
                        <a:off x="2685302" y="2070401"/>
                        <a:ext cx="8523567" cy="766762"/>
                      </a:xfrm>
                      <a:prstGeom prst="rect">
                        <a:avLst/>
                      </a:prstGeom>
                      <a:solidFill>
                        <a:schemeClr val="accent2">
                          <a:lumMod val="20000"/>
                          <a:lumOff val="80000"/>
                        </a:schemeClr>
                      </a:solidFill>
                      <a:ln w="25400">
                        <a:solidFill>
                          <a:schemeClr val="tx2"/>
                        </a:solidFill>
                      </a:ln>
                    </p:spPr>
                  </p:pic>
                </p:oleObj>
              </mc:Fallback>
            </mc:AlternateContent>
          </a:graphicData>
        </a:graphic>
      </p:graphicFrame>
      <p:sp>
        <p:nvSpPr>
          <p:cNvPr id="6" name="TextBox 5">
            <a:extLst>
              <a:ext uri="{FF2B5EF4-FFF2-40B4-BE49-F238E27FC236}">
                <a16:creationId xmlns:a16="http://schemas.microsoft.com/office/drawing/2014/main" id="{DA44B263-3C9C-1A56-42E2-F2E0B3F09E66}"/>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E4861524-F507-81B3-6411-6EE0C4E03963}"/>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4279642C-DF6A-F502-F1CB-003BF45CC513}"/>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sp>
        <p:nvSpPr>
          <p:cNvPr id="13" name="TextBox 12">
            <a:extLst>
              <a:ext uri="{FF2B5EF4-FFF2-40B4-BE49-F238E27FC236}">
                <a16:creationId xmlns:a16="http://schemas.microsoft.com/office/drawing/2014/main" id="{7E29D43D-DBED-9A0B-E6BA-7633745C0801}"/>
              </a:ext>
            </a:extLst>
          </p:cNvPr>
          <p:cNvSpPr txBox="1"/>
          <p:nvPr/>
        </p:nvSpPr>
        <p:spPr>
          <a:xfrm>
            <a:off x="2367522" y="4020837"/>
            <a:ext cx="7660994" cy="2800767"/>
          </a:xfrm>
          <a:prstGeom prst="rect">
            <a:avLst/>
          </a:prstGeom>
          <a:solidFill>
            <a:schemeClr val="accent2">
              <a:lumMod val="20000"/>
              <a:lumOff val="80000"/>
            </a:schemeClr>
          </a:solidFill>
        </p:spPr>
        <p:txBody>
          <a:bodyPr wrap="square" rtlCol="0">
            <a:spAutoFit/>
          </a:bodyPr>
          <a:lstStyle/>
          <a:p>
            <a:r>
              <a:rPr lang="en-US" sz="1600" dirty="0"/>
              <a:t>create view growth1 as </a:t>
            </a:r>
            <a:r>
              <a:rPr lang="en-US" sz="1600" dirty="0">
                <a:highlight>
                  <a:srgbClr val="FFFF00"/>
                </a:highlight>
              </a:rPr>
              <a:t>with </a:t>
            </a:r>
            <a:r>
              <a:rPr lang="en-US" sz="1600" dirty="0" err="1">
                <a:highlight>
                  <a:srgbClr val="FFFF00"/>
                </a:highlight>
              </a:rPr>
              <a:t>branch_group</a:t>
            </a:r>
            <a:r>
              <a:rPr lang="en-US" sz="1600" dirty="0">
                <a:highlight>
                  <a:srgbClr val="FFFF00"/>
                </a:highlight>
              </a:rPr>
              <a:t> as (select round(sum(Total),2) as </a:t>
            </a:r>
            <a:r>
              <a:rPr lang="en-US" sz="1600" dirty="0" err="1">
                <a:highlight>
                  <a:srgbClr val="FFFF00"/>
                </a:highlight>
              </a:rPr>
              <a:t>total_sales</a:t>
            </a:r>
            <a:r>
              <a:rPr lang="en-US" sz="1600" dirty="0">
                <a:highlight>
                  <a:srgbClr val="FFFF00"/>
                </a:highlight>
              </a:rPr>
              <a:t>, </a:t>
            </a:r>
            <a:r>
              <a:rPr lang="en-US" sz="1600" dirty="0" err="1">
                <a:highlight>
                  <a:srgbClr val="FFFF00"/>
                </a:highlight>
              </a:rPr>
              <a:t>Branch,month</a:t>
            </a:r>
            <a:r>
              <a:rPr lang="en-US" sz="1600" dirty="0">
                <a:highlight>
                  <a:srgbClr val="FFFF00"/>
                </a:highlight>
              </a:rPr>
              <a:t>(</a:t>
            </a:r>
            <a:r>
              <a:rPr lang="en-US" sz="1600" dirty="0" err="1">
                <a:highlight>
                  <a:srgbClr val="FFFF00"/>
                </a:highlight>
              </a:rPr>
              <a:t>sales_date</a:t>
            </a:r>
            <a:r>
              <a:rPr lang="en-US" sz="1600" dirty="0">
                <a:highlight>
                  <a:srgbClr val="FFFF00"/>
                </a:highlight>
              </a:rPr>
              <a:t>) as </a:t>
            </a:r>
            <a:r>
              <a:rPr lang="en-US" sz="1600" dirty="0" err="1">
                <a:highlight>
                  <a:srgbClr val="FFFF00"/>
                </a:highlight>
              </a:rPr>
              <a:t>month_name</a:t>
            </a:r>
            <a:r>
              <a:rPr lang="en-US" sz="1600" dirty="0">
                <a:highlight>
                  <a:srgbClr val="FFFF00"/>
                </a:highlight>
              </a:rPr>
              <a:t> from </a:t>
            </a:r>
            <a:r>
              <a:rPr lang="en-US" sz="1600" dirty="0" err="1">
                <a:highlight>
                  <a:srgbClr val="FFFF00"/>
                </a:highlight>
              </a:rPr>
              <a:t>walmart</a:t>
            </a:r>
            <a:r>
              <a:rPr lang="en-US" sz="1600" dirty="0">
                <a:highlight>
                  <a:srgbClr val="FFFF00"/>
                </a:highlight>
              </a:rPr>
              <a:t> group by </a:t>
            </a:r>
            <a:r>
              <a:rPr lang="en-US" sz="1600" dirty="0" err="1">
                <a:highlight>
                  <a:srgbClr val="FFFF00"/>
                </a:highlight>
              </a:rPr>
              <a:t>Branch,month_name</a:t>
            </a:r>
            <a:r>
              <a:rPr lang="en-US" sz="1600" dirty="0">
                <a:highlight>
                  <a:srgbClr val="FFFF00"/>
                </a:highlight>
              </a:rPr>
              <a:t> order by </a:t>
            </a:r>
            <a:r>
              <a:rPr lang="en-US" sz="1600" dirty="0" err="1">
                <a:highlight>
                  <a:srgbClr val="FFFF00"/>
                </a:highlight>
              </a:rPr>
              <a:t>total_sales</a:t>
            </a:r>
            <a:r>
              <a:rPr lang="en-US" sz="1600" dirty="0">
                <a:highlight>
                  <a:srgbClr val="FFFF00"/>
                </a:highlight>
              </a:rPr>
              <a:t> desc )</a:t>
            </a:r>
          </a:p>
          <a:p>
            <a:r>
              <a:rPr lang="en-US" sz="1600" dirty="0">
                <a:highlight>
                  <a:srgbClr val="FFFF00"/>
                </a:highlight>
              </a:rPr>
              <a:t>select </a:t>
            </a:r>
            <a:r>
              <a:rPr lang="en-US" sz="1600" dirty="0" err="1">
                <a:highlight>
                  <a:srgbClr val="FFFF00"/>
                </a:highlight>
              </a:rPr>
              <a:t>total_sales,lead</a:t>
            </a:r>
            <a:r>
              <a:rPr lang="en-US" sz="1600" dirty="0">
                <a:highlight>
                  <a:srgbClr val="FFFF00"/>
                </a:highlight>
              </a:rPr>
              <a:t>(total_sales,1,"Last Record")over ( partition by Branch order by </a:t>
            </a:r>
            <a:r>
              <a:rPr lang="en-US" sz="1600" dirty="0" err="1">
                <a:highlight>
                  <a:srgbClr val="FFFF00"/>
                </a:highlight>
              </a:rPr>
              <a:t>total_sales</a:t>
            </a:r>
            <a:r>
              <a:rPr lang="en-US" sz="1600" dirty="0">
                <a:highlight>
                  <a:srgbClr val="FFFF00"/>
                </a:highlight>
              </a:rPr>
              <a:t> desc) as </a:t>
            </a:r>
            <a:r>
              <a:rPr lang="en-US" sz="1600" dirty="0" err="1">
                <a:highlight>
                  <a:srgbClr val="FFFF00"/>
                </a:highlight>
              </a:rPr>
              <a:t>next_month_sales,lag</a:t>
            </a:r>
            <a:r>
              <a:rPr lang="en-US" sz="1600" dirty="0">
                <a:highlight>
                  <a:srgbClr val="FFFF00"/>
                </a:highlight>
              </a:rPr>
              <a:t>(total_sales,1,"First_record") over ( partition by Branch order by </a:t>
            </a:r>
            <a:r>
              <a:rPr lang="en-US" sz="1600" dirty="0" err="1">
                <a:highlight>
                  <a:srgbClr val="FFFF00"/>
                </a:highlight>
              </a:rPr>
              <a:t>total_sales</a:t>
            </a:r>
            <a:r>
              <a:rPr lang="en-US" sz="1600" dirty="0">
                <a:highlight>
                  <a:srgbClr val="FFFF00"/>
                </a:highlight>
              </a:rPr>
              <a:t> desc) as </a:t>
            </a:r>
            <a:r>
              <a:rPr lang="en-US" sz="1600" dirty="0" err="1">
                <a:highlight>
                  <a:srgbClr val="FFFF00"/>
                </a:highlight>
              </a:rPr>
              <a:t>previous_month_sales</a:t>
            </a:r>
            <a:r>
              <a:rPr lang="en-US" sz="1600" dirty="0">
                <a:highlight>
                  <a:srgbClr val="FFFF00"/>
                </a:highlight>
              </a:rPr>
              <a:t>, </a:t>
            </a:r>
            <a:r>
              <a:rPr lang="en-US" sz="1600" dirty="0" err="1">
                <a:highlight>
                  <a:srgbClr val="FFFF00"/>
                </a:highlight>
              </a:rPr>
              <a:t>branch,month_namefrom</a:t>
            </a:r>
            <a:r>
              <a:rPr lang="en-US" sz="1600" dirty="0">
                <a:highlight>
                  <a:srgbClr val="FFFF00"/>
                </a:highlight>
              </a:rPr>
              <a:t> </a:t>
            </a:r>
            <a:r>
              <a:rPr lang="en-US" sz="1600" dirty="0" err="1">
                <a:highlight>
                  <a:srgbClr val="FFFF00"/>
                </a:highlight>
              </a:rPr>
              <a:t>branch_group</a:t>
            </a:r>
            <a:r>
              <a:rPr lang="en-US" sz="1600" dirty="0">
                <a:highlight>
                  <a:srgbClr val="FFFF00"/>
                </a:highlight>
              </a:rPr>
              <a:t> ;</a:t>
            </a:r>
          </a:p>
          <a:p>
            <a:r>
              <a:rPr lang="en-US" sz="1600" dirty="0">
                <a:highlight>
                  <a:srgbClr val="00FFFF"/>
                </a:highlight>
              </a:rPr>
              <a:t>SELECT </a:t>
            </a:r>
            <a:r>
              <a:rPr lang="en-US" sz="1600" dirty="0" err="1">
                <a:highlight>
                  <a:srgbClr val="00FFFF"/>
                </a:highlight>
              </a:rPr>
              <a:t>total_sales</a:t>
            </a:r>
            <a:r>
              <a:rPr lang="en-US" sz="1600" dirty="0">
                <a:highlight>
                  <a:srgbClr val="00FFFF"/>
                </a:highlight>
              </a:rPr>
              <a:t>, </a:t>
            </a:r>
            <a:r>
              <a:rPr lang="en-US" sz="1600" dirty="0" err="1">
                <a:highlight>
                  <a:srgbClr val="00FFFF"/>
                </a:highlight>
              </a:rPr>
              <a:t>month_name</a:t>
            </a:r>
            <a:r>
              <a:rPr lang="en-US" sz="1600" dirty="0">
                <a:highlight>
                  <a:srgbClr val="00FFFF"/>
                </a:highlight>
              </a:rPr>
              <a:t>, abs(round(((</a:t>
            </a:r>
            <a:r>
              <a:rPr lang="en-US" sz="1600" dirty="0" err="1">
                <a:highlight>
                  <a:srgbClr val="00FFFF"/>
                </a:highlight>
              </a:rPr>
              <a:t>previous_month_sales</a:t>
            </a:r>
            <a:r>
              <a:rPr lang="en-US" sz="1600" dirty="0">
                <a:highlight>
                  <a:srgbClr val="00FFFF"/>
                </a:highlight>
              </a:rPr>
              <a:t> - </a:t>
            </a:r>
            <a:r>
              <a:rPr lang="en-US" sz="1600" dirty="0" err="1">
                <a:highlight>
                  <a:srgbClr val="00FFFF"/>
                </a:highlight>
              </a:rPr>
              <a:t>total_sales</a:t>
            </a:r>
            <a:r>
              <a:rPr lang="en-US" sz="1600" dirty="0">
                <a:highlight>
                  <a:srgbClr val="00FFFF"/>
                </a:highlight>
              </a:rPr>
              <a:t>) / </a:t>
            </a:r>
            <a:r>
              <a:rPr lang="en-US" sz="1600" dirty="0" err="1">
                <a:highlight>
                  <a:srgbClr val="00FFFF"/>
                </a:highlight>
              </a:rPr>
              <a:t>nullif</a:t>
            </a:r>
            <a:r>
              <a:rPr lang="en-US" sz="1600" dirty="0">
                <a:highlight>
                  <a:srgbClr val="00FFFF"/>
                </a:highlight>
              </a:rPr>
              <a:t>(previous_month_sales,0)) * 100,2)) as </a:t>
            </a:r>
            <a:r>
              <a:rPr lang="en-US" sz="1600" dirty="0" err="1">
                <a:highlight>
                  <a:srgbClr val="00FFFF"/>
                </a:highlight>
              </a:rPr>
              <a:t>sales_difference_percentage</a:t>
            </a:r>
            <a:r>
              <a:rPr lang="en-US" sz="1600" dirty="0">
                <a:highlight>
                  <a:srgbClr val="00FFFF"/>
                </a:highlight>
              </a:rPr>
              <a:t>, branch  FROM growth1 order by </a:t>
            </a:r>
            <a:r>
              <a:rPr lang="en-US" sz="1600" dirty="0" err="1">
                <a:highlight>
                  <a:srgbClr val="00FFFF"/>
                </a:highlight>
              </a:rPr>
              <a:t>sales_difference_percentage</a:t>
            </a:r>
            <a:r>
              <a:rPr lang="en-US" sz="1600" dirty="0">
                <a:highlight>
                  <a:srgbClr val="00FFFF"/>
                </a:highlight>
              </a:rPr>
              <a:t> desc Limit 1  ;</a:t>
            </a:r>
            <a:endParaRPr lang="en-IN" sz="1600" dirty="0">
              <a:highlight>
                <a:srgbClr val="00FFFF"/>
              </a:highligh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CE6BD46C-4D67-0FD0-7CBB-5F25DB7109D4}"/>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25BB70E2-C1F5-89FE-1B29-5CCD2E0430C1}"/>
              </a:ext>
            </a:extLst>
          </p:cNvPr>
          <p:cNvSpPr>
            <a:spLocks noGrp="1" noChangeArrowheads="1"/>
          </p:cNvSpPr>
          <p:nvPr>
            <p:ph type="ctrTitle"/>
          </p:nvPr>
        </p:nvSpPr>
        <p:spPr>
          <a:xfrm>
            <a:off x="4212851" y="834839"/>
            <a:ext cx="6902824" cy="1943100"/>
          </a:xfrm>
        </p:spPr>
        <p:txBody>
          <a:bodyPr anchor="ctr"/>
          <a:lstStyle/>
          <a:p>
            <a:r>
              <a:rPr lang="en-US" altLang="en-US" sz="1600" b="1" dirty="0">
                <a:solidFill>
                  <a:srgbClr val="FF0000"/>
                </a:solidFill>
                <a:highlight>
                  <a:srgbClr val="00FFFF"/>
                </a:highlight>
              </a:rPr>
              <a:t>Walmart needs to determine which product line contributes the highest profit to each branch. The profit margin should be calculated based on the difference between the gross income and cost of goods sold.</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6A6FCE82-4555-5229-9E34-8A3FDA1E5383}"/>
              </a:ext>
            </a:extLst>
          </p:cNvPr>
          <p:cNvSpPr txBox="1"/>
          <p:nvPr/>
        </p:nvSpPr>
        <p:spPr>
          <a:xfrm>
            <a:off x="4534459" y="765228"/>
            <a:ext cx="6667499"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2- Finding the Most Profitable Product Line for Each Branch</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C0CEBB32-4D86-60F0-BCB0-9CAF972A039E}"/>
              </a:ext>
            </a:extLst>
          </p:cNvPr>
          <p:cNvSpPr txBox="1"/>
          <p:nvPr/>
        </p:nvSpPr>
        <p:spPr>
          <a:xfrm>
            <a:off x="2905125" y="4188758"/>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C788E272-5094-9A87-9BBB-B53DF760CC02}"/>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5" name="Object 4">
            <a:extLst>
              <a:ext uri="{FF2B5EF4-FFF2-40B4-BE49-F238E27FC236}">
                <a16:creationId xmlns:a16="http://schemas.microsoft.com/office/drawing/2014/main" id="{A9DE067F-09C0-2F4F-59A0-098ABDC94095}"/>
              </a:ext>
            </a:extLst>
          </p:cNvPr>
          <p:cNvGraphicFramePr>
            <a:graphicFrameLocks noChangeAspect="1"/>
          </p:cNvGraphicFramePr>
          <p:nvPr>
            <p:extLst>
              <p:ext uri="{D42A27DB-BD31-4B8C-83A1-F6EECF244321}">
                <p14:modId xmlns:p14="http://schemas.microsoft.com/office/powerpoint/2010/main" val="3721531322"/>
              </p:ext>
            </p:extLst>
          </p:nvPr>
        </p:nvGraphicFramePr>
        <p:xfrm>
          <a:off x="4448175" y="2514601"/>
          <a:ext cx="6667500" cy="1800224"/>
        </p:xfrm>
        <a:graphic>
          <a:graphicData uri="http://schemas.openxmlformats.org/presentationml/2006/ole">
            <mc:AlternateContent xmlns:mc="http://schemas.openxmlformats.org/markup-compatibility/2006">
              <mc:Choice xmlns:v="urn:schemas-microsoft-com:vml" Requires="v">
                <p:oleObj name="Worksheet" r:id="rId3" imgW="3238677" imgH="738967" progId="Excel.Sheet.12">
                  <p:embed/>
                </p:oleObj>
              </mc:Choice>
              <mc:Fallback>
                <p:oleObj name="Worksheet" r:id="rId3" imgW="3238677" imgH="738967" progId="Excel.Sheet.12">
                  <p:embed/>
                  <p:pic>
                    <p:nvPicPr>
                      <p:cNvPr id="5" name="Object 4">
                        <a:extLst>
                          <a:ext uri="{FF2B5EF4-FFF2-40B4-BE49-F238E27FC236}">
                            <a16:creationId xmlns:a16="http://schemas.microsoft.com/office/drawing/2014/main" id="{A9DE067F-09C0-2F4F-59A0-098ABDC94095}"/>
                          </a:ext>
                        </a:extLst>
                      </p:cNvPr>
                      <p:cNvPicPr/>
                      <p:nvPr/>
                    </p:nvPicPr>
                    <p:blipFill>
                      <a:blip r:embed="rId4"/>
                      <a:stretch>
                        <a:fillRect/>
                      </a:stretch>
                    </p:blipFill>
                    <p:spPr>
                      <a:xfrm>
                        <a:off x="4448175" y="2514601"/>
                        <a:ext cx="6667500" cy="1800224"/>
                      </a:xfrm>
                      <a:prstGeom prst="rect">
                        <a:avLst/>
                      </a:prstGeom>
                      <a:solidFill>
                        <a:schemeClr val="bg1"/>
                      </a:solidFill>
                    </p:spPr>
                  </p:pic>
                </p:oleObj>
              </mc:Fallback>
            </mc:AlternateContent>
          </a:graphicData>
        </a:graphic>
      </p:graphicFrame>
      <p:graphicFrame>
        <p:nvGraphicFramePr>
          <p:cNvPr id="12" name="Chart 11">
            <a:extLst>
              <a:ext uri="{FF2B5EF4-FFF2-40B4-BE49-F238E27FC236}">
                <a16:creationId xmlns:a16="http://schemas.microsoft.com/office/drawing/2014/main" id="{2E6B089D-614E-8AF5-CEA6-DD9B756FF1FE}"/>
              </a:ext>
            </a:extLst>
          </p:cNvPr>
          <p:cNvGraphicFramePr/>
          <p:nvPr>
            <p:extLst>
              <p:ext uri="{D42A27DB-BD31-4B8C-83A1-F6EECF244321}">
                <p14:modId xmlns:p14="http://schemas.microsoft.com/office/powerpoint/2010/main" val="943071070"/>
              </p:ext>
            </p:extLst>
          </p:nvPr>
        </p:nvGraphicFramePr>
        <p:xfrm>
          <a:off x="-400049" y="1430208"/>
          <a:ext cx="4848224" cy="3957109"/>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1C50C89A-E0FE-631E-1481-A3E6E2E276F2}"/>
              </a:ext>
            </a:extLst>
          </p:cNvPr>
          <p:cNvSpPr txBox="1"/>
          <p:nvPr/>
        </p:nvSpPr>
        <p:spPr>
          <a:xfrm>
            <a:off x="4448175" y="4493702"/>
            <a:ext cx="6200775" cy="1754326"/>
          </a:xfrm>
          <a:prstGeom prst="rect">
            <a:avLst/>
          </a:prstGeom>
          <a:solidFill>
            <a:schemeClr val="accent1"/>
          </a:solidFill>
        </p:spPr>
        <p:txBody>
          <a:bodyPr wrap="square" rtlCol="0">
            <a:spAutoFit/>
          </a:bodyPr>
          <a:lstStyle/>
          <a:p>
            <a:r>
              <a:rPr lang="en-US" b="1" dirty="0">
                <a:solidFill>
                  <a:srgbClr val="FF0000"/>
                </a:solidFill>
              </a:rPr>
              <a:t>with </a:t>
            </a:r>
            <a:r>
              <a:rPr lang="en-US" b="1" dirty="0" err="1">
                <a:solidFill>
                  <a:srgbClr val="FF0000"/>
                </a:solidFill>
              </a:rPr>
              <a:t>cte</a:t>
            </a:r>
            <a:r>
              <a:rPr lang="en-US" b="1" dirty="0">
                <a:solidFill>
                  <a:srgbClr val="FF0000"/>
                </a:solidFill>
              </a:rPr>
              <a:t> as( </a:t>
            </a:r>
            <a:r>
              <a:rPr lang="en-US" b="1" dirty="0">
                <a:solidFill>
                  <a:srgbClr val="FF0000"/>
                </a:solidFill>
                <a:highlight>
                  <a:srgbClr val="FFFF00"/>
                </a:highlight>
              </a:rPr>
              <a:t>select `Product </a:t>
            </a:r>
            <a:r>
              <a:rPr lang="en-US" b="1" dirty="0" err="1">
                <a:solidFill>
                  <a:srgbClr val="FF0000"/>
                </a:solidFill>
                <a:highlight>
                  <a:srgbClr val="FFFF00"/>
                </a:highlight>
              </a:rPr>
              <a:t>line`,`gross</a:t>
            </a:r>
            <a:r>
              <a:rPr lang="en-US" b="1" dirty="0">
                <a:solidFill>
                  <a:srgbClr val="FF0000"/>
                </a:solidFill>
                <a:highlight>
                  <a:srgbClr val="FFFF00"/>
                </a:highlight>
              </a:rPr>
              <a:t> income` ,branch, </a:t>
            </a:r>
            <a:r>
              <a:rPr lang="en-US" b="1" dirty="0" err="1">
                <a:solidFill>
                  <a:srgbClr val="FF0000"/>
                </a:solidFill>
                <a:highlight>
                  <a:srgbClr val="FFFF00"/>
                </a:highlight>
              </a:rPr>
              <a:t>row_number</a:t>
            </a:r>
            <a:r>
              <a:rPr lang="en-US" b="1" dirty="0">
                <a:solidFill>
                  <a:srgbClr val="FF0000"/>
                </a:solidFill>
                <a:highlight>
                  <a:srgbClr val="FFFF00"/>
                </a:highlight>
              </a:rPr>
              <a:t>() over ( partition by branch order by `gross income` </a:t>
            </a:r>
            <a:r>
              <a:rPr lang="en-US" b="1" dirty="0" err="1">
                <a:solidFill>
                  <a:srgbClr val="FF0000"/>
                </a:solidFill>
                <a:highlight>
                  <a:srgbClr val="FFFF00"/>
                </a:highlight>
              </a:rPr>
              <a:t>desc,Total</a:t>
            </a:r>
            <a:r>
              <a:rPr lang="en-US" b="1" dirty="0">
                <a:solidFill>
                  <a:srgbClr val="FF0000"/>
                </a:solidFill>
                <a:highlight>
                  <a:srgbClr val="FFFF00"/>
                </a:highlight>
              </a:rPr>
              <a:t> desc) as </a:t>
            </a:r>
            <a:r>
              <a:rPr lang="en-US" b="1" dirty="0" err="1">
                <a:solidFill>
                  <a:srgbClr val="FF0000"/>
                </a:solidFill>
                <a:highlight>
                  <a:srgbClr val="FFFF00"/>
                </a:highlight>
              </a:rPr>
              <a:t>rnk</a:t>
            </a:r>
            <a:r>
              <a:rPr lang="en-US" b="1" dirty="0">
                <a:solidFill>
                  <a:srgbClr val="FF0000"/>
                </a:solidFill>
                <a:highlight>
                  <a:srgbClr val="FFFF00"/>
                </a:highlight>
              </a:rPr>
              <a:t> from </a:t>
            </a:r>
            <a:r>
              <a:rPr lang="en-US" b="1" dirty="0" err="1">
                <a:solidFill>
                  <a:srgbClr val="FF0000"/>
                </a:solidFill>
                <a:highlight>
                  <a:srgbClr val="FFFF00"/>
                </a:highlight>
              </a:rPr>
              <a:t>walmart</a:t>
            </a:r>
            <a:r>
              <a:rPr lang="en-US" b="1" dirty="0">
                <a:solidFill>
                  <a:srgbClr val="FF0000"/>
                </a:solidFill>
              </a:rPr>
              <a:t> )</a:t>
            </a:r>
          </a:p>
          <a:p>
            <a:endParaRPr lang="en-US" b="1" dirty="0">
              <a:solidFill>
                <a:srgbClr val="FF0000"/>
              </a:solidFill>
            </a:endParaRPr>
          </a:p>
          <a:p>
            <a:r>
              <a:rPr lang="en-US" b="1" dirty="0">
                <a:solidFill>
                  <a:srgbClr val="FF0000"/>
                </a:solidFill>
              </a:rPr>
              <a:t>select * from </a:t>
            </a:r>
            <a:r>
              <a:rPr lang="en-US" b="1" dirty="0" err="1">
                <a:solidFill>
                  <a:srgbClr val="FF0000"/>
                </a:solidFill>
              </a:rPr>
              <a:t>cte</a:t>
            </a:r>
            <a:r>
              <a:rPr lang="en-US" b="1" dirty="0">
                <a:solidFill>
                  <a:srgbClr val="FF0000"/>
                </a:solidFill>
              </a:rPr>
              <a:t> where </a:t>
            </a:r>
            <a:r>
              <a:rPr lang="en-US" b="1" dirty="0" err="1">
                <a:solidFill>
                  <a:srgbClr val="FF0000"/>
                </a:solidFill>
              </a:rPr>
              <a:t>rnk</a:t>
            </a:r>
            <a:r>
              <a:rPr lang="en-US" b="1" dirty="0">
                <a:solidFill>
                  <a:srgbClr val="FF0000"/>
                </a:solidFill>
              </a:rPr>
              <a:t>=1 ;</a:t>
            </a:r>
            <a:endParaRPr lang="en-IN" b="1" dirty="0">
              <a:solidFill>
                <a:srgbClr val="FF0000"/>
              </a:solidFill>
            </a:endParaRPr>
          </a:p>
        </p:txBody>
      </p:sp>
    </p:spTree>
    <p:extLst>
      <p:ext uri="{BB962C8B-B14F-4D97-AF65-F5344CB8AC3E}">
        <p14:creationId xmlns:p14="http://schemas.microsoft.com/office/powerpoint/2010/main" val="519912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B3594DD1-08A1-CF6E-77DC-32A0DAFD650B}"/>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EDD935AD-06A6-6CD8-1BE2-3DE0C42F5898}"/>
              </a:ext>
            </a:extLst>
          </p:cNvPr>
          <p:cNvSpPr>
            <a:spLocks noGrp="1" noChangeArrowheads="1"/>
          </p:cNvSpPr>
          <p:nvPr>
            <p:ph type="ctrTitle"/>
          </p:nvPr>
        </p:nvSpPr>
        <p:spPr>
          <a:xfrm>
            <a:off x="3762375" y="1223254"/>
            <a:ext cx="6902824" cy="830997"/>
          </a:xfrm>
        </p:spPr>
        <p:txBody>
          <a:bodyPr anchor="ctr"/>
          <a:lstStyle/>
          <a:p>
            <a:pPr algn="l"/>
            <a:r>
              <a:rPr lang="en-US" altLang="en-US" sz="1600" b="1" dirty="0">
                <a:solidFill>
                  <a:srgbClr val="FF0000"/>
                </a:solidFill>
                <a:highlight>
                  <a:srgbClr val="00FFFF"/>
                </a:highlight>
              </a:rPr>
              <a:t>Walmart wants to segment customers based on their average spending behavior. Classify customers into three tiers: High, Medium and Low spenders based on their total purchase amounts</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7F604776-E5CC-B11C-9512-8409FADC3200}"/>
              </a:ext>
            </a:extLst>
          </p:cNvPr>
          <p:cNvSpPr txBox="1"/>
          <p:nvPr/>
        </p:nvSpPr>
        <p:spPr>
          <a:xfrm>
            <a:off x="3762374" y="864047"/>
            <a:ext cx="6556001"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3-Analyzing Customer Segmentation Based on Spending</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13233579-8F29-2F1D-9B19-A35BA30A8F1F}"/>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C1ABB197-E517-B332-9595-F3D5F4F943A3}"/>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2A74D11B-4376-20A8-1DF7-0B7A071AED35}"/>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5" name="Table 4">
            <a:extLst>
              <a:ext uri="{FF2B5EF4-FFF2-40B4-BE49-F238E27FC236}">
                <a16:creationId xmlns:a16="http://schemas.microsoft.com/office/drawing/2014/main" id="{17B6D6AF-60EF-AAE9-3C21-AD163B043EAB}"/>
              </a:ext>
            </a:extLst>
          </p:cNvPr>
          <p:cNvGraphicFramePr>
            <a:graphicFrameLocks noGrp="1"/>
          </p:cNvGraphicFramePr>
          <p:nvPr>
            <p:extLst>
              <p:ext uri="{D42A27DB-BD31-4B8C-83A1-F6EECF244321}">
                <p14:modId xmlns:p14="http://schemas.microsoft.com/office/powerpoint/2010/main" val="3857179800"/>
              </p:ext>
            </p:extLst>
          </p:nvPr>
        </p:nvGraphicFramePr>
        <p:xfrm>
          <a:off x="5924550" y="2295366"/>
          <a:ext cx="6191251" cy="3606208"/>
        </p:xfrm>
        <a:graphic>
          <a:graphicData uri="http://schemas.openxmlformats.org/drawingml/2006/table">
            <a:tbl>
              <a:tblPr/>
              <a:tblGrid>
                <a:gridCol w="2007973">
                  <a:extLst>
                    <a:ext uri="{9D8B030D-6E8A-4147-A177-3AD203B41FA5}">
                      <a16:colId xmlns:a16="http://schemas.microsoft.com/office/drawing/2014/main" val="2886212186"/>
                    </a:ext>
                  </a:extLst>
                </a:gridCol>
                <a:gridCol w="1639844">
                  <a:extLst>
                    <a:ext uri="{9D8B030D-6E8A-4147-A177-3AD203B41FA5}">
                      <a16:colId xmlns:a16="http://schemas.microsoft.com/office/drawing/2014/main" val="2268012657"/>
                    </a:ext>
                  </a:extLst>
                </a:gridCol>
                <a:gridCol w="2543434">
                  <a:extLst>
                    <a:ext uri="{9D8B030D-6E8A-4147-A177-3AD203B41FA5}">
                      <a16:colId xmlns:a16="http://schemas.microsoft.com/office/drawing/2014/main" val="490118085"/>
                    </a:ext>
                  </a:extLst>
                </a:gridCol>
              </a:tblGrid>
              <a:tr h="225388">
                <a:tc>
                  <a:txBody>
                    <a:bodyPr/>
                    <a:lstStyle/>
                    <a:p>
                      <a:pPr algn="ctr" fontAlgn="ctr"/>
                      <a:r>
                        <a:rPr lang="en-IN" sz="1100" b="1" i="0" u="none" strike="noStrike">
                          <a:solidFill>
                            <a:srgbClr val="000000"/>
                          </a:solidFill>
                          <a:effectLst/>
                          <a:latin typeface="Calibri" panose="020F0502020204030204" pitchFamily="34" charset="0"/>
                        </a:rPr>
                        <a:t>Customer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effectLst/>
                          <a:latin typeface="Calibri" panose="020F0502020204030204" pitchFamily="34" charset="0"/>
                        </a:rPr>
                        <a:t>Spendings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000000"/>
                          </a:solidFill>
                          <a:effectLst/>
                          <a:latin typeface="Calibri" panose="020F0502020204030204" pitchFamily="34" charset="0"/>
                        </a:rPr>
                        <a:t>classified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7992713"/>
                  </a:ext>
                </a:extLst>
              </a:tr>
              <a:tr h="225388">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22634.55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High_spender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17000827"/>
                  </a:ext>
                </a:extLst>
              </a:tr>
              <a:tr h="225388">
                <a:tc>
                  <a:txBody>
                    <a:bodyPr/>
                    <a:lstStyle/>
                    <a:p>
                      <a:pPr algn="ctr" fontAlgn="ctr"/>
                      <a:r>
                        <a:rPr lang="en-IN"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23392.28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High_spender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4746038"/>
                  </a:ext>
                </a:extLst>
              </a:tr>
              <a:tr h="225388">
                <a:tc>
                  <a:txBody>
                    <a:bodyPr/>
                    <a:lstStyle/>
                    <a:p>
                      <a:pPr algn="ctr" fontAlgn="ctr"/>
                      <a:r>
                        <a:rPr lang="en-IN"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23402.26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High_spender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03505252"/>
                  </a:ext>
                </a:extLst>
              </a:tr>
              <a:tr h="225388">
                <a:tc>
                  <a:txBody>
                    <a:bodyPr/>
                    <a:lstStyle/>
                    <a:p>
                      <a:pPr algn="ctr" fontAlgn="ctr"/>
                      <a:r>
                        <a:rPr lang="en-IN"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17656.72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dirty="0" err="1">
                          <a:solidFill>
                            <a:srgbClr val="000000"/>
                          </a:solidFill>
                          <a:effectLst/>
                          <a:latin typeface="Calibri" panose="020F0502020204030204" pitchFamily="34" charset="0"/>
                        </a:rPr>
                        <a:t>low_spender</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53446061"/>
                  </a:ext>
                </a:extLst>
              </a:tr>
              <a:tr h="225388">
                <a:tc>
                  <a:txBody>
                    <a:bodyPr/>
                    <a:lstStyle/>
                    <a:p>
                      <a:pPr algn="ctr" fontAlgn="ctr"/>
                      <a:r>
                        <a:rPr lang="en-IN"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19632.04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low_spender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57540212"/>
                  </a:ext>
                </a:extLst>
              </a:tr>
              <a:tr h="225388">
                <a:tc>
                  <a:txBody>
                    <a:bodyPr/>
                    <a:lstStyle/>
                    <a:p>
                      <a:pPr algn="ctr" fontAlgn="ctr"/>
                      <a:r>
                        <a:rPr lang="en-IN"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20693.96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low_spender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29734206"/>
                  </a:ext>
                </a:extLst>
              </a:tr>
              <a:tr h="225388">
                <a:tc>
                  <a:txBody>
                    <a:bodyPr/>
                    <a:lstStyle/>
                    <a:p>
                      <a:pPr algn="ctr" fontAlgn="ctr"/>
                      <a:r>
                        <a:rPr lang="en-IN"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20628.09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low_spender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1196052"/>
                  </a:ext>
                </a:extLst>
              </a:tr>
              <a:tr h="225388">
                <a:tc>
                  <a:txBody>
                    <a:bodyPr/>
                    <a:lstStyle/>
                    <a:p>
                      <a:pPr algn="ctr" fontAlgn="ctr"/>
                      <a:r>
                        <a:rPr lang="en-IN" sz="11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26634.34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High_spender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12790368"/>
                  </a:ext>
                </a:extLst>
              </a:tr>
              <a:tr h="225388">
                <a:tc>
                  <a:txBody>
                    <a:bodyPr/>
                    <a:lstStyle/>
                    <a:p>
                      <a:pPr algn="ctr" fontAlgn="ctr"/>
                      <a:r>
                        <a:rPr lang="en-IN" sz="11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19661.6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low_spender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59006173"/>
                  </a:ext>
                </a:extLst>
              </a:tr>
              <a:tr h="225388">
                <a:tc>
                  <a:txBody>
                    <a:bodyPr/>
                    <a:lstStyle/>
                    <a:p>
                      <a:pPr algn="ctr" fontAlgn="ctr"/>
                      <a:r>
                        <a:rPr lang="en-IN" sz="11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20723.93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middle_spender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23722437"/>
                  </a:ext>
                </a:extLst>
              </a:tr>
              <a:tr h="225388">
                <a:tc>
                  <a:txBody>
                    <a:bodyPr/>
                    <a:lstStyle/>
                    <a:p>
                      <a:pPr algn="ctr" fontAlgn="ctr"/>
                      <a:r>
                        <a:rPr lang="en-IN" sz="1100" b="0" i="0" u="none" strike="noStrike">
                          <a:solidFill>
                            <a:srgbClr val="000000"/>
                          </a:solidFill>
                          <a:effectLst/>
                          <a:latin typeface="Calibri" panose="020F050202020403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21398.82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middle_spender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78230087"/>
                  </a:ext>
                </a:extLst>
              </a:tr>
              <a:tr h="225388">
                <a:tc>
                  <a:txBody>
                    <a:bodyPr/>
                    <a:lstStyle/>
                    <a:p>
                      <a:pPr algn="ctr" fontAlgn="ctr"/>
                      <a:r>
                        <a:rPr lang="en-IN" sz="1100" b="0" i="0" u="none" strike="noStrike">
                          <a:solidFill>
                            <a:srgbClr val="000000"/>
                          </a:solidFill>
                          <a:effectLst/>
                          <a:latin typeface="Calibri" panose="020F0502020204030204"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21720.65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middle_spender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62304877"/>
                  </a:ext>
                </a:extLst>
              </a:tr>
              <a:tr h="225388">
                <a:tc>
                  <a:txBody>
                    <a:bodyPr/>
                    <a:lstStyle/>
                    <a:p>
                      <a:pPr algn="ctr" fontAlgn="ctr"/>
                      <a:r>
                        <a:rPr lang="en-IN" sz="1100" b="0" i="0" u="none" strike="noStrike">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21063.66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middle_spender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82543047"/>
                  </a:ext>
                </a:extLst>
              </a:tr>
              <a:tr h="225388">
                <a:tc>
                  <a:txBody>
                    <a:bodyPr/>
                    <a:lstStyle/>
                    <a:p>
                      <a:pPr algn="ctr" fontAlgn="ctr"/>
                      <a:r>
                        <a:rPr lang="en-IN" sz="1100" b="0" i="0" u="none" strike="noStrike">
                          <a:solidFill>
                            <a:srgbClr val="000000"/>
                          </a:solidFill>
                          <a:effectLst/>
                          <a:latin typeface="Calibri" panose="020F050202020403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21049.4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middle_spender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40455244"/>
                  </a:ext>
                </a:extLst>
              </a:tr>
              <a:tr h="225388">
                <a:tc>
                  <a:txBody>
                    <a:bodyPr/>
                    <a:lstStyle/>
                    <a:p>
                      <a:pPr algn="ctr" fontAlgn="ctr"/>
                      <a:r>
                        <a:rPr lang="en-IN" sz="1100" b="0" i="0" u="none" strike="noStrike">
                          <a:solidFill>
                            <a:srgbClr val="000000"/>
                          </a:solidFill>
                          <a:effectLst/>
                          <a:latin typeface="Calibri" panose="020F0502020204030204"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a:solidFill>
                            <a:srgbClr val="000000"/>
                          </a:solidFill>
                          <a:effectLst/>
                          <a:latin typeface="Calibri" panose="020F0502020204030204" pitchFamily="34" charset="0"/>
                        </a:rPr>
                        <a:t>22674.46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0" i="0" u="none" strike="noStrike" dirty="0" err="1">
                          <a:solidFill>
                            <a:srgbClr val="000000"/>
                          </a:solidFill>
                          <a:effectLst/>
                          <a:latin typeface="Calibri" panose="020F0502020204030204" pitchFamily="34" charset="0"/>
                        </a:rPr>
                        <a:t>High_spender</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15179665"/>
                  </a:ext>
                </a:extLst>
              </a:tr>
            </a:tbl>
          </a:graphicData>
        </a:graphic>
      </p:graphicFrame>
      <p:sp>
        <p:nvSpPr>
          <p:cNvPr id="7" name="TextBox 6">
            <a:extLst>
              <a:ext uri="{FF2B5EF4-FFF2-40B4-BE49-F238E27FC236}">
                <a16:creationId xmlns:a16="http://schemas.microsoft.com/office/drawing/2014/main" id="{CC82AA51-814E-C02E-A147-86099F5ECFCF}"/>
              </a:ext>
            </a:extLst>
          </p:cNvPr>
          <p:cNvSpPr txBox="1"/>
          <p:nvPr/>
        </p:nvSpPr>
        <p:spPr>
          <a:xfrm>
            <a:off x="76199" y="4292827"/>
            <a:ext cx="5781676" cy="2554545"/>
          </a:xfrm>
          <a:prstGeom prst="rect">
            <a:avLst/>
          </a:prstGeom>
          <a:solidFill>
            <a:schemeClr val="accent1"/>
          </a:solidFill>
        </p:spPr>
        <p:txBody>
          <a:bodyPr wrap="square" rtlCol="0">
            <a:spAutoFit/>
          </a:bodyPr>
          <a:lstStyle/>
          <a:p>
            <a:r>
              <a:rPr lang="en-US" sz="1600" b="1" dirty="0">
                <a:solidFill>
                  <a:srgbClr val="FF0000"/>
                </a:solidFill>
              </a:rPr>
              <a:t>with </a:t>
            </a:r>
            <a:r>
              <a:rPr lang="en-US" sz="1600" b="1" dirty="0" err="1">
                <a:solidFill>
                  <a:srgbClr val="FF0000"/>
                </a:solidFill>
              </a:rPr>
              <a:t>cte</a:t>
            </a:r>
            <a:r>
              <a:rPr lang="en-US" sz="1600" b="1" dirty="0">
                <a:solidFill>
                  <a:srgbClr val="FF0000"/>
                </a:solidFill>
              </a:rPr>
              <a:t> as (</a:t>
            </a:r>
            <a:r>
              <a:rPr lang="en-US" sz="1600" b="1" dirty="0">
                <a:solidFill>
                  <a:srgbClr val="FF0000"/>
                </a:solidFill>
                <a:highlight>
                  <a:srgbClr val="FFFF00"/>
                </a:highlight>
              </a:rPr>
              <a:t>select `Customer ID` , sum(total) as Spending from </a:t>
            </a:r>
            <a:r>
              <a:rPr lang="en-US" sz="1600" b="1" dirty="0" err="1">
                <a:solidFill>
                  <a:srgbClr val="FF0000"/>
                </a:solidFill>
                <a:highlight>
                  <a:srgbClr val="FFFF00"/>
                </a:highlight>
              </a:rPr>
              <a:t>walmartgroup</a:t>
            </a:r>
            <a:r>
              <a:rPr lang="en-US" sz="1600" b="1" dirty="0">
                <a:solidFill>
                  <a:srgbClr val="FF0000"/>
                </a:solidFill>
                <a:highlight>
                  <a:srgbClr val="FFFF00"/>
                </a:highlight>
              </a:rPr>
              <a:t> by `Customer ID`), </a:t>
            </a:r>
          </a:p>
          <a:p>
            <a:endParaRPr lang="en-US" sz="1600" b="1" dirty="0">
              <a:solidFill>
                <a:srgbClr val="FF0000"/>
              </a:solidFill>
            </a:endParaRPr>
          </a:p>
          <a:p>
            <a:r>
              <a:rPr lang="en-US" sz="1600" b="1" dirty="0">
                <a:solidFill>
                  <a:srgbClr val="FF0000"/>
                </a:solidFill>
              </a:rPr>
              <a:t>cte2 as(</a:t>
            </a:r>
            <a:r>
              <a:rPr lang="en-US" sz="1600" b="1" dirty="0">
                <a:solidFill>
                  <a:srgbClr val="FF0000"/>
                </a:solidFill>
                <a:highlight>
                  <a:srgbClr val="FFFF00"/>
                </a:highlight>
              </a:rPr>
              <a:t>select `Customer ID`,</a:t>
            </a:r>
            <a:r>
              <a:rPr lang="en-US" sz="1600" b="1" dirty="0" err="1">
                <a:solidFill>
                  <a:srgbClr val="FF0000"/>
                </a:solidFill>
                <a:highlight>
                  <a:srgbClr val="FFFF00"/>
                </a:highlight>
              </a:rPr>
              <a:t>Spending,NTILE</a:t>
            </a:r>
            <a:r>
              <a:rPr lang="en-US" sz="1600" b="1" dirty="0">
                <a:solidFill>
                  <a:srgbClr val="FF0000"/>
                </a:solidFill>
                <a:highlight>
                  <a:srgbClr val="FFFF00"/>
                </a:highlight>
              </a:rPr>
              <a:t>(3) over ( order by Spending desc) as classify from </a:t>
            </a:r>
            <a:r>
              <a:rPr lang="en-US" sz="1600" b="1" dirty="0" err="1">
                <a:solidFill>
                  <a:srgbClr val="FF0000"/>
                </a:solidFill>
                <a:highlight>
                  <a:srgbClr val="FFFF00"/>
                </a:highlight>
              </a:rPr>
              <a:t>cte</a:t>
            </a:r>
            <a:r>
              <a:rPr lang="en-US" sz="1600" b="1" dirty="0">
                <a:solidFill>
                  <a:srgbClr val="FF0000"/>
                </a:solidFill>
              </a:rPr>
              <a:t> ) </a:t>
            </a:r>
          </a:p>
          <a:p>
            <a:endParaRPr lang="en-US" sz="1600" b="1" dirty="0">
              <a:solidFill>
                <a:srgbClr val="FF0000"/>
              </a:solidFill>
            </a:endParaRPr>
          </a:p>
          <a:p>
            <a:r>
              <a:rPr lang="en-US" sz="1600" b="1" dirty="0">
                <a:solidFill>
                  <a:srgbClr val="FF0000"/>
                </a:solidFill>
              </a:rPr>
              <a:t>select `Customer ID`, round(Spending,2) as Spendings, case when  classify=1 then '</a:t>
            </a:r>
            <a:r>
              <a:rPr lang="en-US" sz="1600" b="1" dirty="0" err="1">
                <a:solidFill>
                  <a:srgbClr val="FF0000"/>
                </a:solidFill>
              </a:rPr>
              <a:t>High_spender</a:t>
            </a:r>
            <a:r>
              <a:rPr lang="en-US" sz="1600" b="1" dirty="0">
                <a:solidFill>
                  <a:srgbClr val="FF0000"/>
                </a:solidFill>
              </a:rPr>
              <a:t>' when classify=2 then '</a:t>
            </a:r>
            <a:r>
              <a:rPr lang="en-US" sz="1600" b="1" dirty="0" err="1">
                <a:solidFill>
                  <a:srgbClr val="FF0000"/>
                </a:solidFill>
              </a:rPr>
              <a:t>middle_spender</a:t>
            </a:r>
            <a:r>
              <a:rPr lang="en-US" sz="1600" b="1" dirty="0">
                <a:solidFill>
                  <a:srgbClr val="FF0000"/>
                </a:solidFill>
              </a:rPr>
              <a:t>' else '</a:t>
            </a:r>
            <a:r>
              <a:rPr lang="en-US" sz="1600" b="1" dirty="0" err="1">
                <a:solidFill>
                  <a:srgbClr val="FF0000"/>
                </a:solidFill>
              </a:rPr>
              <a:t>low_spender</a:t>
            </a:r>
            <a:r>
              <a:rPr lang="en-US" sz="1600" b="1" dirty="0">
                <a:solidFill>
                  <a:srgbClr val="FF0000"/>
                </a:solidFill>
              </a:rPr>
              <a:t>' end as classified from cte2 order by `Customer ID`;</a:t>
            </a:r>
            <a:endParaRPr lang="en-IN" sz="1600" b="1" dirty="0">
              <a:solidFill>
                <a:srgbClr val="FF0000"/>
              </a:solidFill>
            </a:endParaRPr>
          </a:p>
        </p:txBody>
      </p:sp>
    </p:spTree>
    <p:extLst>
      <p:ext uri="{BB962C8B-B14F-4D97-AF65-F5344CB8AC3E}">
        <p14:creationId xmlns:p14="http://schemas.microsoft.com/office/powerpoint/2010/main" val="143786518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7044667D-D162-36FA-2C21-AF5FCDF93DDC}"/>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44F05743-2A2C-37EF-89F4-4C2E17CA06C0}"/>
              </a:ext>
            </a:extLst>
          </p:cNvPr>
          <p:cNvSpPr>
            <a:spLocks noGrp="1" noChangeArrowheads="1"/>
          </p:cNvSpPr>
          <p:nvPr>
            <p:ph type="ctrTitle"/>
          </p:nvPr>
        </p:nvSpPr>
        <p:spPr>
          <a:xfrm>
            <a:off x="4419600" y="1247563"/>
            <a:ext cx="4492998" cy="1051672"/>
          </a:xfrm>
        </p:spPr>
        <p:txBody>
          <a:bodyPr anchor="ctr"/>
          <a:lstStyle/>
          <a:p>
            <a:r>
              <a:rPr lang="en-US" altLang="en-US" sz="1600" b="1" dirty="0">
                <a:solidFill>
                  <a:srgbClr val="FF0000"/>
                </a:solidFill>
                <a:highlight>
                  <a:srgbClr val="00FFFF"/>
                </a:highlight>
              </a:rPr>
              <a:t>Walmart suspects that some transactions have unusually high or low sales compared to the average for the product line. Identify these anomalies.</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94CA5FAF-B89E-8BBF-7C9B-8400F2106447}"/>
              </a:ext>
            </a:extLst>
          </p:cNvPr>
          <p:cNvSpPr txBox="1"/>
          <p:nvPr/>
        </p:nvSpPr>
        <p:spPr>
          <a:xfrm>
            <a:off x="4467225" y="498778"/>
            <a:ext cx="5423647"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4-Detecting Anomalies in Sales Transactions</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C9F5BA94-6A42-5B1F-030D-C66559C95EE5}"/>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96E8385E-F2D7-5B5E-DBBA-AFA488D73497}"/>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7D9299CD-0EA3-8546-4F49-34B66C958767}"/>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Table 2">
            <a:extLst>
              <a:ext uri="{FF2B5EF4-FFF2-40B4-BE49-F238E27FC236}">
                <a16:creationId xmlns:a16="http://schemas.microsoft.com/office/drawing/2014/main" id="{B210BDFC-8556-7551-D130-8970EF508163}"/>
              </a:ext>
            </a:extLst>
          </p:cNvPr>
          <p:cNvGraphicFramePr>
            <a:graphicFrameLocks noGrp="1"/>
          </p:cNvGraphicFramePr>
          <p:nvPr>
            <p:extLst>
              <p:ext uri="{D42A27DB-BD31-4B8C-83A1-F6EECF244321}">
                <p14:modId xmlns:p14="http://schemas.microsoft.com/office/powerpoint/2010/main" val="4217280987"/>
              </p:ext>
            </p:extLst>
          </p:nvPr>
        </p:nvGraphicFramePr>
        <p:xfrm>
          <a:off x="4467225" y="2333626"/>
          <a:ext cx="5585570" cy="2028825"/>
        </p:xfrm>
        <a:graphic>
          <a:graphicData uri="http://schemas.openxmlformats.org/drawingml/2006/table">
            <a:tbl>
              <a:tblPr/>
              <a:tblGrid>
                <a:gridCol w="1474977">
                  <a:extLst>
                    <a:ext uri="{9D8B030D-6E8A-4147-A177-3AD203B41FA5}">
                      <a16:colId xmlns:a16="http://schemas.microsoft.com/office/drawing/2014/main" val="3216955374"/>
                    </a:ext>
                  </a:extLst>
                </a:gridCol>
                <a:gridCol w="2248736">
                  <a:extLst>
                    <a:ext uri="{9D8B030D-6E8A-4147-A177-3AD203B41FA5}">
                      <a16:colId xmlns:a16="http://schemas.microsoft.com/office/drawing/2014/main" val="4274729764"/>
                    </a:ext>
                  </a:extLst>
                </a:gridCol>
                <a:gridCol w="1039738">
                  <a:extLst>
                    <a:ext uri="{9D8B030D-6E8A-4147-A177-3AD203B41FA5}">
                      <a16:colId xmlns:a16="http://schemas.microsoft.com/office/drawing/2014/main" val="3979503098"/>
                    </a:ext>
                  </a:extLst>
                </a:gridCol>
                <a:gridCol w="822119">
                  <a:extLst>
                    <a:ext uri="{9D8B030D-6E8A-4147-A177-3AD203B41FA5}">
                      <a16:colId xmlns:a16="http://schemas.microsoft.com/office/drawing/2014/main" val="2700565562"/>
                    </a:ext>
                  </a:extLst>
                </a:gridCol>
              </a:tblGrid>
              <a:tr h="676275">
                <a:tc>
                  <a:txBody>
                    <a:bodyPr/>
                    <a:lstStyle/>
                    <a:p>
                      <a:pPr algn="ctr" fontAlgn="ctr"/>
                      <a:r>
                        <a:rPr lang="en-IN" sz="1100" b="1" i="0" u="none" strike="noStrike">
                          <a:solidFill>
                            <a:srgbClr val="FF0000"/>
                          </a:solidFill>
                          <a:effectLst/>
                          <a:latin typeface="Calibri" panose="020F0502020204030204" pitchFamily="34" charset="0"/>
                        </a:rPr>
                        <a:t>Invoice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Product line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scores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714150"/>
                  </a:ext>
                </a:extLst>
              </a:tr>
              <a:tr h="676275">
                <a:tc>
                  <a:txBody>
                    <a:bodyPr/>
                    <a:lstStyle/>
                    <a:p>
                      <a:pPr algn="ctr" fontAlgn="ctr"/>
                      <a:r>
                        <a:rPr lang="en-IN" sz="1100" b="0" i="0" u="none" strike="noStrike">
                          <a:solidFill>
                            <a:srgbClr val="000000"/>
                          </a:solidFill>
                          <a:effectLst/>
                          <a:latin typeface="Calibri" panose="020F0502020204030204" pitchFamily="34" charset="0"/>
                        </a:rPr>
                        <a:t>860-79-0874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Fashion accessories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1042.65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884115"/>
                  </a:ext>
                </a:extLst>
              </a:tr>
              <a:tr h="676275">
                <a:tc>
                  <a:txBody>
                    <a:bodyPr/>
                    <a:lstStyle/>
                    <a:p>
                      <a:pPr algn="ctr" fontAlgn="ctr"/>
                      <a:r>
                        <a:rPr lang="en-IN" sz="1100" b="0" i="0" u="none" strike="noStrike">
                          <a:solidFill>
                            <a:srgbClr val="000000"/>
                          </a:solidFill>
                          <a:effectLst/>
                          <a:latin typeface="Calibri" panose="020F0502020204030204" pitchFamily="34" charset="0"/>
                        </a:rPr>
                        <a:t>687-47-8271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Fashion accessories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1039.29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Calibri" panose="020F0502020204030204" pitchFamily="34" charset="0"/>
                        </a:rPr>
                        <a:t>3.02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5211687"/>
                  </a:ext>
                </a:extLst>
              </a:tr>
            </a:tbl>
          </a:graphicData>
        </a:graphic>
      </p:graphicFrame>
      <p:sp>
        <p:nvSpPr>
          <p:cNvPr id="5" name="TextBox 4">
            <a:extLst>
              <a:ext uri="{FF2B5EF4-FFF2-40B4-BE49-F238E27FC236}">
                <a16:creationId xmlns:a16="http://schemas.microsoft.com/office/drawing/2014/main" id="{1119FA8C-F0F1-27FD-3325-4C0585761A16}"/>
              </a:ext>
            </a:extLst>
          </p:cNvPr>
          <p:cNvSpPr txBox="1"/>
          <p:nvPr/>
        </p:nvSpPr>
        <p:spPr>
          <a:xfrm>
            <a:off x="657225" y="4362451"/>
            <a:ext cx="8886825" cy="2308324"/>
          </a:xfrm>
          <a:prstGeom prst="rect">
            <a:avLst/>
          </a:prstGeom>
          <a:solidFill>
            <a:schemeClr val="accent1"/>
          </a:solidFill>
        </p:spPr>
        <p:txBody>
          <a:bodyPr wrap="square" rtlCol="0">
            <a:spAutoFit/>
          </a:bodyPr>
          <a:lstStyle/>
          <a:p>
            <a:r>
              <a:rPr lang="en-US" b="1" dirty="0">
                <a:solidFill>
                  <a:srgbClr val="FF0000"/>
                </a:solidFill>
              </a:rPr>
              <a:t>with records as ( </a:t>
            </a:r>
            <a:r>
              <a:rPr lang="en-US" b="1" dirty="0">
                <a:solidFill>
                  <a:srgbClr val="FF0000"/>
                </a:solidFill>
                <a:highlight>
                  <a:srgbClr val="FFFF00"/>
                </a:highlight>
              </a:rPr>
              <a:t>select round(avg(total),2) as </a:t>
            </a:r>
            <a:r>
              <a:rPr lang="en-US" b="1" dirty="0" err="1">
                <a:solidFill>
                  <a:srgbClr val="FF0000"/>
                </a:solidFill>
                <a:highlight>
                  <a:srgbClr val="FFFF00"/>
                </a:highlight>
              </a:rPr>
              <a:t>avg_total</a:t>
            </a:r>
            <a:r>
              <a:rPr lang="en-US" b="1" dirty="0">
                <a:solidFill>
                  <a:srgbClr val="FF0000"/>
                </a:solidFill>
                <a:highlight>
                  <a:srgbClr val="FFFF00"/>
                </a:highlight>
              </a:rPr>
              <a:t>, round(</a:t>
            </a:r>
            <a:r>
              <a:rPr lang="en-US" b="1" dirty="0" err="1">
                <a:solidFill>
                  <a:srgbClr val="FF0000"/>
                </a:solidFill>
                <a:highlight>
                  <a:srgbClr val="FFFF00"/>
                </a:highlight>
              </a:rPr>
              <a:t>stddev</a:t>
            </a:r>
            <a:r>
              <a:rPr lang="en-US" b="1" dirty="0">
                <a:solidFill>
                  <a:srgbClr val="FF0000"/>
                </a:solidFill>
                <a:highlight>
                  <a:srgbClr val="FFFF00"/>
                </a:highlight>
              </a:rPr>
              <a:t>(total),2) as </a:t>
            </a:r>
            <a:r>
              <a:rPr lang="en-US" b="1" dirty="0" err="1">
                <a:solidFill>
                  <a:srgbClr val="FF0000"/>
                </a:solidFill>
                <a:highlight>
                  <a:srgbClr val="FFFF00"/>
                </a:highlight>
              </a:rPr>
              <a:t>standard_deviations,`Product</a:t>
            </a:r>
            <a:r>
              <a:rPr lang="en-US" b="1" dirty="0">
                <a:solidFill>
                  <a:srgbClr val="FF0000"/>
                </a:solidFill>
                <a:highlight>
                  <a:srgbClr val="FFFF00"/>
                </a:highlight>
              </a:rPr>
              <a:t> </a:t>
            </a:r>
            <a:r>
              <a:rPr lang="en-US" b="1" dirty="0" err="1">
                <a:solidFill>
                  <a:srgbClr val="FF0000"/>
                </a:solidFill>
                <a:highlight>
                  <a:srgbClr val="FFFF00"/>
                </a:highlight>
              </a:rPr>
              <a:t>line`from</a:t>
            </a:r>
            <a:r>
              <a:rPr lang="en-US" b="1" dirty="0">
                <a:solidFill>
                  <a:srgbClr val="FF0000"/>
                </a:solidFill>
                <a:highlight>
                  <a:srgbClr val="FFFF00"/>
                </a:highlight>
              </a:rPr>
              <a:t> </a:t>
            </a:r>
            <a:r>
              <a:rPr lang="en-US" b="1" dirty="0" err="1">
                <a:solidFill>
                  <a:srgbClr val="FF0000"/>
                </a:solidFill>
                <a:highlight>
                  <a:srgbClr val="FFFF00"/>
                </a:highlight>
              </a:rPr>
              <a:t>walmart</a:t>
            </a:r>
            <a:r>
              <a:rPr lang="en-US" b="1" dirty="0">
                <a:solidFill>
                  <a:srgbClr val="FF0000"/>
                </a:solidFill>
                <a:highlight>
                  <a:srgbClr val="FFFF00"/>
                </a:highlight>
              </a:rPr>
              <a:t> group by `Product line`</a:t>
            </a:r>
            <a:r>
              <a:rPr lang="en-US" b="1" dirty="0">
                <a:solidFill>
                  <a:srgbClr val="FF0000"/>
                </a:solidFill>
              </a:rPr>
              <a:t>),</a:t>
            </a:r>
          </a:p>
          <a:p>
            <a:endParaRPr lang="en-US" b="1" dirty="0">
              <a:solidFill>
                <a:srgbClr val="FF0000"/>
              </a:solidFill>
            </a:endParaRPr>
          </a:p>
          <a:p>
            <a:r>
              <a:rPr lang="en-US" b="1" dirty="0" err="1">
                <a:solidFill>
                  <a:srgbClr val="FF0000"/>
                </a:solidFill>
              </a:rPr>
              <a:t>sales_scores</a:t>
            </a:r>
            <a:r>
              <a:rPr lang="en-US" b="1" dirty="0">
                <a:solidFill>
                  <a:srgbClr val="FF0000"/>
                </a:solidFill>
              </a:rPr>
              <a:t> as (</a:t>
            </a:r>
            <a:r>
              <a:rPr lang="en-US" b="1" dirty="0">
                <a:solidFill>
                  <a:srgbClr val="FF0000"/>
                </a:solidFill>
                <a:highlight>
                  <a:srgbClr val="FFFF00"/>
                </a:highlight>
              </a:rPr>
              <a:t>select </a:t>
            </a:r>
            <a:r>
              <a:rPr lang="en-US" b="1" dirty="0" err="1">
                <a:solidFill>
                  <a:srgbClr val="FF0000"/>
                </a:solidFill>
                <a:highlight>
                  <a:srgbClr val="FFFF00"/>
                </a:highlight>
              </a:rPr>
              <a:t>w.`Invoice</a:t>
            </a:r>
            <a:r>
              <a:rPr lang="en-US" b="1" dirty="0">
                <a:solidFill>
                  <a:srgbClr val="FF0000"/>
                </a:solidFill>
                <a:highlight>
                  <a:srgbClr val="FFFF00"/>
                </a:highlight>
              </a:rPr>
              <a:t> </a:t>
            </a:r>
            <a:r>
              <a:rPr lang="en-US" b="1" dirty="0" err="1">
                <a:solidFill>
                  <a:srgbClr val="FF0000"/>
                </a:solidFill>
                <a:highlight>
                  <a:srgbClr val="FFFF00"/>
                </a:highlight>
              </a:rPr>
              <a:t>ID`,w.`Product</a:t>
            </a:r>
            <a:r>
              <a:rPr lang="en-US" b="1" dirty="0">
                <a:solidFill>
                  <a:srgbClr val="FF0000"/>
                </a:solidFill>
                <a:highlight>
                  <a:srgbClr val="FFFF00"/>
                </a:highlight>
              </a:rPr>
              <a:t> line`,</a:t>
            </a:r>
            <a:r>
              <a:rPr lang="en-US" b="1" dirty="0" err="1">
                <a:solidFill>
                  <a:srgbClr val="FF0000"/>
                </a:solidFill>
                <a:highlight>
                  <a:srgbClr val="FFFF00"/>
                </a:highlight>
              </a:rPr>
              <a:t>w.total,round</a:t>
            </a:r>
            <a:r>
              <a:rPr lang="en-US" b="1" dirty="0">
                <a:solidFill>
                  <a:srgbClr val="FF0000"/>
                </a:solidFill>
                <a:highlight>
                  <a:srgbClr val="FFFF00"/>
                </a:highlight>
              </a:rPr>
              <a:t>(((</a:t>
            </a:r>
            <a:r>
              <a:rPr lang="en-US" b="1" dirty="0" err="1">
                <a:solidFill>
                  <a:srgbClr val="FF0000"/>
                </a:solidFill>
                <a:highlight>
                  <a:srgbClr val="FFFF00"/>
                </a:highlight>
              </a:rPr>
              <a:t>w.total-r.avg_total</a:t>
            </a:r>
            <a:r>
              <a:rPr lang="en-US" b="1" dirty="0">
                <a:solidFill>
                  <a:srgbClr val="FF0000"/>
                </a:solidFill>
                <a:highlight>
                  <a:srgbClr val="FFFF00"/>
                </a:highlight>
              </a:rPr>
              <a:t>)/</a:t>
            </a:r>
            <a:r>
              <a:rPr lang="en-US" b="1" dirty="0" err="1">
                <a:solidFill>
                  <a:srgbClr val="FF0000"/>
                </a:solidFill>
                <a:highlight>
                  <a:srgbClr val="FFFF00"/>
                </a:highlight>
              </a:rPr>
              <a:t>r.standard_deviations</a:t>
            </a:r>
            <a:r>
              <a:rPr lang="en-US" b="1" dirty="0">
                <a:solidFill>
                  <a:srgbClr val="FF0000"/>
                </a:solidFill>
                <a:highlight>
                  <a:srgbClr val="FFFF00"/>
                </a:highlight>
              </a:rPr>
              <a:t>),2) as scores from </a:t>
            </a:r>
            <a:r>
              <a:rPr lang="en-US" b="1" dirty="0" err="1">
                <a:solidFill>
                  <a:srgbClr val="FF0000"/>
                </a:solidFill>
                <a:highlight>
                  <a:srgbClr val="FFFF00"/>
                </a:highlight>
              </a:rPr>
              <a:t>walmart</a:t>
            </a:r>
            <a:r>
              <a:rPr lang="en-US" b="1" dirty="0">
                <a:solidFill>
                  <a:srgbClr val="FF0000"/>
                </a:solidFill>
                <a:highlight>
                  <a:srgbClr val="FFFF00"/>
                </a:highlight>
              </a:rPr>
              <a:t> w join records r on </a:t>
            </a:r>
            <a:r>
              <a:rPr lang="en-US" b="1" dirty="0" err="1">
                <a:solidFill>
                  <a:srgbClr val="FF0000"/>
                </a:solidFill>
                <a:highlight>
                  <a:srgbClr val="FFFF00"/>
                </a:highlight>
              </a:rPr>
              <a:t>w.`Product</a:t>
            </a:r>
            <a:r>
              <a:rPr lang="en-US" b="1" dirty="0">
                <a:solidFill>
                  <a:srgbClr val="FF0000"/>
                </a:solidFill>
                <a:highlight>
                  <a:srgbClr val="FFFF00"/>
                </a:highlight>
              </a:rPr>
              <a:t> line`=</a:t>
            </a:r>
            <a:r>
              <a:rPr lang="en-US" b="1" dirty="0" err="1">
                <a:solidFill>
                  <a:srgbClr val="FF0000"/>
                </a:solidFill>
                <a:highlight>
                  <a:srgbClr val="FFFF00"/>
                </a:highlight>
              </a:rPr>
              <a:t>r.`Product</a:t>
            </a:r>
            <a:r>
              <a:rPr lang="en-US" b="1" dirty="0">
                <a:solidFill>
                  <a:srgbClr val="FF0000"/>
                </a:solidFill>
                <a:highlight>
                  <a:srgbClr val="FFFF00"/>
                </a:highlight>
              </a:rPr>
              <a:t> line`</a:t>
            </a:r>
            <a:r>
              <a:rPr lang="en-US" b="1" dirty="0">
                <a:solidFill>
                  <a:srgbClr val="FF0000"/>
                </a:solidFill>
              </a:rPr>
              <a:t>)</a:t>
            </a:r>
          </a:p>
          <a:p>
            <a:endParaRPr lang="en-US" b="1" dirty="0">
              <a:solidFill>
                <a:srgbClr val="FF0000"/>
              </a:solidFill>
            </a:endParaRPr>
          </a:p>
          <a:p>
            <a:r>
              <a:rPr lang="en-US" b="1" dirty="0">
                <a:solidFill>
                  <a:srgbClr val="FF0000"/>
                </a:solidFill>
              </a:rPr>
              <a:t>select * from </a:t>
            </a:r>
            <a:r>
              <a:rPr lang="en-US" b="1" dirty="0" err="1">
                <a:solidFill>
                  <a:srgbClr val="FF0000"/>
                </a:solidFill>
              </a:rPr>
              <a:t>sales_scores</a:t>
            </a:r>
            <a:r>
              <a:rPr lang="en-US" b="1" dirty="0">
                <a:solidFill>
                  <a:srgbClr val="FF0000"/>
                </a:solidFill>
              </a:rPr>
              <a:t> where abs(scores)&gt;3 order by scores desc;</a:t>
            </a:r>
            <a:endParaRPr lang="en-IN" b="1" dirty="0">
              <a:solidFill>
                <a:srgbClr val="FF0000"/>
              </a:solidFill>
            </a:endParaRPr>
          </a:p>
        </p:txBody>
      </p:sp>
    </p:spTree>
    <p:extLst>
      <p:ext uri="{BB962C8B-B14F-4D97-AF65-F5344CB8AC3E}">
        <p14:creationId xmlns:p14="http://schemas.microsoft.com/office/powerpoint/2010/main" val="99512121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398465E1-335F-E905-BBBD-03E6FD91807F}"/>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70B78A8A-FA8E-187A-17E8-776393E508A3}"/>
              </a:ext>
            </a:extLst>
          </p:cNvPr>
          <p:cNvSpPr>
            <a:spLocks noGrp="1" noChangeArrowheads="1"/>
          </p:cNvSpPr>
          <p:nvPr>
            <p:ph type="ctrTitle"/>
          </p:nvPr>
        </p:nvSpPr>
        <p:spPr>
          <a:xfrm>
            <a:off x="3460376" y="1485476"/>
            <a:ext cx="6902824" cy="800524"/>
          </a:xfrm>
        </p:spPr>
        <p:txBody>
          <a:bodyPr anchor="ctr"/>
          <a:lstStyle/>
          <a:p>
            <a:r>
              <a:rPr lang="en-US" altLang="en-US" sz="1600" b="1" dirty="0">
                <a:solidFill>
                  <a:srgbClr val="FF0000"/>
                </a:solidFill>
                <a:highlight>
                  <a:srgbClr val="00FFFF"/>
                </a:highlight>
              </a:rPr>
              <a:t>Walmart needs to determine the most popular payment method in each city to tailor marketing strategies. </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5B9E9274-E3B0-C13B-7F53-82BB0C33AECF}"/>
              </a:ext>
            </a:extLst>
          </p:cNvPr>
          <p:cNvSpPr txBox="1"/>
          <p:nvPr/>
        </p:nvSpPr>
        <p:spPr>
          <a:xfrm>
            <a:off x="3622301" y="569164"/>
            <a:ext cx="5423647"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5-Most Popular Payment Method by City</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D62F3511-6E00-AF95-A7AF-0DA4FE4F0613}"/>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D66242B1-BD9A-80A9-B34B-A054E08AC7CB}"/>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F240A6F2-DA8C-487E-2C36-0A478F329EFB}"/>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Table 2">
            <a:extLst>
              <a:ext uri="{FF2B5EF4-FFF2-40B4-BE49-F238E27FC236}">
                <a16:creationId xmlns:a16="http://schemas.microsoft.com/office/drawing/2014/main" id="{16D72699-640A-2EAF-39F0-004AE5139CA8}"/>
              </a:ext>
            </a:extLst>
          </p:cNvPr>
          <p:cNvGraphicFramePr>
            <a:graphicFrameLocks noGrp="1"/>
          </p:cNvGraphicFramePr>
          <p:nvPr>
            <p:extLst>
              <p:ext uri="{D42A27DB-BD31-4B8C-83A1-F6EECF244321}">
                <p14:modId xmlns:p14="http://schemas.microsoft.com/office/powerpoint/2010/main" val="1705890480"/>
              </p:ext>
            </p:extLst>
          </p:nvPr>
        </p:nvGraphicFramePr>
        <p:xfrm>
          <a:off x="4775198" y="2390775"/>
          <a:ext cx="4368801" cy="1838168"/>
        </p:xfrm>
        <a:graphic>
          <a:graphicData uri="http://schemas.openxmlformats.org/drawingml/2006/table">
            <a:tbl>
              <a:tblPr/>
              <a:tblGrid>
                <a:gridCol w="924169">
                  <a:extLst>
                    <a:ext uri="{9D8B030D-6E8A-4147-A177-3AD203B41FA5}">
                      <a16:colId xmlns:a16="http://schemas.microsoft.com/office/drawing/2014/main" val="1137005474"/>
                    </a:ext>
                  </a:extLst>
                </a:gridCol>
                <a:gridCol w="1575289">
                  <a:extLst>
                    <a:ext uri="{9D8B030D-6E8A-4147-A177-3AD203B41FA5}">
                      <a16:colId xmlns:a16="http://schemas.microsoft.com/office/drawing/2014/main" val="3475795992"/>
                    </a:ext>
                  </a:extLst>
                </a:gridCol>
                <a:gridCol w="1092201">
                  <a:extLst>
                    <a:ext uri="{9D8B030D-6E8A-4147-A177-3AD203B41FA5}">
                      <a16:colId xmlns:a16="http://schemas.microsoft.com/office/drawing/2014/main" val="666975357"/>
                    </a:ext>
                  </a:extLst>
                </a:gridCol>
                <a:gridCol w="777142">
                  <a:extLst>
                    <a:ext uri="{9D8B030D-6E8A-4147-A177-3AD203B41FA5}">
                      <a16:colId xmlns:a16="http://schemas.microsoft.com/office/drawing/2014/main" val="1556834476"/>
                    </a:ext>
                  </a:extLst>
                </a:gridCol>
              </a:tblGrid>
              <a:tr h="459542">
                <a:tc>
                  <a:txBody>
                    <a:bodyPr/>
                    <a:lstStyle/>
                    <a:p>
                      <a:pPr algn="ctr" fontAlgn="ctr"/>
                      <a:r>
                        <a:rPr lang="en-IN" sz="1100" b="1" i="0" u="none" strike="noStrike">
                          <a:solidFill>
                            <a:srgbClr val="FF0000"/>
                          </a:solidFill>
                          <a:effectLst/>
                          <a:latin typeface="Calibri" panose="020F0502020204030204" pitchFamily="34" charset="0"/>
                        </a:rPr>
                        <a:t>Payment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payment_count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ranking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2307778"/>
                  </a:ext>
                </a:extLst>
              </a:tr>
              <a:tr h="459542">
                <a:tc>
                  <a:txBody>
                    <a:bodyPr/>
                    <a:lstStyle/>
                    <a:p>
                      <a:pPr algn="ctr" fontAlgn="ctr"/>
                      <a:r>
                        <a:rPr lang="en-IN" sz="1100" b="0" i="0" u="none" strike="noStrike">
                          <a:solidFill>
                            <a:srgbClr val="000000"/>
                          </a:solidFill>
                          <a:effectLst/>
                          <a:latin typeface="Calibri" panose="020F0502020204030204" pitchFamily="34" charset="0"/>
                        </a:rPr>
                        <a:t>Ewallet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Mandalay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8790846"/>
                  </a:ext>
                </a:extLst>
              </a:tr>
              <a:tr h="459542">
                <a:tc>
                  <a:txBody>
                    <a:bodyPr/>
                    <a:lstStyle/>
                    <a:p>
                      <a:pPr algn="ctr" fontAlgn="ctr"/>
                      <a:r>
                        <a:rPr lang="en-IN" sz="1100" b="0" i="0" u="none" strike="noStrike">
                          <a:solidFill>
                            <a:srgbClr val="000000"/>
                          </a:solidFill>
                          <a:effectLst/>
                          <a:latin typeface="Calibri" panose="020F0502020204030204" pitchFamily="34" charset="0"/>
                        </a:rPr>
                        <a:t>Cash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Naypyitaw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6356126"/>
                  </a:ext>
                </a:extLst>
              </a:tr>
              <a:tr h="459542">
                <a:tc>
                  <a:txBody>
                    <a:bodyPr/>
                    <a:lstStyle/>
                    <a:p>
                      <a:pPr algn="ctr" fontAlgn="ctr"/>
                      <a:r>
                        <a:rPr lang="en-IN" sz="1100" b="0" i="0" u="none" strike="noStrike">
                          <a:solidFill>
                            <a:srgbClr val="000000"/>
                          </a:solidFill>
                          <a:effectLst/>
                          <a:latin typeface="Calibri" panose="020F0502020204030204" pitchFamily="34" charset="0"/>
                        </a:rPr>
                        <a:t>Ewallet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Yangon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680609"/>
                  </a:ext>
                </a:extLst>
              </a:tr>
            </a:tbl>
          </a:graphicData>
        </a:graphic>
      </p:graphicFrame>
      <p:graphicFrame>
        <p:nvGraphicFramePr>
          <p:cNvPr id="5" name="Chart 4">
            <a:extLst>
              <a:ext uri="{FF2B5EF4-FFF2-40B4-BE49-F238E27FC236}">
                <a16:creationId xmlns:a16="http://schemas.microsoft.com/office/drawing/2014/main" id="{5406C918-4D8E-3B1F-3273-77F94619305E}"/>
              </a:ext>
            </a:extLst>
          </p:cNvPr>
          <p:cNvGraphicFramePr>
            <a:graphicFrameLocks/>
          </p:cNvGraphicFramePr>
          <p:nvPr>
            <p:extLst>
              <p:ext uri="{D42A27DB-BD31-4B8C-83A1-F6EECF244321}">
                <p14:modId xmlns:p14="http://schemas.microsoft.com/office/powerpoint/2010/main" val="2933605784"/>
              </p:ext>
            </p:extLst>
          </p:nvPr>
        </p:nvGraphicFramePr>
        <p:xfrm>
          <a:off x="8286750" y="224206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39C1A8F-E80A-6786-979B-3511E1B24FFF}"/>
              </a:ext>
            </a:extLst>
          </p:cNvPr>
          <p:cNvSpPr txBox="1"/>
          <p:nvPr/>
        </p:nvSpPr>
        <p:spPr>
          <a:xfrm>
            <a:off x="1943100" y="4867275"/>
            <a:ext cx="7543800" cy="1754326"/>
          </a:xfrm>
          <a:prstGeom prst="rect">
            <a:avLst/>
          </a:prstGeom>
          <a:solidFill>
            <a:schemeClr val="accent1"/>
          </a:solidFill>
        </p:spPr>
        <p:txBody>
          <a:bodyPr wrap="square" rtlCol="0">
            <a:spAutoFit/>
          </a:bodyPr>
          <a:lstStyle/>
          <a:p>
            <a:r>
              <a:rPr lang="en-US" b="1" dirty="0">
                <a:solidFill>
                  <a:srgbClr val="FF0000"/>
                </a:solidFill>
              </a:rPr>
              <a:t>with cte1 as(</a:t>
            </a:r>
            <a:r>
              <a:rPr lang="en-US" b="1" dirty="0">
                <a:solidFill>
                  <a:srgbClr val="FF0000"/>
                </a:solidFill>
                <a:highlight>
                  <a:srgbClr val="FFFF00"/>
                </a:highlight>
              </a:rPr>
              <a:t>select </a:t>
            </a:r>
            <a:r>
              <a:rPr lang="en-US" b="1" dirty="0" err="1">
                <a:solidFill>
                  <a:srgbClr val="FF0000"/>
                </a:solidFill>
                <a:highlight>
                  <a:srgbClr val="FFFF00"/>
                </a:highlight>
              </a:rPr>
              <a:t>Payment,count</a:t>
            </a:r>
            <a:r>
              <a:rPr lang="en-US" b="1" dirty="0">
                <a:solidFill>
                  <a:srgbClr val="FF0000"/>
                </a:solidFill>
                <a:highlight>
                  <a:srgbClr val="FFFF00"/>
                </a:highlight>
              </a:rPr>
              <a:t>(*) as </a:t>
            </a:r>
            <a:r>
              <a:rPr lang="en-US" b="1" dirty="0" err="1">
                <a:solidFill>
                  <a:srgbClr val="FF0000"/>
                </a:solidFill>
                <a:highlight>
                  <a:srgbClr val="FFFF00"/>
                </a:highlight>
              </a:rPr>
              <a:t>payment_count</a:t>
            </a:r>
            <a:r>
              <a:rPr lang="en-US" b="1" dirty="0">
                <a:solidFill>
                  <a:srgbClr val="FF0000"/>
                </a:solidFill>
                <a:highlight>
                  <a:srgbClr val="FFFF00"/>
                </a:highlight>
              </a:rPr>
              <a:t>, City from </a:t>
            </a:r>
            <a:r>
              <a:rPr lang="en-US" b="1" dirty="0" err="1">
                <a:solidFill>
                  <a:srgbClr val="FF0000"/>
                </a:solidFill>
                <a:highlight>
                  <a:srgbClr val="FFFF00"/>
                </a:highlight>
              </a:rPr>
              <a:t>walmartgroup</a:t>
            </a:r>
            <a:r>
              <a:rPr lang="en-US" b="1" dirty="0">
                <a:solidFill>
                  <a:srgbClr val="FF0000"/>
                </a:solidFill>
                <a:highlight>
                  <a:srgbClr val="FFFF00"/>
                </a:highlight>
              </a:rPr>
              <a:t> by City, Payment order by </a:t>
            </a:r>
            <a:r>
              <a:rPr lang="en-US" b="1" dirty="0" err="1">
                <a:solidFill>
                  <a:srgbClr val="FF0000"/>
                </a:solidFill>
                <a:highlight>
                  <a:srgbClr val="FFFF00"/>
                </a:highlight>
              </a:rPr>
              <a:t>payment_count</a:t>
            </a:r>
            <a:r>
              <a:rPr lang="en-US" b="1" dirty="0">
                <a:solidFill>
                  <a:srgbClr val="FF0000"/>
                </a:solidFill>
                <a:highlight>
                  <a:srgbClr val="FFFF00"/>
                </a:highlight>
              </a:rPr>
              <a:t> desc</a:t>
            </a:r>
            <a:r>
              <a:rPr lang="en-US" b="1" dirty="0">
                <a:solidFill>
                  <a:srgbClr val="FF0000"/>
                </a:solidFill>
              </a:rPr>
              <a:t>), cte2 as(</a:t>
            </a:r>
            <a:r>
              <a:rPr lang="en-US" b="1" dirty="0">
                <a:solidFill>
                  <a:srgbClr val="FF0000"/>
                </a:solidFill>
                <a:highlight>
                  <a:srgbClr val="FFFF00"/>
                </a:highlight>
              </a:rPr>
              <a:t>select Payment, </a:t>
            </a:r>
            <a:r>
              <a:rPr lang="en-US" b="1" dirty="0" err="1">
                <a:solidFill>
                  <a:srgbClr val="FF0000"/>
                </a:solidFill>
                <a:highlight>
                  <a:srgbClr val="FFFF00"/>
                </a:highlight>
              </a:rPr>
              <a:t>payment_count</a:t>
            </a:r>
            <a:r>
              <a:rPr lang="en-US" b="1" dirty="0">
                <a:solidFill>
                  <a:srgbClr val="FF0000"/>
                </a:solidFill>
                <a:highlight>
                  <a:srgbClr val="FFFF00"/>
                </a:highlight>
              </a:rPr>
              <a:t>, City, </a:t>
            </a:r>
            <a:r>
              <a:rPr lang="en-US" b="1" dirty="0" err="1">
                <a:solidFill>
                  <a:srgbClr val="FF0000"/>
                </a:solidFill>
                <a:highlight>
                  <a:srgbClr val="FFFF00"/>
                </a:highlight>
              </a:rPr>
              <a:t>row_number</a:t>
            </a:r>
            <a:r>
              <a:rPr lang="en-US" b="1" dirty="0">
                <a:solidFill>
                  <a:srgbClr val="FF0000"/>
                </a:solidFill>
                <a:highlight>
                  <a:srgbClr val="FFFF00"/>
                </a:highlight>
              </a:rPr>
              <a:t>() over(partition by </a:t>
            </a:r>
            <a:r>
              <a:rPr lang="en-US" b="1" dirty="0" err="1">
                <a:solidFill>
                  <a:srgbClr val="FF0000"/>
                </a:solidFill>
                <a:highlight>
                  <a:srgbClr val="FFFF00"/>
                </a:highlight>
              </a:rPr>
              <a:t>Cityorder</a:t>
            </a:r>
            <a:r>
              <a:rPr lang="en-US" b="1" dirty="0">
                <a:solidFill>
                  <a:srgbClr val="FF0000"/>
                </a:solidFill>
                <a:highlight>
                  <a:srgbClr val="FFFF00"/>
                </a:highlight>
              </a:rPr>
              <a:t> by </a:t>
            </a:r>
            <a:r>
              <a:rPr lang="en-US" b="1" dirty="0" err="1">
                <a:solidFill>
                  <a:srgbClr val="FF0000"/>
                </a:solidFill>
                <a:highlight>
                  <a:srgbClr val="FFFF00"/>
                </a:highlight>
              </a:rPr>
              <a:t>payment_count</a:t>
            </a:r>
            <a:r>
              <a:rPr lang="en-US" b="1" dirty="0">
                <a:solidFill>
                  <a:srgbClr val="FF0000"/>
                </a:solidFill>
                <a:highlight>
                  <a:srgbClr val="FFFF00"/>
                </a:highlight>
              </a:rPr>
              <a:t> desc) as ranking from cte1 </a:t>
            </a:r>
            <a:r>
              <a:rPr lang="en-US" b="1" dirty="0">
                <a:solidFill>
                  <a:srgbClr val="FF0000"/>
                </a:solidFill>
              </a:rPr>
              <a:t>)</a:t>
            </a:r>
          </a:p>
          <a:p>
            <a:r>
              <a:rPr lang="en-US" b="1" dirty="0">
                <a:solidFill>
                  <a:srgbClr val="FF0000"/>
                </a:solidFill>
              </a:rPr>
              <a:t>select * from cte2 where ranking=1;</a:t>
            </a:r>
            <a:endParaRPr lang="en-IN" b="1" dirty="0">
              <a:solidFill>
                <a:srgbClr val="FF0000"/>
              </a:solidFill>
            </a:endParaRPr>
          </a:p>
        </p:txBody>
      </p:sp>
    </p:spTree>
    <p:extLst>
      <p:ext uri="{BB962C8B-B14F-4D97-AF65-F5344CB8AC3E}">
        <p14:creationId xmlns:p14="http://schemas.microsoft.com/office/powerpoint/2010/main" val="42352797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11B866B7-4297-86EB-B737-1703DB7503B3}"/>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97F48B95-6B40-8380-C891-06C5943A4F28}"/>
              </a:ext>
            </a:extLst>
          </p:cNvPr>
          <p:cNvSpPr>
            <a:spLocks noGrp="1" noChangeArrowheads="1"/>
          </p:cNvSpPr>
          <p:nvPr>
            <p:ph type="ctrTitle"/>
          </p:nvPr>
        </p:nvSpPr>
        <p:spPr>
          <a:xfrm>
            <a:off x="4696385" y="459654"/>
            <a:ext cx="4617665" cy="14438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wants to understand the sales distribution between male and female customers on a monthly basis.</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C21E10B3-2B17-C706-7506-A65209FE2AD0}"/>
              </a:ext>
            </a:extLst>
          </p:cNvPr>
          <p:cNvSpPr txBox="1"/>
          <p:nvPr/>
        </p:nvSpPr>
        <p:spPr>
          <a:xfrm>
            <a:off x="4696385" y="280969"/>
            <a:ext cx="5423647"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6-Monthly Sales Distribution by Gender</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2972D92E-D571-A506-FBEF-AECB2BF4A498}"/>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785B2324-7F5B-340D-A659-6513C5BCBCFF}"/>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920282C4-99B3-E8F5-50B5-033DAD161CF5}"/>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Table 2">
            <a:extLst>
              <a:ext uri="{FF2B5EF4-FFF2-40B4-BE49-F238E27FC236}">
                <a16:creationId xmlns:a16="http://schemas.microsoft.com/office/drawing/2014/main" id="{38023EFA-10DC-76FD-2873-EE8015550D64}"/>
              </a:ext>
            </a:extLst>
          </p:cNvPr>
          <p:cNvGraphicFramePr>
            <a:graphicFrameLocks noGrp="1"/>
          </p:cNvGraphicFramePr>
          <p:nvPr>
            <p:extLst>
              <p:ext uri="{D42A27DB-BD31-4B8C-83A1-F6EECF244321}">
                <p14:modId xmlns:p14="http://schemas.microsoft.com/office/powerpoint/2010/main" val="533353474"/>
              </p:ext>
            </p:extLst>
          </p:nvPr>
        </p:nvGraphicFramePr>
        <p:xfrm>
          <a:off x="4354465" y="2307543"/>
          <a:ext cx="2742362" cy="1988231"/>
        </p:xfrm>
        <a:graphic>
          <a:graphicData uri="http://schemas.openxmlformats.org/drawingml/2006/table">
            <a:tbl>
              <a:tblPr/>
              <a:tblGrid>
                <a:gridCol w="551453">
                  <a:extLst>
                    <a:ext uri="{9D8B030D-6E8A-4147-A177-3AD203B41FA5}">
                      <a16:colId xmlns:a16="http://schemas.microsoft.com/office/drawing/2014/main" val="2546401985"/>
                    </a:ext>
                  </a:extLst>
                </a:gridCol>
                <a:gridCol w="953865">
                  <a:extLst>
                    <a:ext uri="{9D8B030D-6E8A-4147-A177-3AD203B41FA5}">
                      <a16:colId xmlns:a16="http://schemas.microsoft.com/office/drawing/2014/main" val="1747350527"/>
                    </a:ext>
                  </a:extLst>
                </a:gridCol>
                <a:gridCol w="417316">
                  <a:extLst>
                    <a:ext uri="{9D8B030D-6E8A-4147-A177-3AD203B41FA5}">
                      <a16:colId xmlns:a16="http://schemas.microsoft.com/office/drawing/2014/main" val="511261811"/>
                    </a:ext>
                  </a:extLst>
                </a:gridCol>
                <a:gridCol w="819728">
                  <a:extLst>
                    <a:ext uri="{9D8B030D-6E8A-4147-A177-3AD203B41FA5}">
                      <a16:colId xmlns:a16="http://schemas.microsoft.com/office/drawing/2014/main" val="2783146923"/>
                    </a:ext>
                  </a:extLst>
                </a:gridCol>
              </a:tblGrid>
              <a:tr h="284033">
                <a:tc>
                  <a:txBody>
                    <a:bodyPr/>
                    <a:lstStyle/>
                    <a:p>
                      <a:pPr algn="ctr" fontAlgn="ctr"/>
                      <a:r>
                        <a:rPr lang="en-IN" sz="1100" b="1" i="0" u="none" strike="noStrike" dirty="0">
                          <a:solidFill>
                            <a:srgbClr val="FF0000"/>
                          </a:solidFill>
                          <a:effectLst/>
                          <a:latin typeface="Calibri" panose="020F0502020204030204" pitchFamily="34" charset="0"/>
                        </a:rPr>
                        <a:t>Gender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month_name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mnth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Total_sales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98813627"/>
                  </a:ext>
                </a:extLst>
              </a:tr>
              <a:tr h="284033">
                <a:tc>
                  <a:txBody>
                    <a:bodyPr/>
                    <a:lstStyle/>
                    <a:p>
                      <a:pPr algn="ctr" fontAlgn="ctr"/>
                      <a:r>
                        <a:rPr lang="en-IN" sz="1100" b="0" i="0" u="none" strike="noStrike">
                          <a:solidFill>
                            <a:srgbClr val="000000"/>
                          </a:solidFill>
                          <a:effectLst/>
                          <a:latin typeface="Calibri" panose="020F0502020204030204" pitchFamily="34" charset="0"/>
                        </a:rPr>
                        <a:t>Female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January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59138.98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006221"/>
                  </a:ext>
                </a:extLst>
              </a:tr>
              <a:tr h="284033">
                <a:tc>
                  <a:txBody>
                    <a:bodyPr/>
                    <a:lstStyle/>
                    <a:p>
                      <a:pPr algn="ctr" fontAlgn="ctr"/>
                      <a:r>
                        <a:rPr lang="en-IN" sz="1100" b="0" i="0" u="none" strike="noStrike">
                          <a:solidFill>
                            <a:srgbClr val="000000"/>
                          </a:solidFill>
                          <a:effectLst/>
                          <a:latin typeface="Calibri" panose="020F0502020204030204" pitchFamily="34" charset="0"/>
                        </a:rPr>
                        <a:t>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January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57152.89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4107634"/>
                  </a:ext>
                </a:extLst>
              </a:tr>
              <a:tr h="284033">
                <a:tc>
                  <a:txBody>
                    <a:bodyPr/>
                    <a:lstStyle/>
                    <a:p>
                      <a:pPr algn="ctr" fontAlgn="ctr"/>
                      <a:r>
                        <a:rPr lang="en-IN" sz="1100" b="0" i="0" u="none" strike="noStrike">
                          <a:solidFill>
                            <a:srgbClr val="000000"/>
                          </a:solidFill>
                          <a:effectLst/>
                          <a:latin typeface="Calibri" panose="020F0502020204030204" pitchFamily="34" charset="0"/>
                        </a:rPr>
                        <a:t>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February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40883.82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346904"/>
                  </a:ext>
                </a:extLst>
              </a:tr>
              <a:tr h="284033">
                <a:tc>
                  <a:txBody>
                    <a:bodyPr/>
                    <a:lstStyle/>
                    <a:p>
                      <a:pPr algn="ctr" fontAlgn="ctr"/>
                      <a:r>
                        <a:rPr lang="en-IN" sz="1100" b="0" i="0" u="none" strike="noStrike">
                          <a:solidFill>
                            <a:srgbClr val="000000"/>
                          </a:solidFill>
                          <a:effectLst/>
                          <a:latin typeface="Calibri" panose="020F0502020204030204" pitchFamily="34" charset="0"/>
                        </a:rPr>
                        <a:t>Female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February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56335.56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9766954"/>
                  </a:ext>
                </a:extLst>
              </a:tr>
              <a:tr h="284033">
                <a:tc>
                  <a:txBody>
                    <a:bodyPr/>
                    <a:lstStyle/>
                    <a:p>
                      <a:pPr algn="ctr" fontAlgn="ctr"/>
                      <a:r>
                        <a:rPr lang="en-IN" sz="1100" b="0" i="0" u="none" strike="noStrike">
                          <a:solidFill>
                            <a:srgbClr val="000000"/>
                          </a:solidFill>
                          <a:effectLst/>
                          <a:latin typeface="Calibri" panose="020F0502020204030204" pitchFamily="34" charset="0"/>
                        </a:rPr>
                        <a:t>Female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March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52408.39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275361"/>
                  </a:ext>
                </a:extLst>
              </a:tr>
              <a:tr h="284033">
                <a:tc>
                  <a:txBody>
                    <a:bodyPr/>
                    <a:lstStyle/>
                    <a:p>
                      <a:pPr algn="ctr" fontAlgn="ctr"/>
                      <a:r>
                        <a:rPr lang="en-IN" sz="1100" b="0" i="0" u="none" strike="noStrike">
                          <a:solidFill>
                            <a:srgbClr val="000000"/>
                          </a:solidFill>
                          <a:effectLst/>
                          <a:latin typeface="Calibri" panose="020F0502020204030204" pitchFamily="34" charset="0"/>
                        </a:rPr>
                        <a:t>Male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March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Calibri" panose="020F0502020204030204" pitchFamily="34" charset="0"/>
                        </a:rPr>
                        <a:t>57047.12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0021372"/>
                  </a:ext>
                </a:extLst>
              </a:tr>
            </a:tbl>
          </a:graphicData>
        </a:graphic>
      </p:graphicFrame>
      <p:graphicFrame>
        <p:nvGraphicFramePr>
          <p:cNvPr id="5" name="Chart 4">
            <a:extLst>
              <a:ext uri="{FF2B5EF4-FFF2-40B4-BE49-F238E27FC236}">
                <a16:creationId xmlns:a16="http://schemas.microsoft.com/office/drawing/2014/main" id="{550DE081-F6DF-4FB6-4C03-1F03DD3416B6}"/>
              </a:ext>
            </a:extLst>
          </p:cNvPr>
          <p:cNvGraphicFramePr>
            <a:graphicFrameLocks/>
          </p:cNvGraphicFramePr>
          <p:nvPr>
            <p:extLst>
              <p:ext uri="{D42A27DB-BD31-4B8C-83A1-F6EECF244321}">
                <p14:modId xmlns:p14="http://schemas.microsoft.com/office/powerpoint/2010/main" val="1846266786"/>
              </p:ext>
            </p:extLst>
          </p:nvPr>
        </p:nvGraphicFramePr>
        <p:xfrm>
          <a:off x="7214136" y="1930058"/>
          <a:ext cx="4844513"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8BDB006-1CB4-3A9B-3C89-102A7D8F68F8}"/>
              </a:ext>
            </a:extLst>
          </p:cNvPr>
          <p:cNvSpPr txBox="1"/>
          <p:nvPr/>
        </p:nvSpPr>
        <p:spPr>
          <a:xfrm>
            <a:off x="828676" y="4895850"/>
            <a:ext cx="6972300" cy="1200329"/>
          </a:xfrm>
          <a:prstGeom prst="rect">
            <a:avLst/>
          </a:prstGeom>
          <a:solidFill>
            <a:schemeClr val="accent1"/>
          </a:solidFill>
        </p:spPr>
        <p:txBody>
          <a:bodyPr wrap="square" rtlCol="0">
            <a:spAutoFit/>
          </a:bodyPr>
          <a:lstStyle/>
          <a:p>
            <a:r>
              <a:rPr lang="en-US" b="1" dirty="0">
                <a:solidFill>
                  <a:srgbClr val="FF0000"/>
                </a:solidFill>
              </a:rPr>
              <a:t>select Gender, </a:t>
            </a:r>
            <a:r>
              <a:rPr lang="en-US" b="1" dirty="0" err="1">
                <a:solidFill>
                  <a:srgbClr val="FF0000"/>
                </a:solidFill>
              </a:rPr>
              <a:t>monthname</a:t>
            </a:r>
            <a:r>
              <a:rPr lang="en-US" b="1" dirty="0">
                <a:solidFill>
                  <a:srgbClr val="FF0000"/>
                </a:solidFill>
              </a:rPr>
              <a:t>(</a:t>
            </a:r>
            <a:r>
              <a:rPr lang="en-US" b="1" dirty="0" err="1">
                <a:solidFill>
                  <a:srgbClr val="FF0000"/>
                </a:solidFill>
              </a:rPr>
              <a:t>sales_date</a:t>
            </a:r>
            <a:r>
              <a:rPr lang="en-US" b="1" dirty="0">
                <a:solidFill>
                  <a:srgbClr val="FF0000"/>
                </a:solidFill>
              </a:rPr>
              <a:t>) as </a:t>
            </a:r>
            <a:r>
              <a:rPr lang="en-US" b="1" dirty="0" err="1">
                <a:solidFill>
                  <a:srgbClr val="FF0000"/>
                </a:solidFill>
              </a:rPr>
              <a:t>month_name,month</a:t>
            </a:r>
            <a:r>
              <a:rPr lang="en-US" b="1" dirty="0">
                <a:solidFill>
                  <a:srgbClr val="FF0000"/>
                </a:solidFill>
              </a:rPr>
              <a:t>(</a:t>
            </a:r>
            <a:r>
              <a:rPr lang="en-US" b="1" dirty="0" err="1">
                <a:solidFill>
                  <a:srgbClr val="FF0000"/>
                </a:solidFill>
              </a:rPr>
              <a:t>sales_date</a:t>
            </a:r>
            <a:r>
              <a:rPr lang="en-US" b="1" dirty="0">
                <a:solidFill>
                  <a:srgbClr val="FF0000"/>
                </a:solidFill>
              </a:rPr>
              <a:t>) as </a:t>
            </a:r>
            <a:r>
              <a:rPr lang="en-US" b="1" dirty="0" err="1">
                <a:solidFill>
                  <a:srgbClr val="FF0000"/>
                </a:solidFill>
              </a:rPr>
              <a:t>mnth</a:t>
            </a:r>
            <a:r>
              <a:rPr lang="en-US" b="1" dirty="0">
                <a:solidFill>
                  <a:srgbClr val="FF0000"/>
                </a:solidFill>
              </a:rPr>
              <a:t> ,round(sum(Total),2) as </a:t>
            </a:r>
            <a:r>
              <a:rPr lang="en-US" b="1" dirty="0" err="1">
                <a:solidFill>
                  <a:srgbClr val="FF0000"/>
                </a:solidFill>
              </a:rPr>
              <a:t>Total_salesfrom</a:t>
            </a:r>
            <a:r>
              <a:rPr lang="en-US" b="1" dirty="0">
                <a:solidFill>
                  <a:srgbClr val="FF0000"/>
                </a:solidFill>
              </a:rPr>
              <a:t> </a:t>
            </a:r>
            <a:r>
              <a:rPr lang="en-US" b="1" dirty="0" err="1">
                <a:solidFill>
                  <a:srgbClr val="FF0000"/>
                </a:solidFill>
              </a:rPr>
              <a:t>walmart</a:t>
            </a:r>
            <a:r>
              <a:rPr lang="en-US" b="1" dirty="0">
                <a:solidFill>
                  <a:srgbClr val="FF0000"/>
                </a:solidFill>
              </a:rPr>
              <a:t> group by </a:t>
            </a:r>
            <a:r>
              <a:rPr lang="en-US" b="1" dirty="0" err="1">
                <a:solidFill>
                  <a:srgbClr val="FF0000"/>
                </a:solidFill>
              </a:rPr>
              <a:t>Gender,month_name,mnth</a:t>
            </a:r>
            <a:r>
              <a:rPr lang="en-US" b="1" dirty="0">
                <a:solidFill>
                  <a:srgbClr val="FF0000"/>
                </a:solidFill>
              </a:rPr>
              <a:t> order by </a:t>
            </a:r>
            <a:r>
              <a:rPr lang="en-US" b="1" dirty="0" err="1">
                <a:solidFill>
                  <a:srgbClr val="FF0000"/>
                </a:solidFill>
              </a:rPr>
              <a:t>mnth</a:t>
            </a:r>
            <a:r>
              <a:rPr lang="en-US" b="1" dirty="0">
                <a:solidFill>
                  <a:srgbClr val="FF0000"/>
                </a:solidFill>
              </a:rPr>
              <a:t> </a:t>
            </a:r>
            <a:r>
              <a:rPr lang="en-US" b="1" dirty="0" err="1">
                <a:solidFill>
                  <a:srgbClr val="FF0000"/>
                </a:solidFill>
              </a:rPr>
              <a:t>asc</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1796147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60BE8C42-03D5-70C4-92FB-914C84817D33}"/>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FD7A2AB1-182F-260B-5B63-512C3365547B}"/>
              </a:ext>
            </a:extLst>
          </p:cNvPr>
          <p:cNvSpPr>
            <a:spLocks noGrp="1" noChangeArrowheads="1"/>
          </p:cNvSpPr>
          <p:nvPr>
            <p:ph type="ctrTitle"/>
          </p:nvPr>
        </p:nvSpPr>
        <p:spPr>
          <a:xfrm>
            <a:off x="3191435" y="1190201"/>
            <a:ext cx="4302499" cy="98425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wants to know which product lines are preferred by different customer types(Member vs. Normal).</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60C02B50-CCBE-5987-1DFB-20ABC9255D20}"/>
              </a:ext>
            </a:extLst>
          </p:cNvPr>
          <p:cNvSpPr txBox="1"/>
          <p:nvPr/>
        </p:nvSpPr>
        <p:spPr>
          <a:xfrm>
            <a:off x="3191435" y="701997"/>
            <a:ext cx="5423647"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7-Best Product Line by Customer Type</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C036633A-AF06-F061-CFD2-7D0146E6645F}"/>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6252AADB-A230-3296-94E1-6351944DDCE8}"/>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35CBEBB8-715E-A6CC-381D-727BF0479DCF}"/>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graphicFrame>
        <p:nvGraphicFramePr>
          <p:cNvPr id="3" name="Chart 2">
            <a:extLst>
              <a:ext uri="{FF2B5EF4-FFF2-40B4-BE49-F238E27FC236}">
                <a16:creationId xmlns:a16="http://schemas.microsoft.com/office/drawing/2014/main" id="{CAC35E17-3935-4A46-AB45-798524195D1F}"/>
              </a:ext>
            </a:extLst>
          </p:cNvPr>
          <p:cNvGraphicFramePr>
            <a:graphicFrameLocks/>
          </p:cNvGraphicFramePr>
          <p:nvPr>
            <p:extLst>
              <p:ext uri="{D42A27DB-BD31-4B8C-83A1-F6EECF244321}">
                <p14:modId xmlns:p14="http://schemas.microsoft.com/office/powerpoint/2010/main" val="3319940525"/>
              </p:ext>
            </p:extLst>
          </p:nvPr>
        </p:nvGraphicFramePr>
        <p:xfrm>
          <a:off x="8305800" y="476250"/>
          <a:ext cx="3829050" cy="3895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7E8C4BDD-AC01-758A-86BD-4793EAD1C698}"/>
              </a:ext>
            </a:extLst>
          </p:cNvPr>
          <p:cNvGraphicFramePr>
            <a:graphicFrameLocks noGrp="1"/>
          </p:cNvGraphicFramePr>
          <p:nvPr>
            <p:extLst>
              <p:ext uri="{D42A27DB-BD31-4B8C-83A1-F6EECF244321}">
                <p14:modId xmlns:p14="http://schemas.microsoft.com/office/powerpoint/2010/main" val="363798004"/>
              </p:ext>
            </p:extLst>
          </p:nvPr>
        </p:nvGraphicFramePr>
        <p:xfrm>
          <a:off x="4400549" y="2324101"/>
          <a:ext cx="3905253" cy="2047875"/>
        </p:xfrm>
        <a:graphic>
          <a:graphicData uri="http://schemas.openxmlformats.org/drawingml/2006/table">
            <a:tbl>
              <a:tblPr/>
              <a:tblGrid>
                <a:gridCol w="657226">
                  <a:extLst>
                    <a:ext uri="{9D8B030D-6E8A-4147-A177-3AD203B41FA5}">
                      <a16:colId xmlns:a16="http://schemas.microsoft.com/office/drawing/2014/main" val="1021795345"/>
                    </a:ext>
                  </a:extLst>
                </a:gridCol>
                <a:gridCol w="786383">
                  <a:extLst>
                    <a:ext uri="{9D8B030D-6E8A-4147-A177-3AD203B41FA5}">
                      <a16:colId xmlns:a16="http://schemas.microsoft.com/office/drawing/2014/main" val="1378070343"/>
                    </a:ext>
                  </a:extLst>
                </a:gridCol>
                <a:gridCol w="423292">
                  <a:extLst>
                    <a:ext uri="{9D8B030D-6E8A-4147-A177-3AD203B41FA5}">
                      <a16:colId xmlns:a16="http://schemas.microsoft.com/office/drawing/2014/main" val="1759317921"/>
                    </a:ext>
                  </a:extLst>
                </a:gridCol>
                <a:gridCol w="381000">
                  <a:extLst>
                    <a:ext uri="{9D8B030D-6E8A-4147-A177-3AD203B41FA5}">
                      <a16:colId xmlns:a16="http://schemas.microsoft.com/office/drawing/2014/main" val="645348698"/>
                    </a:ext>
                  </a:extLst>
                </a:gridCol>
                <a:gridCol w="409575">
                  <a:extLst>
                    <a:ext uri="{9D8B030D-6E8A-4147-A177-3AD203B41FA5}">
                      <a16:colId xmlns:a16="http://schemas.microsoft.com/office/drawing/2014/main" val="2321660678"/>
                    </a:ext>
                  </a:extLst>
                </a:gridCol>
                <a:gridCol w="381000">
                  <a:extLst>
                    <a:ext uri="{9D8B030D-6E8A-4147-A177-3AD203B41FA5}">
                      <a16:colId xmlns:a16="http://schemas.microsoft.com/office/drawing/2014/main" val="135190378"/>
                    </a:ext>
                  </a:extLst>
                </a:gridCol>
                <a:gridCol w="323850">
                  <a:extLst>
                    <a:ext uri="{9D8B030D-6E8A-4147-A177-3AD203B41FA5}">
                      <a16:colId xmlns:a16="http://schemas.microsoft.com/office/drawing/2014/main" val="1683195675"/>
                    </a:ext>
                  </a:extLst>
                </a:gridCol>
                <a:gridCol w="542927">
                  <a:extLst>
                    <a:ext uri="{9D8B030D-6E8A-4147-A177-3AD203B41FA5}">
                      <a16:colId xmlns:a16="http://schemas.microsoft.com/office/drawing/2014/main" val="950124360"/>
                    </a:ext>
                  </a:extLst>
                </a:gridCol>
              </a:tblGrid>
              <a:tr h="682625">
                <a:tc>
                  <a:txBody>
                    <a:bodyPr/>
                    <a:lstStyle/>
                    <a:p>
                      <a:pPr algn="ctr" fontAlgn="ctr"/>
                      <a:r>
                        <a:rPr lang="en-IN" sz="1100" b="1" i="0" u="none" strike="noStrike">
                          <a:solidFill>
                            <a:srgbClr val="FF0000"/>
                          </a:solidFill>
                          <a:effectLst/>
                          <a:latin typeface="Calibri" panose="020F0502020204030204" pitchFamily="34" charset="0"/>
                        </a:rPr>
                        <a:t>Customer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dirty="0">
                          <a:solidFill>
                            <a:srgbClr val="FF0000"/>
                          </a:solidFill>
                          <a:effectLst/>
                          <a:latin typeface="Calibri" panose="020F0502020204030204" pitchFamily="34" charset="0"/>
                        </a:rPr>
                        <a:t>Product line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sales_count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total_sales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avg_total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max_sales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min_sales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100" b="1" i="0" u="none" strike="noStrike">
                          <a:solidFill>
                            <a:srgbClr val="FF0000"/>
                          </a:solidFill>
                          <a:effectLst/>
                          <a:latin typeface="Calibri" panose="020F0502020204030204" pitchFamily="34" charset="0"/>
                        </a:rPr>
                        <a:t>ranking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48561461"/>
                  </a:ext>
                </a:extLst>
              </a:tr>
              <a:tr h="682625">
                <a:tc>
                  <a:txBody>
                    <a:bodyPr/>
                    <a:lstStyle/>
                    <a:p>
                      <a:pPr algn="ctr" fontAlgn="ctr"/>
                      <a:r>
                        <a:rPr lang="en-IN" sz="1100" b="0" i="0" u="none" strike="noStrike">
                          <a:solidFill>
                            <a:srgbClr val="000000"/>
                          </a:solidFill>
                          <a:effectLst/>
                          <a:latin typeface="Calibri" panose="020F0502020204030204" pitchFamily="34" charset="0"/>
                        </a:rPr>
                        <a:t>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Food and beverages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31357.62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333.59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1034.46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23.75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4759380"/>
                  </a:ext>
                </a:extLst>
              </a:tr>
              <a:tr h="682625">
                <a:tc>
                  <a:txBody>
                    <a:bodyPr/>
                    <a:lstStyle/>
                    <a:p>
                      <a:pPr algn="ctr" fontAlgn="ctr"/>
                      <a:r>
                        <a:rPr lang="en-IN" sz="1100" b="0" i="0" u="none" strike="noStrike">
                          <a:solidFill>
                            <a:srgbClr val="000000"/>
                          </a:solidFill>
                          <a:effectLst/>
                          <a:latin typeface="Calibri" panose="020F0502020204030204" pitchFamily="34" charset="0"/>
                        </a:rPr>
                        <a:t>Normal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Electronic accessories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29839.04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324.34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942.45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Calibri" panose="020F0502020204030204" pitchFamily="34" charset="0"/>
                        </a:rPr>
                        <a:t>26.72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9985875"/>
                  </a:ext>
                </a:extLst>
              </a:tr>
            </a:tbl>
          </a:graphicData>
        </a:graphic>
      </p:graphicFrame>
      <p:sp>
        <p:nvSpPr>
          <p:cNvPr id="7" name="TextBox 6">
            <a:extLst>
              <a:ext uri="{FF2B5EF4-FFF2-40B4-BE49-F238E27FC236}">
                <a16:creationId xmlns:a16="http://schemas.microsoft.com/office/drawing/2014/main" id="{1B85191A-ED98-FC9D-9E79-BAC405A6CEFD}"/>
              </a:ext>
            </a:extLst>
          </p:cNvPr>
          <p:cNvSpPr txBox="1"/>
          <p:nvPr/>
        </p:nvSpPr>
        <p:spPr>
          <a:xfrm>
            <a:off x="1314450" y="4521625"/>
            <a:ext cx="8239125" cy="2062103"/>
          </a:xfrm>
          <a:prstGeom prst="rect">
            <a:avLst/>
          </a:prstGeom>
          <a:solidFill>
            <a:schemeClr val="accent1"/>
          </a:solidFill>
        </p:spPr>
        <p:txBody>
          <a:bodyPr wrap="square" rtlCol="0">
            <a:spAutoFit/>
          </a:bodyPr>
          <a:lstStyle/>
          <a:p>
            <a:r>
              <a:rPr lang="en-US" sz="1600" b="1" dirty="0">
                <a:solidFill>
                  <a:srgbClr val="FF0000"/>
                </a:solidFill>
              </a:rPr>
              <a:t>with cte1 as (</a:t>
            </a:r>
            <a:r>
              <a:rPr lang="en-US" sz="1600" b="1" dirty="0">
                <a:solidFill>
                  <a:srgbClr val="FF0000"/>
                </a:solidFill>
                <a:highlight>
                  <a:srgbClr val="FFFF00"/>
                </a:highlight>
              </a:rPr>
              <a:t>select `Customer </a:t>
            </a:r>
            <a:r>
              <a:rPr lang="en-US" sz="1600" b="1" dirty="0" err="1">
                <a:solidFill>
                  <a:srgbClr val="FF0000"/>
                </a:solidFill>
                <a:highlight>
                  <a:srgbClr val="FFFF00"/>
                </a:highlight>
              </a:rPr>
              <a:t>type`,`Product</a:t>
            </a:r>
            <a:r>
              <a:rPr lang="en-US" sz="1600" b="1" dirty="0">
                <a:solidFill>
                  <a:srgbClr val="FF0000"/>
                </a:solidFill>
                <a:highlight>
                  <a:srgbClr val="FFFF00"/>
                </a:highlight>
              </a:rPr>
              <a:t> </a:t>
            </a:r>
            <a:r>
              <a:rPr lang="en-US" sz="1600" b="1" dirty="0" err="1">
                <a:solidFill>
                  <a:srgbClr val="FF0000"/>
                </a:solidFill>
                <a:highlight>
                  <a:srgbClr val="FFFF00"/>
                </a:highlight>
              </a:rPr>
              <a:t>line`,count</a:t>
            </a:r>
            <a:r>
              <a:rPr lang="en-US" sz="1600" b="1" dirty="0">
                <a:solidFill>
                  <a:srgbClr val="FF0000"/>
                </a:solidFill>
                <a:highlight>
                  <a:srgbClr val="FFFF00"/>
                </a:highlight>
              </a:rPr>
              <a:t>(*) as </a:t>
            </a:r>
            <a:r>
              <a:rPr lang="en-US" sz="1600" b="1" dirty="0" err="1">
                <a:solidFill>
                  <a:srgbClr val="FF0000"/>
                </a:solidFill>
                <a:highlight>
                  <a:srgbClr val="FFFF00"/>
                </a:highlight>
              </a:rPr>
              <a:t>sales_count</a:t>
            </a:r>
            <a:r>
              <a:rPr lang="en-US" sz="1600" b="1" dirty="0">
                <a:solidFill>
                  <a:srgbClr val="FF0000"/>
                </a:solidFill>
                <a:highlight>
                  <a:srgbClr val="FFFF00"/>
                </a:highlight>
              </a:rPr>
              <a:t>, round(sum(Total),2) as </a:t>
            </a:r>
            <a:r>
              <a:rPr lang="en-US" sz="1600" b="1" dirty="0" err="1">
                <a:solidFill>
                  <a:srgbClr val="FF0000"/>
                </a:solidFill>
                <a:highlight>
                  <a:srgbClr val="FFFF00"/>
                </a:highlight>
              </a:rPr>
              <a:t>total_sales,round</a:t>
            </a:r>
            <a:r>
              <a:rPr lang="en-US" sz="1600" b="1" dirty="0">
                <a:solidFill>
                  <a:srgbClr val="FF0000"/>
                </a:solidFill>
                <a:highlight>
                  <a:srgbClr val="FFFF00"/>
                </a:highlight>
              </a:rPr>
              <a:t>(avg(Total),2) as </a:t>
            </a:r>
            <a:r>
              <a:rPr lang="en-US" sz="1600" b="1" dirty="0" err="1">
                <a:solidFill>
                  <a:srgbClr val="FF0000"/>
                </a:solidFill>
                <a:highlight>
                  <a:srgbClr val="FFFF00"/>
                </a:highlight>
              </a:rPr>
              <a:t>Avg_total</a:t>
            </a:r>
            <a:r>
              <a:rPr lang="en-US" sz="1600" b="1" dirty="0">
                <a:solidFill>
                  <a:srgbClr val="FF0000"/>
                </a:solidFill>
                <a:highlight>
                  <a:srgbClr val="FFFF00"/>
                </a:highlight>
              </a:rPr>
              <a:t>, round(max(Total),2) as </a:t>
            </a:r>
            <a:r>
              <a:rPr lang="en-US" sz="1600" b="1" dirty="0" err="1">
                <a:solidFill>
                  <a:srgbClr val="FF0000"/>
                </a:solidFill>
                <a:highlight>
                  <a:srgbClr val="FFFF00"/>
                </a:highlight>
              </a:rPr>
              <a:t>max_sales</a:t>
            </a:r>
            <a:r>
              <a:rPr lang="en-US" sz="1600" b="1" dirty="0">
                <a:solidFill>
                  <a:srgbClr val="FF0000"/>
                </a:solidFill>
                <a:highlight>
                  <a:srgbClr val="FFFF00"/>
                </a:highlight>
              </a:rPr>
              <a:t>, round(min(Total),2) as </a:t>
            </a:r>
            <a:r>
              <a:rPr lang="en-US" sz="1600" b="1" dirty="0" err="1">
                <a:solidFill>
                  <a:srgbClr val="FF0000"/>
                </a:solidFill>
                <a:highlight>
                  <a:srgbClr val="FFFF00"/>
                </a:highlight>
              </a:rPr>
              <a:t>min_sales</a:t>
            </a:r>
            <a:r>
              <a:rPr lang="en-US" sz="1600" b="1" dirty="0">
                <a:solidFill>
                  <a:srgbClr val="FF0000"/>
                </a:solidFill>
                <a:highlight>
                  <a:srgbClr val="FFFF00"/>
                </a:highlight>
              </a:rPr>
              <a:t> from </a:t>
            </a:r>
            <a:r>
              <a:rPr lang="en-US" sz="1600" b="1" dirty="0" err="1">
                <a:solidFill>
                  <a:srgbClr val="FF0000"/>
                </a:solidFill>
                <a:highlight>
                  <a:srgbClr val="FFFF00"/>
                </a:highlight>
              </a:rPr>
              <a:t>walmart</a:t>
            </a:r>
            <a:r>
              <a:rPr lang="en-US" sz="1600" b="1" dirty="0">
                <a:solidFill>
                  <a:srgbClr val="FF0000"/>
                </a:solidFill>
                <a:highlight>
                  <a:srgbClr val="FFFF00"/>
                </a:highlight>
              </a:rPr>
              <a:t> group by `Customer type`, `Product line` order by </a:t>
            </a:r>
            <a:r>
              <a:rPr lang="en-US" sz="1600" b="1" dirty="0" err="1">
                <a:solidFill>
                  <a:srgbClr val="FF0000"/>
                </a:solidFill>
                <a:highlight>
                  <a:srgbClr val="FFFF00"/>
                </a:highlight>
              </a:rPr>
              <a:t>sales_count</a:t>
            </a:r>
            <a:r>
              <a:rPr lang="en-US" sz="1600" b="1" dirty="0">
                <a:solidFill>
                  <a:srgbClr val="FF0000"/>
                </a:solidFill>
                <a:highlight>
                  <a:srgbClr val="FFFF00"/>
                </a:highlight>
              </a:rPr>
              <a:t> desc</a:t>
            </a:r>
            <a:r>
              <a:rPr lang="en-US" sz="1600" b="1" dirty="0">
                <a:solidFill>
                  <a:srgbClr val="FF0000"/>
                </a:solidFill>
              </a:rPr>
              <a:t> ),</a:t>
            </a:r>
          </a:p>
          <a:p>
            <a:r>
              <a:rPr lang="en-US" sz="1600" b="1" dirty="0">
                <a:solidFill>
                  <a:srgbClr val="FF0000"/>
                </a:solidFill>
              </a:rPr>
              <a:t>cte2 as(</a:t>
            </a:r>
            <a:r>
              <a:rPr lang="en-US" sz="1600" b="1" dirty="0">
                <a:solidFill>
                  <a:srgbClr val="FF0000"/>
                </a:solidFill>
                <a:highlight>
                  <a:srgbClr val="FFFF00"/>
                </a:highlight>
              </a:rPr>
              <a:t>select `Customer type`, `Product line`,</a:t>
            </a:r>
            <a:r>
              <a:rPr lang="en-US" sz="1600" b="1" dirty="0" err="1">
                <a:solidFill>
                  <a:srgbClr val="FF0000"/>
                </a:solidFill>
                <a:highlight>
                  <a:srgbClr val="FFFF00"/>
                </a:highlight>
              </a:rPr>
              <a:t>sales_count,total_sales,avg_total,max_sales,min_sales</a:t>
            </a:r>
            <a:r>
              <a:rPr lang="en-US" sz="1600" b="1" dirty="0">
                <a:solidFill>
                  <a:srgbClr val="FF0000"/>
                </a:solidFill>
                <a:highlight>
                  <a:srgbClr val="FFFF00"/>
                </a:highlight>
              </a:rPr>
              <a:t> ,</a:t>
            </a:r>
            <a:r>
              <a:rPr lang="en-US" sz="1600" b="1" dirty="0" err="1">
                <a:solidFill>
                  <a:srgbClr val="FF0000"/>
                </a:solidFill>
                <a:highlight>
                  <a:srgbClr val="FFFF00"/>
                </a:highlight>
              </a:rPr>
              <a:t>row_number</a:t>
            </a:r>
            <a:r>
              <a:rPr lang="en-US" sz="1600" b="1" dirty="0">
                <a:solidFill>
                  <a:srgbClr val="FF0000"/>
                </a:solidFill>
                <a:highlight>
                  <a:srgbClr val="FFFF00"/>
                </a:highlight>
              </a:rPr>
              <a:t>() over (partition by `Customer type` order by </a:t>
            </a:r>
            <a:r>
              <a:rPr lang="en-US" sz="1600" b="1" dirty="0" err="1">
                <a:solidFill>
                  <a:srgbClr val="FF0000"/>
                </a:solidFill>
                <a:highlight>
                  <a:srgbClr val="FFFF00"/>
                </a:highlight>
              </a:rPr>
              <a:t>sales_count</a:t>
            </a:r>
            <a:r>
              <a:rPr lang="en-US" sz="1600" b="1" dirty="0">
                <a:solidFill>
                  <a:srgbClr val="FF0000"/>
                </a:solidFill>
                <a:highlight>
                  <a:srgbClr val="FFFF00"/>
                </a:highlight>
              </a:rPr>
              <a:t> desc) as ranking from cte1 </a:t>
            </a:r>
            <a:r>
              <a:rPr lang="en-US" sz="1600" b="1" dirty="0">
                <a:solidFill>
                  <a:srgbClr val="FF0000"/>
                </a:solidFill>
              </a:rPr>
              <a:t>)</a:t>
            </a:r>
          </a:p>
          <a:p>
            <a:r>
              <a:rPr lang="en-US" sz="1600" b="1" dirty="0">
                <a:solidFill>
                  <a:srgbClr val="FF0000"/>
                </a:solidFill>
              </a:rPr>
              <a:t>select * from cte2 where ranking=1 ;</a:t>
            </a:r>
            <a:endParaRPr lang="en-IN" sz="1600" b="1" dirty="0">
              <a:solidFill>
                <a:srgbClr val="FF0000"/>
              </a:solidFill>
            </a:endParaRPr>
          </a:p>
        </p:txBody>
      </p:sp>
    </p:spTree>
    <p:extLst>
      <p:ext uri="{BB962C8B-B14F-4D97-AF65-F5344CB8AC3E}">
        <p14:creationId xmlns:p14="http://schemas.microsoft.com/office/powerpoint/2010/main" val="815090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7A4AC153-7F75-39CD-EB1D-D80FD7574CAC}"/>
            </a:ext>
          </a:extLst>
        </p:cNvPr>
        <p:cNvGrpSpPr/>
        <p:nvPr/>
      </p:nvGrpSpPr>
      <p:grpSpPr>
        <a:xfrm>
          <a:off x="0" y="0"/>
          <a:ext cx="0" cy="0"/>
          <a:chOff x="0" y="0"/>
          <a:chExt cx="0" cy="0"/>
        </a:xfrm>
      </p:grpSpPr>
      <p:sp>
        <p:nvSpPr>
          <p:cNvPr id="2073" name="Rectangle 25">
            <a:extLst>
              <a:ext uri="{FF2B5EF4-FFF2-40B4-BE49-F238E27FC236}">
                <a16:creationId xmlns:a16="http://schemas.microsoft.com/office/drawing/2014/main" id="{05BA0591-3879-CE8B-6C38-B0F808B457AA}"/>
              </a:ext>
            </a:extLst>
          </p:cNvPr>
          <p:cNvSpPr>
            <a:spLocks noGrp="1" noChangeArrowheads="1"/>
          </p:cNvSpPr>
          <p:nvPr>
            <p:ph type="ctrTitle"/>
          </p:nvPr>
        </p:nvSpPr>
        <p:spPr>
          <a:xfrm>
            <a:off x="3724834" y="1307068"/>
            <a:ext cx="5952566" cy="89483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en-US" sz="1600" b="1" dirty="0">
                <a:solidFill>
                  <a:srgbClr val="FF0000"/>
                </a:solidFill>
                <a:highlight>
                  <a:srgbClr val="00FFFF"/>
                </a:highlight>
              </a:rPr>
              <a:t>Walmart needs to identify customers who made repeat purchases within a specific time frame (e.g., within 30days).</a:t>
            </a:r>
            <a:endParaRPr lang="es-ES" altLang="en-US" sz="1600" b="1" dirty="0">
              <a:solidFill>
                <a:srgbClr val="FF0000"/>
              </a:solidFill>
              <a:highlight>
                <a:srgbClr val="00FFFF"/>
              </a:highlight>
            </a:endParaRPr>
          </a:p>
        </p:txBody>
      </p:sp>
      <p:sp>
        <p:nvSpPr>
          <p:cNvPr id="2" name="TextBox 1">
            <a:extLst>
              <a:ext uri="{FF2B5EF4-FFF2-40B4-BE49-F238E27FC236}">
                <a16:creationId xmlns:a16="http://schemas.microsoft.com/office/drawing/2014/main" id="{38619052-AC45-585D-B875-4029F6984F3C}"/>
              </a:ext>
            </a:extLst>
          </p:cNvPr>
          <p:cNvSpPr txBox="1"/>
          <p:nvPr/>
        </p:nvSpPr>
        <p:spPr>
          <a:xfrm>
            <a:off x="3724834" y="653707"/>
            <a:ext cx="4114801" cy="338554"/>
          </a:xfrm>
          <a:prstGeom prst="rect">
            <a:avLst/>
          </a:prstGeom>
          <a:noFill/>
        </p:spPr>
        <p:txBody>
          <a:bodyPr wrap="square" rtlCol="0">
            <a:spAutoFit/>
          </a:bodyPr>
          <a:lstStyle/>
          <a:p>
            <a:r>
              <a:rPr kumimoji="0" lang="en-US" altLang="en-US" sz="1600" b="1" i="0" u="none" strike="noStrike" kern="1200" cap="none" spc="0" normalizeH="0" baseline="0" noProof="0" dirty="0">
                <a:ln>
                  <a:noFill/>
                </a:ln>
                <a:solidFill>
                  <a:srgbClr val="FF0000"/>
                </a:solidFill>
                <a:effectLst/>
                <a:highlight>
                  <a:srgbClr val="FFFF00"/>
                </a:highlight>
                <a:uLnTx/>
                <a:uFillTx/>
                <a:latin typeface="Arial"/>
                <a:ea typeface="+mj-ea"/>
                <a:cs typeface="Arial"/>
              </a:rPr>
              <a:t>Task 8 -Identifying Repeat Customers</a:t>
            </a:r>
            <a:endParaRPr lang="en-IN" b="1" dirty="0">
              <a:solidFill>
                <a:srgbClr val="FF0000"/>
              </a:solidFill>
              <a:highlight>
                <a:srgbClr val="FFFF00"/>
              </a:highlight>
            </a:endParaRPr>
          </a:p>
        </p:txBody>
      </p:sp>
      <p:sp>
        <p:nvSpPr>
          <p:cNvPr id="6" name="TextBox 5">
            <a:extLst>
              <a:ext uri="{FF2B5EF4-FFF2-40B4-BE49-F238E27FC236}">
                <a16:creationId xmlns:a16="http://schemas.microsoft.com/office/drawing/2014/main" id="{84B66609-FCDE-1D03-3998-169211ADBD26}"/>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9666F6B9-5AB8-C771-1004-B17E7CE50130}"/>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F7585783-490F-5F59-9F08-0A15A76EFFF4}"/>
              </a:ext>
            </a:extLst>
          </p:cNvPr>
          <p:cNvSpPr txBox="1"/>
          <p:nvPr/>
        </p:nvSpPr>
        <p:spPr>
          <a:xfrm>
            <a:off x="9953626" y="6442501"/>
            <a:ext cx="2628900" cy="830997"/>
          </a:xfrm>
          <a:prstGeom prst="rect">
            <a:avLst/>
          </a:prstGeom>
          <a:noFill/>
        </p:spPr>
        <p:txBody>
          <a:bodyPr wrap="square" rtlCol="0">
            <a:spAutoFit/>
          </a:bodyPr>
          <a:lstStyle/>
          <a:p>
            <a:r>
              <a:rPr lang="en-IN" sz="2400" dirty="0">
                <a:solidFill>
                  <a:schemeClr val="bg1"/>
                </a:solidFill>
                <a:highlight>
                  <a:srgbClr val="000000"/>
                </a:highlight>
              </a:rPr>
              <a:t>INTERNSHALA	</a:t>
            </a:r>
          </a:p>
        </p:txBody>
      </p:sp>
      <p:sp>
        <p:nvSpPr>
          <p:cNvPr id="11" name="TextBox 10">
            <a:extLst>
              <a:ext uri="{FF2B5EF4-FFF2-40B4-BE49-F238E27FC236}">
                <a16:creationId xmlns:a16="http://schemas.microsoft.com/office/drawing/2014/main" id="{89501CDA-B6D3-4379-F97F-E83C6035E689}"/>
              </a:ext>
            </a:extLst>
          </p:cNvPr>
          <p:cNvSpPr txBox="1"/>
          <p:nvPr/>
        </p:nvSpPr>
        <p:spPr>
          <a:xfrm>
            <a:off x="4705909" y="2556714"/>
            <a:ext cx="6638365" cy="1569660"/>
          </a:xfrm>
          <a:prstGeom prst="rect">
            <a:avLst/>
          </a:prstGeom>
          <a:solidFill>
            <a:schemeClr val="accent1"/>
          </a:solidFill>
        </p:spPr>
        <p:txBody>
          <a:bodyPr wrap="square" rtlCol="0">
            <a:spAutoFit/>
          </a:bodyPr>
          <a:lstStyle/>
          <a:p>
            <a:r>
              <a:rPr lang="en-US" sz="1600" b="1" dirty="0">
                <a:solidFill>
                  <a:srgbClr val="FF0000"/>
                </a:solidFill>
              </a:rPr>
              <a:t>select `Customer </a:t>
            </a:r>
            <a:r>
              <a:rPr lang="en-US" sz="1600" b="1" dirty="0" err="1">
                <a:solidFill>
                  <a:srgbClr val="FF0000"/>
                </a:solidFill>
              </a:rPr>
              <a:t>ID`,Year</a:t>
            </a:r>
            <a:r>
              <a:rPr lang="en-US" sz="1600" b="1" dirty="0">
                <a:solidFill>
                  <a:srgbClr val="FF0000"/>
                </a:solidFill>
              </a:rPr>
              <a:t>(</a:t>
            </a:r>
            <a:r>
              <a:rPr lang="en-US" sz="1600" b="1" dirty="0" err="1">
                <a:solidFill>
                  <a:srgbClr val="FF0000"/>
                </a:solidFill>
              </a:rPr>
              <a:t>sales_date</a:t>
            </a:r>
            <a:r>
              <a:rPr lang="en-US" sz="1600" b="1" dirty="0">
                <a:solidFill>
                  <a:srgbClr val="FF0000"/>
                </a:solidFill>
              </a:rPr>
              <a:t>) as </a:t>
            </a:r>
            <a:r>
              <a:rPr lang="en-US" sz="1600" b="1" dirty="0" err="1">
                <a:solidFill>
                  <a:srgbClr val="FF0000"/>
                </a:solidFill>
              </a:rPr>
              <a:t>sales_year</a:t>
            </a:r>
            <a:r>
              <a:rPr lang="en-US" sz="1600" b="1" dirty="0">
                <a:solidFill>
                  <a:srgbClr val="FF0000"/>
                </a:solidFill>
              </a:rPr>
              <a:t>, </a:t>
            </a:r>
            <a:r>
              <a:rPr lang="en-US" sz="1600" b="1" dirty="0" err="1">
                <a:solidFill>
                  <a:srgbClr val="FF0000"/>
                </a:solidFill>
              </a:rPr>
              <a:t>monthname</a:t>
            </a:r>
            <a:r>
              <a:rPr lang="en-US" sz="1600" b="1" dirty="0">
                <a:solidFill>
                  <a:srgbClr val="FF0000"/>
                </a:solidFill>
              </a:rPr>
              <a:t>(</a:t>
            </a:r>
            <a:r>
              <a:rPr lang="en-US" sz="1600" b="1" dirty="0" err="1">
                <a:solidFill>
                  <a:srgbClr val="FF0000"/>
                </a:solidFill>
              </a:rPr>
              <a:t>sales_date</a:t>
            </a:r>
            <a:r>
              <a:rPr lang="en-US" sz="1600" b="1" dirty="0">
                <a:solidFill>
                  <a:srgbClr val="FF0000"/>
                </a:solidFill>
              </a:rPr>
              <a:t>) as </a:t>
            </a:r>
            <a:r>
              <a:rPr lang="en-US" sz="1600" b="1" dirty="0" err="1">
                <a:solidFill>
                  <a:srgbClr val="FF0000"/>
                </a:solidFill>
              </a:rPr>
              <a:t>sales_month,month</a:t>
            </a:r>
            <a:r>
              <a:rPr lang="en-US" sz="1600" b="1" dirty="0">
                <a:solidFill>
                  <a:srgbClr val="FF0000"/>
                </a:solidFill>
              </a:rPr>
              <a:t>(</a:t>
            </a:r>
            <a:r>
              <a:rPr lang="en-US" sz="1600" b="1" dirty="0" err="1">
                <a:solidFill>
                  <a:srgbClr val="FF0000"/>
                </a:solidFill>
              </a:rPr>
              <a:t>sales_date</a:t>
            </a:r>
            <a:r>
              <a:rPr lang="en-US" sz="1600" b="1" dirty="0">
                <a:solidFill>
                  <a:srgbClr val="FF0000"/>
                </a:solidFill>
              </a:rPr>
              <a:t>) as </a:t>
            </a:r>
            <a:r>
              <a:rPr lang="en-US" sz="1600" b="1" dirty="0" err="1">
                <a:solidFill>
                  <a:srgbClr val="FF0000"/>
                </a:solidFill>
              </a:rPr>
              <a:t>monthnum,count</a:t>
            </a:r>
            <a:r>
              <a:rPr lang="en-US" sz="1600" b="1" dirty="0">
                <a:solidFill>
                  <a:srgbClr val="FF0000"/>
                </a:solidFill>
              </a:rPr>
              <a:t>(*) as </a:t>
            </a:r>
            <a:r>
              <a:rPr lang="en-US" sz="1600" b="1" dirty="0" err="1">
                <a:solidFill>
                  <a:srgbClr val="FF0000"/>
                </a:solidFill>
              </a:rPr>
              <a:t>Purchase_count</a:t>
            </a:r>
            <a:r>
              <a:rPr lang="en-US" sz="1600" b="1" dirty="0">
                <a:solidFill>
                  <a:srgbClr val="FF0000"/>
                </a:solidFill>
              </a:rPr>
              <a:t> from </a:t>
            </a:r>
            <a:r>
              <a:rPr lang="en-US" sz="1600" b="1" dirty="0" err="1">
                <a:solidFill>
                  <a:srgbClr val="FF0000"/>
                </a:solidFill>
              </a:rPr>
              <a:t>walmart</a:t>
            </a:r>
            <a:r>
              <a:rPr lang="en-US" sz="1600" b="1" dirty="0">
                <a:solidFill>
                  <a:srgbClr val="FF0000"/>
                </a:solidFill>
              </a:rPr>
              <a:t> where </a:t>
            </a:r>
            <a:r>
              <a:rPr lang="en-US" sz="1600" b="1" dirty="0" err="1">
                <a:solidFill>
                  <a:srgbClr val="FF0000"/>
                </a:solidFill>
              </a:rPr>
              <a:t>sales_date</a:t>
            </a:r>
            <a:r>
              <a:rPr lang="en-US" sz="1600" b="1" dirty="0">
                <a:solidFill>
                  <a:srgbClr val="FF0000"/>
                </a:solidFill>
              </a:rPr>
              <a:t> between '2019-01-01' and '2019-01-31' group by `Customer ID` ,</a:t>
            </a:r>
            <a:r>
              <a:rPr lang="en-US" sz="1600" b="1" dirty="0" err="1">
                <a:solidFill>
                  <a:srgbClr val="FF0000"/>
                </a:solidFill>
              </a:rPr>
              <a:t>sales_month,sales_year,monthnum</a:t>
            </a:r>
            <a:r>
              <a:rPr lang="en-US" sz="1600" b="1" dirty="0">
                <a:solidFill>
                  <a:srgbClr val="FF0000"/>
                </a:solidFill>
              </a:rPr>
              <a:t> having </a:t>
            </a:r>
            <a:r>
              <a:rPr lang="en-US" sz="1600" b="1" dirty="0" err="1">
                <a:solidFill>
                  <a:srgbClr val="FF0000"/>
                </a:solidFill>
              </a:rPr>
              <a:t>Purchase_count</a:t>
            </a:r>
            <a:r>
              <a:rPr lang="en-US" sz="1600" b="1" dirty="0">
                <a:solidFill>
                  <a:srgbClr val="FF0000"/>
                </a:solidFill>
              </a:rPr>
              <a:t> &gt;1 order by `Customer ID`;</a:t>
            </a:r>
            <a:endParaRPr lang="en-IN" sz="1600" b="1" dirty="0">
              <a:solidFill>
                <a:srgbClr val="FF0000"/>
              </a:solidFill>
            </a:endParaRPr>
          </a:p>
        </p:txBody>
      </p:sp>
      <p:sp>
        <p:nvSpPr>
          <p:cNvPr id="18" name="TextBox 17">
            <a:extLst>
              <a:ext uri="{FF2B5EF4-FFF2-40B4-BE49-F238E27FC236}">
                <a16:creationId xmlns:a16="http://schemas.microsoft.com/office/drawing/2014/main" id="{8183F1AF-05A5-CA90-EC77-484DDA5EEE72}"/>
              </a:ext>
            </a:extLst>
          </p:cNvPr>
          <p:cNvSpPr txBox="1"/>
          <p:nvPr/>
        </p:nvSpPr>
        <p:spPr>
          <a:xfrm>
            <a:off x="8810625" y="6193781"/>
            <a:ext cx="3629025" cy="369332"/>
          </a:xfrm>
          <a:prstGeom prst="rect">
            <a:avLst/>
          </a:prstGeom>
          <a:noFill/>
        </p:spPr>
        <p:txBody>
          <a:bodyPr wrap="square" rtlCol="0">
            <a:spAutoFit/>
          </a:bodyPr>
          <a:lstStyle/>
          <a:p>
            <a:r>
              <a:rPr lang="en-IN" b="1" dirty="0">
                <a:solidFill>
                  <a:srgbClr val="FF0000"/>
                </a:solidFill>
                <a:highlight>
                  <a:srgbClr val="FFFF00"/>
                </a:highlight>
              </a:rPr>
              <a:t>CHART IN THE NEXT PAGE …</a:t>
            </a:r>
          </a:p>
        </p:txBody>
      </p:sp>
    </p:spTree>
    <p:extLst>
      <p:ext uri="{BB962C8B-B14F-4D97-AF65-F5344CB8AC3E}">
        <p14:creationId xmlns:p14="http://schemas.microsoft.com/office/powerpoint/2010/main" val="4158483190"/>
      </p:ext>
    </p:extLst>
  </p:cSld>
  <p:clrMapOvr>
    <a:masterClrMapping/>
  </p:clrMapOvr>
  <p:transition spd="slow">
    <p:randomBar dir="vert"/>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{E70C939C-8E01-453F-87E4-9F7695DF7829}tf56160789_win32</Template>
  <TotalTime>623</TotalTime>
  <Words>1581</Words>
  <Application>Microsoft Office PowerPoint</Application>
  <PresentationFormat>Widescreen</PresentationFormat>
  <Paragraphs>248</Paragraphs>
  <Slides>15</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23" baseType="lpstr">
      <vt:lpstr>Arial</vt:lpstr>
      <vt:lpstr>Calibri</vt:lpstr>
      <vt:lpstr>Century Schoolbook</vt:lpstr>
      <vt:lpstr>Wingdings 2</vt:lpstr>
      <vt:lpstr>Diseño predeterminado</vt:lpstr>
      <vt:lpstr>View</vt:lpstr>
      <vt:lpstr>Macro-Enabled Worksheet</vt:lpstr>
      <vt:lpstr>Worksheet</vt:lpstr>
      <vt:lpstr>Sales Performance Analysis of Walmart Stores</vt:lpstr>
      <vt:lpstr>Walmart wants to identify which branch has exhibited the highest sales growth over time. Analyze the total sales for each branch and compare the growth rate across months to find the top performer.</vt:lpstr>
      <vt:lpstr>Walmart needs to determine which product line contributes the highest profit to each branch. The profit margin should be calculated based on the difference between the gross income and cost of goods sold.</vt:lpstr>
      <vt:lpstr>Walmart wants to segment customers based on their average spending behavior. Classify customers into three tiers: High, Medium and Low spenders based on their total purchase amounts</vt:lpstr>
      <vt:lpstr>Walmart suspects that some transactions have unusually high or low sales compared to the average for the product line. Identify these anomalies.</vt:lpstr>
      <vt:lpstr>Walmart needs to determine the most popular payment method in each city to tailor marketing strategies. </vt:lpstr>
      <vt:lpstr>Walmart wants to understand the sales distribution between male and female customers on a monthly basis.</vt:lpstr>
      <vt:lpstr>Walmart wants to know which product lines are preferred by different customer types(Member vs. Normal).</vt:lpstr>
      <vt:lpstr>Walmart needs to identify customers who made repeat purchases within a specific time frame (e.g., within 30days).</vt:lpstr>
      <vt:lpstr>PowerPoint Presentation</vt:lpstr>
      <vt:lpstr>Walmart wants to reward its top 5 customers who have generated the most sales Revenue </vt:lpstr>
      <vt:lpstr>PowerPoint Presentation</vt:lpstr>
      <vt:lpstr>Walmart wants to analyze the sales patterns to determine which day of the weekbrings the highest sales.</vt:lpstr>
      <vt:lpstr>Your best quote that reflects your approach… “It’s one small step for man, one giant leap for mankind.”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 Rath</dc:creator>
  <cp:lastModifiedBy>Devi Rath</cp:lastModifiedBy>
  <cp:revision>1</cp:revision>
  <dcterms:created xsi:type="dcterms:W3CDTF">2024-11-29T14:47:20Z</dcterms:created>
  <dcterms:modified xsi:type="dcterms:W3CDTF">2024-11-30T16:50:30Z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