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8" r:id="rId22"/>
    <p:sldId id="277"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38F1C-0D9F-5349-8A4E-A10F75787353}" type="datetimeFigureOut">
              <a:rPr lang="en-US" smtClean="0"/>
              <a:t>8/30/2025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4D323-8272-D448-9D6F-291F2386C559}" type="slidenum">
              <a:rPr lang="en-US" smtClean="0"/>
              <a:t>‹#›</a:t>
            </a:fld>
            <a:endParaRPr lang="en-US"/>
          </a:p>
        </p:txBody>
      </p:sp>
    </p:spTree>
    <p:extLst>
      <p:ext uri="{BB962C8B-B14F-4D97-AF65-F5344CB8AC3E}">
        <p14:creationId xmlns:p14="http://schemas.microsoft.com/office/powerpoint/2010/main" val="285738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44D323-8272-D448-9D6F-291F2386C559}" type="slidenum">
              <a:rPr lang="en-US" smtClean="0"/>
              <a:t>1</a:t>
            </a:fld>
            <a:endParaRPr lang="en-US"/>
          </a:p>
        </p:txBody>
      </p:sp>
    </p:spTree>
    <p:extLst>
      <p:ext uri="{BB962C8B-B14F-4D97-AF65-F5344CB8AC3E}">
        <p14:creationId xmlns:p14="http://schemas.microsoft.com/office/powerpoint/2010/main" val="2806404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854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3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777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2469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43018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038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3814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616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609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223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9898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9013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15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331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4446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3067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224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57666843"/>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tmp"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2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7F3B-EEF5-71E7-ED0D-08E36DF473AC}"/>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dk1"/>
          </a:fontRef>
        </p:style>
        <p:txBody>
          <a:bodyPr/>
          <a:lstStyle/>
          <a:p>
            <a:r>
              <a:rPr lang="en-US" b="1" dirty="0">
                <a:solidFill>
                  <a:srgbClr val="002060"/>
                </a:solidFill>
              </a:rPr>
              <a:t> Digital portfolio </a:t>
            </a:r>
            <a:endParaRPr lang="en-US" b="1" dirty="0">
              <a:solidFill>
                <a:schemeClr val="bg2"/>
              </a:solidFill>
            </a:endParaRPr>
          </a:p>
        </p:txBody>
      </p:sp>
      <p:sp>
        <p:nvSpPr>
          <p:cNvPr id="3" name="Subtitle 2">
            <a:extLst>
              <a:ext uri="{FF2B5EF4-FFF2-40B4-BE49-F238E27FC236}">
                <a16:creationId xmlns:a16="http://schemas.microsoft.com/office/drawing/2014/main" id="{EFA17C3D-2202-018A-999E-91CFB01999FF}"/>
              </a:ext>
            </a:extLst>
          </p:cNvPr>
          <p:cNvSpPr>
            <a:spLocks noGrp="1"/>
          </p:cNvSpPr>
          <p:nvPr>
            <p:ph idx="1"/>
          </p:nvPr>
        </p:nvSpPr>
        <p:spPr>
          <a:xfrm>
            <a:off x="1141412" y="2249487"/>
            <a:ext cx="9905999" cy="3989995"/>
          </a:xfrm>
        </p:spPr>
        <p:txBody>
          <a:bodyPr anchor="ctr">
            <a:noAutofit/>
          </a:bodyPr>
          <a:lstStyle/>
          <a:p>
            <a:pPr lvl="6"/>
            <a:r>
              <a:rPr lang="en-US" sz="2400" b="1" cap="all" dirty="0">
                <a:solidFill>
                  <a:schemeClr val="bg1"/>
                </a:solidFill>
              </a:rPr>
              <a:t>Student name:</a:t>
            </a:r>
            <a:r>
              <a:rPr lang="en-US" sz="2400" i="1" cap="all" dirty="0">
                <a:solidFill>
                  <a:schemeClr val="tx2">
                    <a:lumMod val="75000"/>
                  </a:schemeClr>
                </a:solidFill>
              </a:rPr>
              <a:t> </a:t>
            </a:r>
            <a:r>
              <a:rPr lang="en-US" sz="2400" i="1" cap="all" dirty="0" err="1">
                <a:solidFill>
                  <a:schemeClr val="tx2">
                    <a:lumMod val="75000"/>
                  </a:schemeClr>
                </a:solidFill>
              </a:rPr>
              <a:t>devisri</a:t>
            </a:r>
            <a:r>
              <a:rPr lang="en-US" sz="2400" i="1" cap="all" dirty="0">
                <a:solidFill>
                  <a:schemeClr val="tx2">
                    <a:lumMod val="75000"/>
                  </a:schemeClr>
                </a:solidFill>
              </a:rPr>
              <a:t> Ravi</a:t>
            </a:r>
            <a:endParaRPr lang="en-US" sz="2400" b="1" cap="all" dirty="0">
              <a:solidFill>
                <a:schemeClr val="bg1"/>
              </a:solidFill>
            </a:endParaRPr>
          </a:p>
          <a:p>
            <a:pPr lvl="6"/>
            <a:r>
              <a:rPr lang="en-US" sz="2400" b="1" cap="all" dirty="0">
                <a:solidFill>
                  <a:schemeClr val="bg1"/>
                </a:solidFill>
              </a:rPr>
              <a:t>Register no and </a:t>
            </a:r>
            <a:r>
              <a:rPr lang="en-US" sz="2400" b="1" cap="all" dirty="0" err="1">
                <a:solidFill>
                  <a:schemeClr val="bg1"/>
                </a:solidFill>
              </a:rPr>
              <a:t>nmid</a:t>
            </a:r>
            <a:r>
              <a:rPr lang="en-US" sz="2400" b="1" cap="all" dirty="0">
                <a:solidFill>
                  <a:schemeClr val="bg1"/>
                </a:solidFill>
              </a:rPr>
              <a:t>: </a:t>
            </a:r>
            <a:r>
              <a:rPr lang="en-US" sz="2400" cap="all" dirty="0">
                <a:solidFill>
                  <a:schemeClr val="tx2"/>
                </a:solidFill>
              </a:rPr>
              <a:t>31AF81E79D14242BBEA4F19F757CDAB4</a:t>
            </a:r>
          </a:p>
          <a:p>
            <a:pPr lvl="6"/>
            <a:r>
              <a:rPr lang="en-US" sz="2400" b="1" cap="all" dirty="0">
                <a:solidFill>
                  <a:schemeClr val="bg1"/>
                </a:solidFill>
              </a:rPr>
              <a:t>Department: </a:t>
            </a:r>
            <a:r>
              <a:rPr lang="en-US" sz="2400" i="1" cap="all" dirty="0">
                <a:solidFill>
                  <a:schemeClr val="tx2">
                    <a:lumMod val="75000"/>
                  </a:schemeClr>
                </a:solidFill>
              </a:rPr>
              <a:t>bachelor of </a:t>
            </a:r>
            <a:r>
              <a:rPr lang="en-US" sz="2400" i="1" cap="all" dirty="0" err="1">
                <a:solidFill>
                  <a:schemeClr val="tx2">
                    <a:lumMod val="75000"/>
                  </a:schemeClr>
                </a:solidFill>
              </a:rPr>
              <a:t>application,II</a:t>
            </a:r>
            <a:r>
              <a:rPr lang="en-US" sz="2400" i="1" cap="all" dirty="0">
                <a:solidFill>
                  <a:schemeClr val="tx2">
                    <a:lumMod val="75000"/>
                  </a:schemeClr>
                </a:solidFill>
              </a:rPr>
              <a:t> year </a:t>
            </a:r>
            <a:endParaRPr lang="en-US" sz="2400" b="1" cap="all" dirty="0">
              <a:solidFill>
                <a:schemeClr val="bg1"/>
              </a:solidFill>
            </a:endParaRPr>
          </a:p>
          <a:p>
            <a:pPr lvl="6"/>
            <a:r>
              <a:rPr lang="en-US" sz="2400" b="1" cap="all" dirty="0">
                <a:solidFill>
                  <a:schemeClr val="bg1"/>
                </a:solidFill>
              </a:rPr>
              <a:t>College/University: </a:t>
            </a:r>
            <a:r>
              <a:rPr lang="en-US" sz="2400" i="1" cap="all" dirty="0" err="1">
                <a:solidFill>
                  <a:schemeClr val="tx2">
                    <a:lumMod val="75000"/>
                  </a:schemeClr>
                </a:solidFill>
              </a:rPr>
              <a:t>shree</a:t>
            </a:r>
            <a:r>
              <a:rPr lang="en-US" sz="2400" i="1" cap="all" dirty="0">
                <a:solidFill>
                  <a:schemeClr val="tx2">
                    <a:lumMod val="75000"/>
                  </a:schemeClr>
                </a:solidFill>
              </a:rPr>
              <a:t> </a:t>
            </a:r>
            <a:r>
              <a:rPr lang="en-US" sz="2400" i="1" cap="all" dirty="0" err="1">
                <a:solidFill>
                  <a:schemeClr val="tx2">
                    <a:lumMod val="75000"/>
                  </a:schemeClr>
                </a:solidFill>
              </a:rPr>
              <a:t>raghavendra</a:t>
            </a:r>
            <a:r>
              <a:rPr lang="en-US" sz="2400" i="1" cap="all" dirty="0">
                <a:solidFill>
                  <a:schemeClr val="tx2">
                    <a:lumMod val="75000"/>
                  </a:schemeClr>
                </a:solidFill>
              </a:rPr>
              <a:t> arts and</a:t>
            </a:r>
            <a:r>
              <a:rPr lang="en-US" sz="2400" b="1" i="1" cap="all" dirty="0">
                <a:solidFill>
                  <a:schemeClr val="tx2">
                    <a:lumMod val="75000"/>
                  </a:schemeClr>
                </a:solidFill>
              </a:rPr>
              <a:t> </a:t>
            </a:r>
            <a:r>
              <a:rPr lang="en-US" sz="2400" i="1" cap="all" dirty="0">
                <a:solidFill>
                  <a:schemeClr val="tx2">
                    <a:lumMod val="75000"/>
                  </a:schemeClr>
                </a:solidFill>
              </a:rPr>
              <a:t>science college </a:t>
            </a:r>
            <a:r>
              <a:rPr lang="en-US" sz="2400" b="1" i="1" cap="all" dirty="0">
                <a:solidFill>
                  <a:schemeClr val="tx2">
                    <a:lumMod val="75000"/>
                  </a:schemeClr>
                </a:solidFill>
              </a:rPr>
              <a:t> </a:t>
            </a:r>
          </a:p>
          <a:p>
            <a:pPr marL="2743200" lvl="6" indent="0">
              <a:buNone/>
            </a:pPr>
            <a:r>
              <a:rPr lang="en-US" sz="2400" b="1" i="1" cap="all" dirty="0">
                <a:solidFill>
                  <a:schemeClr val="tx2">
                    <a:lumMod val="75000"/>
                  </a:schemeClr>
                </a:solidFill>
              </a:rPr>
              <a:t>                                            </a:t>
            </a:r>
            <a:r>
              <a:rPr lang="en-US" sz="2400" i="1" cap="all" dirty="0" err="1">
                <a:solidFill>
                  <a:schemeClr val="tx2">
                    <a:lumMod val="75000"/>
                  </a:schemeClr>
                </a:solidFill>
              </a:rPr>
              <a:t>annamalai</a:t>
            </a:r>
            <a:r>
              <a:rPr lang="en-US" sz="2400" i="1" cap="all" dirty="0">
                <a:solidFill>
                  <a:schemeClr val="tx2">
                    <a:lumMod val="75000"/>
                  </a:schemeClr>
                </a:solidFill>
              </a:rPr>
              <a:t> University </a:t>
            </a:r>
            <a:endParaRPr lang="en-US" sz="2400" b="1" i="1" cap="all" dirty="0">
              <a:solidFill>
                <a:schemeClr val="tx2">
                  <a:lumMod val="75000"/>
                </a:schemeClr>
              </a:solidFill>
            </a:endParaRPr>
          </a:p>
          <a:p>
            <a:pPr marL="2743200" lvl="6" indent="0">
              <a:buNone/>
            </a:pPr>
            <a:r>
              <a:rPr lang="en-US" sz="2400" b="1" cap="all" dirty="0">
                <a:solidFill>
                  <a:schemeClr val="tx2">
                    <a:lumMod val="75000"/>
                  </a:schemeClr>
                </a:solidFill>
              </a:rPr>
              <a:t> </a:t>
            </a:r>
            <a:endParaRPr lang="en-US" sz="2400" b="1" cap="all" dirty="0">
              <a:solidFill>
                <a:schemeClr val="bg1"/>
              </a:solidFill>
            </a:endParaRPr>
          </a:p>
        </p:txBody>
      </p:sp>
      <p:sp>
        <p:nvSpPr>
          <p:cNvPr id="4" name="TextBox 3">
            <a:extLst>
              <a:ext uri="{FF2B5EF4-FFF2-40B4-BE49-F238E27FC236}">
                <a16:creationId xmlns:a16="http://schemas.microsoft.com/office/drawing/2014/main" id="{A0E92CDE-1230-3484-3322-932F14811241}"/>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66243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8FED-AD4B-7905-0C6D-EE18144E50EB}"/>
              </a:ext>
            </a:extLst>
          </p:cNvPr>
          <p:cNvSpPr>
            <a:spLocks noGrp="1"/>
          </p:cNvSpPr>
          <p:nvPr>
            <p:ph type="title"/>
          </p:nvPr>
        </p:nvSpPr>
        <p:spPr/>
        <p:txBody>
          <a:bodyPr/>
          <a:lstStyle/>
          <a:p>
            <a:r>
              <a:rPr lang="en-US" b="1" dirty="0">
                <a:solidFill>
                  <a:schemeClr val="bg2"/>
                </a:solidFill>
              </a:rPr>
              <a:t>  Tools and techniques </a:t>
            </a:r>
          </a:p>
        </p:txBody>
      </p:sp>
      <p:sp>
        <p:nvSpPr>
          <p:cNvPr id="3" name="Content Placeholder 2">
            <a:extLst>
              <a:ext uri="{FF2B5EF4-FFF2-40B4-BE49-F238E27FC236}">
                <a16:creationId xmlns:a16="http://schemas.microsoft.com/office/drawing/2014/main" id="{27B5DFC1-E18A-6768-AD80-492020E2B0B8}"/>
              </a:ext>
            </a:extLst>
          </p:cNvPr>
          <p:cNvSpPr>
            <a:spLocks noGrp="1"/>
          </p:cNvSpPr>
          <p:nvPr>
            <p:ph idx="1"/>
          </p:nvPr>
        </p:nvSpPr>
        <p:spPr>
          <a:xfrm>
            <a:off x="2321719" y="1936353"/>
            <a:ext cx="8725692" cy="4142394"/>
          </a:xfrm>
        </p:spPr>
        <p:txBody>
          <a:bodyPr>
            <a:normAutofit fontScale="62500" lnSpcReduction="20000"/>
          </a:bodyPr>
          <a:lstStyle/>
          <a:p>
            <a:pPr marL="0" indent="0">
              <a:buNone/>
            </a:pPr>
            <a:r>
              <a:rPr lang="en-US" sz="3600" u="sng" dirty="0">
                <a:solidFill>
                  <a:schemeClr val="bg1"/>
                </a:solidFill>
              </a:rPr>
              <a:t>Tools used:</a:t>
            </a:r>
          </a:p>
          <a:p>
            <a:r>
              <a:rPr lang="en-US" sz="3600" dirty="0">
                <a:solidFill>
                  <a:schemeClr val="bg1"/>
                </a:solidFill>
              </a:rPr>
              <a:t>1</a:t>
            </a:r>
            <a:r>
              <a:rPr lang="en-US" sz="3600" dirty="0"/>
              <a:t>. </a:t>
            </a:r>
            <a:r>
              <a:rPr lang="en-US" sz="3600" dirty="0">
                <a:solidFill>
                  <a:schemeClr val="bg1"/>
                </a:solidFill>
              </a:rPr>
              <a:t>HTML</a:t>
            </a:r>
            <a:r>
              <a:rPr lang="en-US" sz="3600" dirty="0"/>
              <a:t> – To structure the content of the portfolio (headings, text, images, links).</a:t>
            </a:r>
          </a:p>
          <a:p>
            <a:r>
              <a:rPr lang="en-US" sz="3600" dirty="0">
                <a:solidFill>
                  <a:schemeClr val="bg1"/>
                </a:solidFill>
              </a:rPr>
              <a:t>2</a:t>
            </a:r>
            <a:r>
              <a:rPr lang="en-US" sz="3600" dirty="0"/>
              <a:t>. </a:t>
            </a:r>
            <a:r>
              <a:rPr lang="en-US" sz="3600" dirty="0">
                <a:solidFill>
                  <a:schemeClr val="bg1"/>
                </a:solidFill>
              </a:rPr>
              <a:t>CSS</a:t>
            </a:r>
            <a:r>
              <a:rPr lang="en-US" sz="3600" dirty="0"/>
              <a:t> – To style the portfolio (colors, fonts, layouts, responsiveness).</a:t>
            </a:r>
          </a:p>
          <a:p>
            <a:r>
              <a:rPr lang="en-US" sz="3600" dirty="0">
                <a:solidFill>
                  <a:schemeClr val="bg1"/>
                </a:solidFill>
              </a:rPr>
              <a:t>3</a:t>
            </a:r>
            <a:r>
              <a:rPr lang="en-US" sz="3600" dirty="0"/>
              <a:t>. </a:t>
            </a:r>
            <a:r>
              <a:rPr lang="en-US" sz="3600" dirty="0">
                <a:solidFill>
                  <a:schemeClr val="bg1"/>
                </a:solidFill>
              </a:rPr>
              <a:t>JavaScript</a:t>
            </a:r>
            <a:r>
              <a:rPr lang="en-US" sz="3600" dirty="0"/>
              <a:t> (JS) – To add interactivity (animations, buttons, forms, navigation menus).</a:t>
            </a:r>
          </a:p>
          <a:p>
            <a:r>
              <a:rPr lang="en-US" sz="3600" dirty="0">
                <a:solidFill>
                  <a:schemeClr val="bg1"/>
                </a:solidFill>
              </a:rPr>
              <a:t>4</a:t>
            </a:r>
            <a:r>
              <a:rPr lang="en-US" sz="3600" dirty="0"/>
              <a:t>. </a:t>
            </a:r>
            <a:r>
              <a:rPr lang="en-US" sz="3600" dirty="0">
                <a:solidFill>
                  <a:schemeClr val="bg1"/>
                </a:solidFill>
              </a:rPr>
              <a:t>Code</a:t>
            </a:r>
            <a:r>
              <a:rPr lang="en-US" sz="3600" dirty="0"/>
              <a:t> </a:t>
            </a:r>
            <a:r>
              <a:rPr lang="en-US" sz="3600" dirty="0">
                <a:solidFill>
                  <a:schemeClr val="bg1"/>
                </a:solidFill>
              </a:rPr>
              <a:t>Editor</a:t>
            </a:r>
            <a:r>
              <a:rPr lang="en-US" sz="3600" dirty="0"/>
              <a:t> – VS Code / Sublime Text for writing code.</a:t>
            </a:r>
          </a:p>
          <a:p>
            <a:r>
              <a:rPr lang="en-US" sz="3600" dirty="0">
                <a:solidFill>
                  <a:schemeClr val="bg1"/>
                </a:solidFill>
              </a:rPr>
              <a:t>5</a:t>
            </a:r>
            <a:r>
              <a:rPr lang="en-US" sz="3600" dirty="0"/>
              <a:t>. </a:t>
            </a:r>
            <a:r>
              <a:rPr lang="en-US" sz="3600" dirty="0">
                <a:solidFill>
                  <a:schemeClr val="bg1"/>
                </a:solidFill>
              </a:rPr>
              <a:t>Browser</a:t>
            </a:r>
            <a:r>
              <a:rPr lang="en-US" sz="3600" dirty="0"/>
              <a:t> </a:t>
            </a:r>
            <a:r>
              <a:rPr lang="en-US" sz="3600" dirty="0">
                <a:solidFill>
                  <a:schemeClr val="bg1"/>
                </a:solidFill>
              </a:rPr>
              <a:t>Developer</a:t>
            </a:r>
            <a:r>
              <a:rPr lang="en-US" sz="3600" dirty="0"/>
              <a:t> </a:t>
            </a:r>
            <a:r>
              <a:rPr lang="en-US" sz="3600" dirty="0">
                <a:solidFill>
                  <a:schemeClr val="bg1"/>
                </a:solidFill>
              </a:rPr>
              <a:t>Tools</a:t>
            </a:r>
            <a:r>
              <a:rPr lang="en-US" sz="3600" dirty="0"/>
              <a:t> – For testing and debugging the portfolio.</a:t>
            </a:r>
          </a:p>
        </p:txBody>
      </p:sp>
    </p:spTree>
    <p:extLst>
      <p:ext uri="{BB962C8B-B14F-4D97-AF65-F5344CB8AC3E}">
        <p14:creationId xmlns:p14="http://schemas.microsoft.com/office/powerpoint/2010/main" val="2336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9F5-A0EB-8C23-F3AC-EEC2F98F5587}"/>
              </a:ext>
            </a:extLst>
          </p:cNvPr>
          <p:cNvSpPr>
            <a:spLocks noGrp="1"/>
          </p:cNvSpPr>
          <p:nvPr>
            <p:ph type="title"/>
          </p:nvPr>
        </p:nvSpPr>
        <p:spPr/>
        <p:txBody>
          <a:bodyPr/>
          <a:lstStyle/>
          <a:p>
            <a:r>
              <a:rPr lang="en-US" b="1" dirty="0">
                <a:solidFill>
                  <a:schemeClr val="bg2"/>
                </a:solidFill>
              </a:rPr>
              <a:t>  Tools and techniques </a:t>
            </a:r>
          </a:p>
        </p:txBody>
      </p:sp>
      <p:sp>
        <p:nvSpPr>
          <p:cNvPr id="3" name="Content Placeholder 2">
            <a:extLst>
              <a:ext uri="{FF2B5EF4-FFF2-40B4-BE49-F238E27FC236}">
                <a16:creationId xmlns:a16="http://schemas.microsoft.com/office/drawing/2014/main" id="{B6DB19BE-289D-0B6C-B15C-FF7C4492BE19}"/>
              </a:ext>
            </a:extLst>
          </p:cNvPr>
          <p:cNvSpPr>
            <a:spLocks noGrp="1"/>
          </p:cNvSpPr>
          <p:nvPr>
            <p:ph idx="1"/>
          </p:nvPr>
        </p:nvSpPr>
        <p:spPr/>
        <p:txBody>
          <a:bodyPr>
            <a:normAutofit fontScale="92500" lnSpcReduction="10000"/>
          </a:bodyPr>
          <a:lstStyle/>
          <a:p>
            <a:pPr marL="0" indent="0">
              <a:buNone/>
            </a:pPr>
            <a:r>
              <a:rPr lang="en-US" u="sng" dirty="0">
                <a:solidFill>
                  <a:schemeClr val="bg1"/>
                </a:solidFill>
              </a:rPr>
              <a:t>Techniques used:</a:t>
            </a:r>
          </a:p>
          <a:p>
            <a:pPr marL="457200" indent="-457200">
              <a:buAutoNum type="arabicPeriod"/>
            </a:pPr>
            <a:r>
              <a:rPr lang="en-US" dirty="0">
                <a:solidFill>
                  <a:schemeClr val="bg1"/>
                </a:solidFill>
              </a:rPr>
              <a:t>Semantic HTML – </a:t>
            </a:r>
            <a:r>
              <a:rPr lang="en-US" dirty="0"/>
              <a:t>Using</a:t>
            </a:r>
            <a:r>
              <a:rPr lang="en-US" dirty="0">
                <a:solidFill>
                  <a:schemeClr val="bg1"/>
                </a:solidFill>
              </a:rPr>
              <a:t> </a:t>
            </a:r>
            <a:r>
              <a:rPr lang="en-US" dirty="0"/>
              <a:t>proper</a:t>
            </a:r>
            <a:r>
              <a:rPr lang="en-US" dirty="0">
                <a:solidFill>
                  <a:schemeClr val="bg1"/>
                </a:solidFill>
              </a:rPr>
              <a:t> </a:t>
            </a:r>
            <a:r>
              <a:rPr lang="en-US" dirty="0"/>
              <a:t>tags</a:t>
            </a:r>
            <a:r>
              <a:rPr lang="en-US" dirty="0">
                <a:solidFill>
                  <a:schemeClr val="bg1"/>
                </a:solidFill>
              </a:rPr>
              <a:t> </a:t>
            </a:r>
            <a:r>
              <a:rPr lang="en-US" dirty="0"/>
              <a:t>for</a:t>
            </a:r>
            <a:r>
              <a:rPr lang="en-US" dirty="0">
                <a:solidFill>
                  <a:schemeClr val="bg1"/>
                </a:solidFill>
              </a:rPr>
              <a:t> </a:t>
            </a:r>
            <a:r>
              <a:rPr lang="en-US" dirty="0"/>
              <a:t>clarity</a:t>
            </a:r>
            <a:r>
              <a:rPr lang="en-US" dirty="0">
                <a:solidFill>
                  <a:schemeClr val="bg1"/>
                </a:solidFill>
              </a:rPr>
              <a:t> </a:t>
            </a:r>
            <a:r>
              <a:rPr lang="en-US" dirty="0"/>
              <a:t>and</a:t>
            </a:r>
            <a:r>
              <a:rPr lang="en-US" dirty="0">
                <a:solidFill>
                  <a:schemeClr val="bg1"/>
                </a:solidFill>
              </a:rPr>
              <a:t> </a:t>
            </a:r>
            <a:r>
              <a:rPr lang="en-US" dirty="0"/>
              <a:t>SEO.</a:t>
            </a:r>
          </a:p>
          <a:p>
            <a:pPr marL="457200" indent="-457200">
              <a:buAutoNum type="arabicPeriod" startAt="2"/>
            </a:pPr>
            <a:r>
              <a:rPr lang="en-US" dirty="0">
                <a:solidFill>
                  <a:schemeClr val="bg1"/>
                </a:solidFill>
              </a:rPr>
              <a:t>Responsive Design with CSS – </a:t>
            </a:r>
            <a:r>
              <a:rPr lang="en-US" dirty="0"/>
              <a:t>Making</a:t>
            </a:r>
            <a:r>
              <a:rPr lang="en-US" dirty="0">
                <a:solidFill>
                  <a:schemeClr val="bg1"/>
                </a:solidFill>
              </a:rPr>
              <a:t> </a:t>
            </a:r>
            <a:r>
              <a:rPr lang="en-US" dirty="0"/>
              <a:t>portfolio</a:t>
            </a:r>
            <a:r>
              <a:rPr lang="en-US" dirty="0">
                <a:solidFill>
                  <a:schemeClr val="bg1"/>
                </a:solidFill>
              </a:rPr>
              <a:t> </a:t>
            </a:r>
            <a:r>
              <a:rPr lang="en-US" dirty="0"/>
              <a:t>mobile-friendly.</a:t>
            </a:r>
          </a:p>
          <a:p>
            <a:pPr marL="457200" indent="-457200">
              <a:buAutoNum type="arabicPeriod" startAt="2"/>
            </a:pPr>
            <a:r>
              <a:rPr lang="en-US" dirty="0">
                <a:solidFill>
                  <a:schemeClr val="bg1"/>
                </a:solidFill>
              </a:rPr>
              <a:t>Styling Techniques – </a:t>
            </a:r>
            <a:r>
              <a:rPr lang="en-US" dirty="0"/>
              <a:t>Flexbox,</a:t>
            </a:r>
            <a:r>
              <a:rPr lang="en-US" dirty="0">
                <a:solidFill>
                  <a:schemeClr val="bg1"/>
                </a:solidFill>
              </a:rPr>
              <a:t> </a:t>
            </a:r>
            <a:r>
              <a:rPr lang="en-US" dirty="0"/>
              <a:t>Grid,</a:t>
            </a:r>
            <a:r>
              <a:rPr lang="en-US" dirty="0">
                <a:solidFill>
                  <a:schemeClr val="bg1"/>
                </a:solidFill>
              </a:rPr>
              <a:t> </a:t>
            </a:r>
            <a:r>
              <a:rPr lang="en-US" dirty="0"/>
              <a:t>transitions,</a:t>
            </a:r>
            <a:r>
              <a:rPr lang="en-US" dirty="0">
                <a:solidFill>
                  <a:schemeClr val="bg1"/>
                </a:solidFill>
              </a:rPr>
              <a:t> </a:t>
            </a:r>
            <a:r>
              <a:rPr lang="en-US" dirty="0"/>
              <a:t>and</a:t>
            </a:r>
            <a:r>
              <a:rPr lang="en-US" dirty="0">
                <a:solidFill>
                  <a:schemeClr val="bg1"/>
                </a:solidFill>
              </a:rPr>
              <a:t> </a:t>
            </a:r>
            <a:r>
              <a:rPr lang="en-US" dirty="0"/>
              <a:t>animations.</a:t>
            </a:r>
          </a:p>
          <a:p>
            <a:pPr marL="0" indent="0">
              <a:buNone/>
            </a:pPr>
            <a:r>
              <a:rPr lang="en-US" sz="2800" dirty="0">
                <a:solidFill>
                  <a:schemeClr val="bg1"/>
                </a:solidFill>
              </a:rPr>
              <a:t>4.  </a:t>
            </a:r>
            <a:r>
              <a:rPr lang="en-US" dirty="0">
                <a:solidFill>
                  <a:schemeClr val="bg1"/>
                </a:solidFill>
              </a:rPr>
              <a:t>JavaScript DOM Manipulation – </a:t>
            </a:r>
            <a:r>
              <a:rPr lang="en-US" dirty="0"/>
              <a:t>To</a:t>
            </a:r>
            <a:r>
              <a:rPr lang="en-US" dirty="0">
                <a:solidFill>
                  <a:schemeClr val="bg1"/>
                </a:solidFill>
              </a:rPr>
              <a:t> </a:t>
            </a:r>
            <a:r>
              <a:rPr lang="en-US" dirty="0"/>
              <a:t>make</a:t>
            </a:r>
            <a:r>
              <a:rPr lang="en-US" dirty="0">
                <a:solidFill>
                  <a:schemeClr val="bg1"/>
                </a:solidFill>
              </a:rPr>
              <a:t> </a:t>
            </a:r>
            <a:r>
              <a:rPr lang="en-US" dirty="0"/>
              <a:t>dynamic</a:t>
            </a:r>
            <a:r>
              <a:rPr lang="en-US" dirty="0">
                <a:solidFill>
                  <a:schemeClr val="bg1"/>
                </a:solidFill>
              </a:rPr>
              <a:t> </a:t>
            </a:r>
            <a:r>
              <a:rPr lang="en-US" dirty="0"/>
              <a:t>changes</a:t>
            </a:r>
            <a:r>
              <a:rPr lang="en-US" dirty="0">
                <a:solidFill>
                  <a:schemeClr val="bg1"/>
                </a:solidFill>
              </a:rPr>
              <a:t> </a:t>
            </a:r>
            <a:r>
              <a:rPr lang="en-US" dirty="0"/>
              <a:t>(show/hide</a:t>
            </a:r>
            <a:r>
              <a:rPr lang="en-US" dirty="0">
                <a:solidFill>
                  <a:schemeClr val="bg1"/>
                </a:solidFill>
              </a:rPr>
              <a:t> </a:t>
            </a:r>
            <a:r>
              <a:rPr lang="en-US" dirty="0"/>
              <a:t>content,</a:t>
            </a:r>
            <a:r>
              <a:rPr lang="en-US" dirty="0">
                <a:solidFill>
                  <a:schemeClr val="bg1"/>
                </a:solidFill>
              </a:rPr>
              <a:t> </a:t>
            </a:r>
            <a:r>
              <a:rPr lang="en-US" dirty="0"/>
              <a:t>image</a:t>
            </a:r>
            <a:r>
              <a:rPr lang="en-US" dirty="0">
                <a:solidFill>
                  <a:schemeClr val="bg1"/>
                </a:solidFill>
              </a:rPr>
              <a:t> </a:t>
            </a:r>
            <a:r>
              <a:rPr lang="en-US" dirty="0"/>
              <a:t>sliders).</a:t>
            </a:r>
          </a:p>
          <a:p>
            <a:pPr marL="0" indent="0">
              <a:buNone/>
            </a:pPr>
            <a:r>
              <a:rPr lang="en-US" sz="2800" dirty="0">
                <a:solidFill>
                  <a:schemeClr val="bg1"/>
                </a:solidFill>
              </a:rPr>
              <a:t>5.  </a:t>
            </a:r>
            <a:r>
              <a:rPr lang="en-US" dirty="0">
                <a:solidFill>
                  <a:schemeClr val="bg1"/>
                </a:solidFill>
              </a:rPr>
              <a:t>Form Validation – </a:t>
            </a:r>
            <a:r>
              <a:rPr lang="en-US" dirty="0"/>
              <a:t>Using</a:t>
            </a:r>
            <a:r>
              <a:rPr lang="en-US" dirty="0">
                <a:solidFill>
                  <a:schemeClr val="bg1"/>
                </a:solidFill>
              </a:rPr>
              <a:t> </a:t>
            </a:r>
            <a:r>
              <a:rPr lang="en-US" dirty="0"/>
              <a:t>JavaScript</a:t>
            </a:r>
            <a:r>
              <a:rPr lang="en-US" dirty="0">
                <a:solidFill>
                  <a:schemeClr val="bg1"/>
                </a:solidFill>
              </a:rPr>
              <a:t> </a:t>
            </a:r>
            <a:r>
              <a:rPr lang="en-US" dirty="0"/>
              <a:t>for</a:t>
            </a:r>
            <a:r>
              <a:rPr lang="en-US" dirty="0">
                <a:solidFill>
                  <a:schemeClr val="bg1"/>
                </a:solidFill>
              </a:rPr>
              <a:t> </a:t>
            </a:r>
            <a:r>
              <a:rPr lang="en-US" dirty="0"/>
              <a:t>input</a:t>
            </a:r>
            <a:r>
              <a:rPr lang="en-US" dirty="0">
                <a:solidFill>
                  <a:schemeClr val="bg1"/>
                </a:solidFill>
              </a:rPr>
              <a:t> </a:t>
            </a:r>
            <a:r>
              <a:rPr lang="en-US" dirty="0"/>
              <a:t>checks</a:t>
            </a:r>
            <a:r>
              <a:rPr lang="en-US" dirty="0">
                <a:solidFill>
                  <a:schemeClr val="bg1"/>
                </a:solidFill>
              </a:rPr>
              <a:t> </a:t>
            </a:r>
            <a:r>
              <a:rPr lang="en-US" dirty="0"/>
              <a:t>(e.g.,</a:t>
            </a:r>
            <a:r>
              <a:rPr lang="en-US" dirty="0">
                <a:solidFill>
                  <a:schemeClr val="bg1"/>
                </a:solidFill>
              </a:rPr>
              <a:t> </a:t>
            </a:r>
            <a:r>
              <a:rPr lang="en-US" dirty="0"/>
              <a:t>contact</a:t>
            </a:r>
            <a:r>
              <a:rPr lang="en-US" dirty="0">
                <a:solidFill>
                  <a:schemeClr val="bg1"/>
                </a:solidFill>
              </a:rPr>
              <a:t> </a:t>
            </a:r>
            <a:r>
              <a:rPr lang="en-US" dirty="0"/>
              <a:t>forms).</a:t>
            </a:r>
          </a:p>
          <a:p>
            <a:pPr marL="0" indent="0">
              <a:buNone/>
            </a:pPr>
            <a:endParaRPr lang="en-US" dirty="0">
              <a:solidFill>
                <a:schemeClr val="bg1"/>
              </a:solidFill>
            </a:endParaRPr>
          </a:p>
          <a:p>
            <a:pPr marL="457200" indent="-457200">
              <a:buAutoNum type="arabicPeriod"/>
            </a:pPr>
            <a:endParaRPr lang="en-US" dirty="0">
              <a:solidFill>
                <a:schemeClr val="bg1"/>
              </a:solidFill>
            </a:endParaRPr>
          </a:p>
        </p:txBody>
      </p:sp>
    </p:spTree>
    <p:extLst>
      <p:ext uri="{BB962C8B-B14F-4D97-AF65-F5344CB8AC3E}">
        <p14:creationId xmlns:p14="http://schemas.microsoft.com/office/powerpoint/2010/main" val="63879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EB53-234B-7408-E799-4D1178EAC9B1}"/>
              </a:ext>
            </a:extLst>
          </p:cNvPr>
          <p:cNvSpPr>
            <a:spLocks noGrp="1"/>
          </p:cNvSpPr>
          <p:nvPr>
            <p:ph type="title"/>
          </p:nvPr>
        </p:nvSpPr>
        <p:spPr/>
        <p:txBody>
          <a:bodyPr/>
          <a:lstStyle/>
          <a:p>
            <a:r>
              <a:rPr lang="en-US" b="1" dirty="0">
                <a:solidFill>
                  <a:schemeClr val="bg2"/>
                </a:solidFill>
              </a:rPr>
              <a:t>  Portfolio Design and layout </a:t>
            </a:r>
          </a:p>
        </p:txBody>
      </p:sp>
      <p:sp>
        <p:nvSpPr>
          <p:cNvPr id="3" name="Content Placeholder 2">
            <a:extLst>
              <a:ext uri="{FF2B5EF4-FFF2-40B4-BE49-F238E27FC236}">
                <a16:creationId xmlns:a16="http://schemas.microsoft.com/office/drawing/2014/main" id="{D91855E1-3562-AFE3-4605-66F28A36C594}"/>
              </a:ext>
            </a:extLst>
          </p:cNvPr>
          <p:cNvSpPr>
            <a:spLocks noGrp="1"/>
          </p:cNvSpPr>
          <p:nvPr>
            <p:ph idx="1"/>
          </p:nvPr>
        </p:nvSpPr>
        <p:spPr/>
        <p:txBody>
          <a:bodyPr>
            <a:normAutofit fontScale="85000" lnSpcReduction="20000"/>
          </a:bodyPr>
          <a:lstStyle/>
          <a:p>
            <a:pPr marL="0" indent="0">
              <a:buNone/>
            </a:pPr>
            <a:r>
              <a:rPr lang="en-US" sz="2800" u="sng" dirty="0">
                <a:solidFill>
                  <a:schemeClr val="bg1"/>
                </a:solidFill>
              </a:rPr>
              <a:t>Design:</a:t>
            </a:r>
          </a:p>
          <a:p>
            <a:r>
              <a:rPr lang="en-US" sz="2800" dirty="0">
                <a:solidFill>
                  <a:schemeClr val="bg1"/>
                </a:solidFill>
              </a:rPr>
              <a:t>      Simple &amp; Clean Layout</a:t>
            </a:r>
            <a:r>
              <a:rPr lang="en-US" sz="2800" dirty="0"/>
              <a:t> – Easy to navigate and understand.</a:t>
            </a:r>
          </a:p>
          <a:p>
            <a:r>
              <a:rPr lang="en-US" sz="2800" dirty="0">
                <a:solidFill>
                  <a:schemeClr val="bg1"/>
                </a:solidFill>
              </a:rPr>
              <a:t>      Visuals &amp; Multimedia</a:t>
            </a:r>
            <a:r>
              <a:rPr lang="en-US" sz="2800" dirty="0"/>
              <a:t> – Use images, videos, and graphics to make it engaging.</a:t>
            </a:r>
          </a:p>
          <a:p>
            <a:r>
              <a:rPr lang="en-US" sz="2800" dirty="0">
                <a:solidFill>
                  <a:schemeClr val="bg1"/>
                </a:solidFill>
              </a:rPr>
              <a:t>      Professional</a:t>
            </a:r>
            <a:r>
              <a:rPr lang="en-US" sz="2800" dirty="0"/>
              <a:t> </a:t>
            </a:r>
            <a:r>
              <a:rPr lang="en-US" sz="2800" dirty="0">
                <a:solidFill>
                  <a:schemeClr val="bg1"/>
                </a:solidFill>
              </a:rPr>
              <a:t>Look</a:t>
            </a:r>
            <a:r>
              <a:rPr lang="en-US" sz="2800" dirty="0"/>
              <a:t> – Should highlight creativity and expertise.</a:t>
            </a:r>
          </a:p>
          <a:p>
            <a:r>
              <a:rPr lang="en-US" sz="2800" dirty="0">
                <a:solidFill>
                  <a:schemeClr val="bg1"/>
                </a:solidFill>
              </a:rPr>
              <a:t>      User-Friendly</a:t>
            </a:r>
            <a:r>
              <a:rPr lang="en-US" sz="2800" dirty="0"/>
              <a:t> </a:t>
            </a:r>
            <a:r>
              <a:rPr lang="en-US" sz="2800" dirty="0">
                <a:solidFill>
                  <a:schemeClr val="bg1"/>
                </a:solidFill>
              </a:rPr>
              <a:t>Navigation</a:t>
            </a:r>
            <a:r>
              <a:rPr lang="en-US" sz="2800" dirty="0"/>
              <a:t> – Clear menu, easy to move between sections.</a:t>
            </a:r>
          </a:p>
          <a:p>
            <a:r>
              <a:rPr lang="en-US" sz="2800" dirty="0">
                <a:solidFill>
                  <a:schemeClr val="bg1"/>
                </a:solidFill>
              </a:rPr>
              <a:t>      Minimal</a:t>
            </a:r>
            <a:r>
              <a:rPr lang="en-US" sz="2800" dirty="0"/>
              <a:t> </a:t>
            </a:r>
            <a:r>
              <a:rPr lang="en-US" sz="2800" dirty="0">
                <a:solidFill>
                  <a:schemeClr val="bg1"/>
                </a:solidFill>
              </a:rPr>
              <a:t>Loading</a:t>
            </a:r>
            <a:r>
              <a:rPr lang="en-US" sz="2800" dirty="0"/>
              <a:t> </a:t>
            </a:r>
            <a:r>
              <a:rPr lang="en-US" sz="2800" dirty="0">
                <a:solidFill>
                  <a:schemeClr val="bg1"/>
                </a:solidFill>
              </a:rPr>
              <a:t>Time</a:t>
            </a:r>
            <a:r>
              <a:rPr lang="en-US" sz="2800" dirty="0"/>
              <a:t> – Optimize images and code for fast performance.</a:t>
            </a:r>
          </a:p>
          <a:p>
            <a:endParaRPr lang="en-US" dirty="0"/>
          </a:p>
        </p:txBody>
      </p:sp>
    </p:spTree>
    <p:extLst>
      <p:ext uri="{BB962C8B-B14F-4D97-AF65-F5344CB8AC3E}">
        <p14:creationId xmlns:p14="http://schemas.microsoft.com/office/powerpoint/2010/main" val="289788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1F25-5754-BF7B-2A8A-E61A81BCA8CC}"/>
              </a:ext>
            </a:extLst>
          </p:cNvPr>
          <p:cNvSpPr>
            <a:spLocks noGrp="1"/>
          </p:cNvSpPr>
          <p:nvPr>
            <p:ph type="title"/>
          </p:nvPr>
        </p:nvSpPr>
        <p:spPr/>
        <p:txBody>
          <a:bodyPr/>
          <a:lstStyle/>
          <a:p>
            <a:r>
              <a:rPr lang="en-US" b="1" dirty="0">
                <a:solidFill>
                  <a:schemeClr val="bg2"/>
                </a:solidFill>
              </a:rPr>
              <a:t>  Portfolio design and layout </a:t>
            </a:r>
          </a:p>
        </p:txBody>
      </p:sp>
      <p:sp>
        <p:nvSpPr>
          <p:cNvPr id="3" name="Content Placeholder 2">
            <a:extLst>
              <a:ext uri="{FF2B5EF4-FFF2-40B4-BE49-F238E27FC236}">
                <a16:creationId xmlns:a16="http://schemas.microsoft.com/office/drawing/2014/main" id="{1A494B13-F119-017C-E319-18C67EC313E0}"/>
              </a:ext>
            </a:extLst>
          </p:cNvPr>
          <p:cNvSpPr>
            <a:spLocks noGrp="1"/>
          </p:cNvSpPr>
          <p:nvPr>
            <p:ph idx="1"/>
          </p:nvPr>
        </p:nvSpPr>
        <p:spPr/>
        <p:txBody>
          <a:bodyPr>
            <a:normAutofit lnSpcReduction="10000"/>
          </a:bodyPr>
          <a:lstStyle/>
          <a:p>
            <a:pPr marL="0" indent="0">
              <a:buNone/>
            </a:pPr>
            <a:r>
              <a:rPr lang="en-US" u="sng" dirty="0">
                <a:solidFill>
                  <a:schemeClr val="bg1"/>
                </a:solidFill>
              </a:rPr>
              <a:t>Layout:</a:t>
            </a:r>
          </a:p>
          <a:p>
            <a:pPr marL="457200" indent="-457200">
              <a:buFont typeface="+mj-lt"/>
              <a:buAutoNum type="arabicPeriod"/>
            </a:pPr>
            <a:r>
              <a:rPr lang="en-US" sz="2800" dirty="0">
                <a:solidFill>
                  <a:schemeClr val="bg1"/>
                </a:solidFill>
              </a:rPr>
              <a:t>Header</a:t>
            </a:r>
            <a:r>
              <a:rPr lang="en-US" sz="2800" dirty="0"/>
              <a:t> </a:t>
            </a:r>
            <a:r>
              <a:rPr lang="en-US" sz="2800" dirty="0">
                <a:solidFill>
                  <a:schemeClr val="bg1"/>
                </a:solidFill>
              </a:rPr>
              <a:t>Section</a:t>
            </a:r>
            <a:r>
              <a:rPr lang="en-US" sz="2800" dirty="0"/>
              <a:t> – Name, title, logo, and navigation menu.</a:t>
            </a:r>
          </a:p>
          <a:p>
            <a:pPr marL="457200" indent="-457200">
              <a:buFont typeface="+mj-lt"/>
              <a:buAutoNum type="arabicPeriod"/>
            </a:pPr>
            <a:r>
              <a:rPr lang="en-US" sz="2800" dirty="0">
                <a:solidFill>
                  <a:schemeClr val="bg1"/>
                </a:solidFill>
              </a:rPr>
              <a:t>Skills</a:t>
            </a:r>
            <a:r>
              <a:rPr lang="en-US" sz="2800" dirty="0"/>
              <a:t> </a:t>
            </a:r>
            <a:r>
              <a:rPr lang="en-US" sz="2800" dirty="0">
                <a:solidFill>
                  <a:schemeClr val="bg1"/>
                </a:solidFill>
              </a:rPr>
              <a:t>Section</a:t>
            </a:r>
            <a:r>
              <a:rPr lang="en-US" sz="2800" dirty="0"/>
              <a:t> – List of technical and soft skills.</a:t>
            </a:r>
          </a:p>
          <a:p>
            <a:pPr marL="457200" indent="-457200">
              <a:buFont typeface="+mj-lt"/>
              <a:buAutoNum type="arabicPeriod"/>
            </a:pPr>
            <a:r>
              <a:rPr lang="en-US" sz="2800" dirty="0">
                <a:solidFill>
                  <a:schemeClr val="bg1"/>
                </a:solidFill>
              </a:rPr>
              <a:t>Projects/Work</a:t>
            </a:r>
            <a:r>
              <a:rPr lang="en-US" sz="2800" dirty="0"/>
              <a:t> </a:t>
            </a:r>
            <a:r>
              <a:rPr lang="en-US" sz="2800" dirty="0">
                <a:solidFill>
                  <a:schemeClr val="bg1"/>
                </a:solidFill>
              </a:rPr>
              <a:t>Section</a:t>
            </a:r>
            <a:r>
              <a:rPr lang="en-US" sz="2800" dirty="0"/>
              <a:t> – Showcase of best projects with details.</a:t>
            </a:r>
          </a:p>
          <a:p>
            <a:pPr marL="457200" indent="-457200">
              <a:buFont typeface="+mj-lt"/>
              <a:buAutoNum type="arabicPeriod"/>
            </a:pPr>
            <a:r>
              <a:rPr lang="en-US" sz="2800" dirty="0">
                <a:solidFill>
                  <a:schemeClr val="bg1"/>
                </a:solidFill>
              </a:rPr>
              <a:t>Contact</a:t>
            </a:r>
            <a:r>
              <a:rPr lang="en-US" sz="2800" dirty="0"/>
              <a:t> </a:t>
            </a:r>
            <a:r>
              <a:rPr lang="en-US" sz="2800" dirty="0">
                <a:solidFill>
                  <a:schemeClr val="bg1"/>
                </a:solidFill>
              </a:rPr>
              <a:t>Section</a:t>
            </a:r>
            <a:r>
              <a:rPr lang="en-US" sz="2800" dirty="0"/>
              <a:t> – Email, phone, LinkedIn, GitHub, or social links.</a:t>
            </a:r>
          </a:p>
          <a:p>
            <a:pPr marL="457200" indent="-457200">
              <a:buFont typeface="+mj-lt"/>
              <a:buAutoNum type="arabicPeriod"/>
            </a:pPr>
            <a:r>
              <a:rPr lang="en-US" sz="2800" dirty="0">
                <a:solidFill>
                  <a:schemeClr val="bg1"/>
                </a:solidFill>
              </a:rPr>
              <a:t>Footer</a:t>
            </a:r>
            <a:r>
              <a:rPr lang="en-US" sz="2800" dirty="0"/>
              <a:t> – Copyright, quick links, and credits.</a:t>
            </a:r>
          </a:p>
        </p:txBody>
      </p:sp>
    </p:spTree>
    <p:extLst>
      <p:ext uri="{BB962C8B-B14F-4D97-AF65-F5344CB8AC3E}">
        <p14:creationId xmlns:p14="http://schemas.microsoft.com/office/powerpoint/2010/main" val="318882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D21E-E82F-D3F0-6215-44F9479BB667}"/>
              </a:ext>
            </a:extLst>
          </p:cNvPr>
          <p:cNvSpPr>
            <a:spLocks noGrp="1"/>
          </p:cNvSpPr>
          <p:nvPr>
            <p:ph type="title"/>
          </p:nvPr>
        </p:nvSpPr>
        <p:spPr/>
        <p:txBody>
          <a:bodyPr/>
          <a:lstStyle/>
          <a:p>
            <a:r>
              <a:rPr lang="en-US" dirty="0"/>
              <a:t>  </a:t>
            </a:r>
            <a:r>
              <a:rPr lang="en-US" b="1" dirty="0">
                <a:solidFill>
                  <a:schemeClr val="bg2"/>
                </a:solidFill>
              </a:rPr>
              <a:t>Features and functionality </a:t>
            </a:r>
            <a:endParaRPr lang="en-US" dirty="0"/>
          </a:p>
        </p:txBody>
      </p:sp>
      <p:sp>
        <p:nvSpPr>
          <p:cNvPr id="3" name="Content Placeholder 2">
            <a:extLst>
              <a:ext uri="{FF2B5EF4-FFF2-40B4-BE49-F238E27FC236}">
                <a16:creationId xmlns:a16="http://schemas.microsoft.com/office/drawing/2014/main" id="{B6564386-1ACC-98F7-538D-5094878D5BE2}"/>
              </a:ext>
            </a:extLst>
          </p:cNvPr>
          <p:cNvSpPr>
            <a:spLocks noGrp="1"/>
          </p:cNvSpPr>
          <p:nvPr>
            <p:ph idx="1"/>
          </p:nvPr>
        </p:nvSpPr>
        <p:spPr/>
        <p:txBody>
          <a:bodyPr/>
          <a:lstStyle/>
          <a:p>
            <a:pPr marL="0" indent="0">
              <a:buNone/>
            </a:pPr>
            <a:r>
              <a:rPr lang="en-US" u="sng" dirty="0">
                <a:solidFill>
                  <a:schemeClr val="bg1"/>
                </a:solidFill>
              </a:rPr>
              <a:t>Features:</a:t>
            </a:r>
          </a:p>
          <a:p>
            <a:pPr marL="1257300" lvl="2" indent="-342900">
              <a:buFont typeface="+mj-lt"/>
              <a:buAutoNum type="arabicPeriod"/>
            </a:pPr>
            <a:r>
              <a:rPr lang="en-US" sz="2800" dirty="0">
                <a:solidFill>
                  <a:schemeClr val="bg1"/>
                </a:solidFill>
              </a:rPr>
              <a:t>Skills</a:t>
            </a:r>
            <a:r>
              <a:rPr lang="en-US" dirty="0"/>
              <a:t> </a:t>
            </a:r>
            <a:r>
              <a:rPr lang="en-US" sz="2800" dirty="0">
                <a:solidFill>
                  <a:schemeClr val="bg1"/>
                </a:solidFill>
              </a:rPr>
              <a:t>Section</a:t>
            </a:r>
            <a:r>
              <a:rPr lang="en-US" dirty="0"/>
              <a:t> – </a:t>
            </a:r>
            <a:r>
              <a:rPr lang="en-US" sz="2800" dirty="0"/>
              <a:t>Technical, creative, and soft skills.</a:t>
            </a:r>
          </a:p>
          <a:p>
            <a:pPr marL="1257300" lvl="2" indent="-342900">
              <a:buFont typeface="+mj-lt"/>
              <a:buAutoNum type="arabicPeriod"/>
            </a:pPr>
            <a:r>
              <a:rPr lang="en-US" sz="2800" dirty="0">
                <a:solidFill>
                  <a:schemeClr val="bg1"/>
                </a:solidFill>
              </a:rPr>
              <a:t>Educational</a:t>
            </a:r>
            <a:r>
              <a:rPr lang="en-US" dirty="0"/>
              <a:t> </a:t>
            </a:r>
            <a:r>
              <a:rPr lang="en-US" sz="2800" dirty="0">
                <a:solidFill>
                  <a:schemeClr val="bg1"/>
                </a:solidFill>
              </a:rPr>
              <a:t>Details</a:t>
            </a:r>
            <a:r>
              <a:rPr lang="en-US" dirty="0"/>
              <a:t> – </a:t>
            </a:r>
            <a:r>
              <a:rPr lang="en-US" sz="2800" dirty="0"/>
              <a:t>Academic background.</a:t>
            </a:r>
          </a:p>
          <a:p>
            <a:pPr marL="1257300" lvl="2" indent="-342900">
              <a:buFont typeface="+mj-lt"/>
              <a:buAutoNum type="arabicPeriod"/>
            </a:pPr>
            <a:r>
              <a:rPr lang="en-US" sz="2800" dirty="0">
                <a:solidFill>
                  <a:schemeClr val="bg1"/>
                </a:solidFill>
              </a:rPr>
              <a:t>Responsive</a:t>
            </a:r>
            <a:r>
              <a:rPr lang="en-US" dirty="0"/>
              <a:t> </a:t>
            </a:r>
            <a:r>
              <a:rPr lang="en-US" sz="2800" dirty="0">
                <a:solidFill>
                  <a:schemeClr val="bg1"/>
                </a:solidFill>
              </a:rPr>
              <a:t>Design</a:t>
            </a:r>
            <a:r>
              <a:rPr lang="en-US" dirty="0"/>
              <a:t> – </a:t>
            </a:r>
            <a:r>
              <a:rPr lang="en-US" sz="2800" dirty="0"/>
              <a:t>Works on mobile, tablet, and desktop.</a:t>
            </a:r>
          </a:p>
          <a:p>
            <a:pPr marL="1257300" lvl="2" indent="-342900">
              <a:buFont typeface="+mj-lt"/>
              <a:buAutoNum type="arabicPeriod"/>
            </a:pPr>
            <a:r>
              <a:rPr lang="en-US" sz="2800" dirty="0">
                <a:solidFill>
                  <a:schemeClr val="bg1"/>
                </a:solidFill>
              </a:rPr>
              <a:t>Professional</a:t>
            </a:r>
            <a:r>
              <a:rPr lang="en-US" dirty="0"/>
              <a:t> </a:t>
            </a:r>
            <a:r>
              <a:rPr lang="en-US" sz="2800" dirty="0">
                <a:solidFill>
                  <a:schemeClr val="bg1"/>
                </a:solidFill>
              </a:rPr>
              <a:t>Design</a:t>
            </a:r>
            <a:r>
              <a:rPr lang="en-US" dirty="0"/>
              <a:t> – </a:t>
            </a:r>
            <a:r>
              <a:rPr lang="en-US" sz="2800" dirty="0"/>
              <a:t>Clean, attractive, and modern look.</a:t>
            </a:r>
          </a:p>
          <a:p>
            <a:pPr marL="1257300" lvl="2" indent="-342900">
              <a:buFont typeface="+mj-lt"/>
              <a:buAutoNum type="arabicPeriod"/>
            </a:pPr>
            <a:r>
              <a:rPr lang="en-US" sz="2800" dirty="0">
                <a:solidFill>
                  <a:schemeClr val="bg1"/>
                </a:solidFill>
              </a:rPr>
              <a:t>User-Friendly</a:t>
            </a:r>
            <a:r>
              <a:rPr lang="en-US" dirty="0"/>
              <a:t> </a:t>
            </a:r>
            <a:r>
              <a:rPr lang="en-US" sz="2800" dirty="0">
                <a:solidFill>
                  <a:schemeClr val="bg1"/>
                </a:solidFill>
              </a:rPr>
              <a:t>Navigation</a:t>
            </a:r>
            <a:r>
              <a:rPr lang="en-US" dirty="0"/>
              <a:t> – </a:t>
            </a:r>
            <a:r>
              <a:rPr lang="en-US" sz="2800" dirty="0"/>
              <a:t>Clear menus and easy browsing.</a:t>
            </a:r>
          </a:p>
        </p:txBody>
      </p:sp>
    </p:spTree>
    <p:extLst>
      <p:ext uri="{BB962C8B-B14F-4D97-AF65-F5344CB8AC3E}">
        <p14:creationId xmlns:p14="http://schemas.microsoft.com/office/powerpoint/2010/main" val="1177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158B-01FA-C1A4-4D2B-0269BB6FD387}"/>
              </a:ext>
            </a:extLst>
          </p:cNvPr>
          <p:cNvSpPr>
            <a:spLocks noGrp="1"/>
          </p:cNvSpPr>
          <p:nvPr>
            <p:ph type="title"/>
          </p:nvPr>
        </p:nvSpPr>
        <p:spPr/>
        <p:txBody>
          <a:bodyPr/>
          <a:lstStyle/>
          <a:p>
            <a:r>
              <a:rPr lang="en-US" b="1" dirty="0">
                <a:solidFill>
                  <a:schemeClr val="bg2"/>
                </a:solidFill>
              </a:rPr>
              <a:t>  Features and functionality </a:t>
            </a:r>
          </a:p>
        </p:txBody>
      </p:sp>
      <p:sp>
        <p:nvSpPr>
          <p:cNvPr id="3" name="Content Placeholder 2">
            <a:extLst>
              <a:ext uri="{FF2B5EF4-FFF2-40B4-BE49-F238E27FC236}">
                <a16:creationId xmlns:a16="http://schemas.microsoft.com/office/drawing/2014/main" id="{369AB01D-38C6-AF45-0654-7E2372CD5C39}"/>
              </a:ext>
            </a:extLst>
          </p:cNvPr>
          <p:cNvSpPr>
            <a:spLocks noGrp="1"/>
          </p:cNvSpPr>
          <p:nvPr>
            <p:ph idx="1"/>
          </p:nvPr>
        </p:nvSpPr>
        <p:spPr>
          <a:xfrm>
            <a:off x="1382513" y="2097088"/>
            <a:ext cx="9905999" cy="3541714"/>
          </a:xfrm>
        </p:spPr>
        <p:txBody>
          <a:bodyPr>
            <a:normAutofit fontScale="92500" lnSpcReduction="20000"/>
          </a:bodyPr>
          <a:lstStyle/>
          <a:p>
            <a:pPr marL="0" indent="0">
              <a:buNone/>
            </a:pPr>
            <a:r>
              <a:rPr lang="en-US" u="sng" dirty="0">
                <a:solidFill>
                  <a:schemeClr val="bg1"/>
                </a:solidFill>
              </a:rPr>
              <a:t>Functionality:</a:t>
            </a:r>
          </a:p>
          <a:p>
            <a:r>
              <a:rPr lang="en-US" sz="2800" dirty="0">
                <a:solidFill>
                  <a:schemeClr val="bg1"/>
                </a:solidFill>
              </a:rPr>
              <a:t>Highlight</a:t>
            </a:r>
            <a:r>
              <a:rPr lang="en-US" sz="2800" dirty="0"/>
              <a:t> </a:t>
            </a:r>
            <a:r>
              <a:rPr lang="en-US" sz="2800" dirty="0">
                <a:solidFill>
                  <a:schemeClr val="bg1"/>
                </a:solidFill>
              </a:rPr>
              <a:t>Skills</a:t>
            </a:r>
            <a:r>
              <a:rPr lang="en-US" sz="2800" dirty="0"/>
              <a:t> – Categorize technical, creative, and soft skills.</a:t>
            </a:r>
          </a:p>
          <a:p>
            <a:r>
              <a:rPr lang="en-US" sz="2800" dirty="0"/>
              <a:t> </a:t>
            </a:r>
            <a:r>
              <a:rPr lang="en-US" sz="2800" dirty="0">
                <a:solidFill>
                  <a:schemeClr val="bg1"/>
                </a:solidFill>
              </a:rPr>
              <a:t>Responsive</a:t>
            </a:r>
            <a:r>
              <a:rPr lang="en-US" sz="2800" dirty="0"/>
              <a:t> </a:t>
            </a:r>
            <a:r>
              <a:rPr lang="en-US" sz="2800" dirty="0">
                <a:solidFill>
                  <a:schemeClr val="bg1"/>
                </a:solidFill>
              </a:rPr>
              <a:t>Layout</a:t>
            </a:r>
            <a:r>
              <a:rPr lang="en-US" sz="2800" dirty="0"/>
              <a:t> – Works on mobile, tablet, and desktop.</a:t>
            </a:r>
          </a:p>
          <a:p>
            <a:r>
              <a:rPr lang="en-US" sz="2800" dirty="0">
                <a:solidFill>
                  <a:schemeClr val="bg1"/>
                </a:solidFill>
              </a:rPr>
              <a:t>Multimedia</a:t>
            </a:r>
            <a:r>
              <a:rPr lang="en-US" sz="2800" dirty="0"/>
              <a:t> </a:t>
            </a:r>
            <a:r>
              <a:rPr lang="en-US" sz="2800" dirty="0">
                <a:solidFill>
                  <a:schemeClr val="bg1"/>
                </a:solidFill>
              </a:rPr>
              <a:t>Support</a:t>
            </a:r>
            <a:r>
              <a:rPr lang="en-US" sz="2800" dirty="0"/>
              <a:t> – Images, audio, video, presentations, and documents.</a:t>
            </a:r>
          </a:p>
          <a:p>
            <a:r>
              <a:rPr lang="en-US" sz="2800" dirty="0">
                <a:solidFill>
                  <a:schemeClr val="bg1"/>
                </a:solidFill>
              </a:rPr>
              <a:t>Social</a:t>
            </a:r>
            <a:r>
              <a:rPr lang="en-US" sz="2800" dirty="0"/>
              <a:t> </a:t>
            </a:r>
            <a:r>
              <a:rPr lang="en-US" sz="2800" dirty="0">
                <a:solidFill>
                  <a:schemeClr val="bg1"/>
                </a:solidFill>
              </a:rPr>
              <a:t>Media</a:t>
            </a:r>
            <a:r>
              <a:rPr lang="en-US" sz="2800" dirty="0"/>
              <a:t> </a:t>
            </a:r>
            <a:r>
              <a:rPr lang="en-US" sz="2800" dirty="0">
                <a:solidFill>
                  <a:schemeClr val="bg1"/>
                </a:solidFill>
              </a:rPr>
              <a:t>Integration</a:t>
            </a:r>
            <a:r>
              <a:rPr lang="en-US" sz="2800" dirty="0"/>
              <a:t> – LinkedIn, GitHub, or other professional links.</a:t>
            </a:r>
          </a:p>
          <a:p>
            <a:r>
              <a:rPr lang="en-US" sz="2800" dirty="0">
                <a:solidFill>
                  <a:schemeClr val="bg1"/>
                </a:solidFill>
              </a:rPr>
              <a:t>Feedback</a:t>
            </a:r>
            <a:r>
              <a:rPr lang="en-US" sz="2800" dirty="0"/>
              <a:t> </a:t>
            </a:r>
            <a:r>
              <a:rPr lang="en-US" sz="2800" dirty="0">
                <a:solidFill>
                  <a:schemeClr val="bg1"/>
                </a:solidFill>
              </a:rPr>
              <a:t>Section</a:t>
            </a:r>
            <a:r>
              <a:rPr lang="en-US" sz="2800" dirty="0"/>
              <a:t> – Clients/teachers can leave comments or reviews.</a:t>
            </a:r>
          </a:p>
        </p:txBody>
      </p:sp>
    </p:spTree>
    <p:extLst>
      <p:ext uri="{BB962C8B-B14F-4D97-AF65-F5344CB8AC3E}">
        <p14:creationId xmlns:p14="http://schemas.microsoft.com/office/powerpoint/2010/main" val="110924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E441-74E7-60E7-7410-F8C021DDECE3}"/>
              </a:ext>
            </a:extLst>
          </p:cNvPr>
          <p:cNvSpPr>
            <a:spLocks noGrp="1"/>
          </p:cNvSpPr>
          <p:nvPr>
            <p:ph type="title"/>
          </p:nvPr>
        </p:nvSpPr>
        <p:spPr/>
        <p:txBody>
          <a:bodyPr/>
          <a:lstStyle/>
          <a:p>
            <a:r>
              <a:rPr lang="en-US" b="1" dirty="0">
                <a:solidFill>
                  <a:schemeClr val="bg2"/>
                </a:solidFill>
              </a:rPr>
              <a:t>  Results and screenshot </a:t>
            </a:r>
          </a:p>
        </p:txBody>
      </p:sp>
      <p:sp>
        <p:nvSpPr>
          <p:cNvPr id="3" name="Content Placeholder 2">
            <a:extLst>
              <a:ext uri="{FF2B5EF4-FFF2-40B4-BE49-F238E27FC236}">
                <a16:creationId xmlns:a16="http://schemas.microsoft.com/office/drawing/2014/main" id="{FB3BB098-793E-407C-EFB5-5551FEE67538}"/>
              </a:ext>
            </a:extLst>
          </p:cNvPr>
          <p:cNvSpPr>
            <a:spLocks noGrp="1"/>
          </p:cNvSpPr>
          <p:nvPr>
            <p:ph idx="1"/>
          </p:nvPr>
        </p:nvSpPr>
        <p:spPr/>
        <p:txBody>
          <a:bodyPr>
            <a:normAutofit lnSpcReduction="10000"/>
          </a:bodyPr>
          <a:lstStyle/>
          <a:p>
            <a:pPr marL="0" indent="0">
              <a:buNone/>
            </a:pPr>
            <a:r>
              <a:rPr lang="en-US" u="sng" dirty="0">
                <a:solidFill>
                  <a:schemeClr val="bg1"/>
                </a:solidFill>
              </a:rPr>
              <a:t>Results:</a:t>
            </a:r>
          </a:p>
          <a:p>
            <a:r>
              <a:rPr lang="en-US" sz="2800" dirty="0"/>
              <a:t>These show how effective the portfolio is in showcasing skills, projects, and professional growth.</a:t>
            </a:r>
          </a:p>
          <a:p>
            <a:r>
              <a:rPr lang="en-US" sz="2800" dirty="0"/>
              <a:t>Allows teachers, clients, or peers to provide reviews/testimonials.</a:t>
            </a:r>
          </a:p>
          <a:p>
            <a:r>
              <a:rPr lang="en-US" sz="2800" dirty="0"/>
              <a:t>Shows progress over time through updates and new projects.</a:t>
            </a:r>
          </a:p>
          <a:p>
            <a:r>
              <a:rPr lang="en-US" sz="2800" dirty="0"/>
              <a:t>Coding, design, or multimedia skills are showcased effectively.</a:t>
            </a:r>
          </a:p>
          <a:p>
            <a:pPr marL="0" indent="0">
              <a:buNone/>
            </a:pPr>
            <a:endParaRPr lang="en-US" dirty="0"/>
          </a:p>
        </p:txBody>
      </p:sp>
    </p:spTree>
    <p:extLst>
      <p:ext uri="{BB962C8B-B14F-4D97-AF65-F5344CB8AC3E}">
        <p14:creationId xmlns:p14="http://schemas.microsoft.com/office/powerpoint/2010/main" val="60378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C31A-8642-060D-F756-973555A3BD04}"/>
              </a:ext>
            </a:extLst>
          </p:cNvPr>
          <p:cNvSpPr>
            <a:spLocks noGrp="1"/>
          </p:cNvSpPr>
          <p:nvPr>
            <p:ph type="title"/>
          </p:nvPr>
        </p:nvSpPr>
        <p:spPr>
          <a:xfrm>
            <a:off x="4623991" y="0"/>
            <a:ext cx="9905998" cy="714375"/>
          </a:xfrm>
        </p:spPr>
        <p:txBody>
          <a:bodyPr/>
          <a:lstStyle/>
          <a:p>
            <a:pPr algn="l"/>
            <a:r>
              <a:rPr lang="en-US" b="1" dirty="0">
                <a:solidFill>
                  <a:schemeClr val="bg2"/>
                </a:solidFill>
              </a:rPr>
              <a:t>Screen shot </a:t>
            </a:r>
          </a:p>
        </p:txBody>
      </p:sp>
      <p:sp>
        <p:nvSpPr>
          <p:cNvPr id="3" name="Content Placeholder 2">
            <a:extLst>
              <a:ext uri="{FF2B5EF4-FFF2-40B4-BE49-F238E27FC236}">
                <a16:creationId xmlns:a16="http://schemas.microsoft.com/office/drawing/2014/main" id="{38DD045B-E0DB-F830-5120-F4DBA941D1BC}"/>
              </a:ext>
            </a:extLst>
          </p:cNvPr>
          <p:cNvSpPr>
            <a:spLocks noGrp="1"/>
          </p:cNvSpPr>
          <p:nvPr>
            <p:ph idx="1"/>
          </p:nvPr>
        </p:nvSpPr>
        <p:spPr>
          <a:xfrm>
            <a:off x="1357312" y="714375"/>
            <a:ext cx="9905998" cy="6322219"/>
          </a:xfrm>
        </p:spPr>
        <p:txBody>
          <a:bodyPr>
            <a:normAutofit/>
          </a:bodyPr>
          <a:lstStyle/>
          <a:p>
            <a:pPr marL="3657600" lvl="8" indent="0">
              <a:buNone/>
            </a:pPr>
            <a:r>
              <a:rPr lang="en-US" sz="3200" b="1" dirty="0">
                <a:solidFill>
                  <a:schemeClr val="tx2">
                    <a:lumMod val="75000"/>
                  </a:schemeClr>
                </a:solidFill>
              </a:rPr>
              <a:t>Devisri Ravi </a:t>
            </a:r>
          </a:p>
          <a:p>
            <a:pPr marL="914400" lvl="2" indent="0">
              <a:buNone/>
            </a:pPr>
            <a:r>
              <a:rPr lang="en-US" sz="3600" dirty="0">
                <a:solidFill>
                  <a:schemeClr val="bg1"/>
                </a:solidFill>
              </a:rPr>
              <a:t>BCA</a:t>
            </a:r>
            <a:r>
              <a:rPr lang="en-US" sz="3600" dirty="0">
                <a:solidFill>
                  <a:schemeClr val="tx2">
                    <a:lumMod val="75000"/>
                  </a:schemeClr>
                </a:solidFill>
              </a:rPr>
              <a:t> </a:t>
            </a:r>
            <a:r>
              <a:rPr lang="en-US" sz="3600" dirty="0">
                <a:solidFill>
                  <a:schemeClr val="bg1"/>
                </a:solidFill>
              </a:rPr>
              <a:t>student</a:t>
            </a:r>
            <a:r>
              <a:rPr lang="en-US" sz="3600" dirty="0">
                <a:solidFill>
                  <a:schemeClr val="tx2">
                    <a:lumMod val="75000"/>
                  </a:schemeClr>
                </a:solidFill>
              </a:rPr>
              <a:t> </a:t>
            </a:r>
            <a:r>
              <a:rPr lang="en-US" sz="3600" dirty="0">
                <a:solidFill>
                  <a:schemeClr val="bg1"/>
                </a:solidFill>
              </a:rPr>
              <a:t>|</a:t>
            </a:r>
            <a:r>
              <a:rPr lang="en-US" sz="3600" dirty="0" err="1">
                <a:solidFill>
                  <a:schemeClr val="bg1"/>
                </a:solidFill>
              </a:rPr>
              <a:t>shree</a:t>
            </a:r>
            <a:r>
              <a:rPr lang="en-US" sz="3600" dirty="0">
                <a:solidFill>
                  <a:schemeClr val="tx2">
                    <a:lumMod val="75000"/>
                  </a:schemeClr>
                </a:solidFill>
              </a:rPr>
              <a:t> </a:t>
            </a:r>
            <a:r>
              <a:rPr lang="en-US" sz="3600" dirty="0" err="1">
                <a:solidFill>
                  <a:schemeClr val="bg1"/>
                </a:solidFill>
              </a:rPr>
              <a:t>raghavendra</a:t>
            </a:r>
            <a:r>
              <a:rPr lang="en-US" sz="3600" dirty="0">
                <a:solidFill>
                  <a:schemeClr val="tx2">
                    <a:lumMod val="75000"/>
                  </a:schemeClr>
                </a:solidFill>
              </a:rPr>
              <a:t> </a:t>
            </a:r>
            <a:r>
              <a:rPr lang="en-US" sz="3600" dirty="0">
                <a:solidFill>
                  <a:schemeClr val="bg1"/>
                </a:solidFill>
              </a:rPr>
              <a:t>arts</a:t>
            </a:r>
            <a:r>
              <a:rPr lang="en-US" sz="3600" dirty="0">
                <a:solidFill>
                  <a:schemeClr val="tx2">
                    <a:lumMod val="75000"/>
                  </a:schemeClr>
                </a:solidFill>
              </a:rPr>
              <a:t> </a:t>
            </a:r>
            <a:r>
              <a:rPr lang="en-US" sz="3600" dirty="0">
                <a:solidFill>
                  <a:schemeClr val="bg1"/>
                </a:solidFill>
              </a:rPr>
              <a:t>and</a:t>
            </a:r>
            <a:r>
              <a:rPr lang="en-US" sz="3600" dirty="0">
                <a:solidFill>
                  <a:schemeClr val="tx2">
                    <a:lumMod val="75000"/>
                  </a:schemeClr>
                </a:solidFill>
              </a:rPr>
              <a:t> </a:t>
            </a:r>
            <a:r>
              <a:rPr lang="en-US" sz="3600" dirty="0">
                <a:solidFill>
                  <a:schemeClr val="bg1"/>
                </a:solidFill>
              </a:rPr>
              <a:t>science</a:t>
            </a:r>
            <a:r>
              <a:rPr lang="en-US" sz="3600" dirty="0">
                <a:solidFill>
                  <a:schemeClr val="tx2">
                    <a:lumMod val="75000"/>
                  </a:schemeClr>
                </a:solidFill>
              </a:rPr>
              <a:t> </a:t>
            </a:r>
            <a:r>
              <a:rPr lang="en-US" sz="3600" dirty="0">
                <a:solidFill>
                  <a:schemeClr val="bg1"/>
                </a:solidFill>
              </a:rPr>
              <a:t>college</a:t>
            </a:r>
            <a:r>
              <a:rPr lang="en-US" sz="3600" dirty="0">
                <a:solidFill>
                  <a:schemeClr val="tx2">
                    <a:lumMod val="75000"/>
                  </a:schemeClr>
                </a:solidFill>
              </a:rPr>
              <a:t> </a:t>
            </a:r>
          </a:p>
          <a:p>
            <a:pPr marL="457200" lvl="1" indent="0">
              <a:buNone/>
            </a:pPr>
            <a:r>
              <a:rPr lang="en-US" sz="2800" dirty="0" err="1">
                <a:solidFill>
                  <a:schemeClr val="bg1"/>
                </a:solidFill>
              </a:rPr>
              <a:t>Keezhamoongiladi</a:t>
            </a:r>
            <a:r>
              <a:rPr lang="en-US" sz="2800" dirty="0">
                <a:solidFill>
                  <a:schemeClr val="bg1"/>
                </a:solidFill>
              </a:rPr>
              <a:t>,</a:t>
            </a:r>
            <a:r>
              <a:rPr lang="en-US" sz="2800" dirty="0">
                <a:solidFill>
                  <a:schemeClr val="tx2">
                    <a:lumMod val="75000"/>
                  </a:schemeClr>
                </a:solidFill>
              </a:rPr>
              <a:t> </a:t>
            </a:r>
            <a:r>
              <a:rPr lang="en-US" sz="2800" dirty="0">
                <a:solidFill>
                  <a:schemeClr val="bg1"/>
                </a:solidFill>
              </a:rPr>
              <a:t>Chidambaram,</a:t>
            </a:r>
            <a:r>
              <a:rPr lang="en-US" sz="2800" dirty="0">
                <a:solidFill>
                  <a:schemeClr val="tx2">
                    <a:lumMod val="75000"/>
                  </a:schemeClr>
                </a:solidFill>
              </a:rPr>
              <a:t> </a:t>
            </a:r>
            <a:r>
              <a:rPr lang="en-US" sz="2800" dirty="0" err="1">
                <a:solidFill>
                  <a:schemeClr val="bg1"/>
                </a:solidFill>
              </a:rPr>
              <a:t>Cuddalore</a:t>
            </a:r>
            <a:r>
              <a:rPr lang="en-US" sz="2800" dirty="0">
                <a:solidFill>
                  <a:schemeClr val="bg1"/>
                </a:solidFill>
              </a:rPr>
              <a:t>,</a:t>
            </a:r>
            <a:r>
              <a:rPr lang="en-US" sz="2800" dirty="0">
                <a:solidFill>
                  <a:schemeClr val="tx2">
                    <a:lumMod val="75000"/>
                  </a:schemeClr>
                </a:solidFill>
              </a:rPr>
              <a:t> </a:t>
            </a:r>
            <a:r>
              <a:rPr lang="en-US" sz="2800" dirty="0">
                <a:solidFill>
                  <a:schemeClr val="bg1"/>
                </a:solidFill>
              </a:rPr>
              <a:t>Tamil</a:t>
            </a:r>
            <a:r>
              <a:rPr lang="en-US" sz="2800" dirty="0">
                <a:solidFill>
                  <a:schemeClr val="tx2">
                    <a:lumMod val="75000"/>
                  </a:schemeClr>
                </a:solidFill>
              </a:rPr>
              <a:t> </a:t>
            </a:r>
            <a:r>
              <a:rPr lang="en-US" sz="2800" dirty="0">
                <a:solidFill>
                  <a:schemeClr val="bg1"/>
                </a:solidFill>
              </a:rPr>
              <a:t>Nadu,</a:t>
            </a:r>
            <a:r>
              <a:rPr lang="en-US" sz="2800" dirty="0">
                <a:solidFill>
                  <a:schemeClr val="tx2">
                    <a:lumMod val="75000"/>
                  </a:schemeClr>
                </a:solidFill>
              </a:rPr>
              <a:t> </a:t>
            </a:r>
            <a:r>
              <a:rPr lang="en-US" sz="2800" dirty="0">
                <a:solidFill>
                  <a:schemeClr val="bg1"/>
                </a:solidFill>
              </a:rPr>
              <a:t>India.</a:t>
            </a:r>
          </a:p>
        </p:txBody>
      </p:sp>
      <p:pic>
        <p:nvPicPr>
          <p:cNvPr id="4" name="Picture 3">
            <a:extLst>
              <a:ext uri="{FF2B5EF4-FFF2-40B4-BE49-F238E27FC236}">
                <a16:creationId xmlns:a16="http://schemas.microsoft.com/office/drawing/2014/main" id="{B41345B8-7A5F-90F0-7916-F51ED00B556A}"/>
              </a:ext>
            </a:extLst>
          </p:cNvPr>
          <p:cNvPicPr>
            <a:picLocks noChangeAspect="1"/>
          </p:cNvPicPr>
          <p:nvPr/>
        </p:nvPicPr>
        <p:blipFill>
          <a:blip r:embed="rId2"/>
          <a:stretch>
            <a:fillRect/>
          </a:stretch>
        </p:blipFill>
        <p:spPr>
          <a:xfrm>
            <a:off x="1643063" y="3429000"/>
            <a:ext cx="9376171" cy="3250406"/>
          </a:xfrm>
          <a:prstGeom prst="rect">
            <a:avLst/>
          </a:prstGeom>
        </p:spPr>
      </p:pic>
    </p:spTree>
    <p:extLst>
      <p:ext uri="{BB962C8B-B14F-4D97-AF65-F5344CB8AC3E}">
        <p14:creationId xmlns:p14="http://schemas.microsoft.com/office/powerpoint/2010/main" val="103607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5E51-F753-5569-C5AA-6950B3B16D86}"/>
              </a:ext>
            </a:extLst>
          </p:cNvPr>
          <p:cNvSpPr>
            <a:spLocks noGrp="1"/>
          </p:cNvSpPr>
          <p:nvPr>
            <p:ph type="title"/>
          </p:nvPr>
        </p:nvSpPr>
        <p:spPr>
          <a:xfrm>
            <a:off x="4500561" y="178594"/>
            <a:ext cx="7171927" cy="888205"/>
          </a:xfrm>
        </p:spPr>
        <p:txBody>
          <a:bodyPr/>
          <a:lstStyle/>
          <a:p>
            <a:r>
              <a:rPr lang="en-US" b="1" dirty="0">
                <a:solidFill>
                  <a:schemeClr val="bg2"/>
                </a:solidFill>
              </a:rPr>
              <a:t>Screenshot</a:t>
            </a:r>
            <a:r>
              <a:rPr lang="en-US" dirty="0"/>
              <a:t> </a:t>
            </a:r>
          </a:p>
        </p:txBody>
      </p:sp>
      <p:pic>
        <p:nvPicPr>
          <p:cNvPr id="8" name="Content Placeholder 7">
            <a:extLst>
              <a:ext uri="{FF2B5EF4-FFF2-40B4-BE49-F238E27FC236}">
                <a16:creationId xmlns:a16="http://schemas.microsoft.com/office/drawing/2014/main" id="{33F037BC-0450-3AD3-96B2-8575FA00C748}"/>
              </a:ext>
            </a:extLst>
          </p:cNvPr>
          <p:cNvPicPr>
            <a:picLocks noGrp="1" noChangeAspect="1"/>
          </p:cNvPicPr>
          <p:nvPr>
            <p:ph idx="1"/>
          </p:nvPr>
        </p:nvPicPr>
        <p:blipFill>
          <a:blip r:embed="rId2"/>
          <a:srcRect/>
          <a:stretch/>
        </p:blipFill>
        <p:spPr>
          <a:xfrm>
            <a:off x="2804061" y="1267166"/>
            <a:ext cx="6461254" cy="1376021"/>
          </a:xfrm>
          <a:prstGeom prst="rect">
            <a:avLst/>
          </a:prstGeom>
        </p:spPr>
      </p:pic>
      <p:pic>
        <p:nvPicPr>
          <p:cNvPr id="9" name="Picture 8">
            <a:extLst>
              <a:ext uri="{FF2B5EF4-FFF2-40B4-BE49-F238E27FC236}">
                <a16:creationId xmlns:a16="http://schemas.microsoft.com/office/drawing/2014/main" id="{59D00317-D832-16A5-5763-EF99F5F99115}"/>
              </a:ext>
            </a:extLst>
          </p:cNvPr>
          <p:cNvPicPr>
            <a:picLocks noChangeAspect="1"/>
          </p:cNvPicPr>
          <p:nvPr/>
        </p:nvPicPr>
        <p:blipFill>
          <a:blip r:embed="rId3"/>
          <a:stretch>
            <a:fillRect/>
          </a:stretch>
        </p:blipFill>
        <p:spPr>
          <a:xfrm>
            <a:off x="1339454" y="3125392"/>
            <a:ext cx="9911952" cy="3554014"/>
          </a:xfrm>
          <a:prstGeom prst="rect">
            <a:avLst/>
          </a:prstGeom>
        </p:spPr>
      </p:pic>
    </p:spTree>
    <p:extLst>
      <p:ext uri="{BB962C8B-B14F-4D97-AF65-F5344CB8AC3E}">
        <p14:creationId xmlns:p14="http://schemas.microsoft.com/office/powerpoint/2010/main" val="82504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9410-C910-C10B-0DF8-65DFDD7AE74D}"/>
              </a:ext>
            </a:extLst>
          </p:cNvPr>
          <p:cNvSpPr>
            <a:spLocks noGrp="1"/>
          </p:cNvSpPr>
          <p:nvPr>
            <p:ph type="title"/>
          </p:nvPr>
        </p:nvSpPr>
        <p:spPr>
          <a:xfrm>
            <a:off x="4214811" y="-1035844"/>
            <a:ext cx="6393658" cy="2668588"/>
          </a:xfrm>
        </p:spPr>
        <p:txBody>
          <a:bodyPr/>
          <a:lstStyle/>
          <a:p>
            <a:r>
              <a:rPr lang="en-US" dirty="0"/>
              <a:t>  </a:t>
            </a:r>
            <a:r>
              <a:rPr lang="en-US" b="1" dirty="0">
                <a:solidFill>
                  <a:schemeClr val="bg2"/>
                </a:solidFill>
              </a:rPr>
              <a:t>Screenshot </a:t>
            </a:r>
            <a:endParaRPr lang="en-US" dirty="0"/>
          </a:p>
        </p:txBody>
      </p:sp>
      <p:sp>
        <p:nvSpPr>
          <p:cNvPr id="3" name="Content Placeholder 2">
            <a:extLst>
              <a:ext uri="{FF2B5EF4-FFF2-40B4-BE49-F238E27FC236}">
                <a16:creationId xmlns:a16="http://schemas.microsoft.com/office/drawing/2014/main" id="{A8EB6812-0E2A-E9B9-1C23-9082261E7D88}"/>
              </a:ext>
            </a:extLst>
          </p:cNvPr>
          <p:cNvSpPr>
            <a:spLocks noGrp="1"/>
          </p:cNvSpPr>
          <p:nvPr>
            <p:ph idx="1"/>
          </p:nvPr>
        </p:nvSpPr>
        <p:spPr>
          <a:xfrm>
            <a:off x="1339453" y="678656"/>
            <a:ext cx="9707959" cy="6179344"/>
          </a:xfrm>
        </p:spPr>
        <p:txBody>
          <a:bodyPr>
            <a:normAutofit/>
          </a:bodyPr>
          <a:lstStyle/>
          <a:p>
            <a:pPr marL="1828800" lvl="4" indent="0">
              <a:buNone/>
            </a:pPr>
            <a:r>
              <a:rPr lang="en-US" sz="2800" u="sng" dirty="0">
                <a:solidFill>
                  <a:schemeClr val="bg1"/>
                </a:solidFill>
              </a:rPr>
              <a:t>About Me</a:t>
            </a:r>
          </a:p>
          <a:p>
            <a:pPr marL="914400" lvl="2" indent="0">
              <a:buNone/>
            </a:pPr>
            <a:r>
              <a:rPr lang="en-US" sz="3000" dirty="0"/>
              <a:t>Computer applications student at </a:t>
            </a:r>
            <a:r>
              <a:rPr lang="en-US" sz="3000" dirty="0" err="1"/>
              <a:t>shree</a:t>
            </a:r>
            <a:r>
              <a:rPr lang="en-US" sz="3000" dirty="0"/>
              <a:t> </a:t>
            </a:r>
            <a:r>
              <a:rPr lang="en-US" sz="3000" dirty="0" err="1"/>
              <a:t>raghavendra</a:t>
            </a:r>
            <a:r>
              <a:rPr lang="en-US" sz="3000" dirty="0"/>
              <a:t> arts and science college.</a:t>
            </a:r>
          </a:p>
          <a:p>
            <a:pPr marL="914400" lvl="2" indent="0">
              <a:buNone/>
            </a:pPr>
            <a:endParaRPr lang="en-US" sz="3000" dirty="0"/>
          </a:p>
        </p:txBody>
      </p:sp>
      <p:pic>
        <p:nvPicPr>
          <p:cNvPr id="4" name="Picture 3">
            <a:extLst>
              <a:ext uri="{FF2B5EF4-FFF2-40B4-BE49-F238E27FC236}">
                <a16:creationId xmlns:a16="http://schemas.microsoft.com/office/drawing/2014/main" id="{06366AD2-7356-FFD0-5687-124AB67E60C0}"/>
              </a:ext>
            </a:extLst>
          </p:cNvPr>
          <p:cNvPicPr>
            <a:picLocks noChangeAspect="1"/>
          </p:cNvPicPr>
          <p:nvPr/>
        </p:nvPicPr>
        <p:blipFill>
          <a:blip r:embed="rId2"/>
          <a:stretch>
            <a:fillRect/>
          </a:stretch>
        </p:blipFill>
        <p:spPr>
          <a:xfrm>
            <a:off x="1339453" y="2678906"/>
            <a:ext cx="9894095" cy="3875485"/>
          </a:xfrm>
          <a:prstGeom prst="rect">
            <a:avLst/>
          </a:prstGeom>
        </p:spPr>
      </p:pic>
    </p:spTree>
    <p:extLst>
      <p:ext uri="{BB962C8B-B14F-4D97-AF65-F5344CB8AC3E}">
        <p14:creationId xmlns:p14="http://schemas.microsoft.com/office/powerpoint/2010/main" val="296020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4FA6-2F01-8D70-6C4E-7CA65DA17D46}"/>
              </a:ext>
            </a:extLst>
          </p:cNvPr>
          <p:cNvSpPr>
            <a:spLocks noGrp="1"/>
          </p:cNvSpPr>
          <p:nvPr>
            <p:ph type="title"/>
          </p:nvPr>
        </p:nvSpPr>
        <p:spPr/>
        <p:txBody>
          <a:bodyPr/>
          <a:lstStyle/>
          <a:p>
            <a:r>
              <a:rPr lang="en-US" b="1" dirty="0">
                <a:solidFill>
                  <a:schemeClr val="bg2"/>
                </a:solidFill>
              </a:rPr>
              <a:t> Project title </a:t>
            </a:r>
          </a:p>
        </p:txBody>
      </p:sp>
      <p:sp>
        <p:nvSpPr>
          <p:cNvPr id="3" name="Content Placeholder 2">
            <a:extLst>
              <a:ext uri="{FF2B5EF4-FFF2-40B4-BE49-F238E27FC236}">
                <a16:creationId xmlns:a16="http://schemas.microsoft.com/office/drawing/2014/main" id="{BCBE20A4-C372-CE8C-DE0E-47DC1906E742}"/>
              </a:ext>
            </a:extLst>
          </p:cNvPr>
          <p:cNvSpPr>
            <a:spLocks noGrp="1"/>
          </p:cNvSpPr>
          <p:nvPr>
            <p:ph idx="1"/>
          </p:nvPr>
        </p:nvSpPr>
        <p:spPr>
          <a:xfrm>
            <a:off x="2464593" y="2732484"/>
            <a:ext cx="8582817" cy="2906318"/>
          </a:xfrm>
          <a:noFill/>
        </p:spPr>
        <p:txBody>
          <a:bodyPr>
            <a:normAutofit lnSpcReduction="10000"/>
          </a:bodyPr>
          <a:lstStyle/>
          <a:p>
            <a:pPr marL="0" indent="0">
              <a:buNone/>
            </a:pPr>
            <a:r>
              <a:rPr lang="en-US" sz="3600" b="1" baseline="-25000" dirty="0">
                <a:solidFill>
                  <a:schemeClr val="bg1"/>
                </a:solidFill>
              </a:rPr>
              <a:t>Digital Portfolio:</a:t>
            </a:r>
          </a:p>
          <a:p>
            <a:r>
              <a:rPr lang="en-US" sz="3600" baseline="-25000" dirty="0"/>
              <a:t>         A digital portfolio is an online collection of a person’s work, skills, achievements, and projects, usually used to showcase talent for education or career opportunities </a:t>
            </a:r>
          </a:p>
          <a:p>
            <a:r>
              <a:rPr lang="en-US" sz="3600" baseline="-25000" dirty="0"/>
              <a:t>          It can include documents, images, videos, presentations, and links that highlight personal or professional growth.</a:t>
            </a:r>
          </a:p>
          <a:p>
            <a:endParaRPr lang="en-US" sz="3600" baseline="-25000" dirty="0"/>
          </a:p>
        </p:txBody>
      </p:sp>
      <p:sp>
        <p:nvSpPr>
          <p:cNvPr id="4" name="TextBox 3">
            <a:extLst>
              <a:ext uri="{FF2B5EF4-FFF2-40B4-BE49-F238E27FC236}">
                <a16:creationId xmlns:a16="http://schemas.microsoft.com/office/drawing/2014/main" id="{BB1D87CA-4B49-151D-3FD8-53099D5DBA33}"/>
              </a:ext>
            </a:extLst>
          </p:cNvPr>
          <p:cNvSpPr txBox="1"/>
          <p:nvPr/>
        </p:nvSpPr>
        <p:spPr>
          <a:xfrm>
            <a:off x="5171182" y="2514600"/>
            <a:ext cx="1828800" cy="1828800"/>
          </a:xfrm>
          <a:prstGeom prst="rect">
            <a:avLst/>
          </a:prstGeom>
          <a:noFill/>
        </p:spPr>
        <p:txBody>
          <a:bodyPr wrap="square" rtlCol="0">
            <a:spAutoFit/>
          </a:bodyPr>
          <a:lstStyle/>
          <a:p>
            <a:pPr algn="l"/>
            <a:endParaRPr lang="en-US" dirty="0"/>
          </a:p>
        </p:txBody>
      </p:sp>
      <p:sp>
        <p:nvSpPr>
          <p:cNvPr id="5" name="Star: 5 Points 4">
            <a:extLst>
              <a:ext uri="{FF2B5EF4-FFF2-40B4-BE49-F238E27FC236}">
                <a16:creationId xmlns:a16="http://schemas.microsoft.com/office/drawing/2014/main" id="{F4205683-469D-BBF0-C390-7C4D01EAA54D}"/>
              </a:ext>
            </a:extLst>
          </p:cNvPr>
          <p:cNvSpPr/>
          <p:nvPr/>
        </p:nvSpPr>
        <p:spPr>
          <a:xfrm>
            <a:off x="9218610" y="8864203"/>
            <a:ext cx="1828800" cy="1828800"/>
          </a:xfrm>
          <a:prstGeom prst="star5">
            <a:avLst>
              <a:gd name="adj" fmla="val 0"/>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2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19"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0"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CA7B-72F7-C6A1-5B6C-7CAC5858C42A}"/>
              </a:ext>
            </a:extLst>
          </p:cNvPr>
          <p:cNvSpPr>
            <a:spLocks noGrp="1"/>
          </p:cNvSpPr>
          <p:nvPr>
            <p:ph type="title"/>
          </p:nvPr>
        </p:nvSpPr>
        <p:spPr>
          <a:xfrm>
            <a:off x="3856038" y="-928688"/>
            <a:ext cx="9905998" cy="2704307"/>
          </a:xfrm>
        </p:spPr>
        <p:txBody>
          <a:bodyPr/>
          <a:lstStyle/>
          <a:p>
            <a:r>
              <a:rPr lang="en-US" dirty="0"/>
              <a:t>  </a:t>
            </a:r>
            <a:r>
              <a:rPr lang="en-US" b="1" dirty="0">
                <a:solidFill>
                  <a:schemeClr val="bg2"/>
                </a:solidFill>
              </a:rPr>
              <a:t>Screenshot </a:t>
            </a:r>
            <a:endParaRPr lang="en-US" dirty="0"/>
          </a:p>
        </p:txBody>
      </p:sp>
      <p:pic>
        <p:nvPicPr>
          <p:cNvPr id="4" name="Content Placeholder 3">
            <a:extLst>
              <a:ext uri="{FF2B5EF4-FFF2-40B4-BE49-F238E27FC236}">
                <a16:creationId xmlns:a16="http://schemas.microsoft.com/office/drawing/2014/main" id="{0F71EC73-7C69-B910-BC41-54FA1CD14665}"/>
              </a:ext>
            </a:extLst>
          </p:cNvPr>
          <p:cNvPicPr>
            <a:picLocks noGrp="1" noChangeAspect="1"/>
          </p:cNvPicPr>
          <p:nvPr>
            <p:ph idx="1"/>
          </p:nvPr>
        </p:nvPicPr>
        <p:blipFill>
          <a:blip r:embed="rId2"/>
          <a:stretch>
            <a:fillRect/>
          </a:stretch>
        </p:blipFill>
        <p:spPr>
          <a:xfrm>
            <a:off x="1625203" y="714375"/>
            <a:ext cx="9536906" cy="2065241"/>
          </a:xfrm>
          <a:prstGeom prst="rect">
            <a:avLst/>
          </a:prstGeom>
        </p:spPr>
      </p:pic>
      <p:pic>
        <p:nvPicPr>
          <p:cNvPr id="5" name="Picture 4">
            <a:extLst>
              <a:ext uri="{FF2B5EF4-FFF2-40B4-BE49-F238E27FC236}">
                <a16:creationId xmlns:a16="http://schemas.microsoft.com/office/drawing/2014/main" id="{BC12A716-6BC2-CFC4-2437-D45B406648EC}"/>
              </a:ext>
            </a:extLst>
          </p:cNvPr>
          <p:cNvPicPr>
            <a:picLocks noChangeAspect="1"/>
          </p:cNvPicPr>
          <p:nvPr/>
        </p:nvPicPr>
        <p:blipFill>
          <a:blip r:embed="rId3"/>
          <a:stretch>
            <a:fillRect/>
          </a:stretch>
        </p:blipFill>
        <p:spPr>
          <a:xfrm>
            <a:off x="1522655" y="3196827"/>
            <a:ext cx="9639454" cy="3357563"/>
          </a:xfrm>
          <a:prstGeom prst="rect">
            <a:avLst/>
          </a:prstGeom>
        </p:spPr>
      </p:pic>
    </p:spTree>
    <p:extLst>
      <p:ext uri="{BB962C8B-B14F-4D97-AF65-F5344CB8AC3E}">
        <p14:creationId xmlns:p14="http://schemas.microsoft.com/office/powerpoint/2010/main" val="369994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8E71-A2D3-8C92-3D7B-6A2E9F8CABB6}"/>
              </a:ext>
            </a:extLst>
          </p:cNvPr>
          <p:cNvSpPr>
            <a:spLocks noGrp="1"/>
          </p:cNvSpPr>
          <p:nvPr>
            <p:ph type="title"/>
          </p:nvPr>
        </p:nvSpPr>
        <p:spPr>
          <a:xfrm>
            <a:off x="4107655" y="-274450"/>
            <a:ext cx="7386239" cy="1185279"/>
          </a:xfrm>
        </p:spPr>
        <p:txBody>
          <a:bodyPr/>
          <a:lstStyle/>
          <a:p>
            <a:r>
              <a:rPr lang="en-US" b="1" dirty="0">
                <a:solidFill>
                  <a:schemeClr val="bg2"/>
                </a:solidFill>
              </a:rPr>
              <a:t>  Screenshot </a:t>
            </a:r>
          </a:p>
        </p:txBody>
      </p:sp>
      <p:pic>
        <p:nvPicPr>
          <p:cNvPr id="7" name="Content Placeholder 6">
            <a:extLst>
              <a:ext uri="{FF2B5EF4-FFF2-40B4-BE49-F238E27FC236}">
                <a16:creationId xmlns:a16="http://schemas.microsoft.com/office/drawing/2014/main" id="{58C10B58-8386-8F6B-E601-B4FF542856F6}"/>
              </a:ext>
            </a:extLst>
          </p:cNvPr>
          <p:cNvPicPr>
            <a:picLocks noGrp="1" noChangeAspect="1"/>
          </p:cNvPicPr>
          <p:nvPr>
            <p:ph idx="1"/>
          </p:nvPr>
        </p:nvPicPr>
        <p:blipFill>
          <a:blip r:embed="rId2"/>
          <a:srcRect/>
          <a:stretch/>
        </p:blipFill>
        <p:spPr>
          <a:xfrm>
            <a:off x="2000249" y="910829"/>
            <a:ext cx="3446859" cy="1660920"/>
          </a:xfrm>
          <a:prstGeom prst="rect">
            <a:avLst/>
          </a:prstGeom>
        </p:spPr>
      </p:pic>
      <p:pic>
        <p:nvPicPr>
          <p:cNvPr id="8" name="Picture 7">
            <a:extLst>
              <a:ext uri="{FF2B5EF4-FFF2-40B4-BE49-F238E27FC236}">
                <a16:creationId xmlns:a16="http://schemas.microsoft.com/office/drawing/2014/main" id="{B96C2F9C-CE44-2813-E2C1-56EEE9030567}"/>
              </a:ext>
            </a:extLst>
          </p:cNvPr>
          <p:cNvPicPr>
            <a:picLocks noChangeAspect="1"/>
          </p:cNvPicPr>
          <p:nvPr/>
        </p:nvPicPr>
        <p:blipFill>
          <a:blip r:embed="rId3"/>
          <a:stretch>
            <a:fillRect/>
          </a:stretch>
        </p:blipFill>
        <p:spPr>
          <a:xfrm>
            <a:off x="6096000" y="910830"/>
            <a:ext cx="3649266" cy="1660920"/>
          </a:xfrm>
          <a:prstGeom prst="rect">
            <a:avLst/>
          </a:prstGeom>
        </p:spPr>
      </p:pic>
      <p:pic>
        <p:nvPicPr>
          <p:cNvPr id="9" name="Picture 8">
            <a:extLst>
              <a:ext uri="{FF2B5EF4-FFF2-40B4-BE49-F238E27FC236}">
                <a16:creationId xmlns:a16="http://schemas.microsoft.com/office/drawing/2014/main" id="{D47F97F0-171E-E265-9FBD-959DE5E1FE98}"/>
              </a:ext>
            </a:extLst>
          </p:cNvPr>
          <p:cNvPicPr>
            <a:picLocks noChangeAspect="1"/>
          </p:cNvPicPr>
          <p:nvPr/>
        </p:nvPicPr>
        <p:blipFill>
          <a:blip r:embed="rId4"/>
          <a:stretch>
            <a:fillRect/>
          </a:stretch>
        </p:blipFill>
        <p:spPr>
          <a:xfrm>
            <a:off x="1553766" y="3107532"/>
            <a:ext cx="9411890" cy="3411140"/>
          </a:xfrm>
          <a:prstGeom prst="rect">
            <a:avLst/>
          </a:prstGeom>
        </p:spPr>
      </p:pic>
    </p:spTree>
    <p:extLst>
      <p:ext uri="{BB962C8B-B14F-4D97-AF65-F5344CB8AC3E}">
        <p14:creationId xmlns:p14="http://schemas.microsoft.com/office/powerpoint/2010/main" val="29104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B3BD-EA11-33E7-89BC-513B96F132AB}"/>
              </a:ext>
            </a:extLst>
          </p:cNvPr>
          <p:cNvSpPr>
            <a:spLocks noGrp="1"/>
          </p:cNvSpPr>
          <p:nvPr>
            <p:ph type="title"/>
          </p:nvPr>
        </p:nvSpPr>
        <p:spPr>
          <a:xfrm>
            <a:off x="3893344" y="-803672"/>
            <a:ext cx="8298656" cy="2125267"/>
          </a:xfrm>
        </p:spPr>
        <p:txBody>
          <a:bodyPr/>
          <a:lstStyle/>
          <a:p>
            <a:r>
              <a:rPr lang="en-US" dirty="0"/>
              <a:t>  </a:t>
            </a:r>
            <a:r>
              <a:rPr lang="en-US" b="1" dirty="0">
                <a:solidFill>
                  <a:schemeClr val="bg2"/>
                </a:solidFill>
              </a:rPr>
              <a:t>Screenshot </a:t>
            </a:r>
            <a:endParaRPr lang="en-US" dirty="0"/>
          </a:p>
        </p:txBody>
      </p:sp>
      <p:pic>
        <p:nvPicPr>
          <p:cNvPr id="4" name="Content Placeholder 3">
            <a:extLst>
              <a:ext uri="{FF2B5EF4-FFF2-40B4-BE49-F238E27FC236}">
                <a16:creationId xmlns:a16="http://schemas.microsoft.com/office/drawing/2014/main" id="{112AAC1E-B5FA-9704-4BF4-75D1755704B4}"/>
              </a:ext>
            </a:extLst>
          </p:cNvPr>
          <p:cNvPicPr>
            <a:picLocks noGrp="1" noChangeAspect="1"/>
          </p:cNvPicPr>
          <p:nvPr>
            <p:ph idx="1"/>
          </p:nvPr>
        </p:nvPicPr>
        <p:blipFill>
          <a:blip r:embed="rId2"/>
          <a:stretch>
            <a:fillRect/>
          </a:stretch>
        </p:blipFill>
        <p:spPr>
          <a:xfrm>
            <a:off x="1866262" y="785812"/>
            <a:ext cx="9170832" cy="2463275"/>
          </a:xfrm>
          <a:prstGeom prst="rect">
            <a:avLst/>
          </a:prstGeom>
        </p:spPr>
      </p:pic>
      <p:pic>
        <p:nvPicPr>
          <p:cNvPr id="5" name="Picture 4">
            <a:extLst>
              <a:ext uri="{FF2B5EF4-FFF2-40B4-BE49-F238E27FC236}">
                <a16:creationId xmlns:a16="http://schemas.microsoft.com/office/drawing/2014/main" id="{09C6787E-01DB-84EC-F0DB-F40F627FA581}"/>
              </a:ext>
            </a:extLst>
          </p:cNvPr>
          <p:cNvPicPr>
            <a:picLocks noChangeAspect="1"/>
          </p:cNvPicPr>
          <p:nvPr/>
        </p:nvPicPr>
        <p:blipFill>
          <a:blip r:embed="rId3"/>
          <a:stretch>
            <a:fillRect/>
          </a:stretch>
        </p:blipFill>
        <p:spPr>
          <a:xfrm>
            <a:off x="1518047" y="3571876"/>
            <a:ext cx="9947671" cy="3053952"/>
          </a:xfrm>
          <a:prstGeom prst="rect">
            <a:avLst/>
          </a:prstGeom>
        </p:spPr>
      </p:pic>
    </p:spTree>
    <p:extLst>
      <p:ext uri="{BB962C8B-B14F-4D97-AF65-F5344CB8AC3E}">
        <p14:creationId xmlns:p14="http://schemas.microsoft.com/office/powerpoint/2010/main" val="269508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50CB-156F-3020-93DB-6FA718682947}"/>
              </a:ext>
            </a:extLst>
          </p:cNvPr>
          <p:cNvSpPr>
            <a:spLocks noGrp="1"/>
          </p:cNvSpPr>
          <p:nvPr>
            <p:ph type="title"/>
          </p:nvPr>
        </p:nvSpPr>
        <p:spPr>
          <a:xfrm>
            <a:off x="3759217" y="-535780"/>
            <a:ext cx="7288193" cy="1755998"/>
          </a:xfrm>
        </p:spPr>
        <p:txBody>
          <a:bodyPr/>
          <a:lstStyle/>
          <a:p>
            <a:r>
              <a:rPr lang="en-US" dirty="0"/>
              <a:t>  </a:t>
            </a:r>
            <a:r>
              <a:rPr lang="en-US" b="1" dirty="0">
                <a:solidFill>
                  <a:schemeClr val="bg2"/>
                </a:solidFill>
              </a:rPr>
              <a:t>Screenshot </a:t>
            </a:r>
            <a:endParaRPr lang="en-US" dirty="0"/>
          </a:p>
        </p:txBody>
      </p:sp>
      <p:pic>
        <p:nvPicPr>
          <p:cNvPr id="4" name="Content Placeholder 3">
            <a:extLst>
              <a:ext uri="{FF2B5EF4-FFF2-40B4-BE49-F238E27FC236}">
                <a16:creationId xmlns:a16="http://schemas.microsoft.com/office/drawing/2014/main" id="{3A1DBF38-1070-6C67-9383-0CD8F85CC3FF}"/>
              </a:ext>
            </a:extLst>
          </p:cNvPr>
          <p:cNvPicPr>
            <a:picLocks noGrp="1" noChangeAspect="1"/>
          </p:cNvPicPr>
          <p:nvPr>
            <p:ph idx="1"/>
          </p:nvPr>
        </p:nvPicPr>
        <p:blipFill>
          <a:blip r:embed="rId2"/>
          <a:stretch>
            <a:fillRect/>
          </a:stretch>
        </p:blipFill>
        <p:spPr>
          <a:xfrm>
            <a:off x="2482452" y="785813"/>
            <a:ext cx="7679531" cy="2428875"/>
          </a:xfrm>
          <a:prstGeom prst="rect">
            <a:avLst/>
          </a:prstGeom>
        </p:spPr>
      </p:pic>
      <p:pic>
        <p:nvPicPr>
          <p:cNvPr id="6" name="Picture 5">
            <a:extLst>
              <a:ext uri="{FF2B5EF4-FFF2-40B4-BE49-F238E27FC236}">
                <a16:creationId xmlns:a16="http://schemas.microsoft.com/office/drawing/2014/main" id="{22EF02CE-C960-C838-97EB-61719B81D878}"/>
              </a:ext>
            </a:extLst>
          </p:cNvPr>
          <p:cNvPicPr>
            <a:picLocks noChangeAspect="1"/>
          </p:cNvPicPr>
          <p:nvPr/>
        </p:nvPicPr>
        <p:blipFill>
          <a:blip r:embed="rId3"/>
          <a:stretch>
            <a:fillRect/>
          </a:stretch>
        </p:blipFill>
        <p:spPr>
          <a:xfrm>
            <a:off x="1625204" y="3429000"/>
            <a:ext cx="9437576" cy="3303984"/>
          </a:xfrm>
          <a:prstGeom prst="rect">
            <a:avLst/>
          </a:prstGeom>
        </p:spPr>
      </p:pic>
    </p:spTree>
    <p:extLst>
      <p:ext uri="{BB962C8B-B14F-4D97-AF65-F5344CB8AC3E}">
        <p14:creationId xmlns:p14="http://schemas.microsoft.com/office/powerpoint/2010/main" val="111786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5CA-7188-3341-7824-9C3165B7115E}"/>
              </a:ext>
            </a:extLst>
          </p:cNvPr>
          <p:cNvSpPr>
            <a:spLocks noGrp="1"/>
          </p:cNvSpPr>
          <p:nvPr>
            <p:ph type="title"/>
          </p:nvPr>
        </p:nvSpPr>
        <p:spPr>
          <a:xfrm>
            <a:off x="3982641" y="-250031"/>
            <a:ext cx="7064770" cy="1446609"/>
          </a:xfrm>
        </p:spPr>
        <p:txBody>
          <a:bodyPr/>
          <a:lstStyle/>
          <a:p>
            <a:r>
              <a:rPr lang="en-US" dirty="0"/>
              <a:t> </a:t>
            </a:r>
            <a:r>
              <a:rPr lang="en-US" b="1" dirty="0">
                <a:solidFill>
                  <a:schemeClr val="bg2"/>
                </a:solidFill>
              </a:rPr>
              <a:t>Screenshot </a:t>
            </a:r>
            <a:endParaRPr lang="en-US" dirty="0"/>
          </a:p>
        </p:txBody>
      </p:sp>
      <p:pic>
        <p:nvPicPr>
          <p:cNvPr id="5" name="Content Placeholder 4">
            <a:extLst>
              <a:ext uri="{FF2B5EF4-FFF2-40B4-BE49-F238E27FC236}">
                <a16:creationId xmlns:a16="http://schemas.microsoft.com/office/drawing/2014/main" id="{821FB0D2-A028-24A7-E35C-221ADA671C5B}"/>
              </a:ext>
            </a:extLst>
          </p:cNvPr>
          <p:cNvPicPr>
            <a:picLocks noGrp="1" noChangeAspect="1"/>
          </p:cNvPicPr>
          <p:nvPr>
            <p:ph idx="1"/>
          </p:nvPr>
        </p:nvPicPr>
        <p:blipFill>
          <a:blip r:embed="rId2"/>
          <a:stretch>
            <a:fillRect/>
          </a:stretch>
        </p:blipFill>
        <p:spPr>
          <a:xfrm>
            <a:off x="1446609" y="816371"/>
            <a:ext cx="9600802" cy="2451895"/>
          </a:xfrm>
          <a:prstGeom prst="rect">
            <a:avLst/>
          </a:prstGeom>
        </p:spPr>
      </p:pic>
      <p:pic>
        <p:nvPicPr>
          <p:cNvPr id="6" name="Picture 5">
            <a:extLst>
              <a:ext uri="{FF2B5EF4-FFF2-40B4-BE49-F238E27FC236}">
                <a16:creationId xmlns:a16="http://schemas.microsoft.com/office/drawing/2014/main" id="{44D8427B-C68C-278A-E4D3-66AF432F0E11}"/>
              </a:ext>
            </a:extLst>
          </p:cNvPr>
          <p:cNvPicPr>
            <a:picLocks noChangeAspect="1"/>
          </p:cNvPicPr>
          <p:nvPr/>
        </p:nvPicPr>
        <p:blipFill>
          <a:blip r:embed="rId3"/>
          <a:stretch>
            <a:fillRect/>
          </a:stretch>
        </p:blipFill>
        <p:spPr>
          <a:xfrm>
            <a:off x="1446609" y="3589736"/>
            <a:ext cx="9600802" cy="3107530"/>
          </a:xfrm>
          <a:prstGeom prst="rect">
            <a:avLst/>
          </a:prstGeom>
        </p:spPr>
      </p:pic>
    </p:spTree>
    <p:extLst>
      <p:ext uri="{BB962C8B-B14F-4D97-AF65-F5344CB8AC3E}">
        <p14:creationId xmlns:p14="http://schemas.microsoft.com/office/powerpoint/2010/main" val="303341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FA2F87-3998-7979-0797-3BC2D11218B4}"/>
              </a:ext>
            </a:extLst>
          </p:cNvPr>
          <p:cNvPicPr>
            <a:picLocks noGrp="1" noChangeAspect="1"/>
          </p:cNvPicPr>
          <p:nvPr>
            <p:ph idx="1"/>
          </p:nvPr>
        </p:nvPicPr>
        <p:blipFill>
          <a:blip r:embed="rId2"/>
          <a:stretch>
            <a:fillRect/>
          </a:stretch>
        </p:blipFill>
        <p:spPr>
          <a:xfrm>
            <a:off x="2800350" y="770334"/>
            <a:ext cx="6591300" cy="2209800"/>
          </a:xfrm>
          <a:prstGeom prst="rect">
            <a:avLst/>
          </a:prstGeom>
        </p:spPr>
      </p:pic>
      <p:sp>
        <p:nvSpPr>
          <p:cNvPr id="5" name="Title 4">
            <a:extLst>
              <a:ext uri="{FF2B5EF4-FFF2-40B4-BE49-F238E27FC236}">
                <a16:creationId xmlns:a16="http://schemas.microsoft.com/office/drawing/2014/main" id="{0BADA9F8-7003-DFA4-85F8-C4E8A5ECEB73}"/>
              </a:ext>
            </a:extLst>
          </p:cNvPr>
          <p:cNvSpPr>
            <a:spLocks noGrp="1"/>
          </p:cNvSpPr>
          <p:nvPr>
            <p:ph type="title"/>
          </p:nvPr>
        </p:nvSpPr>
        <p:spPr>
          <a:xfrm>
            <a:off x="4143375" y="-875109"/>
            <a:ext cx="7286625" cy="2357437"/>
          </a:xfrm>
        </p:spPr>
        <p:txBody>
          <a:bodyPr/>
          <a:lstStyle/>
          <a:p>
            <a:r>
              <a:rPr lang="en-US" dirty="0"/>
              <a:t>  </a:t>
            </a:r>
            <a:r>
              <a:rPr lang="en-US" b="1" dirty="0">
                <a:solidFill>
                  <a:schemeClr val="bg2"/>
                </a:solidFill>
              </a:rPr>
              <a:t>Screenshot </a:t>
            </a:r>
            <a:endParaRPr lang="en-US" dirty="0"/>
          </a:p>
        </p:txBody>
      </p:sp>
      <p:pic>
        <p:nvPicPr>
          <p:cNvPr id="7" name="Picture 6">
            <a:extLst>
              <a:ext uri="{FF2B5EF4-FFF2-40B4-BE49-F238E27FC236}">
                <a16:creationId xmlns:a16="http://schemas.microsoft.com/office/drawing/2014/main" id="{EAB74001-9499-52C2-EBCE-21120DD31C77}"/>
              </a:ext>
            </a:extLst>
          </p:cNvPr>
          <p:cNvPicPr>
            <a:picLocks noChangeAspect="1"/>
          </p:cNvPicPr>
          <p:nvPr/>
        </p:nvPicPr>
        <p:blipFill>
          <a:blip r:embed="rId3"/>
          <a:stretch>
            <a:fillRect/>
          </a:stretch>
        </p:blipFill>
        <p:spPr>
          <a:xfrm>
            <a:off x="1553766" y="3127771"/>
            <a:ext cx="9536906" cy="3373042"/>
          </a:xfrm>
          <a:prstGeom prst="rect">
            <a:avLst/>
          </a:prstGeom>
        </p:spPr>
      </p:pic>
    </p:spTree>
    <p:extLst>
      <p:ext uri="{BB962C8B-B14F-4D97-AF65-F5344CB8AC3E}">
        <p14:creationId xmlns:p14="http://schemas.microsoft.com/office/powerpoint/2010/main" val="3441896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F6DD-F174-9FA4-C4CD-CB22A986227E}"/>
              </a:ext>
            </a:extLst>
          </p:cNvPr>
          <p:cNvSpPr>
            <a:spLocks noGrp="1"/>
          </p:cNvSpPr>
          <p:nvPr>
            <p:ph type="title"/>
          </p:nvPr>
        </p:nvSpPr>
        <p:spPr/>
        <p:txBody>
          <a:bodyPr/>
          <a:lstStyle/>
          <a:p>
            <a:r>
              <a:rPr lang="en-US" dirty="0"/>
              <a:t>  </a:t>
            </a:r>
            <a:r>
              <a:rPr lang="en-US" sz="4000" b="1" dirty="0">
                <a:solidFill>
                  <a:schemeClr val="bg2"/>
                </a:solidFill>
              </a:rPr>
              <a:t>Conclusion</a:t>
            </a:r>
            <a:r>
              <a:rPr lang="en-US" b="1" dirty="0">
                <a:solidFill>
                  <a:schemeClr val="bg2"/>
                </a:solidFill>
              </a:rPr>
              <a:t> </a:t>
            </a:r>
            <a:endParaRPr lang="en-US" dirty="0"/>
          </a:p>
        </p:txBody>
      </p:sp>
      <p:sp>
        <p:nvSpPr>
          <p:cNvPr id="3" name="Content Placeholder 2">
            <a:extLst>
              <a:ext uri="{FF2B5EF4-FFF2-40B4-BE49-F238E27FC236}">
                <a16:creationId xmlns:a16="http://schemas.microsoft.com/office/drawing/2014/main" id="{D0CF813E-FE3E-EE3A-5408-F350F6F172DB}"/>
              </a:ext>
            </a:extLst>
          </p:cNvPr>
          <p:cNvSpPr>
            <a:spLocks noGrp="1"/>
          </p:cNvSpPr>
          <p:nvPr>
            <p:ph idx="1"/>
          </p:nvPr>
        </p:nvSpPr>
        <p:spPr>
          <a:xfrm>
            <a:off x="1518047" y="1946672"/>
            <a:ext cx="9529364" cy="4911328"/>
          </a:xfrm>
        </p:spPr>
        <p:txBody>
          <a:bodyPr/>
          <a:lstStyle/>
          <a:p>
            <a:pPr marL="0" indent="0">
              <a:buNone/>
            </a:pPr>
            <a:r>
              <a:rPr lang="en-US" u="sng" dirty="0">
                <a:solidFill>
                  <a:schemeClr val="bg1"/>
                </a:solidFill>
              </a:rPr>
              <a:t>Conclusion of digital portfolio:</a:t>
            </a:r>
          </a:p>
          <a:p>
            <a:r>
              <a:rPr lang="en-US" dirty="0"/>
              <a:t>Showcases skills, talents, and achievements effectively.</a:t>
            </a:r>
          </a:p>
          <a:p>
            <a:r>
              <a:rPr lang="en-US" dirty="0"/>
              <a:t>Helps in career opportunities and higher studies.</a:t>
            </a:r>
          </a:p>
          <a:p>
            <a:r>
              <a:rPr lang="en-US" dirty="0"/>
              <a:t>Easy to share and accessible anytime, anywhere.</a:t>
            </a:r>
          </a:p>
          <a:p>
            <a:r>
              <a:rPr lang="en-US" dirty="0"/>
              <a:t>Builds credibility and professional image.</a:t>
            </a:r>
          </a:p>
          <a:p>
            <a:r>
              <a:rPr lang="en-US" dirty="0"/>
              <a:t>Enhances confidence and self-presentation skills.</a:t>
            </a:r>
          </a:p>
          <a:p>
            <a:r>
              <a:rPr lang="en-US" dirty="0"/>
              <a:t>By integrating modern technologies like HTML, CSS, and JavaScript, the portfolio becomes interactive and user-friendly, making it easier for potential employers, educators, or clients to evaluate capabilities.</a:t>
            </a:r>
          </a:p>
        </p:txBody>
      </p:sp>
    </p:spTree>
    <p:extLst>
      <p:ext uri="{BB962C8B-B14F-4D97-AF65-F5344CB8AC3E}">
        <p14:creationId xmlns:p14="http://schemas.microsoft.com/office/powerpoint/2010/main" val="376035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5430-F64B-8503-A8D1-3B5C5934763E}"/>
              </a:ext>
            </a:extLst>
          </p:cNvPr>
          <p:cNvSpPr>
            <a:spLocks noGrp="1"/>
          </p:cNvSpPr>
          <p:nvPr>
            <p:ph type="title"/>
          </p:nvPr>
        </p:nvSpPr>
        <p:spPr/>
        <p:txBody>
          <a:bodyPr/>
          <a:lstStyle/>
          <a:p>
            <a:r>
              <a:rPr lang="en-US"/>
              <a:t> </a:t>
            </a:r>
            <a:r>
              <a:rPr lang="en-US" b="1">
                <a:solidFill>
                  <a:schemeClr val="bg2"/>
                </a:solidFill>
              </a:rPr>
              <a:t>Agenda</a:t>
            </a:r>
            <a:endParaRPr lang="en-US"/>
          </a:p>
        </p:txBody>
      </p:sp>
      <p:sp>
        <p:nvSpPr>
          <p:cNvPr id="3" name="Content Placeholder 2">
            <a:extLst>
              <a:ext uri="{FF2B5EF4-FFF2-40B4-BE49-F238E27FC236}">
                <a16:creationId xmlns:a16="http://schemas.microsoft.com/office/drawing/2014/main" id="{53B8B889-48BD-5DB9-3F39-5A23653F5414}"/>
              </a:ext>
            </a:extLst>
          </p:cNvPr>
          <p:cNvSpPr>
            <a:spLocks noGrp="1"/>
          </p:cNvSpPr>
          <p:nvPr>
            <p:ph idx="1"/>
          </p:nvPr>
        </p:nvSpPr>
        <p:spPr>
          <a:xfrm>
            <a:off x="1785938" y="2097088"/>
            <a:ext cx="9261473" cy="4760912"/>
          </a:xfrm>
        </p:spPr>
        <p:txBody>
          <a:bodyPr>
            <a:noAutofit/>
          </a:bodyPr>
          <a:lstStyle/>
          <a:p>
            <a:pPr marL="2286000" lvl="4" indent="-457200">
              <a:buFont typeface="+mj-lt"/>
              <a:buAutoNum type="arabicPeriod"/>
            </a:pPr>
            <a:r>
              <a:rPr lang="en-US" sz="2400" dirty="0"/>
              <a:t>Problem statement </a:t>
            </a:r>
          </a:p>
          <a:p>
            <a:pPr marL="2286000" lvl="4" indent="-457200">
              <a:buFont typeface="+mj-lt"/>
              <a:buAutoNum type="arabicPeriod"/>
            </a:pPr>
            <a:r>
              <a:rPr lang="en-US" sz="2400" dirty="0"/>
              <a:t>Project overview </a:t>
            </a:r>
          </a:p>
          <a:p>
            <a:pPr marL="2286000" lvl="4" indent="-457200">
              <a:buFont typeface="+mj-lt"/>
              <a:buAutoNum type="arabicPeriod"/>
            </a:pPr>
            <a:r>
              <a:rPr lang="en-US" sz="2400" dirty="0"/>
              <a:t>End user</a:t>
            </a:r>
          </a:p>
          <a:p>
            <a:pPr marL="2286000" lvl="4" indent="-457200">
              <a:buFont typeface="+mj-lt"/>
              <a:buAutoNum type="arabicPeriod"/>
            </a:pPr>
            <a:r>
              <a:rPr lang="en-US" sz="2400" dirty="0"/>
              <a:t>Tools and technologies </a:t>
            </a:r>
          </a:p>
          <a:p>
            <a:pPr marL="2286000" lvl="4" indent="-457200">
              <a:buFont typeface="+mj-lt"/>
              <a:buAutoNum type="arabicPeriod"/>
            </a:pPr>
            <a:r>
              <a:rPr lang="en-US" sz="2400" dirty="0"/>
              <a:t>Portfolio design and layout </a:t>
            </a:r>
          </a:p>
          <a:p>
            <a:pPr marL="2286000" lvl="4" indent="-457200">
              <a:buFont typeface="+mj-lt"/>
              <a:buAutoNum type="arabicPeriod"/>
            </a:pPr>
            <a:r>
              <a:rPr lang="en-US" sz="2400" dirty="0"/>
              <a:t>Features and functionality </a:t>
            </a:r>
          </a:p>
          <a:p>
            <a:pPr marL="2286000" lvl="4" indent="-457200">
              <a:buFont typeface="+mj-lt"/>
              <a:buAutoNum type="arabicPeriod"/>
            </a:pPr>
            <a:r>
              <a:rPr lang="en-US" sz="2400" dirty="0"/>
              <a:t>Results and screenshot </a:t>
            </a:r>
          </a:p>
          <a:p>
            <a:pPr marL="2286000" lvl="4" indent="-457200">
              <a:buFont typeface="+mj-lt"/>
              <a:buAutoNum type="arabicPeriod"/>
            </a:pPr>
            <a:r>
              <a:rPr lang="en-US" sz="2400" dirty="0"/>
              <a:t>Conclusion </a:t>
            </a:r>
          </a:p>
          <a:p>
            <a:pPr marL="2286000" lvl="4" indent="-457200">
              <a:buFont typeface="+mj-lt"/>
              <a:buAutoNum type="arabicPeriod"/>
            </a:pPr>
            <a:r>
              <a:rPr lang="en-US" sz="2400" dirty="0"/>
              <a:t>GitHub link </a:t>
            </a:r>
          </a:p>
        </p:txBody>
      </p:sp>
      <p:sp>
        <p:nvSpPr>
          <p:cNvPr id="4" name="TextBox 3">
            <a:extLst>
              <a:ext uri="{FF2B5EF4-FFF2-40B4-BE49-F238E27FC236}">
                <a16:creationId xmlns:a16="http://schemas.microsoft.com/office/drawing/2014/main" id="{6BE03F59-831C-98D3-AE1F-7A1C1324CF91}"/>
              </a:ext>
            </a:extLst>
          </p:cNvPr>
          <p:cNvSpPr txBox="1"/>
          <p:nvPr/>
        </p:nvSpPr>
        <p:spPr>
          <a:xfrm rot="9543389" flipH="1">
            <a:off x="6340078" y="-7843838"/>
            <a:ext cx="6691312" cy="6325791"/>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95919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348C-C654-7F38-CE02-62F053500C39}"/>
              </a:ext>
            </a:extLst>
          </p:cNvPr>
          <p:cNvSpPr>
            <a:spLocks noGrp="1"/>
          </p:cNvSpPr>
          <p:nvPr>
            <p:ph type="title"/>
          </p:nvPr>
        </p:nvSpPr>
        <p:spPr/>
        <p:txBody>
          <a:bodyPr/>
          <a:lstStyle/>
          <a:p>
            <a:r>
              <a:rPr lang="en-US" b="1" dirty="0">
                <a:solidFill>
                  <a:schemeClr val="bg2"/>
                </a:solidFill>
              </a:rPr>
              <a:t>  Problem statement </a:t>
            </a:r>
          </a:p>
        </p:txBody>
      </p:sp>
      <p:sp>
        <p:nvSpPr>
          <p:cNvPr id="3" name="Content Placeholder 2">
            <a:extLst>
              <a:ext uri="{FF2B5EF4-FFF2-40B4-BE49-F238E27FC236}">
                <a16:creationId xmlns:a16="http://schemas.microsoft.com/office/drawing/2014/main" id="{519C0B19-20EB-F9A2-D886-ADA7EFEBEB7D}"/>
              </a:ext>
            </a:extLst>
          </p:cNvPr>
          <p:cNvSpPr>
            <a:spLocks noGrp="1"/>
          </p:cNvSpPr>
          <p:nvPr>
            <p:ph idx="1"/>
          </p:nvPr>
        </p:nvSpPr>
        <p:spPr>
          <a:xfrm>
            <a:off x="1328936" y="1888026"/>
            <a:ext cx="9905999" cy="5112849"/>
          </a:xfrm>
        </p:spPr>
        <p:txBody>
          <a:bodyPr>
            <a:normAutofit lnSpcReduction="10000"/>
          </a:bodyPr>
          <a:lstStyle/>
          <a:p>
            <a:pPr marL="1371600" lvl="3" indent="0">
              <a:buNone/>
            </a:pPr>
            <a:r>
              <a:rPr lang="en-US" sz="2000" dirty="0"/>
              <a:t>“</a:t>
            </a:r>
            <a:r>
              <a:rPr lang="en-US" sz="2800" dirty="0"/>
              <a:t>Traditional</a:t>
            </a:r>
            <a:r>
              <a:rPr lang="en-US" sz="2000" dirty="0"/>
              <a:t> </a:t>
            </a:r>
            <a:r>
              <a:rPr lang="en-US" sz="2800" dirty="0"/>
              <a:t>resumes are not enough to showcase practical skills and creativity. There is a need for a digital portfolio that presents projects, achievements, and talents in an interactive and professional way.”</a:t>
            </a:r>
          </a:p>
          <a:p>
            <a:pPr marL="1371600" lvl="3" indent="0">
              <a:buNone/>
            </a:pPr>
            <a:r>
              <a:rPr lang="en-US" sz="2800" dirty="0"/>
              <a:t>   </a:t>
            </a:r>
            <a:r>
              <a:rPr lang="en-US" sz="2400" dirty="0">
                <a:solidFill>
                  <a:schemeClr val="bg1"/>
                </a:solidFill>
              </a:rPr>
              <a:t>The Website should:</a:t>
            </a:r>
          </a:p>
          <a:p>
            <a:pPr lvl="3"/>
            <a:r>
              <a:rPr lang="en-US" sz="2400" dirty="0">
                <a:solidFill>
                  <a:schemeClr val="bg1"/>
                </a:solidFill>
              </a:rPr>
              <a:t>            </a:t>
            </a:r>
            <a:r>
              <a:rPr lang="en-US" sz="2400" dirty="0"/>
              <a:t>The</a:t>
            </a:r>
            <a:r>
              <a:rPr lang="en-US" sz="2400" dirty="0">
                <a:solidFill>
                  <a:schemeClr val="bg1"/>
                </a:solidFill>
              </a:rPr>
              <a:t> </a:t>
            </a:r>
            <a:r>
              <a:rPr lang="en-US" sz="2400" dirty="0"/>
              <a:t>website</a:t>
            </a:r>
            <a:r>
              <a:rPr lang="en-US" sz="2400" dirty="0">
                <a:solidFill>
                  <a:schemeClr val="bg1"/>
                </a:solidFill>
              </a:rPr>
              <a:t> </a:t>
            </a:r>
            <a:r>
              <a:rPr lang="en-US" sz="2400" dirty="0"/>
              <a:t>should</a:t>
            </a:r>
            <a:r>
              <a:rPr lang="en-US" sz="2400" dirty="0">
                <a:solidFill>
                  <a:schemeClr val="bg1"/>
                </a:solidFill>
              </a:rPr>
              <a:t> </a:t>
            </a:r>
            <a:r>
              <a:rPr lang="en-US" sz="2400" dirty="0"/>
              <a:t>be</a:t>
            </a:r>
            <a:r>
              <a:rPr lang="en-US" sz="2400" dirty="0">
                <a:solidFill>
                  <a:schemeClr val="bg1"/>
                </a:solidFill>
              </a:rPr>
              <a:t> </a:t>
            </a:r>
            <a:r>
              <a:rPr lang="en-US" sz="2400" dirty="0"/>
              <a:t>user-friendly</a:t>
            </a:r>
            <a:r>
              <a:rPr lang="en-US" sz="2400" dirty="0">
                <a:solidFill>
                  <a:schemeClr val="bg1"/>
                </a:solidFill>
              </a:rPr>
              <a:t> </a:t>
            </a:r>
            <a:r>
              <a:rPr lang="en-US" sz="2400" dirty="0"/>
              <a:t>and</a:t>
            </a:r>
            <a:r>
              <a:rPr lang="en-US" sz="2400" dirty="0">
                <a:solidFill>
                  <a:schemeClr val="bg1"/>
                </a:solidFill>
              </a:rPr>
              <a:t> </a:t>
            </a:r>
            <a:r>
              <a:rPr lang="en-US" sz="2400" dirty="0"/>
              <a:t>easy</a:t>
            </a:r>
            <a:r>
              <a:rPr lang="en-US" sz="2400" dirty="0">
                <a:solidFill>
                  <a:schemeClr val="bg1"/>
                </a:solidFill>
              </a:rPr>
              <a:t> </a:t>
            </a:r>
            <a:r>
              <a:rPr lang="en-US" sz="2400" dirty="0"/>
              <a:t>to</a:t>
            </a:r>
            <a:r>
              <a:rPr lang="en-US" sz="2400" dirty="0">
                <a:solidFill>
                  <a:schemeClr val="bg1"/>
                </a:solidFill>
              </a:rPr>
              <a:t> </a:t>
            </a:r>
            <a:r>
              <a:rPr lang="en-US" sz="2400" dirty="0"/>
              <a:t>navigate.</a:t>
            </a:r>
          </a:p>
          <a:p>
            <a:pPr lvl="3"/>
            <a:r>
              <a:rPr lang="en-US" sz="2400" dirty="0"/>
              <a:t>            The website should be responsive (work on mobile, tablet, and desktop).</a:t>
            </a:r>
          </a:p>
          <a:p>
            <a:pPr lvl="3"/>
            <a:r>
              <a:rPr lang="en-US" sz="2400" dirty="0"/>
              <a:t>            The website should be secure and protect user data</a:t>
            </a:r>
          </a:p>
          <a:p>
            <a:pPr marL="1371600" lvl="3" indent="0">
              <a:buNone/>
            </a:pPr>
            <a:r>
              <a:rPr lang="en-US" sz="2400" dirty="0">
                <a:solidFill>
                  <a:schemeClr val="bg1"/>
                </a:solidFill>
              </a:rPr>
              <a:t>    </a:t>
            </a:r>
          </a:p>
          <a:p>
            <a:pPr marL="1371600" lvl="3" indent="0">
              <a:buNone/>
            </a:pPr>
            <a:endParaRPr lang="en-US" sz="2400" dirty="0">
              <a:solidFill>
                <a:schemeClr val="bg1"/>
              </a:solidFill>
            </a:endParaRPr>
          </a:p>
          <a:p>
            <a:pPr marL="1371600" lvl="3" indent="0">
              <a:buNone/>
            </a:pPr>
            <a:endParaRPr lang="en-US" sz="2400" dirty="0">
              <a:solidFill>
                <a:schemeClr val="bg1"/>
              </a:solidFill>
            </a:endParaRPr>
          </a:p>
          <a:p>
            <a:pPr marL="1371600" lvl="3" indent="0">
              <a:buNone/>
            </a:pPr>
            <a:endParaRPr lang="en-US" sz="2400" dirty="0">
              <a:solidFill>
                <a:schemeClr val="bg1"/>
              </a:solidFill>
            </a:endParaRPr>
          </a:p>
          <a:p>
            <a:pPr marL="1371600" lvl="3" indent="0">
              <a:buNone/>
            </a:pPr>
            <a:endParaRPr lang="en-US" sz="2800" dirty="0"/>
          </a:p>
        </p:txBody>
      </p:sp>
    </p:spTree>
    <p:extLst>
      <p:ext uri="{BB962C8B-B14F-4D97-AF65-F5344CB8AC3E}">
        <p14:creationId xmlns:p14="http://schemas.microsoft.com/office/powerpoint/2010/main" val="234838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EF80-CD19-DE64-6079-CF152DFA8F62}"/>
              </a:ext>
            </a:extLst>
          </p:cNvPr>
          <p:cNvSpPr>
            <a:spLocks noGrp="1"/>
          </p:cNvSpPr>
          <p:nvPr>
            <p:ph type="title"/>
          </p:nvPr>
        </p:nvSpPr>
        <p:spPr/>
        <p:txBody>
          <a:bodyPr/>
          <a:lstStyle/>
          <a:p>
            <a:r>
              <a:rPr lang="en-US" b="1" dirty="0">
                <a:solidFill>
                  <a:schemeClr val="bg2"/>
                </a:solidFill>
              </a:rPr>
              <a:t>   Project overview </a:t>
            </a:r>
          </a:p>
        </p:txBody>
      </p:sp>
      <p:sp>
        <p:nvSpPr>
          <p:cNvPr id="3" name="Content Placeholder 2">
            <a:extLst>
              <a:ext uri="{FF2B5EF4-FFF2-40B4-BE49-F238E27FC236}">
                <a16:creationId xmlns:a16="http://schemas.microsoft.com/office/drawing/2014/main" id="{8138DEA2-FB38-A628-BBFB-99F8CE501F93}"/>
              </a:ext>
            </a:extLst>
          </p:cNvPr>
          <p:cNvSpPr>
            <a:spLocks noGrp="1"/>
          </p:cNvSpPr>
          <p:nvPr>
            <p:ph idx="1"/>
          </p:nvPr>
        </p:nvSpPr>
        <p:spPr/>
        <p:txBody>
          <a:bodyPr>
            <a:normAutofit fontScale="92500" lnSpcReduction="20000"/>
          </a:bodyPr>
          <a:lstStyle/>
          <a:p>
            <a:r>
              <a:rPr lang="en-US" dirty="0">
                <a:solidFill>
                  <a:schemeClr val="bg1"/>
                </a:solidFill>
              </a:rPr>
              <a:t>Project overview:</a:t>
            </a:r>
            <a:r>
              <a:rPr lang="en-US" dirty="0"/>
              <a:t> </a:t>
            </a:r>
            <a:r>
              <a:rPr lang="en-US" dirty="0" err="1"/>
              <a:t>Digitalal</a:t>
            </a:r>
            <a:r>
              <a:rPr lang="en-US" dirty="0"/>
              <a:t> portfolio website </a:t>
            </a:r>
          </a:p>
          <a:p>
            <a:pPr marL="971550" lvl="1" indent="-514350">
              <a:buFont typeface="+mj-lt"/>
              <a:buAutoNum type="arabicPeriod"/>
            </a:pPr>
            <a:r>
              <a:rPr lang="en-US" sz="2800" dirty="0">
                <a:solidFill>
                  <a:schemeClr val="bg1"/>
                </a:solidFill>
              </a:rPr>
              <a:t>   Project tittle:</a:t>
            </a:r>
            <a:r>
              <a:rPr lang="en-US" sz="2800" dirty="0"/>
              <a:t> personal digital  portfolio – </a:t>
            </a:r>
            <a:r>
              <a:rPr lang="en-US" sz="2800" dirty="0" err="1"/>
              <a:t>Devisriravi</a:t>
            </a:r>
            <a:r>
              <a:rPr lang="en-US" sz="2800" dirty="0"/>
              <a:t>(</a:t>
            </a:r>
            <a:r>
              <a:rPr lang="en-US" sz="2800" dirty="0" err="1"/>
              <a:t>BCAstudent</a:t>
            </a:r>
            <a:r>
              <a:rPr lang="en-US" sz="2800" dirty="0"/>
              <a:t>)</a:t>
            </a:r>
          </a:p>
          <a:p>
            <a:pPr marL="971550" lvl="1" indent="-514350">
              <a:buFont typeface="+mj-lt"/>
              <a:buAutoNum type="arabicPeriod"/>
            </a:pPr>
            <a:r>
              <a:rPr lang="en-US" sz="2800" dirty="0">
                <a:solidFill>
                  <a:schemeClr val="bg1"/>
                </a:solidFill>
              </a:rPr>
              <a:t>Objective:</a:t>
            </a:r>
          </a:p>
          <a:p>
            <a:pPr marL="457200" lvl="1" indent="0">
              <a:buNone/>
            </a:pPr>
            <a:r>
              <a:rPr lang="en-US" sz="2800" dirty="0">
                <a:solidFill>
                  <a:schemeClr val="bg1"/>
                </a:solidFill>
              </a:rPr>
              <a:t>                </a:t>
            </a:r>
            <a:r>
              <a:rPr lang="en-US" sz="2800" dirty="0"/>
              <a:t>The objective of a digital portfolio is to showcase an individual’s skills, achievements, and projects in an organized online format. It aims to highlight personal and professional growth, making it easier for employers, educators, or clients to evaluate abilities.</a:t>
            </a:r>
          </a:p>
          <a:p>
            <a:pPr marL="457200" lvl="1" indent="0">
              <a:buNone/>
            </a:pPr>
            <a:endParaRPr lang="en-US" sz="2800" dirty="0">
              <a:solidFill>
                <a:schemeClr val="bg1"/>
              </a:solidFill>
            </a:endParaRPr>
          </a:p>
        </p:txBody>
      </p:sp>
    </p:spTree>
    <p:extLst>
      <p:ext uri="{BB962C8B-B14F-4D97-AF65-F5344CB8AC3E}">
        <p14:creationId xmlns:p14="http://schemas.microsoft.com/office/powerpoint/2010/main" val="399749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B46A-C9C5-3B6A-60A8-3EFAB528C01A}"/>
              </a:ext>
            </a:extLst>
          </p:cNvPr>
          <p:cNvSpPr>
            <a:spLocks noGrp="1"/>
          </p:cNvSpPr>
          <p:nvPr>
            <p:ph type="title"/>
          </p:nvPr>
        </p:nvSpPr>
        <p:spPr>
          <a:xfrm>
            <a:off x="1141413" y="125016"/>
            <a:ext cx="9905998" cy="1482328"/>
          </a:xfrm>
        </p:spPr>
        <p:txBody>
          <a:bodyPr/>
          <a:lstStyle/>
          <a:p>
            <a:r>
              <a:rPr lang="en-US" b="1" dirty="0">
                <a:solidFill>
                  <a:schemeClr val="bg2"/>
                </a:solidFill>
              </a:rPr>
              <a:t>  Project overview </a:t>
            </a:r>
          </a:p>
        </p:txBody>
      </p:sp>
      <p:sp>
        <p:nvSpPr>
          <p:cNvPr id="3" name="Content Placeholder 2">
            <a:extLst>
              <a:ext uri="{FF2B5EF4-FFF2-40B4-BE49-F238E27FC236}">
                <a16:creationId xmlns:a16="http://schemas.microsoft.com/office/drawing/2014/main" id="{C00B4808-6684-CD42-2E03-5C42D53BE4EA}"/>
              </a:ext>
            </a:extLst>
          </p:cNvPr>
          <p:cNvSpPr>
            <a:spLocks noGrp="1"/>
          </p:cNvSpPr>
          <p:nvPr>
            <p:ph idx="1"/>
          </p:nvPr>
        </p:nvSpPr>
        <p:spPr>
          <a:xfrm>
            <a:off x="976314" y="1607344"/>
            <a:ext cx="11215686" cy="4875609"/>
          </a:xfrm>
        </p:spPr>
        <p:txBody>
          <a:bodyPr>
            <a:normAutofit lnSpcReduction="10000"/>
          </a:bodyPr>
          <a:lstStyle/>
          <a:p>
            <a:pPr marL="0" indent="0">
              <a:buNone/>
            </a:pPr>
            <a:r>
              <a:rPr lang="en-US" sz="2800" dirty="0">
                <a:solidFill>
                  <a:schemeClr val="bg1"/>
                </a:solidFill>
              </a:rPr>
              <a:t>3.Key features:</a:t>
            </a:r>
          </a:p>
          <a:p>
            <a:pPr marL="1371600" lvl="2" indent="-457200">
              <a:buFont typeface="+mj-lt"/>
              <a:buAutoNum type="arabicPeriod"/>
            </a:pPr>
            <a:r>
              <a:rPr lang="en-US" sz="2200" dirty="0">
                <a:solidFill>
                  <a:schemeClr val="bg1"/>
                </a:solidFill>
              </a:rPr>
              <a:t> </a:t>
            </a:r>
            <a:r>
              <a:rPr lang="en-US" sz="2800" dirty="0">
                <a:solidFill>
                  <a:schemeClr val="bg1"/>
                </a:solidFill>
              </a:rPr>
              <a:t>Showcase</a:t>
            </a:r>
            <a:r>
              <a:rPr lang="en-US" dirty="0"/>
              <a:t> </a:t>
            </a:r>
            <a:r>
              <a:rPr lang="en-US" sz="2800" dirty="0">
                <a:solidFill>
                  <a:schemeClr val="bg1"/>
                </a:solidFill>
              </a:rPr>
              <a:t>of</a:t>
            </a:r>
            <a:r>
              <a:rPr lang="en-US" dirty="0"/>
              <a:t> </a:t>
            </a:r>
            <a:r>
              <a:rPr lang="en-US" sz="2800" dirty="0">
                <a:solidFill>
                  <a:schemeClr val="bg1"/>
                </a:solidFill>
              </a:rPr>
              <a:t>Work</a:t>
            </a:r>
            <a:r>
              <a:rPr lang="en-US" dirty="0"/>
              <a:t> – </a:t>
            </a:r>
            <a:r>
              <a:rPr lang="en-US" sz="2800" dirty="0"/>
              <a:t>Projects, assignments, designs, or achievements</a:t>
            </a:r>
          </a:p>
          <a:p>
            <a:pPr marL="1428750" lvl="2" indent="-514350">
              <a:buFont typeface="+mj-lt"/>
              <a:buAutoNum type="arabicPeriod"/>
            </a:pPr>
            <a:r>
              <a:rPr lang="en-US" sz="2800" dirty="0">
                <a:solidFill>
                  <a:schemeClr val="bg1"/>
                </a:solidFill>
              </a:rPr>
              <a:t>Personal</a:t>
            </a:r>
            <a:r>
              <a:rPr lang="en-US" dirty="0"/>
              <a:t> </a:t>
            </a:r>
            <a:r>
              <a:rPr lang="en-US" sz="2800" dirty="0">
                <a:solidFill>
                  <a:schemeClr val="bg1"/>
                </a:solidFill>
              </a:rPr>
              <a:t>Information</a:t>
            </a:r>
            <a:r>
              <a:rPr lang="en-US" dirty="0"/>
              <a:t> – </a:t>
            </a:r>
            <a:r>
              <a:rPr lang="en-US" sz="3000" dirty="0"/>
              <a:t>Name, contact details, and brief bio.</a:t>
            </a:r>
          </a:p>
          <a:p>
            <a:pPr marL="1428750" lvl="2" indent="-514350">
              <a:buFont typeface="+mj-lt"/>
              <a:buAutoNum type="arabicPeriod"/>
            </a:pPr>
            <a:r>
              <a:rPr lang="en-US" sz="2800" dirty="0">
                <a:solidFill>
                  <a:schemeClr val="bg1"/>
                </a:solidFill>
              </a:rPr>
              <a:t>Skills</a:t>
            </a:r>
            <a:r>
              <a:rPr lang="en-US" dirty="0"/>
              <a:t> </a:t>
            </a:r>
            <a:r>
              <a:rPr lang="en-US" sz="2800" dirty="0">
                <a:solidFill>
                  <a:schemeClr val="bg1"/>
                </a:solidFill>
              </a:rPr>
              <a:t>and</a:t>
            </a:r>
            <a:r>
              <a:rPr lang="en-US" dirty="0"/>
              <a:t> </a:t>
            </a:r>
            <a:r>
              <a:rPr lang="en-US" sz="2800" dirty="0">
                <a:solidFill>
                  <a:schemeClr val="bg1"/>
                </a:solidFill>
              </a:rPr>
              <a:t>Competencies</a:t>
            </a:r>
            <a:r>
              <a:rPr lang="en-US" dirty="0"/>
              <a:t> – </a:t>
            </a:r>
            <a:r>
              <a:rPr lang="en-US" sz="3000" dirty="0"/>
              <a:t>Technical, creative,</a:t>
            </a:r>
            <a:r>
              <a:rPr lang="en-US" dirty="0"/>
              <a:t> </a:t>
            </a:r>
            <a:r>
              <a:rPr lang="en-US" sz="3000" dirty="0"/>
              <a:t>or</a:t>
            </a:r>
            <a:r>
              <a:rPr lang="en-US" dirty="0"/>
              <a:t> </a:t>
            </a:r>
            <a:r>
              <a:rPr lang="en-US" sz="3000" dirty="0"/>
              <a:t>professional</a:t>
            </a:r>
            <a:r>
              <a:rPr lang="en-US" dirty="0"/>
              <a:t> </a:t>
            </a:r>
            <a:r>
              <a:rPr lang="en-US" sz="3000" dirty="0"/>
              <a:t>skills.</a:t>
            </a:r>
            <a:endParaRPr lang="en-US" dirty="0"/>
          </a:p>
          <a:p>
            <a:pPr marL="1428750" lvl="2" indent="-514350">
              <a:buFont typeface="+mj-lt"/>
              <a:buAutoNum type="arabicPeriod"/>
            </a:pPr>
            <a:r>
              <a:rPr lang="en-US" sz="2800" dirty="0">
                <a:solidFill>
                  <a:schemeClr val="bg1"/>
                </a:solidFill>
              </a:rPr>
              <a:t>Interactive</a:t>
            </a:r>
            <a:r>
              <a:rPr lang="en-US" dirty="0"/>
              <a:t> </a:t>
            </a:r>
            <a:r>
              <a:rPr lang="en-US" sz="2800" dirty="0">
                <a:solidFill>
                  <a:schemeClr val="bg1"/>
                </a:solidFill>
              </a:rPr>
              <a:t>Design</a:t>
            </a:r>
            <a:r>
              <a:rPr lang="en-US" dirty="0"/>
              <a:t> – </a:t>
            </a:r>
            <a:r>
              <a:rPr lang="en-US" sz="3300" dirty="0"/>
              <a:t>Easy navigation and user-friendly interface.</a:t>
            </a:r>
          </a:p>
          <a:p>
            <a:pPr marL="1428750" lvl="2" indent="-514350">
              <a:buFont typeface="+mj-lt"/>
              <a:buAutoNum type="arabicPeriod"/>
            </a:pPr>
            <a:r>
              <a:rPr lang="en-US" sz="2800" dirty="0">
                <a:solidFill>
                  <a:schemeClr val="bg1"/>
                </a:solidFill>
              </a:rPr>
              <a:t>Professional</a:t>
            </a:r>
            <a:r>
              <a:rPr lang="en-US" dirty="0"/>
              <a:t> </a:t>
            </a:r>
            <a:r>
              <a:rPr lang="en-US" sz="2800" dirty="0">
                <a:solidFill>
                  <a:schemeClr val="bg1"/>
                </a:solidFill>
              </a:rPr>
              <a:t>Presentation</a:t>
            </a:r>
            <a:r>
              <a:rPr lang="en-US" dirty="0"/>
              <a:t> – </a:t>
            </a:r>
            <a:r>
              <a:rPr lang="en-US" sz="3300" dirty="0"/>
              <a:t>Clean, organized, and visually appealing.</a:t>
            </a:r>
          </a:p>
          <a:p>
            <a:pPr marL="0" indent="0">
              <a:buNone/>
            </a:pPr>
            <a:endParaRPr lang="en-US" dirty="0"/>
          </a:p>
        </p:txBody>
      </p:sp>
    </p:spTree>
    <p:extLst>
      <p:ext uri="{BB962C8B-B14F-4D97-AF65-F5344CB8AC3E}">
        <p14:creationId xmlns:p14="http://schemas.microsoft.com/office/powerpoint/2010/main" val="312761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D656-B66D-7353-11DB-9BD65B18641A}"/>
              </a:ext>
            </a:extLst>
          </p:cNvPr>
          <p:cNvSpPr>
            <a:spLocks noGrp="1"/>
          </p:cNvSpPr>
          <p:nvPr>
            <p:ph type="title"/>
          </p:nvPr>
        </p:nvSpPr>
        <p:spPr/>
        <p:txBody>
          <a:bodyPr/>
          <a:lstStyle/>
          <a:p>
            <a:r>
              <a:rPr lang="en-US" dirty="0"/>
              <a:t>  </a:t>
            </a:r>
            <a:r>
              <a:rPr lang="en-US" b="1" dirty="0">
                <a:solidFill>
                  <a:schemeClr val="bg2"/>
                </a:solidFill>
              </a:rPr>
              <a:t>Project overview </a:t>
            </a:r>
            <a:endParaRPr lang="en-US" dirty="0"/>
          </a:p>
        </p:txBody>
      </p:sp>
      <p:sp>
        <p:nvSpPr>
          <p:cNvPr id="3" name="Content Placeholder 2">
            <a:extLst>
              <a:ext uri="{FF2B5EF4-FFF2-40B4-BE49-F238E27FC236}">
                <a16:creationId xmlns:a16="http://schemas.microsoft.com/office/drawing/2014/main" id="{6CE45819-2820-A70E-3C1B-B45BA2FFF3F0}"/>
              </a:ext>
            </a:extLst>
          </p:cNvPr>
          <p:cNvSpPr>
            <a:spLocks noGrp="1"/>
          </p:cNvSpPr>
          <p:nvPr>
            <p:ph idx="1"/>
          </p:nvPr>
        </p:nvSpPr>
        <p:spPr>
          <a:xfrm>
            <a:off x="2089547" y="2097088"/>
            <a:ext cx="9484716" cy="3643313"/>
          </a:xfrm>
        </p:spPr>
        <p:txBody>
          <a:bodyPr>
            <a:normAutofit fontScale="25000" lnSpcReduction="20000"/>
          </a:bodyPr>
          <a:lstStyle/>
          <a:p>
            <a:pPr marL="0" indent="0">
              <a:buNone/>
            </a:pPr>
            <a:r>
              <a:rPr lang="en-US" sz="2800" dirty="0">
                <a:solidFill>
                  <a:schemeClr val="bg1"/>
                </a:solidFill>
              </a:rPr>
              <a:t>    </a:t>
            </a:r>
            <a:r>
              <a:rPr lang="en-US" sz="11200" dirty="0">
                <a:solidFill>
                  <a:schemeClr val="bg1"/>
                </a:solidFill>
              </a:rPr>
              <a:t>4.Technologies used:</a:t>
            </a:r>
          </a:p>
          <a:p>
            <a:pPr marL="1828800" lvl="1" indent="-1371600">
              <a:buFont typeface="+mj-lt"/>
              <a:buAutoNum type="arabicPeriod"/>
            </a:pPr>
            <a:r>
              <a:rPr lang="en-US" sz="11200" dirty="0">
                <a:solidFill>
                  <a:schemeClr val="bg1"/>
                </a:solidFill>
              </a:rPr>
              <a:t>                 HTML5 – </a:t>
            </a:r>
            <a:r>
              <a:rPr lang="en-US" sz="11200" dirty="0"/>
              <a:t>website structure </a:t>
            </a:r>
            <a:endParaRPr lang="en-US" sz="11200" dirty="0">
              <a:solidFill>
                <a:schemeClr val="bg1"/>
              </a:solidFill>
            </a:endParaRPr>
          </a:p>
          <a:p>
            <a:pPr marL="1828800" lvl="1" indent="-1371600">
              <a:buFont typeface="+mj-lt"/>
              <a:buAutoNum type="arabicPeriod"/>
            </a:pPr>
            <a:r>
              <a:rPr lang="en-US" sz="11200" dirty="0">
                <a:solidFill>
                  <a:schemeClr val="bg1"/>
                </a:solidFill>
              </a:rPr>
              <a:t>                 CSS3 – </a:t>
            </a:r>
            <a:r>
              <a:rPr lang="en-US" sz="11200" dirty="0"/>
              <a:t>styling and layout design</a:t>
            </a:r>
            <a:r>
              <a:rPr lang="en-US" sz="11200" dirty="0">
                <a:solidFill>
                  <a:schemeClr val="bg1"/>
                </a:solidFill>
              </a:rPr>
              <a:t>                 </a:t>
            </a:r>
          </a:p>
          <a:p>
            <a:pPr marL="1828800" lvl="1" indent="-1371600">
              <a:buFont typeface="+mj-lt"/>
              <a:buAutoNum type="arabicPeriod"/>
            </a:pPr>
            <a:r>
              <a:rPr lang="en-US" sz="11200" dirty="0">
                <a:solidFill>
                  <a:schemeClr val="bg1"/>
                </a:solidFill>
              </a:rPr>
              <a:t>                JavaScript – </a:t>
            </a:r>
            <a:r>
              <a:rPr lang="en-US" sz="11200" dirty="0"/>
              <a:t>Interactivity(photo </a:t>
            </a:r>
            <a:r>
              <a:rPr lang="en-US" sz="11200" dirty="0" err="1"/>
              <a:t>preview,menu</a:t>
            </a:r>
            <a:r>
              <a:rPr lang="en-US" sz="11200" dirty="0"/>
              <a:t> toggle, contact form)</a:t>
            </a:r>
            <a:r>
              <a:rPr lang="en-US" sz="11200" dirty="0">
                <a:solidFill>
                  <a:schemeClr val="bg1"/>
                </a:solidFill>
              </a:rPr>
              <a:t>                 </a:t>
            </a:r>
          </a:p>
          <a:p>
            <a:pPr marL="457200" lvl="1" indent="0">
              <a:buNone/>
            </a:pPr>
            <a:r>
              <a:rPr lang="en-US" sz="11200" dirty="0">
                <a:solidFill>
                  <a:schemeClr val="bg1"/>
                </a:solidFill>
              </a:rPr>
              <a:t>      </a:t>
            </a:r>
            <a:r>
              <a:rPr lang="en-US" sz="11200" dirty="0"/>
              <a:t>Front awesome icons for better visual appeal</a:t>
            </a:r>
            <a:endParaRPr lang="en-US" sz="11200" dirty="0">
              <a:solidFill>
                <a:schemeClr val="bg1"/>
              </a:solidFill>
            </a:endParaRPr>
          </a:p>
          <a:p>
            <a:pPr marL="457200" lvl="1" indent="0">
              <a:buNone/>
            </a:pPr>
            <a:r>
              <a:rPr lang="en-US" sz="8600" dirty="0">
                <a:solidFill>
                  <a:schemeClr val="bg1"/>
                </a:solidFill>
              </a:rPr>
              <a:t> </a:t>
            </a:r>
            <a:endParaRPr lang="en-US" sz="8600" dirty="0"/>
          </a:p>
          <a:p>
            <a:pPr marL="1371600" lvl="3" indent="0">
              <a:buNone/>
            </a:pPr>
            <a:endParaRPr lang="en-US" sz="11200" dirty="0">
              <a:solidFill>
                <a:schemeClr val="bg1"/>
              </a:solidFill>
            </a:endParaRPr>
          </a:p>
          <a:p>
            <a:pPr marL="457200" lvl="1" indent="0">
              <a:buNone/>
            </a:pPr>
            <a:r>
              <a:rPr lang="en-US" sz="11200" dirty="0">
                <a:solidFill>
                  <a:schemeClr val="bg1"/>
                </a:solidFill>
              </a:rPr>
              <a:t>               </a:t>
            </a:r>
          </a:p>
          <a:p>
            <a:pPr marL="457200" lvl="1" indent="0">
              <a:buNone/>
            </a:pPr>
            <a:endParaRPr lang="en-US" sz="2800" dirty="0">
              <a:solidFill>
                <a:schemeClr val="bg1"/>
              </a:solidFill>
            </a:endParaRPr>
          </a:p>
        </p:txBody>
      </p:sp>
    </p:spTree>
    <p:extLst>
      <p:ext uri="{BB962C8B-B14F-4D97-AF65-F5344CB8AC3E}">
        <p14:creationId xmlns:p14="http://schemas.microsoft.com/office/powerpoint/2010/main" val="272055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7C66-BC22-1A11-F931-AAB6F7F89EF3}"/>
              </a:ext>
            </a:extLst>
          </p:cNvPr>
          <p:cNvSpPr>
            <a:spLocks noGrp="1"/>
          </p:cNvSpPr>
          <p:nvPr>
            <p:ph type="title"/>
          </p:nvPr>
        </p:nvSpPr>
        <p:spPr/>
        <p:txBody>
          <a:bodyPr/>
          <a:lstStyle/>
          <a:p>
            <a:r>
              <a:rPr lang="en-US" dirty="0"/>
              <a:t>  </a:t>
            </a:r>
            <a:r>
              <a:rPr lang="en-US" b="1" dirty="0">
                <a:solidFill>
                  <a:schemeClr val="bg2"/>
                </a:solidFill>
              </a:rPr>
              <a:t>Project overview </a:t>
            </a:r>
            <a:endParaRPr lang="en-US" dirty="0"/>
          </a:p>
        </p:txBody>
      </p:sp>
      <p:sp>
        <p:nvSpPr>
          <p:cNvPr id="3" name="Content Placeholder 2">
            <a:extLst>
              <a:ext uri="{FF2B5EF4-FFF2-40B4-BE49-F238E27FC236}">
                <a16:creationId xmlns:a16="http://schemas.microsoft.com/office/drawing/2014/main" id="{31218814-7EB7-229D-E5E4-6D6CD8D94368}"/>
              </a:ext>
            </a:extLst>
          </p:cNvPr>
          <p:cNvSpPr>
            <a:spLocks noGrp="1"/>
          </p:cNvSpPr>
          <p:nvPr>
            <p:ph idx="1"/>
          </p:nvPr>
        </p:nvSpPr>
        <p:spPr/>
        <p:txBody>
          <a:bodyPr/>
          <a:lstStyle/>
          <a:p>
            <a:pPr marL="0" indent="0">
              <a:buNone/>
            </a:pPr>
            <a:r>
              <a:rPr lang="en-US" sz="2800" dirty="0">
                <a:solidFill>
                  <a:schemeClr val="bg1"/>
                </a:solidFill>
              </a:rPr>
              <a:t> 5.Expected</a:t>
            </a:r>
            <a:r>
              <a:rPr lang="en-US" dirty="0">
                <a:solidFill>
                  <a:schemeClr val="bg1"/>
                </a:solidFill>
              </a:rPr>
              <a:t> </a:t>
            </a:r>
            <a:r>
              <a:rPr lang="en-US" sz="2800" dirty="0">
                <a:solidFill>
                  <a:schemeClr val="bg1"/>
                </a:solidFill>
              </a:rPr>
              <a:t>overcome</a:t>
            </a:r>
            <a:r>
              <a:rPr lang="en-US" dirty="0">
                <a:solidFill>
                  <a:schemeClr val="bg1"/>
                </a:solidFill>
              </a:rPr>
              <a:t> </a:t>
            </a:r>
          </a:p>
          <a:p>
            <a:r>
              <a:rPr lang="en-US" dirty="0">
                <a:solidFill>
                  <a:schemeClr val="bg1"/>
                </a:solidFill>
              </a:rPr>
              <a:t>                 </a:t>
            </a:r>
            <a:r>
              <a:rPr lang="en-US" sz="2800" dirty="0"/>
              <a:t>Present projects and skills in an organized manner.</a:t>
            </a:r>
          </a:p>
          <a:p>
            <a:pPr lvl="3"/>
            <a:r>
              <a:rPr lang="en-US" sz="2800" dirty="0"/>
              <a:t> Improve opportunities for jobs, internships, or academic recognition.</a:t>
            </a:r>
          </a:p>
          <a:p>
            <a:pPr lvl="3"/>
            <a:r>
              <a:rPr lang="en-US" sz="2800" dirty="0"/>
              <a:t>Make work easily accessible to viewers.</a:t>
            </a:r>
          </a:p>
        </p:txBody>
      </p:sp>
    </p:spTree>
    <p:extLst>
      <p:ext uri="{BB962C8B-B14F-4D97-AF65-F5344CB8AC3E}">
        <p14:creationId xmlns:p14="http://schemas.microsoft.com/office/powerpoint/2010/main" val="391671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01EA-B938-F88A-F818-DE2EB953D667}"/>
              </a:ext>
            </a:extLst>
          </p:cNvPr>
          <p:cNvSpPr>
            <a:spLocks noGrp="1"/>
          </p:cNvSpPr>
          <p:nvPr>
            <p:ph type="title"/>
          </p:nvPr>
        </p:nvSpPr>
        <p:spPr/>
        <p:txBody>
          <a:bodyPr/>
          <a:lstStyle/>
          <a:p>
            <a:r>
              <a:rPr lang="en-US" b="1" dirty="0">
                <a:solidFill>
                  <a:schemeClr val="bg2"/>
                </a:solidFill>
              </a:rPr>
              <a:t>  Who are the end user </a:t>
            </a:r>
          </a:p>
        </p:txBody>
      </p:sp>
      <p:sp>
        <p:nvSpPr>
          <p:cNvPr id="3" name="Content Placeholder 2">
            <a:extLst>
              <a:ext uri="{FF2B5EF4-FFF2-40B4-BE49-F238E27FC236}">
                <a16:creationId xmlns:a16="http://schemas.microsoft.com/office/drawing/2014/main" id="{940DC9A1-F69F-F9A6-48F9-89F01B6179FB}"/>
              </a:ext>
            </a:extLst>
          </p:cNvPr>
          <p:cNvSpPr>
            <a:spLocks noGrp="1"/>
          </p:cNvSpPr>
          <p:nvPr>
            <p:ph idx="1"/>
          </p:nvPr>
        </p:nvSpPr>
        <p:spPr/>
        <p:txBody>
          <a:bodyPr>
            <a:normAutofit lnSpcReduction="10000"/>
          </a:bodyPr>
          <a:lstStyle/>
          <a:p>
            <a:r>
              <a:rPr lang="en-US" sz="2800" dirty="0">
                <a:solidFill>
                  <a:schemeClr val="bg1"/>
                </a:solidFill>
              </a:rPr>
              <a:t>Employers/Recruiters</a:t>
            </a:r>
            <a:r>
              <a:rPr lang="en-US" sz="2800" dirty="0"/>
              <a:t> – To assess candidates for jobs.</a:t>
            </a:r>
          </a:p>
          <a:p>
            <a:r>
              <a:rPr lang="en-US" sz="2800" dirty="0">
                <a:solidFill>
                  <a:schemeClr val="bg1"/>
                </a:solidFill>
              </a:rPr>
              <a:t>Teachers/Educators</a:t>
            </a:r>
            <a:r>
              <a:rPr lang="en-US" sz="2800" dirty="0"/>
              <a:t> – To evaluate academic progress.</a:t>
            </a:r>
          </a:p>
          <a:p>
            <a:r>
              <a:rPr lang="en-US" sz="2800" dirty="0">
                <a:solidFill>
                  <a:schemeClr val="bg1"/>
                </a:solidFill>
              </a:rPr>
              <a:t>Clients/Customers</a:t>
            </a:r>
            <a:r>
              <a:rPr lang="en-US" sz="2800" dirty="0"/>
              <a:t> – To check previous work before assigning projects.</a:t>
            </a:r>
          </a:p>
          <a:p>
            <a:r>
              <a:rPr lang="en-US" sz="2800" dirty="0">
                <a:solidFill>
                  <a:schemeClr val="bg1"/>
                </a:solidFill>
              </a:rPr>
              <a:t>Peers/Colleagues</a:t>
            </a:r>
            <a:r>
              <a:rPr lang="en-US" sz="2800" dirty="0"/>
              <a:t> – For collaboration and inspiration.</a:t>
            </a:r>
          </a:p>
          <a:p>
            <a:r>
              <a:rPr lang="en-US" sz="2800" dirty="0">
                <a:solidFill>
                  <a:schemeClr val="bg1"/>
                </a:solidFill>
              </a:rPr>
              <a:t>Professional</a:t>
            </a:r>
            <a:r>
              <a:rPr lang="en-US" sz="2800" dirty="0"/>
              <a:t> </a:t>
            </a:r>
            <a:r>
              <a:rPr lang="en-US" sz="2800" dirty="0">
                <a:solidFill>
                  <a:schemeClr val="bg1"/>
                </a:solidFill>
              </a:rPr>
              <a:t>Communities</a:t>
            </a:r>
            <a:r>
              <a:rPr lang="en-US" sz="2800" dirty="0"/>
              <a:t> – For networking and skill recognition.</a:t>
            </a:r>
          </a:p>
          <a:p>
            <a:endParaRPr lang="en-US" sz="2800" dirty="0"/>
          </a:p>
          <a:p>
            <a:endParaRPr lang="en-US" sz="2800" dirty="0"/>
          </a:p>
        </p:txBody>
      </p:sp>
    </p:spTree>
    <p:extLst>
      <p:ext uri="{BB962C8B-B14F-4D97-AF65-F5344CB8AC3E}">
        <p14:creationId xmlns:p14="http://schemas.microsoft.com/office/powerpoint/2010/main" val="2515815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Circuit</vt:lpstr>
      <vt:lpstr> Digital portfolio </vt:lpstr>
      <vt:lpstr> Project title </vt:lpstr>
      <vt:lpstr> Agenda</vt:lpstr>
      <vt:lpstr>  Problem statement </vt:lpstr>
      <vt:lpstr>   Project overview </vt:lpstr>
      <vt:lpstr>  Project overview </vt:lpstr>
      <vt:lpstr>  Project overview </vt:lpstr>
      <vt:lpstr>  Project overview </vt:lpstr>
      <vt:lpstr>  Who are the end user </vt:lpstr>
      <vt:lpstr>  Tools and techniques </vt:lpstr>
      <vt:lpstr>  Tools and techniques </vt:lpstr>
      <vt:lpstr>  Portfolio Design and layout </vt:lpstr>
      <vt:lpstr>  Portfolio design and layout </vt:lpstr>
      <vt:lpstr>  Features and functionality </vt:lpstr>
      <vt:lpstr>  Features and functionality </vt:lpstr>
      <vt:lpstr>  Results and screenshot </vt:lpstr>
      <vt:lpstr>Screen shot </vt:lpstr>
      <vt:lpstr>Screenshot </vt:lpstr>
      <vt:lpstr>  Screenshot </vt:lpstr>
      <vt:lpstr>  Screenshot </vt:lpstr>
      <vt:lpstr>  Screenshot </vt:lpstr>
      <vt:lpstr>  Screenshot </vt:lpstr>
      <vt:lpstr>  Screenshot </vt:lpstr>
      <vt:lpstr> Screenshot </vt:lpstr>
      <vt:lpstr>  Screenshot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Devisri R</dc:creator>
  <cp:lastModifiedBy>Devisri R</cp:lastModifiedBy>
  <cp:revision>25</cp:revision>
  <dcterms:created xsi:type="dcterms:W3CDTF">2025-08-27T04:30:31Z</dcterms:created>
  <dcterms:modified xsi:type="dcterms:W3CDTF">2025-08-30T15:51:37Z</dcterms:modified>
</cp:coreProperties>
</file>