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2" r:id="rId7"/>
    <p:sldId id="263" r:id="rId8"/>
    <p:sldId id="264" r:id="rId9"/>
    <p:sldId id="265" r:id="rId10"/>
    <p:sldId id="266" r:id="rId11"/>
    <p:sldId id="270" r:id="rId12"/>
    <p:sldId id="268" r:id="rId13"/>
    <p:sldId id="271" r:id="rId14"/>
    <p:sldId id="272" r:id="rId15"/>
    <p:sldId id="273" r:id="rId16"/>
    <p:sldId id="274" r:id="rId17"/>
    <p:sldId id="275" r:id="rId18"/>
    <p:sldId id="276" r:id="rId19"/>
    <p:sldId id="277" r:id="rId20"/>
    <p:sldId id="278"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3/14/2020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3/14/2020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3/14/2020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3/14/2020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3/14/2020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3/14/2020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3/14/2020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3/14/2020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3/14/2020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3/14/2020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3/14/2020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527F34-78F0-462F-B9F6-0D8582F38DC3}"/>
              </a:ext>
            </a:extLst>
          </p:cNvPr>
          <p:cNvSpPr>
            <a:spLocks noGrp="1"/>
          </p:cNvSpPr>
          <p:nvPr>
            <p:ph type="ctrTitle"/>
          </p:nvPr>
        </p:nvSpPr>
        <p:spPr/>
        <p:txBody>
          <a:bodyPr/>
          <a:lstStyle/>
          <a:p>
            <a:r>
              <a:rPr lang="en-IN" dirty="0"/>
              <a:t>Data Mining Project</a:t>
            </a:r>
          </a:p>
        </p:txBody>
      </p:sp>
      <p:sp>
        <p:nvSpPr>
          <p:cNvPr id="3" name="Subtitle 2">
            <a:extLst>
              <a:ext uri="{FF2B5EF4-FFF2-40B4-BE49-F238E27FC236}">
                <a16:creationId xmlns:a16="http://schemas.microsoft.com/office/drawing/2014/main" xmlns="" id="{24D8854C-B7D3-4332-9FE2-431FF54F0E04}"/>
              </a:ext>
            </a:extLst>
          </p:cNvPr>
          <p:cNvSpPr>
            <a:spLocks noGrp="1"/>
          </p:cNvSpPr>
          <p:nvPr>
            <p:ph type="subTitle" idx="1"/>
          </p:nvPr>
        </p:nvSpPr>
        <p:spPr/>
        <p:txBody>
          <a:bodyPr>
            <a:normAutofit/>
          </a:bodyPr>
          <a:lstStyle/>
          <a:p>
            <a:r>
              <a:rPr lang="en-IN" dirty="0"/>
              <a:t>Oyo Hotels in Goa on a weekend </a:t>
            </a:r>
          </a:p>
        </p:txBody>
      </p:sp>
    </p:spTree>
    <p:extLst>
      <p:ext uri="{BB962C8B-B14F-4D97-AF65-F5344CB8AC3E}">
        <p14:creationId xmlns:p14="http://schemas.microsoft.com/office/powerpoint/2010/main" xmlns="" val="331633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of rating using pie plot</a:t>
            </a:r>
            <a:endParaRPr lang="en-US" dirty="0"/>
          </a:p>
        </p:txBody>
      </p:sp>
      <p:pic>
        <p:nvPicPr>
          <p:cNvPr id="5" name="Content Placeholder 4" descr="pie of rating.png"/>
          <p:cNvPicPr>
            <a:picLocks noGrp="1" noChangeAspect="1"/>
          </p:cNvPicPr>
          <p:nvPr>
            <p:ph sz="half" idx="4294967295"/>
          </p:nvPr>
        </p:nvPicPr>
        <p:blipFill>
          <a:blip r:embed="rId2"/>
          <a:stretch>
            <a:fillRect/>
          </a:stretch>
        </p:blipFill>
        <p:spPr>
          <a:xfrm>
            <a:off x="1593669" y="1802673"/>
            <a:ext cx="8739051" cy="559090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analysis on amenities</a:t>
            </a:r>
            <a:endParaRPr lang="en-US" dirty="0"/>
          </a:p>
        </p:txBody>
      </p:sp>
      <p:sp>
        <p:nvSpPr>
          <p:cNvPr id="3" name="Content Placeholder 2"/>
          <p:cNvSpPr>
            <a:spLocks noGrp="1"/>
          </p:cNvSpPr>
          <p:nvPr>
            <p:ph sz="half" idx="1"/>
          </p:nvPr>
        </p:nvSpPr>
        <p:spPr>
          <a:xfrm>
            <a:off x="1154954" y="2603500"/>
            <a:ext cx="10301172" cy="3823426"/>
          </a:xfrm>
        </p:spPr>
        <p:txBody>
          <a:bodyPr>
            <a:normAutofit lnSpcReduction="10000"/>
          </a:bodyPr>
          <a:lstStyle/>
          <a:p>
            <a:r>
              <a:rPr lang="en-US" dirty="0" smtClean="0"/>
              <a:t>Most number of hotels in Goa offer the following amenities:</a:t>
            </a:r>
          </a:p>
          <a:p>
            <a:pPr lvl="1"/>
            <a:r>
              <a:rPr lang="en-US" dirty="0" smtClean="0"/>
              <a:t>17.80% Hotels offer parking facility</a:t>
            </a:r>
          </a:p>
          <a:p>
            <a:pPr lvl="1"/>
            <a:r>
              <a:rPr lang="en-US" dirty="0" smtClean="0"/>
              <a:t>14.26% Hotels have AC</a:t>
            </a:r>
          </a:p>
          <a:p>
            <a:pPr lvl="1"/>
            <a:r>
              <a:rPr lang="en-US" dirty="0" smtClean="0"/>
              <a:t>12.50% Hotels have Kitchen</a:t>
            </a:r>
          </a:p>
          <a:p>
            <a:pPr lvl="1"/>
            <a:r>
              <a:rPr lang="en-US" dirty="0" smtClean="0"/>
              <a:t>11.69 % Hotels have Attached bathrooms</a:t>
            </a:r>
          </a:p>
          <a:p>
            <a:pPr lvl="1"/>
            <a:r>
              <a:rPr lang="en-US" dirty="0" smtClean="0"/>
              <a:t>9.03% Hotels have CCTV Cameras</a:t>
            </a:r>
          </a:p>
          <a:p>
            <a:r>
              <a:rPr lang="en-US" dirty="0" smtClean="0"/>
              <a:t>All the hotels which offer parking AC and kitchen have same price - 2413</a:t>
            </a:r>
          </a:p>
          <a:p>
            <a:r>
              <a:rPr lang="en-US" dirty="0" smtClean="0"/>
              <a:t>Rating for these hotels range between 3.1-4.7 with average rating of 3.9</a:t>
            </a:r>
          </a:p>
          <a:p>
            <a:r>
              <a:rPr lang="en-US" dirty="0" err="1" smtClean="0"/>
              <a:t>Arambol</a:t>
            </a:r>
            <a:r>
              <a:rPr lang="en-US" dirty="0" smtClean="0"/>
              <a:t> has highest rated hotel (4.7) with parking AC and kitchen facilities</a:t>
            </a:r>
          </a:p>
          <a:p>
            <a:r>
              <a:rPr lang="en-US" dirty="0" err="1" smtClean="0"/>
              <a:t>Colva</a:t>
            </a:r>
            <a:r>
              <a:rPr lang="en-US" dirty="0" smtClean="0"/>
              <a:t> has Lowest rated hotel (3.1) with parking AC and kitchen facilities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of amenities using pie plot</a:t>
            </a:r>
            <a:endParaRPr lang="en-US" dirty="0"/>
          </a:p>
        </p:txBody>
      </p:sp>
      <p:pic>
        <p:nvPicPr>
          <p:cNvPr id="5" name="Content Placeholder 4" descr="pie of amenities.png"/>
          <p:cNvPicPr>
            <a:picLocks noGrp="1" noChangeAspect="1"/>
          </p:cNvPicPr>
          <p:nvPr>
            <p:ph sz="half" idx="1"/>
          </p:nvPr>
        </p:nvPicPr>
        <p:blipFill>
          <a:blip r:embed="rId2"/>
          <a:stretch>
            <a:fillRect/>
          </a:stretch>
        </p:blipFill>
        <p:spPr>
          <a:xfrm>
            <a:off x="2508069" y="2181497"/>
            <a:ext cx="7053942" cy="467650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analysis on hotels</a:t>
            </a:r>
            <a:endParaRPr lang="en-US" dirty="0"/>
          </a:p>
        </p:txBody>
      </p:sp>
      <p:sp>
        <p:nvSpPr>
          <p:cNvPr id="3" name="Content Placeholder 2"/>
          <p:cNvSpPr>
            <a:spLocks noGrp="1"/>
          </p:cNvSpPr>
          <p:nvPr>
            <p:ph sz="half" idx="1"/>
          </p:nvPr>
        </p:nvSpPr>
        <p:spPr>
          <a:xfrm>
            <a:off x="1154953" y="2603500"/>
            <a:ext cx="10601617" cy="3927929"/>
          </a:xfrm>
        </p:spPr>
        <p:txBody>
          <a:bodyPr>
            <a:normAutofit/>
          </a:bodyPr>
          <a:lstStyle/>
          <a:p>
            <a:r>
              <a:rPr lang="en-US" dirty="0" smtClean="0"/>
              <a:t>Average price of top 10 highest rated hotels in </a:t>
            </a:r>
            <a:r>
              <a:rPr lang="en-US" dirty="0" err="1" smtClean="0"/>
              <a:t>goa</a:t>
            </a:r>
            <a:r>
              <a:rPr lang="en-US" dirty="0" smtClean="0"/>
              <a:t> is 3160 ranging between 1439-6034</a:t>
            </a:r>
          </a:p>
          <a:p>
            <a:r>
              <a:rPr lang="en-US" dirty="0" smtClean="0"/>
              <a:t>Highest rated hotels with a rating of 5 are</a:t>
            </a:r>
          </a:p>
          <a:p>
            <a:pPr lvl="1"/>
            <a:r>
              <a:rPr lang="en-US" dirty="0" smtClean="0"/>
              <a:t>OYO Home 24689 Classic 2BHK Near </a:t>
            </a:r>
            <a:r>
              <a:rPr lang="en-US" dirty="0" err="1" smtClean="0"/>
              <a:t>Mandrem</a:t>
            </a:r>
            <a:r>
              <a:rPr lang="en-US" dirty="0" smtClean="0"/>
              <a:t> Beach(Price=2413 , Location= </a:t>
            </a:r>
            <a:r>
              <a:rPr lang="en-US" dirty="0" err="1" smtClean="0"/>
              <a:t>Arambol</a:t>
            </a:r>
            <a:r>
              <a:rPr lang="en-US" dirty="0" smtClean="0"/>
              <a:t>)</a:t>
            </a:r>
          </a:p>
          <a:p>
            <a:pPr lvl="1"/>
            <a:r>
              <a:rPr lang="en-US" dirty="0" smtClean="0"/>
              <a:t>SPOT ON 64361 Casa </a:t>
            </a:r>
            <a:r>
              <a:rPr lang="en-US" dirty="0" err="1" smtClean="0"/>
              <a:t>Arambol</a:t>
            </a:r>
            <a:r>
              <a:rPr lang="en-US" dirty="0" smtClean="0"/>
              <a:t> </a:t>
            </a:r>
            <a:r>
              <a:rPr lang="en-US" dirty="0" err="1" smtClean="0"/>
              <a:t>Homestay</a:t>
            </a:r>
            <a:r>
              <a:rPr lang="en-US" dirty="0" smtClean="0"/>
              <a:t> SPOT(Price=1744 , Location= </a:t>
            </a:r>
            <a:r>
              <a:rPr lang="en-US" dirty="0" err="1" smtClean="0"/>
              <a:t>Arambol</a:t>
            </a:r>
            <a:r>
              <a:rPr lang="en-US" dirty="0" smtClean="0"/>
              <a:t>)</a:t>
            </a:r>
          </a:p>
          <a:p>
            <a:r>
              <a:rPr lang="en-US" dirty="0" smtClean="0"/>
              <a:t>Lowest priced hotel is OYO 12855 The </a:t>
            </a:r>
            <a:r>
              <a:rPr lang="en-US" dirty="0" err="1" smtClean="0"/>
              <a:t>Goan</a:t>
            </a:r>
            <a:r>
              <a:rPr lang="en-US" dirty="0" smtClean="0"/>
              <a:t> Courtyard(Price=1439, Location=</a:t>
            </a:r>
            <a:r>
              <a:rPr lang="en-US" dirty="0" err="1" smtClean="0"/>
              <a:t>Colva</a:t>
            </a:r>
            <a:r>
              <a:rPr lang="en-US" dirty="0" smtClean="0"/>
              <a:t>)</a:t>
            </a:r>
          </a:p>
          <a:p>
            <a:r>
              <a:rPr lang="en-US" dirty="0" smtClean="0"/>
              <a:t>Out of these 10 hotels top 4 are located in </a:t>
            </a:r>
            <a:r>
              <a:rPr lang="en-US" dirty="0" err="1" smtClean="0"/>
              <a:t>Arambol</a:t>
            </a:r>
            <a:endParaRPr lang="en-US" dirty="0" smtClean="0"/>
          </a:p>
          <a:p>
            <a:r>
              <a:rPr lang="en-US" dirty="0" smtClean="0"/>
              <a:t>Common amenities provided in these top 10 hotels are AC and Attached Bathroom</a:t>
            </a:r>
          </a:p>
          <a:p>
            <a:r>
              <a:rPr lang="en-US" dirty="0" smtClean="0"/>
              <a:t>Average rating of 10 hotels with lowest price in Goa is 3.95 ranging between 3.5-4.6</a:t>
            </a:r>
          </a:p>
          <a:p>
            <a:r>
              <a:rPr lang="en-US" dirty="0" smtClean="0"/>
              <a:t>South Goa has 3 hotels out of these 10 lowest priced hotels.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t>
            </a:r>
            <a:r>
              <a:rPr lang="en-US" dirty="0" err="1" smtClean="0"/>
              <a:t>variate</a:t>
            </a:r>
            <a:r>
              <a:rPr lang="en-US" dirty="0" smtClean="0"/>
              <a:t> analysis (price </a:t>
            </a:r>
            <a:r>
              <a:rPr lang="en-US" dirty="0" err="1" smtClean="0"/>
              <a:t>vs</a:t>
            </a:r>
            <a:r>
              <a:rPr lang="en-US" dirty="0" smtClean="0"/>
              <a:t> </a:t>
            </a:r>
            <a:r>
              <a:rPr lang="en-US" dirty="0" smtClean="0"/>
              <a:t>location)</a:t>
            </a:r>
            <a:endParaRPr lang="en-US" dirty="0"/>
          </a:p>
        </p:txBody>
      </p:sp>
      <p:pic>
        <p:nvPicPr>
          <p:cNvPr id="5" name="Content Placeholder 4" descr="bi price and loc.png"/>
          <p:cNvPicPr>
            <a:picLocks noGrp="1" noChangeAspect="1"/>
          </p:cNvPicPr>
          <p:nvPr>
            <p:ph sz="half" idx="1"/>
          </p:nvPr>
        </p:nvPicPr>
        <p:blipFill>
          <a:blip r:embed="rId2"/>
          <a:stretch>
            <a:fillRect/>
          </a:stretch>
        </p:blipFill>
        <p:spPr>
          <a:xfrm>
            <a:off x="1155700" y="2286000"/>
            <a:ext cx="6107249" cy="4571999"/>
          </a:xfrm>
        </p:spPr>
      </p:pic>
      <p:sp>
        <p:nvSpPr>
          <p:cNvPr id="4" name="Content Placeholder 3"/>
          <p:cNvSpPr>
            <a:spLocks noGrp="1"/>
          </p:cNvSpPr>
          <p:nvPr>
            <p:ph sz="half" idx="2"/>
          </p:nvPr>
        </p:nvSpPr>
        <p:spPr>
          <a:xfrm>
            <a:off x="7458891" y="2603500"/>
            <a:ext cx="3574980" cy="3416300"/>
          </a:xfrm>
        </p:spPr>
        <p:txBody>
          <a:bodyPr/>
          <a:lstStyle/>
          <a:p>
            <a:r>
              <a:rPr lang="en-US" dirty="0" smtClean="0"/>
              <a:t>Hotels in </a:t>
            </a:r>
            <a:r>
              <a:rPr lang="en-US" dirty="0" err="1" smtClean="0"/>
              <a:t>Baga</a:t>
            </a:r>
            <a:r>
              <a:rPr lang="en-US" dirty="0" smtClean="0"/>
              <a:t> Beach, </a:t>
            </a:r>
            <a:r>
              <a:rPr lang="en-US" dirty="0" err="1" smtClean="0"/>
              <a:t>Calangute</a:t>
            </a:r>
            <a:r>
              <a:rPr lang="en-US" dirty="0" smtClean="0"/>
              <a:t>, </a:t>
            </a:r>
            <a:r>
              <a:rPr lang="en-US" dirty="0" err="1" smtClean="0"/>
              <a:t>Candolim</a:t>
            </a:r>
            <a:r>
              <a:rPr lang="en-US" dirty="0" smtClean="0"/>
              <a:t>, </a:t>
            </a:r>
            <a:r>
              <a:rPr lang="en-US" dirty="0" err="1" smtClean="0"/>
              <a:t>Vagator</a:t>
            </a:r>
            <a:r>
              <a:rPr lang="en-US" dirty="0" smtClean="0"/>
              <a:t>, </a:t>
            </a:r>
            <a:r>
              <a:rPr lang="en-US" dirty="0" err="1" smtClean="0"/>
              <a:t>Anjuna</a:t>
            </a:r>
            <a:r>
              <a:rPr lang="en-US" dirty="0" smtClean="0"/>
              <a:t> have high prices.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a:t>
            </a:r>
            <a:r>
              <a:rPr lang="en-US" dirty="0" err="1" smtClean="0"/>
              <a:t>vs</a:t>
            </a:r>
            <a:r>
              <a:rPr lang="en-US" dirty="0" smtClean="0"/>
              <a:t> rating(bar plot)</a:t>
            </a:r>
            <a:endParaRPr lang="en-US" dirty="0"/>
          </a:p>
        </p:txBody>
      </p:sp>
      <p:pic>
        <p:nvPicPr>
          <p:cNvPr id="5" name="Content Placeholder 4" descr="price and rating.png"/>
          <p:cNvPicPr>
            <a:picLocks noGrp="1" noChangeAspect="1"/>
          </p:cNvPicPr>
          <p:nvPr>
            <p:ph sz="half" idx="1"/>
          </p:nvPr>
        </p:nvPicPr>
        <p:blipFill>
          <a:blip r:embed="rId2"/>
          <a:stretch>
            <a:fillRect/>
          </a:stretch>
        </p:blipFill>
        <p:spPr>
          <a:xfrm>
            <a:off x="1155700" y="2220686"/>
            <a:ext cx="6068060" cy="4637314"/>
          </a:xfrm>
        </p:spPr>
      </p:pic>
      <p:sp>
        <p:nvSpPr>
          <p:cNvPr id="4" name="Content Placeholder 3"/>
          <p:cNvSpPr>
            <a:spLocks noGrp="1"/>
          </p:cNvSpPr>
          <p:nvPr>
            <p:ph sz="half" idx="2"/>
          </p:nvPr>
        </p:nvSpPr>
        <p:spPr>
          <a:xfrm>
            <a:off x="7432766" y="2603500"/>
            <a:ext cx="3601105" cy="3416300"/>
          </a:xfrm>
        </p:spPr>
        <p:txBody>
          <a:bodyPr/>
          <a:lstStyle/>
          <a:p>
            <a:r>
              <a:rPr lang="en-US" dirty="0" smtClean="0"/>
              <a:t>Hotels with 4.8 and 4.9 rating are expensive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a:t>
            </a:r>
            <a:r>
              <a:rPr lang="en-US" dirty="0" err="1" smtClean="0"/>
              <a:t>vs</a:t>
            </a:r>
            <a:r>
              <a:rPr lang="en-US" dirty="0" smtClean="0"/>
              <a:t> rating(line plot)</a:t>
            </a:r>
            <a:endParaRPr lang="en-US" dirty="0"/>
          </a:p>
        </p:txBody>
      </p:sp>
      <p:pic>
        <p:nvPicPr>
          <p:cNvPr id="5" name="Content Placeholder 4" descr="pri vs rat(line.png"/>
          <p:cNvPicPr>
            <a:picLocks noGrp="1" noChangeAspect="1"/>
          </p:cNvPicPr>
          <p:nvPr>
            <p:ph sz="half" idx="1"/>
          </p:nvPr>
        </p:nvPicPr>
        <p:blipFill>
          <a:blip r:embed="rId2"/>
          <a:stretch>
            <a:fillRect/>
          </a:stretch>
        </p:blipFill>
        <p:spPr>
          <a:xfrm>
            <a:off x="1155700" y="2259874"/>
            <a:ext cx="6473009" cy="4389120"/>
          </a:xfrm>
        </p:spPr>
      </p:pic>
      <p:sp>
        <p:nvSpPr>
          <p:cNvPr id="4" name="Content Placeholder 3"/>
          <p:cNvSpPr>
            <a:spLocks noGrp="1"/>
          </p:cNvSpPr>
          <p:nvPr>
            <p:ph sz="half" idx="2"/>
          </p:nvPr>
        </p:nvSpPr>
        <p:spPr>
          <a:xfrm>
            <a:off x="7720149" y="2603500"/>
            <a:ext cx="3313722" cy="3416300"/>
          </a:xfrm>
        </p:spPr>
        <p:txBody>
          <a:bodyPr/>
          <a:lstStyle/>
          <a:p>
            <a:r>
              <a:rPr lang="en-US" dirty="0" smtClean="0"/>
              <a:t>Hotels </a:t>
            </a:r>
            <a:r>
              <a:rPr lang="en-US" dirty="0" smtClean="0"/>
              <a:t>with rating from 3.75 to 4.75 has almost same price range 2000-2500</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a:t>
            </a:r>
            <a:r>
              <a:rPr lang="en-US" dirty="0" err="1" smtClean="0"/>
              <a:t>vs</a:t>
            </a:r>
            <a:r>
              <a:rPr lang="en-US" dirty="0" smtClean="0"/>
              <a:t> amenities</a:t>
            </a:r>
            <a:endParaRPr lang="en-US" dirty="0"/>
          </a:p>
        </p:txBody>
      </p:sp>
      <p:sp>
        <p:nvSpPr>
          <p:cNvPr id="3" name="Content Placeholder 2"/>
          <p:cNvSpPr>
            <a:spLocks noGrp="1"/>
          </p:cNvSpPr>
          <p:nvPr>
            <p:ph sz="half" idx="1"/>
          </p:nvPr>
        </p:nvSpPr>
        <p:spPr>
          <a:xfrm>
            <a:off x="1154954" y="2603500"/>
            <a:ext cx="10457926" cy="3416301"/>
          </a:xfrm>
        </p:spPr>
        <p:txBody>
          <a:bodyPr/>
          <a:lstStyle/>
          <a:p>
            <a:r>
              <a:rPr lang="en-US" dirty="0" smtClean="0"/>
              <a:t>Hotels which provide parking and bar has price range between 2001-4977.</a:t>
            </a:r>
          </a:p>
          <a:p>
            <a:r>
              <a:rPr lang="en-US" dirty="0" smtClean="0"/>
              <a:t>Average price of hotels which provide parking bar is 2695.</a:t>
            </a:r>
          </a:p>
          <a:p>
            <a:r>
              <a:rPr lang="en-US" dirty="0" smtClean="0"/>
              <a:t>We can expand this with all combinations of </a:t>
            </a:r>
            <a:r>
              <a:rPr lang="en-US" dirty="0" err="1" smtClean="0"/>
              <a:t>ameinities</a:t>
            </a:r>
            <a:r>
              <a:rPr lang="en-US" dirty="0" smtClean="0"/>
              <a:t> as per the requirement</a:t>
            </a:r>
          </a:p>
          <a:p>
            <a:r>
              <a:rPr lang="en-US" dirty="0" smtClean="0"/>
              <a:t>Average rating of hotels that provide Parking and Bar is 4.12</a:t>
            </a:r>
          </a:p>
          <a:p>
            <a:r>
              <a:rPr lang="en-US" dirty="0" smtClean="0"/>
              <a:t>Rating of these hotels range between 3.7-4.4</a:t>
            </a:r>
          </a:p>
          <a:p>
            <a:r>
              <a:rPr lang="en-US" dirty="0" smtClean="0"/>
              <a:t>We can expand this analysis with all combination of amenities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Rating </a:t>
            </a:r>
            <a:r>
              <a:rPr lang="en-US" dirty="0" err="1" smtClean="0"/>
              <a:t>vs</a:t>
            </a:r>
            <a:r>
              <a:rPr lang="en-US" dirty="0" smtClean="0"/>
              <a:t> location</a:t>
            </a:r>
            <a:endParaRPr lang="en-US" dirty="0"/>
          </a:p>
        </p:txBody>
      </p:sp>
      <p:pic>
        <p:nvPicPr>
          <p:cNvPr id="5" name="Content Placeholder 4" descr="rat vs loc.png"/>
          <p:cNvPicPr>
            <a:picLocks noGrp="1" noChangeAspect="1"/>
          </p:cNvPicPr>
          <p:nvPr>
            <p:ph sz="half" idx="1"/>
          </p:nvPr>
        </p:nvPicPr>
        <p:blipFill>
          <a:blip r:embed="rId2"/>
          <a:stretch>
            <a:fillRect/>
          </a:stretch>
        </p:blipFill>
        <p:spPr>
          <a:xfrm>
            <a:off x="1155700" y="2207623"/>
            <a:ext cx="5924369" cy="4349931"/>
          </a:xfrm>
        </p:spPr>
      </p:pic>
      <p:sp>
        <p:nvSpPr>
          <p:cNvPr id="4" name="Content Placeholder 3"/>
          <p:cNvSpPr>
            <a:spLocks noGrp="1"/>
          </p:cNvSpPr>
          <p:nvPr>
            <p:ph sz="half" idx="2"/>
          </p:nvPr>
        </p:nvSpPr>
        <p:spPr>
          <a:xfrm>
            <a:off x="7354389" y="2603500"/>
            <a:ext cx="3679482" cy="3416300"/>
          </a:xfrm>
        </p:spPr>
        <p:txBody>
          <a:bodyPr/>
          <a:lstStyle/>
          <a:p>
            <a:r>
              <a:rPr lang="en-US" dirty="0" smtClean="0"/>
              <a:t>Highest rating hotels are location in </a:t>
            </a:r>
            <a:r>
              <a:rPr lang="en-US" dirty="0" err="1" smtClean="0"/>
              <a:t>Arambol</a:t>
            </a:r>
            <a:r>
              <a:rPr lang="en-US" dirty="0" smtClean="0"/>
              <a:t> with 4.365</a:t>
            </a:r>
          </a:p>
          <a:p>
            <a:r>
              <a:rPr lang="en-US" dirty="0" smtClean="0"/>
              <a:t>Lowest rating </a:t>
            </a:r>
            <a:r>
              <a:rPr lang="en-US" dirty="0" err="1" smtClean="0"/>
              <a:t>hotesl</a:t>
            </a:r>
            <a:r>
              <a:rPr lang="en-US" dirty="0" smtClean="0"/>
              <a:t> are location in </a:t>
            </a:r>
            <a:r>
              <a:rPr lang="en-US" dirty="0" err="1" smtClean="0"/>
              <a:t>Colva</a:t>
            </a:r>
            <a:r>
              <a:rPr lang="en-US" dirty="0" smtClean="0"/>
              <a:t> with 3.850</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
            </a:r>
            <a:r>
              <a:rPr lang="en-US" dirty="0" err="1" smtClean="0"/>
              <a:t>variate</a:t>
            </a:r>
            <a:r>
              <a:rPr lang="en-US" dirty="0" smtClean="0"/>
              <a:t> analysis(price </a:t>
            </a:r>
            <a:r>
              <a:rPr lang="en-US" dirty="0" err="1" smtClean="0"/>
              <a:t>vs</a:t>
            </a:r>
            <a:r>
              <a:rPr lang="en-US" dirty="0" smtClean="0"/>
              <a:t> rating </a:t>
            </a:r>
            <a:r>
              <a:rPr lang="en-US" dirty="0" err="1" smtClean="0"/>
              <a:t>vs</a:t>
            </a:r>
            <a:r>
              <a:rPr lang="en-US" dirty="0" smtClean="0"/>
              <a:t> location)</a:t>
            </a:r>
            <a:endParaRPr lang="en-US" dirty="0"/>
          </a:p>
        </p:txBody>
      </p:sp>
      <p:pic>
        <p:nvPicPr>
          <p:cNvPr id="5" name="Content Placeholder 4" descr="multi 1.png"/>
          <p:cNvPicPr>
            <a:picLocks noGrp="1" noChangeAspect="1"/>
          </p:cNvPicPr>
          <p:nvPr>
            <p:ph sz="half" idx="1"/>
          </p:nvPr>
        </p:nvPicPr>
        <p:blipFill>
          <a:blip r:embed="rId2"/>
          <a:stretch>
            <a:fillRect/>
          </a:stretch>
        </p:blipFill>
        <p:spPr>
          <a:xfrm>
            <a:off x="1155700" y="2181497"/>
            <a:ext cx="6394631" cy="4676503"/>
          </a:xfrm>
        </p:spPr>
      </p:pic>
      <p:sp>
        <p:nvSpPr>
          <p:cNvPr id="4" name="Content Placeholder 3"/>
          <p:cNvSpPr>
            <a:spLocks noGrp="1"/>
          </p:cNvSpPr>
          <p:nvPr>
            <p:ph sz="half" idx="2"/>
          </p:nvPr>
        </p:nvSpPr>
        <p:spPr>
          <a:xfrm>
            <a:off x="7524206" y="2246811"/>
            <a:ext cx="4467497" cy="3984172"/>
          </a:xfrm>
        </p:spPr>
        <p:txBody>
          <a:bodyPr>
            <a:normAutofit fontScale="92500" lnSpcReduction="20000"/>
          </a:bodyPr>
          <a:lstStyle/>
          <a:p>
            <a:r>
              <a:rPr lang="en-US" dirty="0" smtClean="0"/>
              <a:t>Highest </a:t>
            </a:r>
            <a:r>
              <a:rPr lang="en-US" dirty="0" smtClean="0"/>
              <a:t>average </a:t>
            </a:r>
            <a:r>
              <a:rPr lang="en-US" dirty="0" smtClean="0"/>
              <a:t>hotel price is for the location </a:t>
            </a:r>
            <a:r>
              <a:rPr lang="en-US" dirty="0" err="1" smtClean="0"/>
              <a:t>Candolim</a:t>
            </a:r>
            <a:r>
              <a:rPr lang="en-US" dirty="0" smtClean="0"/>
              <a:t> 4.1.</a:t>
            </a:r>
          </a:p>
          <a:p>
            <a:r>
              <a:rPr lang="en-US" dirty="0" smtClean="0"/>
              <a:t>Lowest </a:t>
            </a:r>
            <a:r>
              <a:rPr lang="en-US" dirty="0" smtClean="0"/>
              <a:t>average hotel </a:t>
            </a:r>
            <a:r>
              <a:rPr lang="en-US" dirty="0" smtClean="0"/>
              <a:t>price is for the location South </a:t>
            </a:r>
            <a:r>
              <a:rPr lang="en-US" dirty="0" err="1" smtClean="0"/>
              <a:t>goa</a:t>
            </a:r>
            <a:r>
              <a:rPr lang="en-US" dirty="0" smtClean="0"/>
              <a:t> 3.9.</a:t>
            </a:r>
          </a:p>
          <a:p>
            <a:r>
              <a:rPr lang="en-US" dirty="0" err="1" smtClean="0"/>
              <a:t>Hight</a:t>
            </a:r>
            <a:r>
              <a:rPr lang="en-US" dirty="0" smtClean="0"/>
              <a:t> </a:t>
            </a:r>
            <a:r>
              <a:rPr lang="en-US" dirty="0" smtClean="0"/>
              <a:t>average </a:t>
            </a:r>
            <a:r>
              <a:rPr lang="en-US" dirty="0" smtClean="0"/>
              <a:t>rating hotels are located in </a:t>
            </a:r>
            <a:r>
              <a:rPr lang="en-US" dirty="0" err="1" smtClean="0"/>
              <a:t>Arambol</a:t>
            </a:r>
            <a:r>
              <a:rPr lang="en-US" dirty="0" smtClean="0"/>
              <a:t>(</a:t>
            </a:r>
            <a:r>
              <a:rPr lang="en-US" dirty="0" err="1" smtClean="0"/>
              <a:t>Avg</a:t>
            </a:r>
            <a:r>
              <a:rPr lang="en-US" dirty="0" smtClean="0"/>
              <a:t> Price= 2187.30) with 4.3</a:t>
            </a:r>
          </a:p>
          <a:p>
            <a:r>
              <a:rPr lang="en-US" dirty="0" smtClean="0"/>
              <a:t>Lowest </a:t>
            </a:r>
            <a:r>
              <a:rPr lang="en-US" dirty="0" smtClean="0"/>
              <a:t>average </a:t>
            </a:r>
            <a:r>
              <a:rPr lang="en-US" dirty="0" smtClean="0"/>
              <a:t>rating hotels are located in </a:t>
            </a:r>
            <a:r>
              <a:rPr lang="en-US" dirty="0" err="1" smtClean="0"/>
              <a:t>Colva</a:t>
            </a:r>
            <a:r>
              <a:rPr lang="en-US" dirty="0" smtClean="0"/>
              <a:t>(</a:t>
            </a:r>
            <a:r>
              <a:rPr lang="en-US" dirty="0" err="1" smtClean="0"/>
              <a:t>avg</a:t>
            </a:r>
            <a:r>
              <a:rPr lang="en-US" dirty="0" smtClean="0"/>
              <a:t> price=2172) with 3.8</a:t>
            </a:r>
          </a:p>
          <a:p>
            <a:r>
              <a:rPr lang="en-US" dirty="0" smtClean="0"/>
              <a:t>Price for more hotels are at the range of 2000-2500</a:t>
            </a:r>
          </a:p>
          <a:p>
            <a:r>
              <a:rPr lang="en-US" dirty="0" smtClean="0"/>
              <a:t>Rating for most hotels range between 4-4.75</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A2D3FC-FBD4-48FF-8237-77F4B7EA743D}"/>
              </a:ext>
            </a:extLst>
          </p:cNvPr>
          <p:cNvSpPr>
            <a:spLocks noGrp="1"/>
          </p:cNvSpPr>
          <p:nvPr>
            <p:ph type="title"/>
          </p:nvPr>
        </p:nvSpPr>
        <p:spPr/>
        <p:txBody>
          <a:bodyPr/>
          <a:lstStyle/>
          <a:p>
            <a:r>
              <a:rPr lang="en-IN" dirty="0"/>
              <a:t>Data </a:t>
            </a:r>
            <a:r>
              <a:rPr lang="en-IN" dirty="0" smtClean="0"/>
              <a:t>Mining</a:t>
            </a:r>
            <a:endParaRPr lang="en-IN" dirty="0"/>
          </a:p>
        </p:txBody>
      </p:sp>
      <p:sp>
        <p:nvSpPr>
          <p:cNvPr id="3" name="Content Placeholder 2">
            <a:extLst>
              <a:ext uri="{FF2B5EF4-FFF2-40B4-BE49-F238E27FC236}">
                <a16:creationId xmlns:a16="http://schemas.microsoft.com/office/drawing/2014/main" xmlns="" id="{F9BC2C07-D48E-470F-9723-508F7CE90312}"/>
              </a:ext>
            </a:extLst>
          </p:cNvPr>
          <p:cNvSpPr>
            <a:spLocks noGrp="1"/>
          </p:cNvSpPr>
          <p:nvPr>
            <p:ph idx="1"/>
          </p:nvPr>
        </p:nvSpPr>
        <p:spPr>
          <a:xfrm>
            <a:off x="1154954" y="2603500"/>
            <a:ext cx="8825659" cy="4254500"/>
          </a:xfrm>
          <a:solidFill>
            <a:schemeClr val="bg1"/>
          </a:solidFill>
          <a:ln>
            <a:solidFill>
              <a:schemeClr val="tx1"/>
            </a:solidFill>
          </a:ln>
        </p:spPr>
        <p:txBody>
          <a:bodyPr>
            <a:noAutofit/>
          </a:bodyPr>
          <a:lstStyle/>
          <a:p>
            <a:pPr algn="just">
              <a:lnSpc>
                <a:spcPct val="120000"/>
              </a:lnSpc>
              <a:buFont typeface="Wingdings" pitchFamily="2" charset="2"/>
              <a:buChar char="v"/>
            </a:pPr>
            <a:r>
              <a:rPr lang="en-IN" dirty="0" smtClean="0">
                <a:solidFill>
                  <a:schemeClr val="tx1"/>
                </a:solidFill>
                <a:cs typeface="Times New Roman" pitchFamily="18" charset="0"/>
              </a:rPr>
              <a:t>The data mining project is about the data of hotels in Goa state. We collected this data from the official website of OYO hotels. In this project we analysed the collected data and visualized it which is understandable to everyone. </a:t>
            </a:r>
          </a:p>
          <a:p>
            <a:pPr algn="just">
              <a:lnSpc>
                <a:spcPct val="120000"/>
              </a:lnSpc>
              <a:buFont typeface="Wingdings" pitchFamily="2" charset="2"/>
              <a:buChar char="v"/>
            </a:pPr>
            <a:r>
              <a:rPr lang="en-IN" dirty="0" smtClean="0">
                <a:solidFill>
                  <a:schemeClr val="tx1"/>
                </a:solidFill>
                <a:cs typeface="Times New Roman" pitchFamily="18" charset="0"/>
              </a:rPr>
              <a:t> </a:t>
            </a:r>
            <a:r>
              <a:rPr lang="en-IN" dirty="0" smtClean="0">
                <a:solidFill>
                  <a:schemeClr val="tx1"/>
                </a:solidFill>
                <a:cs typeface="Times New Roman" pitchFamily="18" charset="0"/>
              </a:rPr>
              <a:t>The hotels data was collected from the following areas of Goa</a:t>
            </a:r>
          </a:p>
          <a:p>
            <a:pPr algn="just">
              <a:lnSpc>
                <a:spcPct val="120000"/>
              </a:lnSpc>
              <a:buNone/>
            </a:pPr>
            <a:r>
              <a:rPr lang="en-IN" dirty="0" smtClean="0">
                <a:solidFill>
                  <a:schemeClr val="tx1"/>
                </a:solidFill>
                <a:cs typeface="Times New Roman" pitchFamily="18" charset="0"/>
              </a:rPr>
              <a:t> </a:t>
            </a:r>
            <a:r>
              <a:rPr lang="en-IN" dirty="0" smtClean="0">
                <a:solidFill>
                  <a:schemeClr val="tx1"/>
                </a:solidFill>
                <a:cs typeface="Times New Roman" pitchFamily="18" charset="0"/>
              </a:rPr>
              <a:t>     1) </a:t>
            </a:r>
            <a:r>
              <a:rPr lang="en-US" dirty="0" err="1" smtClean="0"/>
              <a:t>Baga</a:t>
            </a:r>
            <a:r>
              <a:rPr lang="en-US" dirty="0" smtClean="0"/>
              <a:t> </a:t>
            </a:r>
            <a:r>
              <a:rPr lang="en-US" dirty="0" smtClean="0"/>
              <a:t>beach                                 4)</a:t>
            </a:r>
            <a:r>
              <a:rPr lang="en-US" dirty="0" err="1" smtClean="0"/>
              <a:t>Anjuna</a:t>
            </a:r>
            <a:endParaRPr lang="en-US" dirty="0" smtClean="0"/>
          </a:p>
          <a:p>
            <a:pPr algn="just">
              <a:lnSpc>
                <a:spcPct val="120000"/>
              </a:lnSpc>
              <a:buNone/>
            </a:pPr>
            <a:r>
              <a:rPr lang="en-IN" dirty="0" smtClean="0">
                <a:solidFill>
                  <a:schemeClr val="tx1"/>
                </a:solidFill>
                <a:cs typeface="Times New Roman" pitchFamily="18" charset="0"/>
              </a:rPr>
              <a:t>	 2)</a:t>
            </a:r>
            <a:r>
              <a:rPr lang="en-US" dirty="0" smtClean="0"/>
              <a:t> </a:t>
            </a:r>
            <a:r>
              <a:rPr lang="en-US" dirty="0" err="1" smtClean="0"/>
              <a:t>Panjim</a:t>
            </a:r>
            <a:r>
              <a:rPr lang="en-US" dirty="0" smtClean="0"/>
              <a:t>						5) </a:t>
            </a:r>
            <a:r>
              <a:rPr lang="en-US" dirty="0" err="1" smtClean="0"/>
              <a:t>Vagator</a:t>
            </a:r>
            <a:endParaRPr lang="en-US" dirty="0" smtClean="0"/>
          </a:p>
          <a:p>
            <a:pPr algn="just">
              <a:lnSpc>
                <a:spcPct val="120000"/>
              </a:lnSpc>
              <a:buNone/>
            </a:pPr>
            <a:r>
              <a:rPr lang="en-US" dirty="0" smtClean="0">
                <a:solidFill>
                  <a:schemeClr val="tx1"/>
                </a:solidFill>
                <a:cs typeface="Times New Roman" pitchFamily="18" charset="0"/>
              </a:rPr>
              <a:t>	</a:t>
            </a:r>
            <a:r>
              <a:rPr lang="en-US" dirty="0" smtClean="0">
                <a:solidFill>
                  <a:schemeClr val="tx1"/>
                </a:solidFill>
                <a:cs typeface="Times New Roman" pitchFamily="18" charset="0"/>
              </a:rPr>
              <a:t> 3)</a:t>
            </a:r>
            <a:r>
              <a:rPr lang="en-US" dirty="0" smtClean="0"/>
              <a:t> </a:t>
            </a:r>
            <a:r>
              <a:rPr lang="en-US" dirty="0" err="1" smtClean="0"/>
              <a:t>Calangute</a:t>
            </a:r>
            <a:r>
              <a:rPr lang="en-US" dirty="0" smtClean="0"/>
              <a:t>					6) South </a:t>
            </a:r>
            <a:r>
              <a:rPr lang="en-US" dirty="0" smtClean="0"/>
              <a:t>G</a:t>
            </a:r>
            <a:r>
              <a:rPr lang="en-US" dirty="0" smtClean="0"/>
              <a:t>oa</a:t>
            </a:r>
          </a:p>
          <a:p>
            <a:pPr algn="just">
              <a:lnSpc>
                <a:spcPct val="120000"/>
              </a:lnSpc>
              <a:buNone/>
            </a:pPr>
            <a:endParaRPr lang="en-US" dirty="0" smtClean="0"/>
          </a:p>
          <a:p>
            <a:pPr algn="just">
              <a:lnSpc>
                <a:spcPct val="120000"/>
              </a:lnSpc>
              <a:buNone/>
            </a:pPr>
            <a:endParaRPr lang="en-IN" dirty="0" smtClean="0">
              <a:solidFill>
                <a:schemeClr val="tx1"/>
              </a:solidFill>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endParaRPr lang="en-IN" dirty="0" smtClean="0">
              <a:solidFill>
                <a:schemeClr val="tx1"/>
              </a:solidFill>
              <a:latin typeface="Times New Roman" pitchFamily="18" charset="0"/>
              <a:cs typeface="Times New Roman" pitchFamily="18" charset="0"/>
            </a:endParaRPr>
          </a:p>
          <a:p>
            <a:pPr algn="just">
              <a:buNone/>
            </a:pPr>
            <a:r>
              <a:rPr lang="en-IN" dirty="0" smtClean="0">
                <a:solidFill>
                  <a:schemeClr val="tx1"/>
                </a:solidFill>
                <a:latin typeface="Times New Roman" pitchFamily="18" charset="0"/>
                <a:cs typeface="Times New Roman" pitchFamily="18" charset="0"/>
              </a:rPr>
              <a:t> </a:t>
            </a:r>
          </a:p>
          <a:p>
            <a:pPr algn="just">
              <a:buNone/>
            </a:pPr>
            <a:endParaRPr lang="en-IN" b="1"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251336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a:t>
            </a:r>
            <a:r>
              <a:rPr lang="en-US" dirty="0" err="1" smtClean="0"/>
              <a:t>vs</a:t>
            </a:r>
            <a:r>
              <a:rPr lang="en-US" dirty="0" smtClean="0"/>
              <a:t> rating </a:t>
            </a:r>
            <a:r>
              <a:rPr lang="en-US" dirty="0" err="1" smtClean="0"/>
              <a:t>vs</a:t>
            </a:r>
            <a:r>
              <a:rPr lang="en-US" dirty="0" smtClean="0"/>
              <a:t> parking</a:t>
            </a:r>
            <a:endParaRPr lang="en-US" dirty="0"/>
          </a:p>
        </p:txBody>
      </p:sp>
      <p:pic>
        <p:nvPicPr>
          <p:cNvPr id="5" name="Content Placeholder 4" descr="multi 2.png"/>
          <p:cNvPicPr>
            <a:picLocks noGrp="1" noChangeAspect="1"/>
          </p:cNvPicPr>
          <p:nvPr>
            <p:ph sz="half" idx="1"/>
          </p:nvPr>
        </p:nvPicPr>
        <p:blipFill>
          <a:blip r:embed="rId2"/>
          <a:stretch>
            <a:fillRect/>
          </a:stretch>
        </p:blipFill>
        <p:spPr>
          <a:xfrm>
            <a:off x="1155700" y="2338251"/>
            <a:ext cx="6159500" cy="4519749"/>
          </a:xfrm>
        </p:spPr>
      </p:pic>
      <p:sp>
        <p:nvSpPr>
          <p:cNvPr id="4" name="Content Placeholder 3"/>
          <p:cNvSpPr>
            <a:spLocks noGrp="1"/>
          </p:cNvSpPr>
          <p:nvPr>
            <p:ph sz="half" idx="2"/>
          </p:nvPr>
        </p:nvSpPr>
        <p:spPr>
          <a:xfrm>
            <a:off x="7419703" y="2603500"/>
            <a:ext cx="3614168" cy="3416300"/>
          </a:xfrm>
        </p:spPr>
        <p:txBody>
          <a:bodyPr/>
          <a:lstStyle/>
          <a:p>
            <a:r>
              <a:rPr lang="en-US" dirty="0" smtClean="0"/>
              <a:t>Average price of hotels with parking across locations is 2417 and without parking is 2295</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a:t>
            </a:r>
            <a:r>
              <a:rPr lang="en-US" dirty="0" err="1" smtClean="0"/>
              <a:t>vs</a:t>
            </a:r>
            <a:r>
              <a:rPr lang="en-US" dirty="0" smtClean="0"/>
              <a:t> location </a:t>
            </a:r>
            <a:r>
              <a:rPr lang="en-US" dirty="0" err="1" smtClean="0"/>
              <a:t>vs</a:t>
            </a:r>
            <a:r>
              <a:rPr lang="en-US" dirty="0" smtClean="0"/>
              <a:t> parking</a:t>
            </a:r>
            <a:endParaRPr lang="en-US" dirty="0"/>
          </a:p>
        </p:txBody>
      </p:sp>
      <p:sp>
        <p:nvSpPr>
          <p:cNvPr id="6" name="Content Placeholder 5"/>
          <p:cNvSpPr>
            <a:spLocks noGrp="1"/>
          </p:cNvSpPr>
          <p:nvPr>
            <p:ph sz="half" idx="1"/>
          </p:nvPr>
        </p:nvSpPr>
        <p:spPr>
          <a:xfrm>
            <a:off x="1154953" y="2603500"/>
            <a:ext cx="10638117" cy="3416301"/>
          </a:xfrm>
        </p:spPr>
        <p:txBody>
          <a:bodyPr/>
          <a:lstStyle/>
          <a:p>
            <a:r>
              <a:rPr lang="en-US" dirty="0" smtClean="0"/>
              <a:t>Highest </a:t>
            </a:r>
            <a:r>
              <a:rPr lang="en-US" dirty="0" err="1" smtClean="0"/>
              <a:t>avg</a:t>
            </a:r>
            <a:r>
              <a:rPr lang="en-US" dirty="0" smtClean="0"/>
              <a:t> price for hotels with Parking is 2660, location is </a:t>
            </a:r>
            <a:r>
              <a:rPr lang="en-US" dirty="0" err="1" smtClean="0"/>
              <a:t>Morjim</a:t>
            </a:r>
            <a:endParaRPr lang="en-US" dirty="0" smtClean="0"/>
          </a:p>
          <a:p>
            <a:r>
              <a:rPr lang="en-US" dirty="0" smtClean="0"/>
              <a:t>Lowest </a:t>
            </a:r>
            <a:r>
              <a:rPr lang="en-US" dirty="0" err="1" smtClean="0"/>
              <a:t>avg</a:t>
            </a:r>
            <a:r>
              <a:rPr lang="en-US" dirty="0" smtClean="0"/>
              <a:t> price for </a:t>
            </a:r>
            <a:r>
              <a:rPr lang="en-US" dirty="0" err="1" smtClean="0"/>
              <a:t>hotesl</a:t>
            </a:r>
            <a:r>
              <a:rPr lang="en-US" dirty="0" smtClean="0"/>
              <a:t> with parking is 2013, location is South Goa.</a:t>
            </a:r>
          </a:p>
          <a:p>
            <a:r>
              <a:rPr lang="en-US" dirty="0" smtClean="0"/>
              <a:t>Highest </a:t>
            </a:r>
            <a:r>
              <a:rPr lang="en-US" dirty="0" err="1" smtClean="0"/>
              <a:t>avg</a:t>
            </a:r>
            <a:r>
              <a:rPr lang="en-US" dirty="0" smtClean="0"/>
              <a:t> price for hotels without Parking is 2850, location is </a:t>
            </a:r>
            <a:r>
              <a:rPr lang="en-US" dirty="0" err="1" smtClean="0"/>
              <a:t>Calangute</a:t>
            </a:r>
            <a:endParaRPr lang="en-US" dirty="0" smtClean="0"/>
          </a:p>
          <a:p>
            <a:r>
              <a:rPr lang="en-US" dirty="0" smtClean="0"/>
              <a:t>Lowest </a:t>
            </a:r>
            <a:r>
              <a:rPr lang="en-US" dirty="0" err="1" smtClean="0"/>
              <a:t>avg</a:t>
            </a:r>
            <a:r>
              <a:rPr lang="en-US" dirty="0" smtClean="0"/>
              <a:t> price for </a:t>
            </a:r>
            <a:r>
              <a:rPr lang="en-US" dirty="0" err="1" smtClean="0"/>
              <a:t>hotesl</a:t>
            </a:r>
            <a:r>
              <a:rPr lang="en-US" dirty="0" smtClean="0"/>
              <a:t> without parking is 1745, location is South Goa</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Rating </a:t>
            </a:r>
            <a:r>
              <a:rPr lang="en-US" dirty="0" err="1" smtClean="0"/>
              <a:t>vs</a:t>
            </a:r>
            <a:r>
              <a:rPr lang="en-US" dirty="0" smtClean="0"/>
              <a:t> location </a:t>
            </a:r>
            <a:r>
              <a:rPr lang="en-US" dirty="0" err="1" smtClean="0"/>
              <a:t>vs</a:t>
            </a:r>
            <a:r>
              <a:rPr lang="en-US" dirty="0" smtClean="0"/>
              <a:t> parking</a:t>
            </a:r>
            <a:endParaRPr lang="en-US" dirty="0"/>
          </a:p>
        </p:txBody>
      </p:sp>
      <p:sp>
        <p:nvSpPr>
          <p:cNvPr id="3" name="Content Placeholder 2"/>
          <p:cNvSpPr>
            <a:spLocks noGrp="1"/>
          </p:cNvSpPr>
          <p:nvPr>
            <p:ph sz="half" idx="1"/>
          </p:nvPr>
        </p:nvSpPr>
        <p:spPr>
          <a:xfrm>
            <a:off x="1154953" y="2603500"/>
            <a:ext cx="10261983" cy="3416301"/>
          </a:xfrm>
        </p:spPr>
        <p:txBody>
          <a:bodyPr/>
          <a:lstStyle/>
          <a:p>
            <a:r>
              <a:rPr lang="en-US" dirty="0" smtClean="0"/>
              <a:t>Highest </a:t>
            </a:r>
            <a:r>
              <a:rPr lang="en-US" dirty="0" err="1" smtClean="0"/>
              <a:t>avg</a:t>
            </a:r>
            <a:r>
              <a:rPr lang="en-US" dirty="0" smtClean="0"/>
              <a:t> rated hotels with Parking are located in </a:t>
            </a:r>
            <a:r>
              <a:rPr lang="en-US" dirty="0" err="1" smtClean="0"/>
              <a:t>Arambol</a:t>
            </a:r>
            <a:r>
              <a:rPr lang="en-US" dirty="0" smtClean="0"/>
              <a:t>(4.39)</a:t>
            </a:r>
          </a:p>
          <a:p>
            <a:r>
              <a:rPr lang="en-US" dirty="0" smtClean="0"/>
              <a:t>Lowest </a:t>
            </a:r>
            <a:r>
              <a:rPr lang="en-US" dirty="0" err="1" smtClean="0"/>
              <a:t>avg</a:t>
            </a:r>
            <a:r>
              <a:rPr lang="en-US" dirty="0" smtClean="0"/>
              <a:t> rated hotels with Parking are located in </a:t>
            </a:r>
            <a:r>
              <a:rPr lang="en-US" dirty="0" err="1" smtClean="0"/>
              <a:t>Varca</a:t>
            </a:r>
            <a:r>
              <a:rPr lang="en-US" dirty="0" smtClean="0"/>
              <a:t>(3.90)</a:t>
            </a:r>
          </a:p>
          <a:p>
            <a:r>
              <a:rPr lang="en-US" dirty="0" smtClean="0"/>
              <a:t>Highest </a:t>
            </a:r>
            <a:r>
              <a:rPr lang="en-US" dirty="0" err="1" smtClean="0"/>
              <a:t>avg</a:t>
            </a:r>
            <a:r>
              <a:rPr lang="en-US" dirty="0" smtClean="0"/>
              <a:t> rated hotels without Parking are located in </a:t>
            </a:r>
            <a:r>
              <a:rPr lang="en-US" dirty="0" err="1" smtClean="0"/>
              <a:t>Panaji</a:t>
            </a:r>
            <a:r>
              <a:rPr lang="en-US" dirty="0" smtClean="0"/>
              <a:t>(4.37)</a:t>
            </a:r>
          </a:p>
          <a:p>
            <a:r>
              <a:rPr lang="en-US" dirty="0" smtClean="0"/>
              <a:t>Lowest </a:t>
            </a:r>
            <a:r>
              <a:rPr lang="en-US" dirty="0" err="1" smtClean="0"/>
              <a:t>avg</a:t>
            </a:r>
            <a:r>
              <a:rPr lang="en-US" dirty="0" smtClean="0"/>
              <a:t> rated </a:t>
            </a:r>
            <a:r>
              <a:rPr lang="en-US" dirty="0" err="1" smtClean="0"/>
              <a:t>hotesl</a:t>
            </a:r>
            <a:r>
              <a:rPr lang="en-US" dirty="0" smtClean="0"/>
              <a:t> without parking are located in </a:t>
            </a:r>
            <a:r>
              <a:rPr lang="en-US" dirty="0" err="1" smtClean="0"/>
              <a:t>Colva</a:t>
            </a:r>
            <a:r>
              <a:rPr lang="en-US" dirty="0" smtClean="0"/>
              <a:t>(3.7)</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REQUIREMENT</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06E6FB-D1D3-4520-B473-77E7C757CF4A}"/>
              </a:ext>
            </a:extLst>
          </p:cNvPr>
          <p:cNvSpPr>
            <a:spLocks noGrp="1"/>
          </p:cNvSpPr>
          <p:nvPr>
            <p:ph type="title"/>
          </p:nvPr>
        </p:nvSpPr>
        <p:spPr/>
        <p:txBody>
          <a:bodyPr/>
          <a:lstStyle/>
          <a:p>
            <a:r>
              <a:rPr lang="en-IN" dirty="0"/>
              <a:t>Data set</a:t>
            </a:r>
          </a:p>
        </p:txBody>
      </p:sp>
      <p:sp>
        <p:nvSpPr>
          <p:cNvPr id="6" name="Content Placeholder 5">
            <a:extLst>
              <a:ext uri="{FF2B5EF4-FFF2-40B4-BE49-F238E27FC236}">
                <a16:creationId xmlns:a16="http://schemas.microsoft.com/office/drawing/2014/main" xmlns="" id="{8F77C427-CE7D-4B45-9783-08D190A24ED3}"/>
              </a:ext>
            </a:extLst>
          </p:cNvPr>
          <p:cNvSpPr>
            <a:spLocks noGrp="1"/>
          </p:cNvSpPr>
          <p:nvPr>
            <p:ph idx="1"/>
          </p:nvPr>
        </p:nvSpPr>
        <p:spPr/>
        <p:txBody>
          <a:bodyPr>
            <a:normAutofit fontScale="92500" lnSpcReduction="20000"/>
          </a:bodyPr>
          <a:lstStyle/>
          <a:p>
            <a:r>
              <a:rPr lang="en-US" dirty="0" smtClean="0"/>
              <a:t>The dataset has 21 columns and 380 rows.</a:t>
            </a:r>
          </a:p>
          <a:p>
            <a:r>
              <a:rPr lang="en-IN" dirty="0" smtClean="0"/>
              <a:t> Hotel names are in the rows.</a:t>
            </a:r>
          </a:p>
          <a:p>
            <a:r>
              <a:rPr lang="en-IN" dirty="0" smtClean="0"/>
              <a:t> </a:t>
            </a:r>
            <a:r>
              <a:rPr lang="en-IN" dirty="0" smtClean="0"/>
              <a:t>The data set consists of following columns</a:t>
            </a:r>
          </a:p>
          <a:p>
            <a:pPr>
              <a:buNone/>
            </a:pPr>
            <a:r>
              <a:rPr lang="en-IN" dirty="0" smtClean="0"/>
              <a:t> </a:t>
            </a:r>
            <a:r>
              <a:rPr lang="en-IN" dirty="0" smtClean="0"/>
              <a:t>      1) </a:t>
            </a:r>
            <a:r>
              <a:rPr lang="en-IN" dirty="0" smtClean="0"/>
              <a:t>H</a:t>
            </a:r>
            <a:r>
              <a:rPr lang="en-IN" dirty="0" smtClean="0"/>
              <a:t>otel				   8) Bar						15)In house restaurant</a:t>
            </a:r>
          </a:p>
          <a:p>
            <a:pPr>
              <a:buNone/>
            </a:pPr>
            <a:r>
              <a:rPr lang="en-IN" dirty="0" smtClean="0"/>
              <a:t>	</a:t>
            </a:r>
            <a:r>
              <a:rPr lang="en-IN" dirty="0" smtClean="0"/>
              <a:t>	2) Rating			   9) Amenities				16) Kitchen</a:t>
            </a:r>
          </a:p>
          <a:p>
            <a:pPr>
              <a:buNone/>
            </a:pPr>
            <a:r>
              <a:rPr lang="en-IN" dirty="0" smtClean="0"/>
              <a:t> </a:t>
            </a:r>
            <a:r>
              <a:rPr lang="en-IN" dirty="0" smtClean="0"/>
              <a:t>      3) Count			    	   10) Parking				        17) TV</a:t>
            </a:r>
          </a:p>
          <a:p>
            <a:pPr>
              <a:buNone/>
            </a:pPr>
            <a:r>
              <a:rPr lang="en-IN" dirty="0" smtClean="0"/>
              <a:t>	</a:t>
            </a:r>
            <a:r>
              <a:rPr lang="en-IN" dirty="0" smtClean="0"/>
              <a:t> 4) Location			   11) Card payment		        18) CCTV</a:t>
            </a:r>
          </a:p>
          <a:p>
            <a:pPr>
              <a:buNone/>
            </a:pPr>
            <a:r>
              <a:rPr lang="en-IN" dirty="0" smtClean="0"/>
              <a:t>	</a:t>
            </a:r>
            <a:r>
              <a:rPr lang="en-IN" dirty="0" smtClean="0"/>
              <a:t> 5) Actual price		   12) Ac					        19)First aid</a:t>
            </a:r>
          </a:p>
          <a:p>
            <a:pPr>
              <a:buNone/>
            </a:pPr>
            <a:r>
              <a:rPr lang="en-IN" dirty="0" smtClean="0"/>
              <a:t>	</a:t>
            </a:r>
            <a:r>
              <a:rPr lang="en-IN" dirty="0" smtClean="0"/>
              <a:t> 6) Discount</a:t>
            </a:r>
            <a:r>
              <a:rPr lang="en-IN" dirty="0" smtClean="0"/>
              <a:t> 			   13) Break fast			        20) Power backup</a:t>
            </a:r>
          </a:p>
          <a:p>
            <a:pPr>
              <a:buNone/>
            </a:pPr>
            <a:r>
              <a:rPr lang="en-IN" dirty="0" smtClean="0"/>
              <a:t>	</a:t>
            </a:r>
            <a:r>
              <a:rPr lang="en-IN" dirty="0" smtClean="0"/>
              <a:t> </a:t>
            </a:r>
            <a:r>
              <a:rPr lang="en-IN" dirty="0" smtClean="0"/>
              <a:t>7) Price </a:t>
            </a:r>
            <a:r>
              <a:rPr lang="en-IN" dirty="0" smtClean="0"/>
              <a:t>(after </a:t>
            </a:r>
            <a:r>
              <a:rPr lang="en-IN" dirty="0" smtClean="0"/>
              <a:t>discount</a:t>
            </a:r>
            <a:r>
              <a:rPr lang="en-IN" dirty="0" smtClean="0"/>
              <a:t>)  14) Attached bathroom         21) Other</a:t>
            </a:r>
            <a:endParaRPr lang="en-IN" dirty="0"/>
          </a:p>
        </p:txBody>
      </p:sp>
    </p:spTree>
    <p:extLst>
      <p:ext uri="{BB962C8B-B14F-4D97-AF65-F5344CB8AC3E}">
        <p14:creationId xmlns:p14="http://schemas.microsoft.com/office/powerpoint/2010/main" xmlns="" val="378275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C163FD-6337-433B-BEC2-149CF582CB57}"/>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xmlns="" id="{9FADB41B-DCE4-4434-A7E0-E94AA0FADD34}"/>
              </a:ext>
            </a:extLst>
          </p:cNvPr>
          <p:cNvSpPr>
            <a:spLocks noGrp="1"/>
          </p:cNvSpPr>
          <p:nvPr>
            <p:ph idx="1"/>
          </p:nvPr>
        </p:nvSpPr>
        <p:spPr/>
        <p:txBody>
          <a:bodyPr/>
          <a:lstStyle/>
          <a:p>
            <a:r>
              <a:rPr lang="en-US" dirty="0" smtClean="0"/>
              <a:t>There </a:t>
            </a:r>
            <a:r>
              <a:rPr lang="en-US" dirty="0"/>
              <a:t>are 2 columns with missing data.</a:t>
            </a:r>
          </a:p>
          <a:p>
            <a:r>
              <a:rPr lang="en-US" dirty="0"/>
              <a:t>Each of the 2 columns have missing data in 33 rows.</a:t>
            </a:r>
          </a:p>
          <a:p>
            <a:r>
              <a:rPr lang="en-US" dirty="0"/>
              <a:t>Mean and median of the 2 columns are almost same.</a:t>
            </a:r>
          </a:p>
          <a:p>
            <a:r>
              <a:rPr lang="en-US" dirty="0"/>
              <a:t>Imputing the missing values with median</a:t>
            </a:r>
            <a:r>
              <a:rPr lang="en-US" dirty="0" smtClean="0"/>
              <a:t>.</a:t>
            </a:r>
          </a:p>
          <a:p>
            <a:r>
              <a:rPr lang="en-US" dirty="0" smtClean="0"/>
              <a:t> </a:t>
            </a:r>
            <a:r>
              <a:rPr lang="en-US" dirty="0" smtClean="0"/>
              <a:t>After the imputation of </a:t>
            </a:r>
            <a:r>
              <a:rPr lang="en-US" dirty="0" err="1" smtClean="0"/>
              <a:t>NaN</a:t>
            </a:r>
            <a:r>
              <a:rPr lang="en-US" dirty="0" smtClean="0"/>
              <a:t> values with median the average rating is each hotel  is 4.14 which indicates almost every hotel </a:t>
            </a:r>
            <a:r>
              <a:rPr lang="en-US" dirty="0" smtClean="0"/>
              <a:t> </a:t>
            </a:r>
            <a:r>
              <a:rPr lang="en-US" dirty="0" smtClean="0"/>
              <a:t>is a best choice.</a:t>
            </a:r>
          </a:p>
          <a:p>
            <a:r>
              <a:rPr lang="en-US" dirty="0" smtClean="0"/>
              <a:t> </a:t>
            </a:r>
            <a:r>
              <a:rPr lang="en-US" dirty="0" smtClean="0"/>
              <a:t>The average price of each hotel is 3860 rupees before discount.</a:t>
            </a:r>
          </a:p>
          <a:p>
            <a:r>
              <a:rPr lang="en-US" dirty="0" smtClean="0"/>
              <a:t> </a:t>
            </a:r>
            <a:r>
              <a:rPr lang="en-US" dirty="0" smtClean="0"/>
              <a:t>The average price of each hotel is 2312 rupees </a:t>
            </a:r>
            <a:r>
              <a:rPr lang="en-US" dirty="0" smtClean="0"/>
              <a:t>after discount which indicates the discounts on weekends are at their best.</a:t>
            </a:r>
            <a:endParaRPr lang="en-US" dirty="0"/>
          </a:p>
          <a:p>
            <a:endParaRPr lang="en-IN" dirty="0"/>
          </a:p>
        </p:txBody>
      </p:sp>
    </p:spTree>
    <p:extLst>
      <p:ext uri="{BB962C8B-B14F-4D97-AF65-F5344CB8AC3E}">
        <p14:creationId xmlns:p14="http://schemas.microsoft.com/office/powerpoint/2010/main" xmlns="" val="338616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1E361A-67AF-413E-9FC7-2D3F5ADD75E8}"/>
              </a:ext>
            </a:extLst>
          </p:cNvPr>
          <p:cNvSpPr>
            <a:spLocks noGrp="1"/>
          </p:cNvSpPr>
          <p:nvPr>
            <p:ph type="title"/>
          </p:nvPr>
        </p:nvSpPr>
        <p:spPr/>
        <p:txBody>
          <a:bodyPr/>
          <a:lstStyle/>
          <a:p>
            <a:r>
              <a:rPr lang="en-IN" dirty="0"/>
              <a:t>Correlation between the columns of dataset</a:t>
            </a:r>
          </a:p>
        </p:txBody>
      </p:sp>
      <p:pic>
        <p:nvPicPr>
          <p:cNvPr id="5" name="Content Placeholder 4">
            <a:extLst>
              <a:ext uri="{FF2B5EF4-FFF2-40B4-BE49-F238E27FC236}">
                <a16:creationId xmlns:a16="http://schemas.microsoft.com/office/drawing/2014/main" xmlns="" id="{4D4E4509-E4A1-47FF-BEC7-FFAA17330CD0}"/>
              </a:ext>
            </a:extLst>
          </p:cNvPr>
          <p:cNvPicPr>
            <a:picLocks noGrp="1" noChangeAspect="1"/>
          </p:cNvPicPr>
          <p:nvPr>
            <p:ph sz="half" idx="1"/>
          </p:nvPr>
        </p:nvPicPr>
        <p:blipFill>
          <a:blip r:embed="rId2"/>
          <a:stretch>
            <a:fillRect/>
          </a:stretch>
        </p:blipFill>
        <p:spPr>
          <a:xfrm>
            <a:off x="1155700" y="2700641"/>
            <a:ext cx="4824413" cy="3222018"/>
          </a:xfrm>
          <a:prstGeom prst="rect">
            <a:avLst/>
          </a:prstGeom>
        </p:spPr>
      </p:pic>
      <p:sp>
        <p:nvSpPr>
          <p:cNvPr id="4" name="Content Placeholder 3">
            <a:extLst>
              <a:ext uri="{FF2B5EF4-FFF2-40B4-BE49-F238E27FC236}">
                <a16:creationId xmlns:a16="http://schemas.microsoft.com/office/drawing/2014/main" xmlns="" id="{141BBCB4-0433-4BCF-AD78-171E75F31CB8}"/>
              </a:ext>
            </a:extLst>
          </p:cNvPr>
          <p:cNvSpPr>
            <a:spLocks noGrp="1"/>
          </p:cNvSpPr>
          <p:nvPr>
            <p:ph sz="half" idx="2"/>
          </p:nvPr>
        </p:nvSpPr>
        <p:spPr/>
        <p:txBody>
          <a:bodyPr/>
          <a:lstStyle/>
          <a:p>
            <a:endParaRPr lang="en-US" dirty="0"/>
          </a:p>
          <a:p>
            <a:endParaRPr lang="en-US" dirty="0"/>
          </a:p>
          <a:p>
            <a:r>
              <a:rPr lang="en-US" dirty="0"/>
              <a:t>All the columns in data set are weekly correlated.</a:t>
            </a:r>
          </a:p>
          <a:p>
            <a:pPr marL="0" indent="0">
              <a:buNone/>
            </a:pPr>
            <a:r>
              <a:rPr lang="en-US" dirty="0"/>
              <a:t>Note: We have a strong relation between actual price, discount and price -- because the discount is same across hotels.</a:t>
            </a:r>
          </a:p>
          <a:p>
            <a:endParaRPr lang="en-IN" dirty="0"/>
          </a:p>
        </p:txBody>
      </p:sp>
    </p:spTree>
    <p:extLst>
      <p:ext uri="{BB962C8B-B14F-4D97-AF65-F5344CB8AC3E}">
        <p14:creationId xmlns:p14="http://schemas.microsoft.com/office/powerpoint/2010/main" xmlns="" val="336320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68BC6E-6192-41B4-ABE8-05EBAABDCAEE}"/>
              </a:ext>
            </a:extLst>
          </p:cNvPr>
          <p:cNvSpPr>
            <a:spLocks noGrp="1"/>
          </p:cNvSpPr>
          <p:nvPr>
            <p:ph type="title"/>
          </p:nvPr>
        </p:nvSpPr>
        <p:spPr/>
        <p:txBody>
          <a:bodyPr/>
          <a:lstStyle/>
          <a:p>
            <a:r>
              <a:rPr lang="en-IN" dirty="0" err="1" smtClean="0"/>
              <a:t>Uni-variate</a:t>
            </a:r>
            <a:r>
              <a:rPr lang="en-IN" dirty="0" smtClean="0"/>
              <a:t> </a:t>
            </a:r>
            <a:r>
              <a:rPr lang="en-IN" dirty="0"/>
              <a:t>analysis on Price</a:t>
            </a:r>
          </a:p>
        </p:txBody>
      </p:sp>
      <p:sp>
        <p:nvSpPr>
          <p:cNvPr id="10" name="Content Placeholder 9">
            <a:extLst>
              <a:ext uri="{FF2B5EF4-FFF2-40B4-BE49-F238E27FC236}">
                <a16:creationId xmlns:a16="http://schemas.microsoft.com/office/drawing/2014/main" xmlns="" id="{137853DB-4E19-458F-9729-B13F7A92E730}"/>
              </a:ext>
            </a:extLst>
          </p:cNvPr>
          <p:cNvSpPr>
            <a:spLocks noGrp="1"/>
          </p:cNvSpPr>
          <p:nvPr>
            <p:ph sz="half" idx="1"/>
          </p:nvPr>
        </p:nvSpPr>
        <p:spPr>
          <a:xfrm>
            <a:off x="1154953" y="2603500"/>
            <a:ext cx="10588555" cy="3416301"/>
          </a:xfrm>
        </p:spPr>
        <p:txBody>
          <a:bodyPr>
            <a:normAutofit/>
          </a:bodyPr>
          <a:lstStyle/>
          <a:p>
            <a:r>
              <a:rPr lang="en-US" dirty="0" smtClean="0"/>
              <a:t>Hotels price in Goa range between 858-6034</a:t>
            </a:r>
          </a:p>
          <a:p>
            <a:r>
              <a:rPr lang="en-US" dirty="0" smtClean="0"/>
              <a:t>Least expensive hotel is SPOT ON 37412 Hotel </a:t>
            </a:r>
            <a:r>
              <a:rPr lang="en-US" dirty="0" err="1" smtClean="0"/>
              <a:t>Priti</a:t>
            </a:r>
            <a:r>
              <a:rPr lang="en-US" dirty="0" smtClean="0"/>
              <a:t> International in </a:t>
            </a:r>
            <a:r>
              <a:rPr lang="en-US" dirty="0" err="1" smtClean="0"/>
              <a:t>Mapusa</a:t>
            </a:r>
            <a:r>
              <a:rPr lang="en-US" dirty="0" smtClean="0"/>
              <a:t> with a rating of </a:t>
            </a:r>
            <a:r>
              <a:rPr lang="en-US" dirty="0" smtClean="0"/>
              <a:t>3.8 and price of 858 rupees.</a:t>
            </a:r>
            <a:endParaRPr lang="en-US" dirty="0" smtClean="0"/>
          </a:p>
          <a:p>
            <a:r>
              <a:rPr lang="en-US" dirty="0" smtClean="0"/>
              <a:t>Most expensive hotel is Capital O 64180 Adam's Beach Resort in </a:t>
            </a:r>
            <a:r>
              <a:rPr lang="en-US" dirty="0" err="1" smtClean="0"/>
              <a:t>Baga</a:t>
            </a:r>
            <a:r>
              <a:rPr lang="en-US" dirty="0" smtClean="0"/>
              <a:t> Beach and </a:t>
            </a:r>
            <a:r>
              <a:rPr lang="en-US" dirty="0" err="1" smtClean="0"/>
              <a:t>Calangute</a:t>
            </a:r>
            <a:r>
              <a:rPr lang="en-US" dirty="0" smtClean="0"/>
              <a:t> with a rating of </a:t>
            </a:r>
            <a:r>
              <a:rPr lang="en-US" dirty="0" smtClean="0"/>
              <a:t>4.8 and price of 6034 rupees.</a:t>
            </a:r>
            <a:endParaRPr lang="en-US" dirty="0" smtClean="0"/>
          </a:p>
          <a:p>
            <a:r>
              <a:rPr lang="en-US" dirty="0" smtClean="0"/>
              <a:t>Median value for price is 2413 which is same as Q3 and almost equal to mean</a:t>
            </a:r>
          </a:p>
          <a:p>
            <a:r>
              <a:rPr lang="en-US" dirty="0" smtClean="0"/>
              <a:t>We can infer that the frequency distribution is a left skewed (Outliers are on the lower </a:t>
            </a:r>
            <a:r>
              <a:rPr lang="en-US" dirty="0" err="1" smtClean="0"/>
              <a:t>boundry</a:t>
            </a:r>
            <a:r>
              <a:rPr lang="en-US" dirty="0" smtClean="0"/>
              <a:t> </a:t>
            </a:r>
            <a:r>
              <a:rPr lang="en-US" dirty="0" smtClean="0"/>
              <a:t>side</a:t>
            </a:r>
            <a:r>
              <a:rPr lang="en-US" dirty="0" smtClean="0"/>
              <a:t>.</a:t>
            </a:r>
          </a:p>
        </p:txBody>
      </p:sp>
    </p:spTree>
    <p:extLst>
      <p:ext uri="{BB962C8B-B14F-4D97-AF65-F5344CB8AC3E}">
        <p14:creationId xmlns:p14="http://schemas.microsoft.com/office/powerpoint/2010/main" xmlns="" val="112833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plot of price</a:t>
            </a:r>
            <a:endParaRPr lang="en-US" dirty="0"/>
          </a:p>
        </p:txBody>
      </p:sp>
      <p:pic>
        <p:nvPicPr>
          <p:cNvPr id="5" name="Content Placeholder 4" descr="hist of price.png"/>
          <p:cNvPicPr>
            <a:picLocks noGrp="1" noChangeAspect="1"/>
          </p:cNvPicPr>
          <p:nvPr>
            <p:ph sz="half" idx="1"/>
          </p:nvPr>
        </p:nvPicPr>
        <p:blipFill>
          <a:blip r:embed="rId2"/>
          <a:stretch>
            <a:fillRect/>
          </a:stretch>
        </p:blipFill>
        <p:spPr>
          <a:xfrm>
            <a:off x="1155700" y="2547257"/>
            <a:ext cx="6473009" cy="3683726"/>
          </a:xfrm>
        </p:spPr>
      </p:pic>
      <p:sp>
        <p:nvSpPr>
          <p:cNvPr id="6" name="Content Placeholder 5"/>
          <p:cNvSpPr>
            <a:spLocks noGrp="1"/>
          </p:cNvSpPr>
          <p:nvPr>
            <p:ph sz="half" idx="2"/>
          </p:nvPr>
        </p:nvSpPr>
        <p:spPr>
          <a:xfrm>
            <a:off x="7824651" y="2603500"/>
            <a:ext cx="3209220" cy="3416300"/>
          </a:xfrm>
        </p:spPr>
        <p:txBody>
          <a:bodyPr/>
          <a:lstStyle/>
          <a:p>
            <a:r>
              <a:rPr lang="en-US" dirty="0" smtClean="0"/>
              <a:t>Histogram </a:t>
            </a:r>
            <a:r>
              <a:rPr lang="en-US" dirty="0" smtClean="0"/>
              <a:t>plot shows that there are max no. of hotels around the price range of 2400</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508" y="829975"/>
            <a:ext cx="8761413" cy="959635"/>
          </a:xfrm>
        </p:spPr>
        <p:txBody>
          <a:bodyPr/>
          <a:lstStyle/>
          <a:p>
            <a:r>
              <a:rPr lang="en-US" sz="3200" dirty="0" err="1" smtClean="0"/>
              <a:t>Kernal</a:t>
            </a:r>
            <a:r>
              <a:rPr lang="en-US" sz="3200" dirty="0" smtClean="0"/>
              <a:t> density plot and histogram plot of price</a:t>
            </a:r>
            <a:endParaRPr lang="en-US" sz="3200" dirty="0"/>
          </a:p>
        </p:txBody>
      </p:sp>
      <p:pic>
        <p:nvPicPr>
          <p:cNvPr id="5" name="Content Placeholder 4" descr="dist plot of price.png"/>
          <p:cNvPicPr>
            <a:picLocks noGrp="1" noChangeAspect="1"/>
          </p:cNvPicPr>
          <p:nvPr>
            <p:ph sz="half" idx="1"/>
          </p:nvPr>
        </p:nvPicPr>
        <p:blipFill>
          <a:blip r:embed="rId2"/>
          <a:stretch>
            <a:fillRect/>
          </a:stretch>
        </p:blipFill>
        <p:spPr>
          <a:xfrm>
            <a:off x="1155700" y="2455817"/>
            <a:ext cx="6851831" cy="3997234"/>
          </a:xfrm>
        </p:spPr>
      </p:pic>
      <p:sp>
        <p:nvSpPr>
          <p:cNvPr id="4" name="Content Placeholder 3"/>
          <p:cNvSpPr>
            <a:spLocks noGrp="1"/>
          </p:cNvSpPr>
          <p:nvPr>
            <p:ph sz="half" idx="2"/>
          </p:nvPr>
        </p:nvSpPr>
        <p:spPr>
          <a:xfrm>
            <a:off x="8112034" y="2603500"/>
            <a:ext cx="2921837" cy="3416300"/>
          </a:xfrm>
        </p:spPr>
        <p:txBody>
          <a:bodyPr/>
          <a:lstStyle/>
          <a:p>
            <a:r>
              <a:rPr lang="en-US" dirty="0" err="1" smtClean="0"/>
              <a:t>Kernal</a:t>
            </a:r>
            <a:r>
              <a:rPr lang="en-US" dirty="0" smtClean="0"/>
              <a:t> density plot and histogram plot shows that there are max no. of hotels around the price range of 2400</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RATING</a:t>
            </a:r>
            <a:endParaRPr lang="en-US" dirty="0"/>
          </a:p>
        </p:txBody>
      </p:sp>
      <p:sp>
        <p:nvSpPr>
          <p:cNvPr id="3" name="Content Placeholder 2"/>
          <p:cNvSpPr>
            <a:spLocks noGrp="1"/>
          </p:cNvSpPr>
          <p:nvPr>
            <p:ph sz="half" idx="1"/>
          </p:nvPr>
        </p:nvSpPr>
        <p:spPr>
          <a:xfrm>
            <a:off x="1154954" y="2603500"/>
            <a:ext cx="9334520" cy="3416301"/>
          </a:xfrm>
        </p:spPr>
        <p:txBody>
          <a:bodyPr>
            <a:normAutofit/>
          </a:bodyPr>
          <a:lstStyle/>
          <a:p>
            <a:r>
              <a:rPr lang="en-US" dirty="0" smtClean="0"/>
              <a:t>The minimum rating is 3</a:t>
            </a:r>
          </a:p>
          <a:p>
            <a:r>
              <a:rPr lang="en-US" dirty="0" smtClean="0"/>
              <a:t> </a:t>
            </a:r>
            <a:r>
              <a:rPr lang="en-US" dirty="0" smtClean="0"/>
              <a:t>The maximum  rating is 5</a:t>
            </a:r>
          </a:p>
          <a:p>
            <a:r>
              <a:rPr lang="en-US" dirty="0" smtClean="0"/>
              <a:t>Most number of hotels(65) have a rating of 4.2</a:t>
            </a:r>
          </a:p>
          <a:p>
            <a:r>
              <a:rPr lang="en-US" dirty="0" smtClean="0"/>
              <a:t>There are 40 hotels with a rating of 4.4</a:t>
            </a:r>
          </a:p>
          <a:p>
            <a:r>
              <a:rPr lang="en-US" dirty="0" smtClean="0"/>
              <a:t>The average rating of hotels is 4.1</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132</TotalTime>
  <Words>1002</Words>
  <Application>Microsoft Office PowerPoint</Application>
  <PresentationFormat>Custom</PresentationFormat>
  <Paragraphs>140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 Boardroom</vt:lpstr>
      <vt:lpstr>Data Mining Project</vt:lpstr>
      <vt:lpstr>Data Mining</vt:lpstr>
      <vt:lpstr>Data set</vt:lpstr>
      <vt:lpstr>Data Cleaning</vt:lpstr>
      <vt:lpstr>Correlation between the columns of dataset</vt:lpstr>
      <vt:lpstr>Uni-variate analysis on Price</vt:lpstr>
      <vt:lpstr>Histogram plot of price</vt:lpstr>
      <vt:lpstr>Kernal density plot and histogram plot of price</vt:lpstr>
      <vt:lpstr>RATING</vt:lpstr>
      <vt:lpstr>Visualization of rating using pie plot</vt:lpstr>
      <vt:lpstr>Uni-variate analysis on amenities</vt:lpstr>
      <vt:lpstr>Visualization of amenities using pie plot</vt:lpstr>
      <vt:lpstr>Uni-variate analysis on hotels</vt:lpstr>
      <vt:lpstr>Bi-variate analysis (price vs location)</vt:lpstr>
      <vt:lpstr>Price vs rating(bar plot)</vt:lpstr>
      <vt:lpstr>Price vs rating(line plot)</vt:lpstr>
      <vt:lpstr>Price vs amenities</vt:lpstr>
      <vt:lpstr>Rating vs location</vt:lpstr>
      <vt:lpstr>Multi-variate analysis(price vs rating vs location)</vt:lpstr>
      <vt:lpstr>Price vs rating vs parking</vt:lpstr>
      <vt:lpstr>Price vs location vs parking</vt:lpstr>
      <vt:lpstr>Rating vs location vs parking</vt:lpstr>
      <vt:lpstr>CLIENT REQUIREMENT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Project</dc:title>
  <dc:creator>Devi Vara Prasad Karnati</dc:creator>
  <cp:lastModifiedBy>sai vinay</cp:lastModifiedBy>
  <cp:revision>5</cp:revision>
  <dcterms:created xsi:type="dcterms:W3CDTF">2020-03-08T06:59:28Z</dcterms:created>
  <dcterms:modified xsi:type="dcterms:W3CDTF">2020-03-14T19:22:49Z</dcterms:modified>
</cp:coreProperties>
</file>