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302" r:id="rId18"/>
    <p:sldId id="284" r:id="rId19"/>
    <p:sldId id="285" r:id="rId20"/>
    <p:sldId id="286" r:id="rId21"/>
    <p:sldId id="287" r:id="rId22"/>
    <p:sldId id="265" r:id="rId23"/>
    <p:sldId id="288" r:id="rId24"/>
    <p:sldId id="289" r:id="rId25"/>
    <p:sldId id="290" r:id="rId26"/>
    <p:sldId id="291" r:id="rId27"/>
    <p:sldId id="292" r:id="rId28"/>
    <p:sldId id="294" r:id="rId29"/>
    <p:sldId id="296" r:id="rId30"/>
    <p:sldId id="295" r:id="rId31"/>
    <p:sldId id="297" r:id="rId32"/>
    <p:sldId id="256" r:id="rId33"/>
    <p:sldId id="257" r:id="rId34"/>
    <p:sldId id="298" r:id="rId35"/>
    <p:sldId id="258" r:id="rId36"/>
    <p:sldId id="299" r:id="rId37"/>
    <p:sldId id="259" r:id="rId38"/>
    <p:sldId id="300" r:id="rId39"/>
    <p:sldId id="262" r:id="rId40"/>
    <p:sldId id="263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64A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160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75DE-4D71-1A44-B0B7-2CA9E039F85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386"/>
            <a:ext cx="8229600" cy="1143000"/>
          </a:xfrm>
        </p:spPr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5652" y="267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using RFM Analysis and K-means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0" y="5554387"/>
            <a:ext cx="9144000" cy="129559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3530" y="5798113"/>
            <a:ext cx="53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Deviyanti Aryani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3530" y="6053137"/>
            <a:ext cx="53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JCDS03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4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585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Calculate </a:t>
            </a:r>
            <a:r>
              <a:rPr lang="en-US" dirty="0" err="1">
                <a:solidFill>
                  <a:srgbClr val="008000"/>
                </a:solidFill>
              </a:rPr>
              <a:t>rfm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/>
              <a:t>recency</a:t>
            </a:r>
            <a:r>
              <a:rPr lang="en-US" dirty="0"/>
              <a:t> = </a:t>
            </a:r>
            <a:r>
              <a:rPr lang="en-US" dirty="0" err="1"/>
              <a:t>df_new.groupBy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</a:t>
            </a:r>
            <a:r>
              <a:rPr lang="en-US" dirty="0" err="1"/>
              <a:t>agg</a:t>
            </a:r>
            <a:r>
              <a:rPr lang="en-US" dirty="0"/>
              <a:t>(min(</a:t>
            </a:r>
            <a:r>
              <a:rPr lang="en-US" dirty="0">
                <a:solidFill>
                  <a:srgbClr val="FF0000"/>
                </a:solidFill>
              </a:rPr>
              <a:t>'Duration'</a:t>
            </a:r>
            <a:r>
              <a:rPr lang="en-US" dirty="0"/>
              <a:t>).alias(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Recency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</a:t>
            </a:r>
          </a:p>
          <a:p>
            <a:r>
              <a:rPr lang="en-US" dirty="0"/>
              <a:t>frequency = </a:t>
            </a:r>
            <a:r>
              <a:rPr lang="en-US" dirty="0" err="1"/>
              <a:t>df_new.groupBy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InvoiceNo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).count().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</a:t>
            </a:r>
            <a:r>
              <a:rPr lang="en-US" dirty="0" err="1"/>
              <a:t>agg</a:t>
            </a:r>
            <a:r>
              <a:rPr lang="en-US" dirty="0"/>
              <a:t>(count(</a:t>
            </a:r>
            <a:r>
              <a:rPr lang="en-US" dirty="0">
                <a:solidFill>
                  <a:srgbClr val="FF0000"/>
                </a:solidFill>
              </a:rPr>
              <a:t>"*"</a:t>
            </a:r>
            <a:r>
              <a:rPr lang="en-US" dirty="0"/>
              <a:t>).alias(</a:t>
            </a:r>
            <a:r>
              <a:rPr lang="en-US" dirty="0">
                <a:solidFill>
                  <a:srgbClr val="FF0000"/>
                </a:solidFill>
              </a:rPr>
              <a:t>"Frequency"</a:t>
            </a:r>
            <a:r>
              <a:rPr lang="en-US" dirty="0"/>
              <a:t>))</a:t>
            </a:r>
          </a:p>
          <a:p>
            <a:r>
              <a:rPr lang="en-US" dirty="0"/>
              <a:t>monetary = </a:t>
            </a:r>
            <a:r>
              <a:rPr lang="en-US" dirty="0" err="1"/>
              <a:t>df_new.groupBy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</a:t>
            </a:r>
            <a:r>
              <a:rPr lang="en-US" dirty="0" err="1"/>
              <a:t>agg</a:t>
            </a:r>
            <a:r>
              <a:rPr lang="en-US" dirty="0"/>
              <a:t>(round(sum(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TotalPrice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), 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/>
              <a:t>).alias(</a:t>
            </a:r>
            <a:r>
              <a:rPr lang="en-US" dirty="0">
                <a:solidFill>
                  <a:srgbClr val="FF0000"/>
                </a:solidFill>
              </a:rPr>
              <a:t>'Monetary'</a:t>
            </a:r>
            <a:r>
              <a:rPr lang="en-US" dirty="0"/>
              <a:t>))</a:t>
            </a:r>
          </a:p>
          <a:p>
            <a:r>
              <a:rPr lang="en-US" dirty="0" err="1"/>
              <a:t>rfm</a:t>
            </a:r>
            <a:r>
              <a:rPr lang="en-US" dirty="0"/>
              <a:t> = </a:t>
            </a:r>
            <a:r>
              <a:rPr lang="en-US" dirty="0" err="1"/>
              <a:t>recency.join</a:t>
            </a:r>
            <a:r>
              <a:rPr lang="en-US" dirty="0"/>
              <a:t>(frequency,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how = </a:t>
            </a:r>
            <a:r>
              <a:rPr lang="en-US" dirty="0">
                <a:solidFill>
                  <a:srgbClr val="FF0000"/>
                </a:solidFill>
              </a:rPr>
              <a:t>'inner'</a:t>
            </a:r>
            <a:r>
              <a:rPr lang="en-US" dirty="0"/>
              <a:t>).join(monetary,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how = </a:t>
            </a:r>
            <a:r>
              <a:rPr lang="en-US" dirty="0">
                <a:solidFill>
                  <a:srgbClr val="FF0000"/>
                </a:solidFill>
              </a:rPr>
              <a:t>'inner'</a:t>
            </a:r>
            <a:r>
              <a:rPr lang="en-US" dirty="0"/>
              <a:t>)</a:t>
            </a:r>
          </a:p>
          <a:p>
            <a:r>
              <a:rPr lang="en-US" dirty="0" err="1" smtClean="0"/>
              <a:t>rfm.show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pic>
        <p:nvPicPr>
          <p:cNvPr id="7" name="Picture 6" descr="Screen Shot 2019-04-01 at 6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616"/>
            <a:ext cx="3886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69332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rfm.describe</a:t>
            </a:r>
            <a:r>
              <a:rPr lang="en-US" dirty="0"/>
              <a:t>().show()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pic>
        <p:nvPicPr>
          <p:cNvPr id="8" name="Picture 7" descr="Screen Shot 2019-04-01 at 6.4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479"/>
            <a:ext cx="7670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1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970318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Cutting point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describe_quintile</a:t>
            </a:r>
            <a:r>
              <a:rPr lang="en-US" dirty="0" smtClean="0"/>
              <a:t>(</a:t>
            </a:r>
            <a:r>
              <a:rPr lang="en-US" dirty="0" err="1"/>
              <a:t>df_in</a:t>
            </a:r>
            <a:r>
              <a:rPr lang="en-US" dirty="0"/>
              <a:t>, columns):</a:t>
            </a:r>
          </a:p>
          <a:p>
            <a:r>
              <a:rPr lang="en-US" dirty="0"/>
              <a:t>    </a:t>
            </a:r>
            <a:r>
              <a:rPr lang="en-US" dirty="0" smtClean="0"/>
              <a:t>quintiles </a:t>
            </a:r>
            <a:r>
              <a:rPr lang="en-US" dirty="0"/>
              <a:t>= [</a:t>
            </a:r>
            <a:r>
              <a:rPr lang="en-US" dirty="0">
                <a:solidFill>
                  <a:srgbClr val="008000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50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75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  <a:r>
              <a:rPr lang="en-US" dirty="0" err="1"/>
              <a:t>quars</a:t>
            </a:r>
            <a:r>
              <a:rPr lang="en-US" dirty="0"/>
              <a:t> = </a:t>
            </a:r>
            <a:r>
              <a:rPr lang="en-US" dirty="0" err="1"/>
              <a:t>np.transpose</a:t>
            </a:r>
            <a:r>
              <a:rPr lang="en-US" dirty="0"/>
              <a:t>([</a:t>
            </a:r>
            <a:r>
              <a:rPr lang="en-US" dirty="0" err="1"/>
              <a:t>np.percentile</a:t>
            </a:r>
            <a:r>
              <a:rPr lang="en-US" dirty="0"/>
              <a:t>(</a:t>
            </a:r>
            <a:r>
              <a:rPr lang="en-US" dirty="0" err="1"/>
              <a:t>df_in.select</a:t>
            </a:r>
            <a:r>
              <a:rPr lang="en-US" dirty="0"/>
              <a:t>(x).collect()</a:t>
            </a:r>
            <a:r>
              <a:rPr lang="en-US" dirty="0" smtClean="0"/>
              <a:t>,quintiles</a:t>
            </a:r>
            <a:r>
              <a:rPr lang="en-US" dirty="0"/>
              <a:t>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columns])</a:t>
            </a:r>
          </a:p>
          <a:p>
            <a:r>
              <a:rPr lang="en-US" dirty="0"/>
              <a:t>    </a:t>
            </a:r>
            <a:r>
              <a:rPr lang="en-US" dirty="0" err="1"/>
              <a:t>quars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quars</a:t>
            </a:r>
            <a:r>
              <a:rPr lang="en-US" dirty="0"/>
              <a:t>, columns=columns)</a:t>
            </a:r>
          </a:p>
          <a:p>
            <a:r>
              <a:rPr lang="en-US" dirty="0"/>
              <a:t>    </a:t>
            </a:r>
            <a:r>
              <a:rPr lang="en-US" dirty="0" err="1"/>
              <a:t>quars</a:t>
            </a:r>
            <a:r>
              <a:rPr lang="en-US" dirty="0"/>
              <a:t>[</a:t>
            </a:r>
            <a:r>
              <a:rPr lang="en-US" dirty="0" smtClean="0">
                <a:solidFill>
                  <a:srgbClr val="FF0000"/>
                </a:solidFill>
              </a:rPr>
              <a:t>'quintile'</a:t>
            </a:r>
            <a:r>
              <a:rPr lang="en-US" dirty="0"/>
              <a:t>] = [</a:t>
            </a:r>
            <a:r>
              <a:rPr lang="en-US" dirty="0" err="1"/>
              <a:t>str</a:t>
            </a:r>
            <a:r>
              <a:rPr lang="en-US" dirty="0"/>
              <a:t>(p) + </a:t>
            </a:r>
            <a:r>
              <a:rPr lang="en-US" dirty="0">
                <a:solidFill>
                  <a:srgbClr val="FF0000"/>
                </a:solidFill>
              </a:rPr>
              <a:t>'%'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p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quintiles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quars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new_df.set_index</a:t>
            </a:r>
            <a:r>
              <a:rPr lang="en-US" dirty="0"/>
              <a:t>(</a:t>
            </a:r>
            <a:r>
              <a:rPr lang="en-US" dirty="0" smtClean="0">
                <a:solidFill>
                  <a:srgbClr val="FF0000"/>
                </a:solidFill>
              </a:rPr>
              <a:t>'quintile'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new_df.round</a:t>
            </a:r>
            <a:r>
              <a:rPr lang="en-US" dirty="0">
                <a:solidFill>
                  <a:srgbClr val="008000"/>
                </a:solidFill>
              </a:rPr>
              <a:t>(2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 smtClean="0"/>
              <a:t>new_df</a:t>
            </a:r>
            <a:endParaRPr lang="en-US" dirty="0"/>
          </a:p>
          <a:p>
            <a:r>
              <a:rPr lang="en-US" dirty="0"/>
              <a:t>cols = 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Recency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Frequency'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'Monetary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]</a:t>
            </a:r>
          </a:p>
          <a:p>
            <a:r>
              <a:rPr lang="en-US" dirty="0" err="1"/>
              <a:t>df_quar</a:t>
            </a:r>
            <a:r>
              <a:rPr lang="en-US" dirty="0"/>
              <a:t> = </a:t>
            </a:r>
            <a:r>
              <a:rPr lang="en-US" dirty="0" err="1" smtClean="0"/>
              <a:t>describe_quintile</a:t>
            </a:r>
            <a:r>
              <a:rPr lang="en-US" dirty="0" smtClean="0"/>
              <a:t>(</a:t>
            </a:r>
            <a:r>
              <a:rPr lang="en-US" dirty="0" err="1"/>
              <a:t>rfm,cols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df_quar</a:t>
            </a:r>
            <a:r>
              <a:rPr lang="en-US" dirty="0"/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172627" cy="7185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Data Preparation-RFM</a:t>
            </a:r>
            <a:endParaRPr lang="en-US" sz="3200" dirty="0"/>
          </a:p>
        </p:txBody>
      </p:sp>
      <p:pic>
        <p:nvPicPr>
          <p:cNvPr id="4" name="Picture 3" descr="Screen Shot 2019-04-01 at 6.44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9104"/>
            <a:ext cx="4241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0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862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0000FF"/>
                </a:solidFill>
              </a:rPr>
              <a:t>def</a:t>
            </a:r>
            <a:r>
              <a:rPr lang="mr-IN" dirty="0"/>
              <a:t> RScore(x):</a:t>
            </a:r>
          </a:p>
          <a:p>
            <a:r>
              <a:rPr lang="mr-IN" dirty="0"/>
              <a:t>    rs=</a:t>
            </a:r>
            <a:r>
              <a:rPr lang="mr-IN" dirty="0">
                <a:solidFill>
                  <a:srgbClr val="008000"/>
                </a:solidFill>
              </a:rPr>
              <a:t>0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for</a:t>
            </a:r>
            <a:r>
              <a:rPr lang="mr-IN" dirty="0"/>
              <a:t> i </a:t>
            </a:r>
            <a:r>
              <a:rPr lang="mr-IN" dirty="0">
                <a:solidFill>
                  <a:srgbClr val="0000FF"/>
                </a:solidFill>
              </a:rPr>
              <a:t>in</a:t>
            </a:r>
            <a:r>
              <a:rPr lang="mr-IN" dirty="0"/>
              <a:t> range(</a:t>
            </a:r>
            <a:r>
              <a:rPr lang="mr-IN" dirty="0">
                <a:solidFill>
                  <a:srgbClr val="008000"/>
                </a:solidFill>
              </a:rPr>
              <a:t>3</a:t>
            </a:r>
            <a:r>
              <a:rPr lang="mr-IN" dirty="0"/>
              <a:t>):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if </a:t>
            </a:r>
            <a:r>
              <a:rPr lang="mr-IN" dirty="0"/>
              <a:t>x &lt;= df_quar.iloc[i,</a:t>
            </a:r>
            <a:r>
              <a:rPr lang="mr-IN" dirty="0">
                <a:solidFill>
                  <a:srgbClr val="008000"/>
                </a:solidFill>
              </a:rPr>
              <a:t>0</a:t>
            </a:r>
            <a:r>
              <a:rPr lang="mr-IN" dirty="0"/>
              <a:t>]:</a:t>
            </a:r>
          </a:p>
          <a:p>
            <a:r>
              <a:rPr lang="mr-IN" dirty="0"/>
              <a:t>            rs=i+</a:t>
            </a:r>
            <a:r>
              <a:rPr lang="mr-IN" dirty="0">
                <a:solidFill>
                  <a:srgbClr val="008000"/>
                </a:solidFill>
              </a:rPr>
              <a:t>1</a:t>
            </a:r>
          </a:p>
          <a:p>
            <a:r>
              <a:rPr lang="mr-IN" dirty="0"/>
              <a:t>            </a:t>
            </a:r>
            <a:r>
              <a:rPr lang="mr-IN" dirty="0">
                <a:solidFill>
                  <a:srgbClr val="0000FF"/>
                </a:solidFill>
              </a:rPr>
              <a:t>break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/>
              <a:t> x &gt; df_quar.iloc[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,</a:t>
            </a:r>
            <a:r>
              <a:rPr lang="mr-IN" dirty="0">
                <a:solidFill>
                  <a:srgbClr val="008000"/>
                </a:solidFill>
              </a:rPr>
              <a:t>0</a:t>
            </a:r>
            <a:r>
              <a:rPr lang="mr-IN" dirty="0"/>
              <a:t>]:</a:t>
            </a:r>
          </a:p>
          <a:p>
            <a:r>
              <a:rPr lang="mr-IN" dirty="0"/>
              <a:t>            rs=</a:t>
            </a:r>
            <a:r>
              <a:rPr lang="mr-IN" dirty="0">
                <a:solidFill>
                  <a:srgbClr val="008000"/>
                </a:solidFill>
              </a:rPr>
              <a:t>4</a:t>
            </a:r>
          </a:p>
          <a:p>
            <a:r>
              <a:rPr lang="mr-IN" dirty="0"/>
              <a:t>            </a:t>
            </a:r>
            <a:r>
              <a:rPr lang="mr-IN" dirty="0">
                <a:solidFill>
                  <a:srgbClr val="0000FF"/>
                </a:solidFill>
              </a:rPr>
              <a:t>break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return </a:t>
            </a:r>
            <a:r>
              <a:rPr lang="mr-IN" dirty="0"/>
              <a:t>rs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172627" cy="7185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RFM-based on </a:t>
            </a:r>
            <a:r>
              <a:rPr lang="en-US" sz="3200" dirty="0" smtClean="0"/>
              <a:t>quintile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43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862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0000FF"/>
                </a:solidFill>
              </a:rPr>
              <a:t>def</a:t>
            </a:r>
            <a:r>
              <a:rPr lang="mr-IN" dirty="0"/>
              <a:t> FScore(x):</a:t>
            </a:r>
          </a:p>
          <a:p>
            <a:r>
              <a:rPr lang="mr-IN" dirty="0"/>
              <a:t>    fs=</a:t>
            </a:r>
            <a:r>
              <a:rPr lang="mr-IN" dirty="0">
                <a:solidFill>
                  <a:srgbClr val="008000"/>
                </a:solidFill>
              </a:rPr>
              <a:t>4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for</a:t>
            </a:r>
            <a:r>
              <a:rPr lang="mr-IN" dirty="0"/>
              <a:t> i </a:t>
            </a:r>
            <a:r>
              <a:rPr lang="mr-IN" dirty="0">
                <a:solidFill>
                  <a:srgbClr val="0000FF"/>
                </a:solidFill>
              </a:rPr>
              <a:t>in</a:t>
            </a:r>
            <a:r>
              <a:rPr lang="mr-IN" dirty="0"/>
              <a:t> range(</a:t>
            </a:r>
            <a:r>
              <a:rPr lang="mr-IN" dirty="0">
                <a:solidFill>
                  <a:srgbClr val="008000"/>
                </a:solidFill>
              </a:rPr>
              <a:t>3</a:t>
            </a:r>
            <a:r>
              <a:rPr lang="mr-IN" dirty="0"/>
              <a:t>):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if </a:t>
            </a:r>
            <a:r>
              <a:rPr lang="mr-IN" dirty="0"/>
              <a:t>x &lt;= df_quar.iloc[i,</a:t>
            </a:r>
            <a:r>
              <a:rPr lang="mr-IN" dirty="0">
                <a:solidFill>
                  <a:srgbClr val="008000"/>
                </a:solidFill>
              </a:rPr>
              <a:t>1</a:t>
            </a:r>
            <a:r>
              <a:rPr lang="mr-IN" dirty="0"/>
              <a:t>]:</a:t>
            </a:r>
          </a:p>
          <a:p>
            <a:r>
              <a:rPr lang="mr-IN" dirty="0"/>
              <a:t>            fs-=i</a:t>
            </a:r>
          </a:p>
          <a:p>
            <a:r>
              <a:rPr lang="mr-IN" dirty="0"/>
              <a:t>            break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/>
              <a:t> x &gt; df_quar.iloc[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,</a:t>
            </a:r>
            <a:r>
              <a:rPr lang="mr-IN" dirty="0">
                <a:solidFill>
                  <a:srgbClr val="008000"/>
                </a:solidFill>
              </a:rPr>
              <a:t>1</a:t>
            </a:r>
            <a:r>
              <a:rPr lang="mr-IN" dirty="0"/>
              <a:t>]:</a:t>
            </a:r>
          </a:p>
          <a:p>
            <a:r>
              <a:rPr lang="mr-IN" dirty="0"/>
              <a:t>            fs=</a:t>
            </a:r>
            <a:r>
              <a:rPr lang="mr-IN" dirty="0">
                <a:solidFill>
                  <a:srgbClr val="008000"/>
                </a:solidFill>
              </a:rPr>
              <a:t>1</a:t>
            </a:r>
          </a:p>
          <a:p>
            <a:r>
              <a:rPr lang="mr-IN" dirty="0"/>
              <a:t>            </a:t>
            </a:r>
            <a:r>
              <a:rPr lang="mr-IN" dirty="0">
                <a:solidFill>
                  <a:srgbClr val="0000FF"/>
                </a:solidFill>
              </a:rPr>
              <a:t>break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return</a:t>
            </a:r>
            <a:r>
              <a:rPr lang="mr-IN" dirty="0"/>
              <a:t> fs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172627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RFM-based on </a:t>
            </a:r>
            <a:r>
              <a:rPr lang="en-US" sz="3200" dirty="0" smtClean="0"/>
              <a:t>quintile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171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862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0000FF"/>
                </a:solidFill>
              </a:rPr>
              <a:t>def</a:t>
            </a:r>
            <a:r>
              <a:rPr lang="mr-IN" dirty="0"/>
              <a:t> MScore(x):</a:t>
            </a:r>
          </a:p>
          <a:p>
            <a:r>
              <a:rPr lang="mr-IN" dirty="0"/>
              <a:t>    ms=</a:t>
            </a:r>
            <a:r>
              <a:rPr lang="mr-IN" dirty="0">
                <a:solidFill>
                  <a:srgbClr val="008000"/>
                </a:solidFill>
              </a:rPr>
              <a:t>4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for</a:t>
            </a:r>
            <a:r>
              <a:rPr lang="mr-IN" dirty="0"/>
              <a:t> i</a:t>
            </a:r>
            <a:r>
              <a:rPr lang="mr-IN" dirty="0">
                <a:solidFill>
                  <a:srgbClr val="0000FF"/>
                </a:solidFill>
              </a:rPr>
              <a:t> in</a:t>
            </a:r>
            <a:r>
              <a:rPr lang="mr-IN" dirty="0"/>
              <a:t> range(</a:t>
            </a:r>
            <a:r>
              <a:rPr lang="mr-IN" dirty="0">
                <a:solidFill>
                  <a:srgbClr val="008000"/>
                </a:solidFill>
              </a:rPr>
              <a:t>3</a:t>
            </a:r>
            <a:r>
              <a:rPr lang="mr-IN" dirty="0"/>
              <a:t>):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if</a:t>
            </a:r>
            <a:r>
              <a:rPr lang="mr-IN" dirty="0"/>
              <a:t> x &lt;= df_quar.iloc[i,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]:</a:t>
            </a:r>
          </a:p>
          <a:p>
            <a:r>
              <a:rPr lang="mr-IN" dirty="0"/>
              <a:t>            ms-=i</a:t>
            </a:r>
          </a:p>
          <a:p>
            <a:r>
              <a:rPr lang="mr-IN" dirty="0"/>
              <a:t>            </a:t>
            </a:r>
            <a:r>
              <a:rPr lang="mr-IN" dirty="0">
                <a:solidFill>
                  <a:srgbClr val="0000FF"/>
                </a:solidFill>
              </a:rPr>
              <a:t>break</a:t>
            </a:r>
          </a:p>
          <a:p>
            <a:r>
              <a:rPr lang="mr-IN" dirty="0"/>
              <a:t>       </a:t>
            </a:r>
            <a:r>
              <a:rPr lang="mr-IN" dirty="0">
                <a:solidFill>
                  <a:srgbClr val="0000FF"/>
                </a:solidFill>
              </a:rPr>
              <a:t> elif</a:t>
            </a:r>
            <a:r>
              <a:rPr lang="mr-IN" dirty="0"/>
              <a:t> x &gt; df_quar.iloc[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,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]:</a:t>
            </a:r>
          </a:p>
          <a:p>
            <a:r>
              <a:rPr lang="mr-IN" dirty="0"/>
              <a:t>            ms=</a:t>
            </a:r>
            <a:r>
              <a:rPr lang="mr-IN" dirty="0">
                <a:solidFill>
                  <a:srgbClr val="008000"/>
                </a:solidFill>
              </a:rPr>
              <a:t>1</a:t>
            </a:r>
          </a:p>
          <a:p>
            <a:r>
              <a:rPr lang="mr-IN" dirty="0"/>
              <a:t>           </a:t>
            </a:r>
            <a:r>
              <a:rPr lang="mr-IN" dirty="0">
                <a:solidFill>
                  <a:srgbClr val="0000FF"/>
                </a:solidFill>
              </a:rPr>
              <a:t> break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return</a:t>
            </a:r>
            <a:r>
              <a:rPr lang="mr-IN" dirty="0"/>
              <a:t> ms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172627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RFM-based on </a:t>
            </a:r>
            <a:r>
              <a:rPr lang="en-US" sz="3200" dirty="0" smtClean="0"/>
              <a:t>quintile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087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693319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pyspark.sql.functions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udf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pyspark.sql.types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IntegerType</a:t>
            </a:r>
            <a:endParaRPr lang="en-US" dirty="0"/>
          </a:p>
          <a:p>
            <a:r>
              <a:rPr lang="en-US" dirty="0" err="1"/>
              <a:t>R_udf</a:t>
            </a:r>
            <a:r>
              <a:rPr lang="en-US" dirty="0"/>
              <a:t> = </a:t>
            </a:r>
            <a:r>
              <a:rPr lang="en-US" dirty="0" err="1"/>
              <a:t>udf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/>
              <a:t> x: </a:t>
            </a:r>
            <a:r>
              <a:rPr lang="en-US" dirty="0" err="1"/>
              <a:t>RScore</a:t>
            </a:r>
            <a:r>
              <a:rPr lang="en-US" dirty="0"/>
              <a:t>(x), </a:t>
            </a:r>
            <a:r>
              <a:rPr lang="en-US" dirty="0" err="1"/>
              <a:t>IntegerType</a:t>
            </a:r>
            <a:r>
              <a:rPr lang="en-US" dirty="0"/>
              <a:t>())</a:t>
            </a:r>
          </a:p>
          <a:p>
            <a:r>
              <a:rPr lang="en-US" dirty="0" err="1"/>
              <a:t>F_udf</a:t>
            </a:r>
            <a:r>
              <a:rPr lang="en-US" dirty="0"/>
              <a:t> = </a:t>
            </a:r>
            <a:r>
              <a:rPr lang="en-US" dirty="0" err="1"/>
              <a:t>udf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/>
              <a:t> x: </a:t>
            </a:r>
            <a:r>
              <a:rPr lang="en-US" dirty="0" err="1"/>
              <a:t>FScore</a:t>
            </a:r>
            <a:r>
              <a:rPr lang="en-US" dirty="0"/>
              <a:t>(x), </a:t>
            </a:r>
            <a:r>
              <a:rPr lang="en-US" dirty="0" err="1"/>
              <a:t>IntegerType</a:t>
            </a:r>
            <a:r>
              <a:rPr lang="en-US" dirty="0"/>
              <a:t>())</a:t>
            </a:r>
          </a:p>
          <a:p>
            <a:r>
              <a:rPr lang="en-US" dirty="0" err="1"/>
              <a:t>M_udf</a:t>
            </a:r>
            <a:r>
              <a:rPr lang="en-US" dirty="0"/>
              <a:t> = </a:t>
            </a:r>
            <a:r>
              <a:rPr lang="en-US" dirty="0" err="1"/>
              <a:t>udf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/>
              <a:t> x: </a:t>
            </a:r>
            <a:r>
              <a:rPr lang="en-US" dirty="0" err="1"/>
              <a:t>MScore</a:t>
            </a:r>
            <a:r>
              <a:rPr lang="en-US" dirty="0"/>
              <a:t>(x), </a:t>
            </a:r>
            <a:r>
              <a:rPr lang="en-US" dirty="0" err="1"/>
              <a:t>IntegerType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##segmentation</a:t>
            </a:r>
          </a:p>
          <a:p>
            <a:r>
              <a:rPr lang="en-US" dirty="0" err="1"/>
              <a:t>rfm_seg</a:t>
            </a:r>
            <a:r>
              <a:rPr lang="en-US" dirty="0"/>
              <a:t>=</a:t>
            </a:r>
            <a:r>
              <a:rPr lang="en-US" dirty="0" err="1"/>
              <a:t>rfm.withColumn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'r_</a:t>
            </a:r>
            <a:r>
              <a:rPr lang="en-US" dirty="0" err="1">
                <a:solidFill>
                  <a:srgbClr val="FF0000"/>
                </a:solidFill>
              </a:rPr>
              <a:t>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 err="1"/>
              <a:t>R_udf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Recency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rfm_seg</a:t>
            </a:r>
            <a:r>
              <a:rPr lang="en-US" dirty="0"/>
              <a:t>=</a:t>
            </a:r>
            <a:r>
              <a:rPr lang="en-US" dirty="0" err="1"/>
              <a:t>rfm_seg.withColumn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'f_</a:t>
            </a:r>
            <a:r>
              <a:rPr lang="en-US" dirty="0" err="1">
                <a:solidFill>
                  <a:srgbClr val="FF0000"/>
                </a:solidFill>
              </a:rPr>
              <a:t>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 err="1"/>
              <a:t>F_udf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'Frequency'</a:t>
            </a:r>
            <a:r>
              <a:rPr lang="en-US" dirty="0"/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rfm_seg</a:t>
            </a:r>
            <a:r>
              <a:rPr lang="en-US" dirty="0"/>
              <a:t>=</a:t>
            </a:r>
            <a:r>
              <a:rPr lang="en-US" dirty="0" err="1"/>
              <a:t>rfm_seg.withColumn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'm_</a:t>
            </a:r>
            <a:r>
              <a:rPr lang="en-US" dirty="0" err="1">
                <a:solidFill>
                  <a:srgbClr val="FF0000"/>
                </a:solidFill>
              </a:rPr>
              <a:t>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 err="1"/>
              <a:t>M_udf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'Monetary</a:t>
            </a:r>
            <a:r>
              <a:rPr lang="en-US" dirty="0"/>
              <a:t>')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rfm_seg</a:t>
            </a:r>
            <a:r>
              <a:rPr lang="en-US" dirty="0"/>
              <a:t>=</a:t>
            </a:r>
            <a:r>
              <a:rPr lang="en-US" dirty="0" err="1"/>
              <a:t>rfm_seg.withColumn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RFMScore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 err="1"/>
              <a:t>F.concat</a:t>
            </a:r>
            <a:r>
              <a:rPr lang="en-US" dirty="0"/>
              <a:t>(</a:t>
            </a:r>
            <a:r>
              <a:rPr lang="en-US" dirty="0" err="1"/>
              <a:t>F.col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),</a:t>
            </a:r>
            <a:r>
              <a:rPr lang="en-US" dirty="0" err="1"/>
              <a:t>F.col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),</a:t>
            </a:r>
            <a:r>
              <a:rPr lang="en-US" dirty="0" err="1"/>
              <a:t>F.col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m_seg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)))</a:t>
            </a:r>
          </a:p>
          <a:p>
            <a:r>
              <a:rPr lang="en-US" dirty="0" err="1"/>
              <a:t>rfm_seg.sort</a:t>
            </a:r>
            <a:r>
              <a:rPr lang="en-US" dirty="0"/>
              <a:t>(</a:t>
            </a:r>
            <a:r>
              <a:rPr lang="en-US" dirty="0" err="1"/>
              <a:t>F.col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RFMScore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)).show(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172627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RFM-based on </a:t>
            </a:r>
            <a:r>
              <a:rPr lang="en-US" sz="3200" dirty="0" smtClean="0"/>
              <a:t>quintile</a:t>
            </a:r>
            <a:endParaRPr lang="en-US" sz="3200" dirty="0"/>
          </a:p>
        </p:txBody>
      </p:sp>
      <p:pic>
        <p:nvPicPr>
          <p:cNvPr id="4" name="Picture 3" descr="Screen Shot 2019-04-01 at 6.4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3205"/>
            <a:ext cx="6248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3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519340"/>
            <a:ext cx="9144000" cy="129559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5872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17543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prepare the data in vector dense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pyspark.ml.linalg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Vectors</a:t>
            </a:r>
          </a:p>
          <a:p>
            <a:r>
              <a:rPr lang="en-US" dirty="0" err="1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transData</a:t>
            </a:r>
            <a:r>
              <a:rPr lang="en-US" dirty="0">
                <a:solidFill>
                  <a:srgbClr val="000000"/>
                </a:solidFill>
              </a:rPr>
              <a:t>(data):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data.rdd.map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>
                <a:solidFill>
                  <a:srgbClr val="000000"/>
                </a:solidFill>
              </a:rPr>
              <a:t> r: [r[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Vectors.dense</a:t>
            </a:r>
            <a:r>
              <a:rPr lang="en-US" dirty="0">
                <a:solidFill>
                  <a:srgbClr val="000000"/>
                </a:solidFill>
              </a:rPr>
              <a:t>(r[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:])]).</a:t>
            </a:r>
            <a:r>
              <a:rPr lang="en-US" dirty="0" err="1">
                <a:solidFill>
                  <a:srgbClr val="000000"/>
                </a:solidFill>
              </a:rPr>
              <a:t>toDF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transformed=</a:t>
            </a:r>
            <a:r>
              <a:rPr lang="en-US" dirty="0" err="1">
                <a:solidFill>
                  <a:srgbClr val="000000"/>
                </a:solidFill>
              </a:rPr>
              <a:t>transData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rfm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transformed.show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38618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Data Preparation </a:t>
            </a:r>
            <a:r>
              <a:rPr lang="mr-IN" sz="3200" dirty="0" smtClean="0"/>
              <a:t>–</a:t>
            </a:r>
            <a:r>
              <a:rPr lang="en-US" sz="3200" dirty="0" smtClean="0"/>
              <a:t> K-means</a:t>
            </a:r>
            <a:endParaRPr lang="en-US" sz="3200" dirty="0"/>
          </a:p>
        </p:txBody>
      </p:sp>
      <p:pic>
        <p:nvPicPr>
          <p:cNvPr id="2" name="Picture 1" descr="Screen Shot 2019-04-01 at 7.15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6140"/>
            <a:ext cx="3378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6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17543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normalization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pyspark.ml.feature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MinMaxScaler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scaler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MinMaxScaler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inputCol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rfm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000000"/>
                </a:solidFill>
              </a:rPr>
              <a:t>outputCol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"features"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scalerModel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scaler.fit</a:t>
            </a:r>
            <a:r>
              <a:rPr lang="en-US" dirty="0">
                <a:solidFill>
                  <a:srgbClr val="000000"/>
                </a:solidFill>
              </a:rPr>
              <a:t>(transformed)</a:t>
            </a:r>
          </a:p>
          <a:p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scalerModel.transform</a:t>
            </a:r>
            <a:r>
              <a:rPr lang="en-US" dirty="0">
                <a:solidFill>
                  <a:srgbClr val="000000"/>
                </a:solidFill>
              </a:rPr>
              <a:t>(transformed)</a:t>
            </a:r>
          </a:p>
          <a:p>
            <a:r>
              <a:rPr lang="en-US" dirty="0" err="1">
                <a:solidFill>
                  <a:srgbClr val="000000"/>
                </a:solidFill>
              </a:rPr>
              <a:t>scaledData.show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550303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Data Preparation </a:t>
            </a:r>
            <a:r>
              <a:rPr lang="mr-IN" sz="3200" dirty="0" smtClean="0"/>
              <a:t>–</a:t>
            </a:r>
            <a:r>
              <a:rPr lang="en-US" sz="3200" dirty="0" smtClean="0"/>
              <a:t> K-means</a:t>
            </a:r>
            <a:endParaRPr lang="en-US" sz="3200" dirty="0"/>
          </a:p>
        </p:txBody>
      </p:sp>
      <p:pic>
        <p:nvPicPr>
          <p:cNvPr id="4" name="Picture 3" descr="Screen Shot 2019-04-01 at 7.1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096"/>
            <a:ext cx="8801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4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934427"/>
              </p:ext>
            </p:extLst>
          </p:nvPr>
        </p:nvGraphicFramePr>
        <p:xfrm>
          <a:off x="1" y="-6"/>
          <a:ext cx="9143998" cy="67410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5999"/>
                <a:gridCol w="988496"/>
                <a:gridCol w="3583504"/>
                <a:gridCol w="2285999"/>
              </a:tblGrid>
              <a:tr h="6417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Segment</a:t>
                      </a:r>
                      <a:endParaRPr lang="en-US" dirty="0"/>
                    </a:p>
                  </a:txBody>
                  <a:tcPr>
                    <a:solidFill>
                      <a:srgbClr val="C046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</a:tr>
              <a:tr h="1321514">
                <a:tc>
                  <a:txBody>
                    <a:bodyPr/>
                    <a:lstStyle/>
                    <a:p>
                      <a:r>
                        <a:rPr lang="en-US" dirty="0" smtClean="0"/>
                        <a:t>Best Customers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Bought</a:t>
                      </a:r>
                      <a:r>
                        <a:rPr lang="en-US" baseline="0" dirty="0" smtClean="0"/>
                        <a:t> most recently, most often, and spend the most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price incentives, new products ads, and loyalty programs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1016550">
                <a:tc>
                  <a:txBody>
                    <a:bodyPr/>
                    <a:lstStyle/>
                    <a:p>
                      <a:r>
                        <a:rPr lang="en-US" dirty="0" smtClean="0"/>
                        <a:t>Loyal Customers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 most frequently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R and M for</a:t>
                      </a:r>
                      <a:r>
                        <a:rPr lang="en-US" baseline="0" dirty="0" smtClean="0"/>
                        <a:t> further segmentation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11585">
                <a:tc>
                  <a:txBody>
                    <a:bodyPr/>
                    <a:lstStyle/>
                    <a:p>
                      <a:r>
                        <a:rPr lang="en-US" dirty="0" smtClean="0"/>
                        <a:t>Big Spenders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 the most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your expensive products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1016550">
                <a:tc>
                  <a:txBody>
                    <a:bodyPr/>
                    <a:lstStyle/>
                    <a:p>
                      <a:r>
                        <a:rPr lang="en-US" dirty="0" smtClean="0"/>
                        <a:t>Almost Lost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Haven’t purchased for some time, but purchased frequently and spend the most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Aggressive price incentives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1016550">
                <a:tc>
                  <a:txBody>
                    <a:bodyPr/>
                    <a:lstStyle/>
                    <a:p>
                      <a:r>
                        <a:rPr lang="en-US" dirty="0" smtClean="0"/>
                        <a:t>Lost Customers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Haven’t purchased for some time but purchased frequently and spend the most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Aggressive price incentives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1016550">
                <a:tc>
                  <a:txBody>
                    <a:bodyPr/>
                    <a:lstStyle/>
                    <a:p>
                      <a:r>
                        <a:rPr lang="en-US" dirty="0" smtClean="0"/>
                        <a:t>Lost Cheap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purchased long</a:t>
                      </a:r>
                      <a:r>
                        <a:rPr lang="en-US" baseline="0" dirty="0" smtClean="0"/>
                        <a:t> ago, purchased few, and spent little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spend too much trying</a:t>
                      </a:r>
                      <a:r>
                        <a:rPr lang="en-US" baseline="0" dirty="0" smtClean="0"/>
                        <a:t> to re-acquire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8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308324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find optimal parameter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pyspark.ml.clustering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cost = </a:t>
            </a:r>
            <a:r>
              <a:rPr lang="en-US" dirty="0" err="1">
                <a:solidFill>
                  <a:srgbClr val="000000"/>
                </a:solidFill>
              </a:rPr>
              <a:t>np.zeros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3366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k in range(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setK</a:t>
            </a:r>
            <a:r>
              <a:rPr lang="en-US" dirty="0">
                <a:solidFill>
                  <a:srgbClr val="000000"/>
                </a:solidFill>
              </a:rPr>
              <a:t>(k)\</a:t>
            </a:r>
          </a:p>
          <a:p>
            <a:r>
              <a:rPr lang="en-US" dirty="0">
                <a:solidFill>
                  <a:srgbClr val="000000"/>
                </a:solidFill>
              </a:rPr>
              <a:t>        .</a:t>
            </a:r>
            <a:r>
              <a:rPr lang="en-US" dirty="0" err="1">
                <a:solidFill>
                  <a:srgbClr val="000000"/>
                </a:solidFill>
              </a:rPr>
              <a:t>setSeed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model = </a:t>
            </a:r>
            <a:r>
              <a:rPr lang="en-US" dirty="0" err="1">
                <a:solidFill>
                  <a:srgbClr val="000000"/>
                </a:solidFill>
              </a:rPr>
              <a:t>kmeans.fit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cost[k] = </a:t>
            </a:r>
            <a:r>
              <a:rPr lang="en-US" dirty="0" err="1">
                <a:solidFill>
                  <a:srgbClr val="000000"/>
                </a:solidFill>
              </a:rPr>
              <a:t>model.computeCost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r>
              <a:rPr lang="mr-IN" sz="3200" dirty="0" smtClean="0"/>
              <a:t>–</a:t>
            </a:r>
            <a:r>
              <a:rPr lang="en-US" sz="3200" dirty="0" smtClean="0"/>
              <a:t> Parameter Tuning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708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585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## </a:t>
            </a:r>
            <a:r>
              <a:rPr lang="en-US" dirty="0">
                <a:solidFill>
                  <a:srgbClr val="008000"/>
                </a:solidFill>
              </a:rPr>
              <a:t>plot elbow</a:t>
            </a:r>
          </a:p>
          <a:p>
            <a:r>
              <a:rPr lang="en-US" dirty="0">
                <a:solidFill>
                  <a:srgbClr val="000000"/>
                </a:solidFill>
              </a:rPr>
              <a:t>fig, ax = </a:t>
            </a:r>
            <a:r>
              <a:rPr lang="en-US" dirty="0" err="1">
                <a:solidFill>
                  <a:srgbClr val="000000"/>
                </a:solidFill>
              </a:rPr>
              <a:t>plt.subplots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figsize</a:t>
            </a:r>
            <a:r>
              <a:rPr lang="en-US" dirty="0">
                <a:solidFill>
                  <a:srgbClr val="000000"/>
                </a:solidFill>
              </a:rPr>
              <a:t> =(</a:t>
            </a:r>
            <a:r>
              <a:rPr lang="en-US" dirty="0">
                <a:solidFill>
                  <a:srgbClr val="008000"/>
                </a:solidFill>
              </a:rPr>
              <a:t>8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ax.plot</a:t>
            </a:r>
            <a:r>
              <a:rPr lang="en-US" dirty="0">
                <a:solidFill>
                  <a:srgbClr val="000000"/>
                </a:solidFill>
              </a:rPr>
              <a:t>(range(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),cost[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8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], marker =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o"</a:t>
            </a:r>
            <a:r>
              <a:rPr lang="en-US" dirty="0" err="1">
                <a:solidFill>
                  <a:srgbClr val="000000"/>
                </a:solidFill>
              </a:rPr>
              <a:t>,color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indianred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'Elbow Method for Optimal K'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ax.spines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'right</a:t>
            </a:r>
            <a:r>
              <a:rPr lang="en-US" dirty="0">
                <a:solidFill>
                  <a:srgbClr val="000000"/>
                </a:solidFill>
              </a:rPr>
              <a:t>'].</a:t>
            </a:r>
            <a:r>
              <a:rPr lang="en-US" dirty="0" err="1">
                <a:solidFill>
                  <a:srgbClr val="000000"/>
                </a:solidFill>
              </a:rPr>
              <a:t>set_visible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ax.spines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'top'</a:t>
            </a:r>
            <a:r>
              <a:rPr lang="en-US" dirty="0">
                <a:solidFill>
                  <a:srgbClr val="000000"/>
                </a:solidFill>
              </a:rPr>
              <a:t>].</a:t>
            </a:r>
            <a:r>
              <a:rPr lang="en-US" dirty="0" err="1">
                <a:solidFill>
                  <a:srgbClr val="000000"/>
                </a:solidFill>
              </a:rPr>
              <a:t>set_visible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ax.set_xlabel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'K'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ax.set_ylabel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'Cost'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r>
              <a:rPr lang="mr-IN" sz="3200" dirty="0" smtClean="0"/>
              <a:t>–</a:t>
            </a:r>
            <a:r>
              <a:rPr lang="en-US" sz="3200" dirty="0" smtClean="0"/>
              <a:t> Parameter Tuning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025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_c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5078314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Silhouette method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pyspark.ml.evaluation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ClusteringEvaluator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k_min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3</a:t>
            </a:r>
          </a:p>
          <a:p>
            <a:r>
              <a:rPr lang="en-US" dirty="0" err="1">
                <a:solidFill>
                  <a:srgbClr val="000000"/>
                </a:solidFill>
              </a:rPr>
              <a:t>k_max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10</a:t>
            </a:r>
          </a:p>
          <a:p>
            <a:r>
              <a:rPr lang="en-US" dirty="0" err="1">
                <a:solidFill>
                  <a:srgbClr val="000000"/>
                </a:solidFill>
              </a:rPr>
              <a:t>k_lst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np.arange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k_min</a:t>
            </a:r>
            <a:r>
              <a:rPr lang="en-US" dirty="0">
                <a:solidFill>
                  <a:srgbClr val="000000"/>
                </a:solidFill>
              </a:rPr>
              <a:t>, k_max+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silh_lst</a:t>
            </a:r>
            <a:r>
              <a:rPr lang="en-US" dirty="0">
                <a:solidFill>
                  <a:srgbClr val="000000"/>
                </a:solidFill>
              </a:rPr>
              <a:t> 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k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k_lst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8000"/>
                </a:solidFill>
              </a:rPr>
              <a:t># Trains a k-means </a:t>
            </a:r>
            <a:r>
              <a:rPr lang="en-US" dirty="0" smtClean="0">
                <a:solidFill>
                  <a:srgbClr val="008000"/>
                </a:solidFill>
              </a:rPr>
              <a:t>model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setK</a:t>
            </a:r>
            <a:r>
              <a:rPr lang="en-US" dirty="0">
                <a:solidFill>
                  <a:srgbClr val="000000"/>
                </a:solidFill>
              </a:rPr>
              <a:t>(k).</a:t>
            </a:r>
            <a:r>
              <a:rPr lang="en-US" dirty="0" err="1">
                <a:solidFill>
                  <a:srgbClr val="000000"/>
                </a:solidFill>
              </a:rPr>
              <a:t>setSeed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np.random.randint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100</a:t>
            </a:r>
            <a:r>
              <a:rPr lang="en-US" dirty="0">
                <a:solidFill>
                  <a:srgbClr val="000000"/>
                </a:solidFill>
              </a:rPr>
              <a:t>, size=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)))</a:t>
            </a:r>
          </a:p>
          <a:p>
            <a:r>
              <a:rPr lang="en-US" dirty="0">
                <a:solidFill>
                  <a:srgbClr val="000000"/>
                </a:solidFill>
              </a:rPr>
              <a:t>  model = </a:t>
            </a:r>
            <a:r>
              <a:rPr lang="en-US" dirty="0" err="1">
                <a:solidFill>
                  <a:srgbClr val="000000"/>
                </a:solidFill>
              </a:rPr>
              <a:t>kmeans.fit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Make predictions</a:t>
            </a:r>
          </a:p>
          <a:p>
            <a:r>
              <a:rPr lang="en-US" dirty="0">
                <a:solidFill>
                  <a:srgbClr val="000000"/>
                </a:solidFill>
              </a:rPr>
              <a:t>  predictions = </a:t>
            </a:r>
            <a:r>
              <a:rPr lang="en-US" dirty="0" err="1">
                <a:solidFill>
                  <a:srgbClr val="000000"/>
                </a:solidFill>
              </a:rPr>
              <a:t>model.transform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Evaluate clustering by computing Silhouette score</a:t>
            </a:r>
          </a:p>
          <a:p>
            <a:r>
              <a:rPr lang="en-US" dirty="0">
                <a:solidFill>
                  <a:srgbClr val="000000"/>
                </a:solidFill>
              </a:rPr>
              <a:t>  evaluator = </a:t>
            </a:r>
            <a:r>
              <a:rPr lang="en-US" dirty="0" err="1">
                <a:solidFill>
                  <a:srgbClr val="000000"/>
                </a:solidFill>
              </a:rPr>
              <a:t>ClusteringEvaluator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</a:rPr>
              <a:t>  silhouette = </a:t>
            </a:r>
            <a:r>
              <a:rPr lang="en-US" dirty="0" err="1">
                <a:solidFill>
                  <a:srgbClr val="000000"/>
                </a:solidFill>
              </a:rPr>
              <a:t>evaluator.evaluate</a:t>
            </a:r>
            <a:r>
              <a:rPr lang="en-US" dirty="0">
                <a:solidFill>
                  <a:srgbClr val="000000"/>
                </a:solidFill>
              </a:rPr>
              <a:t>(predictions)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silh_lst.append</a:t>
            </a:r>
            <a:r>
              <a:rPr lang="en-US" dirty="0">
                <a:solidFill>
                  <a:srgbClr val="000000"/>
                </a:solidFill>
              </a:rPr>
              <a:t>(silhouette)</a:t>
            </a:r>
          </a:p>
          <a:p>
            <a:r>
              <a:rPr lang="en-US" dirty="0">
                <a:solidFill>
                  <a:srgbClr val="000000"/>
                </a:solidFill>
              </a:rPr>
              <a:t>silhouette = </a:t>
            </a:r>
            <a:r>
              <a:rPr lang="en-US" dirty="0" err="1">
                <a:solidFill>
                  <a:srgbClr val="000000"/>
                </a:solidFill>
              </a:rPr>
              <a:t>pd.DataFrame</a:t>
            </a:r>
            <a:r>
              <a:rPr lang="en-US" dirty="0">
                <a:solidFill>
                  <a:srgbClr val="000000"/>
                </a:solidFill>
              </a:rPr>
              <a:t>(list(zip(</a:t>
            </a:r>
            <a:r>
              <a:rPr lang="en-US" dirty="0" err="1">
                <a:solidFill>
                  <a:srgbClr val="000000"/>
                </a:solidFill>
              </a:rPr>
              <a:t>k_lst,silh_lst</a:t>
            </a:r>
            <a:r>
              <a:rPr lang="en-US" dirty="0">
                <a:solidFill>
                  <a:srgbClr val="000000"/>
                </a:solidFill>
              </a:rPr>
              <a:t>)),columns = 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k'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FF0000"/>
                </a:solidFill>
              </a:rPr>
              <a:t>'silhouette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</a:rPr>
              <a:t>spark.createDataFrame</a:t>
            </a:r>
            <a:r>
              <a:rPr lang="en-US" dirty="0">
                <a:solidFill>
                  <a:srgbClr val="000000"/>
                </a:solidFill>
              </a:rPr>
              <a:t>(silhouette).show()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 smtClean="0"/>
              <a:t>Parameter Tuning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99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r>
              <a:rPr lang="mr-IN" sz="3200" dirty="0" smtClean="0"/>
              <a:t>–</a:t>
            </a:r>
            <a:r>
              <a:rPr lang="en-US" sz="3200" dirty="0" smtClean="0"/>
              <a:t> Parameter Tuning </a:t>
            </a:r>
            <a:endParaRPr lang="en-US" sz="3200" dirty="0"/>
          </a:p>
        </p:txBody>
      </p:sp>
      <p:pic>
        <p:nvPicPr>
          <p:cNvPr id="2" name="Picture 1" descr="Screen Shot 2019-04-02 at 5.58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967"/>
            <a:ext cx="275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0313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 = </a:t>
            </a:r>
            <a:r>
              <a:rPr lang="en-US" dirty="0">
                <a:solidFill>
                  <a:srgbClr val="008000"/>
                </a:solidFill>
              </a:rPr>
              <a:t>3</a:t>
            </a:r>
          </a:p>
          <a:p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setK</a:t>
            </a:r>
            <a:r>
              <a:rPr lang="en-US" dirty="0">
                <a:solidFill>
                  <a:srgbClr val="000000"/>
                </a:solidFill>
              </a:rPr>
              <a:t>(k).</a:t>
            </a:r>
            <a:r>
              <a:rPr lang="en-US" dirty="0" err="1">
                <a:solidFill>
                  <a:srgbClr val="000000"/>
                </a:solidFill>
              </a:rPr>
              <a:t>setSeed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model = </a:t>
            </a:r>
            <a:r>
              <a:rPr lang="en-US" dirty="0" err="1">
                <a:solidFill>
                  <a:srgbClr val="000000"/>
                </a:solidFill>
              </a:rPr>
              <a:t>kmeans.fit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predictions = </a:t>
            </a:r>
            <a:r>
              <a:rPr lang="en-US" dirty="0" err="1">
                <a:solidFill>
                  <a:srgbClr val="000000"/>
                </a:solidFill>
              </a:rPr>
              <a:t>model.transform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predictions.show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err="1">
                <a:solidFill>
                  <a:srgbClr val="008000"/>
                </a:solidFill>
              </a:rPr>
              <a:t>predictions.toPandas</a:t>
            </a:r>
            <a:r>
              <a:rPr lang="en-US" dirty="0">
                <a:solidFill>
                  <a:srgbClr val="008000"/>
                </a:solidFill>
              </a:rPr>
              <a:t>().</a:t>
            </a:r>
            <a:r>
              <a:rPr lang="en-US" dirty="0" err="1">
                <a:solidFill>
                  <a:srgbClr val="008000"/>
                </a:solidFill>
              </a:rPr>
              <a:t>to_csv</a:t>
            </a:r>
            <a:r>
              <a:rPr lang="en-US" dirty="0">
                <a:solidFill>
                  <a:srgbClr val="008000"/>
                </a:solidFill>
              </a:rPr>
              <a:t>('kmeans_rfm.</a:t>
            </a:r>
            <a:r>
              <a:rPr lang="en-US" dirty="0" err="1">
                <a:solidFill>
                  <a:srgbClr val="008000"/>
                </a:solidFill>
              </a:rPr>
              <a:t>csv</a:t>
            </a:r>
            <a:r>
              <a:rPr lang="en-US" dirty="0">
                <a:solidFill>
                  <a:srgbClr val="008000"/>
                </a:solidFill>
              </a:rPr>
              <a:t>',index=False)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endParaRPr lang="en-US" sz="3200" dirty="0"/>
          </a:p>
        </p:txBody>
      </p:sp>
      <p:pic>
        <p:nvPicPr>
          <p:cNvPr id="2" name="Picture 1" descr="Screen Shot 2019-04-01 at 7.1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3588"/>
            <a:ext cx="9144000" cy="17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17543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## extract scaled </a:t>
            </a:r>
            <a:r>
              <a:rPr lang="en-US" dirty="0" err="1" smtClean="0">
                <a:solidFill>
                  <a:srgbClr val="008000"/>
                </a:solidFill>
              </a:rPr>
              <a:t>rfm</a:t>
            </a:r>
            <a:r>
              <a:rPr lang="en-US" dirty="0" smtClean="0">
                <a:solidFill>
                  <a:srgbClr val="008000"/>
                </a:solidFill>
              </a:rPr>
              <a:t> to different </a:t>
            </a:r>
            <a:r>
              <a:rPr lang="en-US" dirty="0">
                <a:solidFill>
                  <a:srgbClr val="008000"/>
                </a:solidFill>
              </a:rPr>
              <a:t>columns</a:t>
            </a:r>
          </a:p>
          <a:p>
            <a:r>
              <a:rPr lang="en-US" dirty="0" err="1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extract(row):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row.CustomerID</a:t>
            </a:r>
            <a:r>
              <a:rPr lang="en-US" dirty="0">
                <a:solidFill>
                  <a:srgbClr val="000000"/>
                </a:solidFill>
              </a:rPr>
              <a:t>, ) + tuple(</a:t>
            </a:r>
            <a:r>
              <a:rPr lang="en-US" dirty="0" err="1">
                <a:solidFill>
                  <a:srgbClr val="000000"/>
                </a:solidFill>
              </a:rPr>
              <a:t>row.features.toArray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tolist</a:t>
            </a:r>
            <a:r>
              <a:rPr lang="en-US" dirty="0">
                <a:solidFill>
                  <a:srgbClr val="000000"/>
                </a:solidFill>
              </a:rPr>
              <a:t>()) </a:t>
            </a:r>
            <a:r>
              <a:rPr lang="en-US" dirty="0" smtClean="0">
                <a:solidFill>
                  <a:srgbClr val="000000"/>
                </a:solidFill>
              </a:rPr>
              <a:t>+ (</a:t>
            </a:r>
            <a:r>
              <a:rPr lang="en-US" dirty="0" err="1">
                <a:solidFill>
                  <a:srgbClr val="000000"/>
                </a:solidFill>
              </a:rPr>
              <a:t>row.prediction</a:t>
            </a:r>
            <a:r>
              <a:rPr lang="en-US" dirty="0">
                <a:solidFill>
                  <a:srgbClr val="000000"/>
                </a:solidFill>
              </a:rPr>
              <a:t>,)</a:t>
            </a:r>
          </a:p>
          <a:p>
            <a:r>
              <a:rPr lang="en-US" dirty="0" err="1">
                <a:solidFill>
                  <a:srgbClr val="000000"/>
                </a:solidFill>
              </a:rPr>
              <a:t>d_sc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predictions.rdd.map</a:t>
            </a:r>
            <a:r>
              <a:rPr lang="en-US" dirty="0">
                <a:solidFill>
                  <a:srgbClr val="000000"/>
                </a:solidFill>
              </a:rPr>
              <a:t>(extract).</a:t>
            </a:r>
            <a:r>
              <a:rPr lang="en-US" dirty="0" err="1">
                <a:solidFill>
                  <a:srgbClr val="000000"/>
                </a:solidFill>
              </a:rPr>
              <a:t>toDF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'r_</a:t>
            </a:r>
            <a:r>
              <a:rPr lang="en-US" dirty="0" err="1">
                <a:solidFill>
                  <a:srgbClr val="FF0000"/>
                </a:solidFill>
              </a:rPr>
              <a:t>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'f_</a:t>
            </a:r>
            <a:r>
              <a:rPr lang="en-US" dirty="0" err="1">
                <a:solidFill>
                  <a:srgbClr val="FF0000"/>
                </a:solidFill>
              </a:rPr>
              <a:t>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'm_</a:t>
            </a:r>
            <a:r>
              <a:rPr lang="en-US" dirty="0" err="1">
                <a:solidFill>
                  <a:srgbClr val="FF0000"/>
                </a:solidFill>
              </a:rPr>
              <a:t>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'prediction'</a:t>
            </a:r>
            <a:r>
              <a:rPr lang="en-US" dirty="0">
                <a:solidFill>
                  <a:srgbClr val="000000"/>
                </a:solidFill>
              </a:rPr>
              <a:t>]) </a:t>
            </a:r>
          </a:p>
          <a:p>
            <a:r>
              <a:rPr lang="en-US" dirty="0" err="1">
                <a:solidFill>
                  <a:srgbClr val="000000"/>
                </a:solidFill>
              </a:rPr>
              <a:t>d_sc.show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endParaRPr lang="en-US" sz="3200" dirty="0"/>
          </a:p>
        </p:txBody>
      </p:sp>
      <p:pic>
        <p:nvPicPr>
          <p:cNvPr id="5" name="Picture 4" descr="Screen Shot 2019-04-01 at 8.2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11715"/>
            <a:ext cx="7874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17543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pyspark.sql.functions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*</a:t>
            </a:r>
          </a:p>
          <a:p>
            <a:r>
              <a:rPr lang="en-US" dirty="0">
                <a:solidFill>
                  <a:srgbClr val="000000"/>
                </a:solidFill>
              </a:rPr>
              <a:t>df1 = </a:t>
            </a:r>
            <a:r>
              <a:rPr lang="en-US" dirty="0" err="1">
                <a:solidFill>
                  <a:srgbClr val="000000"/>
                </a:solidFill>
              </a:rPr>
              <a:t>d_sc.alias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'df1'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df2 = </a:t>
            </a:r>
            <a:r>
              <a:rPr lang="en-US" dirty="0" err="1">
                <a:solidFill>
                  <a:srgbClr val="000000"/>
                </a:solidFill>
              </a:rPr>
              <a:t>rfm_seg.alias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'df2'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df_baru</a:t>
            </a:r>
            <a:r>
              <a:rPr lang="en-US" dirty="0">
                <a:solidFill>
                  <a:srgbClr val="000000"/>
                </a:solidFill>
              </a:rPr>
              <a:t>=df1.join(df2, df1.CustomerID == df2.CustomerID).select(</a:t>
            </a:r>
            <a:r>
              <a:rPr lang="en-US" dirty="0">
                <a:solidFill>
                  <a:srgbClr val="FF0000"/>
                </a:solidFill>
              </a:rPr>
              <a:t>'df1.*'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'df2.RFMScore'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df_baru.show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endParaRPr lang="en-US" sz="3200" dirty="0"/>
          </a:p>
        </p:txBody>
      </p:sp>
      <p:pic>
        <p:nvPicPr>
          <p:cNvPr id="2" name="Picture 1" descr="Screen Shot 2019-04-01 at 8.2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540"/>
            <a:ext cx="8559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519340"/>
            <a:ext cx="9144000" cy="129559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286"/>
            <a:ext cx="8229600" cy="11430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9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646331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df_p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df_baru.rdd.sample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0.5</a:t>
            </a:r>
            <a:r>
              <a:rPr lang="en-US" dirty="0">
                <a:solidFill>
                  <a:srgbClr val="000000"/>
                </a:solidFill>
              </a:rPr>
              <a:t>,seed=</a:t>
            </a:r>
            <a:r>
              <a:rPr lang="en-US" dirty="0">
                <a:solidFill>
                  <a:srgbClr val="008000"/>
                </a:solidFill>
              </a:rPr>
              <a:t>1000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 smtClean="0">
                <a:solidFill>
                  <a:srgbClr val="000000"/>
                </a:solidFill>
              </a:rPr>
              <a:t>spark.createDataFrame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df_p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Preparation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48336" y="1525799"/>
            <a:ext cx="8229600" cy="480131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0000FF"/>
                </a:solidFill>
              </a:rPr>
              <a:t>def</a:t>
            </a:r>
            <a:r>
              <a:rPr lang="mr-IN" dirty="0">
                <a:solidFill>
                  <a:srgbClr val="000000"/>
                </a:solidFill>
              </a:rPr>
              <a:t> XScore(x):</a:t>
            </a:r>
          </a:p>
          <a:p>
            <a:r>
              <a:rPr lang="mr-IN" dirty="0">
                <a:solidFill>
                  <a:srgbClr val="000000"/>
                </a:solidFill>
              </a:rPr>
              <a:t>    xs=</a:t>
            </a:r>
            <a:r>
              <a:rPr lang="mr-IN" dirty="0">
                <a:solidFill>
                  <a:srgbClr val="008000"/>
                </a:solidFill>
              </a:rPr>
              <a:t>0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if</a:t>
            </a:r>
            <a:r>
              <a:rPr lang="mr-IN" dirty="0">
                <a:solidFill>
                  <a:srgbClr val="000000"/>
                </a:solidFill>
              </a:rPr>
              <a:t> x == </a:t>
            </a:r>
            <a:r>
              <a:rPr lang="mr-IN" dirty="0">
                <a:solidFill>
                  <a:srgbClr val="008000"/>
                </a:solidFill>
              </a:rPr>
              <a:t>111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0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>
                <a:solidFill>
                  <a:srgbClr val="000000"/>
                </a:solidFill>
              </a:rPr>
              <a:t> x in (</a:t>
            </a:r>
            <a:r>
              <a:rPr lang="mr-IN" dirty="0">
                <a:solidFill>
                  <a:srgbClr val="008000"/>
                </a:solidFill>
              </a:rPr>
              <a:t>112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113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114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212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213</a:t>
            </a:r>
            <a:r>
              <a:rPr lang="mr-IN" dirty="0">
                <a:solidFill>
                  <a:schemeClr val="tx1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214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312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313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314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412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413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414</a:t>
            </a:r>
            <a:r>
              <a:rPr lang="mr-IN" dirty="0">
                <a:solidFill>
                  <a:srgbClr val="000000"/>
                </a:solidFill>
              </a:rPr>
              <a:t>):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xs=1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>
                <a:solidFill>
                  <a:srgbClr val="000000"/>
                </a:solidFill>
              </a:rPr>
              <a:t> x in (</a:t>
            </a:r>
            <a:r>
              <a:rPr lang="mr-IN" dirty="0">
                <a:solidFill>
                  <a:srgbClr val="008000"/>
                </a:solidFill>
              </a:rPr>
              <a:t>121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131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141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211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221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231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241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321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331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341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421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431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441</a:t>
            </a:r>
            <a:r>
              <a:rPr lang="mr-IN" dirty="0">
                <a:solidFill>
                  <a:srgbClr val="000000"/>
                </a:solidFill>
              </a:rPr>
              <a:t>):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2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>
                <a:solidFill>
                  <a:srgbClr val="000000"/>
                </a:solidFill>
              </a:rPr>
              <a:t> x == </a:t>
            </a:r>
            <a:r>
              <a:rPr lang="mr-IN" dirty="0">
                <a:solidFill>
                  <a:srgbClr val="008000"/>
                </a:solidFill>
              </a:rPr>
              <a:t>331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xs=3</a:t>
            </a:r>
          </a:p>
          <a:p>
            <a:r>
              <a:rPr lang="mr-IN" dirty="0">
                <a:solidFill>
                  <a:srgbClr val="000000"/>
                </a:solidFill>
              </a:rPr>
              <a:t>   </a:t>
            </a:r>
            <a:r>
              <a:rPr lang="mr-IN" dirty="0">
                <a:solidFill>
                  <a:srgbClr val="0000FF"/>
                </a:solidFill>
              </a:rPr>
              <a:t> elif</a:t>
            </a:r>
            <a:r>
              <a:rPr lang="mr-IN" dirty="0">
                <a:solidFill>
                  <a:srgbClr val="000000"/>
                </a:solidFill>
              </a:rPr>
              <a:t> x == </a:t>
            </a:r>
            <a:r>
              <a:rPr lang="mr-IN" dirty="0">
                <a:solidFill>
                  <a:srgbClr val="008000"/>
                </a:solidFill>
              </a:rPr>
              <a:t>411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4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>
                <a:solidFill>
                  <a:srgbClr val="000000"/>
                </a:solidFill>
              </a:rPr>
              <a:t> x == </a:t>
            </a:r>
            <a:r>
              <a:rPr lang="mr-IN" dirty="0">
                <a:solidFill>
                  <a:srgbClr val="008000"/>
                </a:solidFill>
              </a:rPr>
              <a:t>444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5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else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6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return</a:t>
            </a:r>
            <a:r>
              <a:rPr lang="mr-IN" dirty="0">
                <a:solidFill>
                  <a:srgbClr val="000000"/>
                </a:solidFill>
              </a:rPr>
              <a:t> </a:t>
            </a:r>
            <a:r>
              <a:rPr lang="mr-IN" dirty="0" smtClean="0">
                <a:solidFill>
                  <a:srgbClr val="000000"/>
                </a:solidFill>
              </a:rPr>
              <a:t>xs</a:t>
            </a:r>
            <a:endParaRPr lang="mr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8596"/>
            <a:ext cx="8229600" cy="5407567"/>
          </a:xfrm>
        </p:spPr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RFM</a:t>
            </a:r>
          </a:p>
          <a:p>
            <a:pPr lvl="1"/>
            <a:r>
              <a:rPr lang="en-US" dirty="0" smtClean="0"/>
              <a:t>Clustering based on </a:t>
            </a:r>
            <a:r>
              <a:rPr lang="en-US" dirty="0" smtClean="0"/>
              <a:t>quintile</a:t>
            </a:r>
            <a:endParaRPr lang="en-US" dirty="0" smtClean="0"/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Model &amp; Train</a:t>
            </a:r>
            <a:endParaRPr lang="en-US" dirty="0"/>
          </a:p>
          <a:p>
            <a:pPr lvl="1"/>
            <a:r>
              <a:rPr lang="en-US" dirty="0" smtClean="0"/>
              <a:t>Parameter </a:t>
            </a:r>
            <a:r>
              <a:rPr lang="en-US" dirty="0" smtClean="0"/>
              <a:t>tuning</a:t>
            </a:r>
            <a:endParaRPr lang="en-US" dirty="0" smtClean="0"/>
          </a:p>
          <a:p>
            <a:r>
              <a:rPr lang="en-US" dirty="0" smtClean="0"/>
              <a:t>Visualization and Comparison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2918018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Outline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529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0313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pyspark.sql.functions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udf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pyspark.sql.types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IntegerType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X_udf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udf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>
                <a:solidFill>
                  <a:srgbClr val="000000"/>
                </a:solidFill>
              </a:rPr>
              <a:t> x: </a:t>
            </a:r>
            <a:r>
              <a:rPr lang="en-US" dirty="0" err="1">
                <a:solidFill>
                  <a:srgbClr val="000000"/>
                </a:solidFill>
              </a:rPr>
              <a:t>XScore</a:t>
            </a:r>
            <a:r>
              <a:rPr lang="en-US" dirty="0">
                <a:solidFill>
                  <a:srgbClr val="000000"/>
                </a:solidFill>
              </a:rPr>
              <a:t>(x), </a:t>
            </a:r>
            <a:r>
              <a:rPr lang="en-US" dirty="0" err="1">
                <a:solidFill>
                  <a:srgbClr val="000000"/>
                </a:solidFill>
              </a:rPr>
              <a:t>IntegerType</a:t>
            </a:r>
            <a:r>
              <a:rPr lang="en-US" dirty="0">
                <a:solidFill>
                  <a:srgbClr val="000000"/>
                </a:solidFill>
              </a:rPr>
              <a:t>())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df_p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df_p.withColumn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'rfm_class'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000000"/>
                </a:solidFill>
              </a:rPr>
              <a:t>X_udf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RFMScore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df_p.show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df_p.select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'*</a:t>
            </a:r>
            <a:r>
              <a:rPr lang="en-US" dirty="0">
                <a:solidFill>
                  <a:srgbClr val="000000"/>
                </a:solidFill>
              </a:rPr>
              <a:t>').</a:t>
            </a:r>
            <a:r>
              <a:rPr lang="en-US" dirty="0" err="1">
                <a:solidFill>
                  <a:srgbClr val="000000"/>
                </a:solidFill>
              </a:rPr>
              <a:t>toPandas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Preparation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444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862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j=plt.subplot2grid((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),projection=</a:t>
            </a:r>
            <a:r>
              <a:rPr lang="en-US" dirty="0">
                <a:solidFill>
                  <a:srgbClr val="FF0000"/>
                </a:solidFill>
              </a:rPr>
              <a:t>'3d'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j.scatter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xs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ys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zs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],s=</a:t>
            </a:r>
            <a:r>
              <a:rPr lang="en-US" dirty="0">
                <a:solidFill>
                  <a:srgbClr val="008000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, c=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indianred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j.set_zlabel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'M'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</a:rPr>
              <a:t># j.set_ylim3d(0,0.2)</a:t>
            </a:r>
          </a:p>
          <a:p>
            <a:r>
              <a:rPr lang="en-US" dirty="0">
                <a:solidFill>
                  <a:srgbClr val="000000"/>
                </a:solidFill>
              </a:rPr>
              <a:t># j.set_zlim3d(0,0.2)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'Raw Data'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en-US" dirty="0" err="1">
                <a:solidFill>
                  <a:srgbClr val="000000"/>
                </a:solidFill>
              </a:rPr>
              <a:t>set_position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008000"/>
                </a:solidFill>
              </a:rPr>
              <a:t>.5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Raw Data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963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aw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9144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5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w3dsu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768719"/>
            <a:ext cx="8229600" cy="646331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j.set_ylim3d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j.set_zlim3d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To subtract some exceptional data, add the commands below before </a:t>
            </a:r>
            <a:r>
              <a:rPr lang="en-US" sz="3200" dirty="0" err="1" smtClean="0"/>
              <a:t>plt.show</a:t>
            </a:r>
            <a:r>
              <a:rPr lang="en-US" sz="3200" dirty="0" smtClean="0"/>
              <a:t>()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007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452431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={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'maroon'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'indianred'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'darkgray'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'mediumvioletred'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'goldenrod'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'teal'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'dimgray'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={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:'Best Customers',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:'Loyal Customers',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:'Big Spenders',</a:t>
            </a:r>
            <a:r>
              <a:rPr lang="en-US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:'Almost Lost',</a:t>
            </a:r>
            <a:r>
              <a:rPr lang="en-US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:'Lost Customers',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:'Lost Cheap',</a:t>
            </a:r>
            <a:r>
              <a:rPr lang="en-US" dirty="0">
                <a:solidFill>
                  <a:srgbClr val="008000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:'Others'}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## R_F graph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: # iterate over color dictionary keys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rfm_class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 == c]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(x =</a:t>
            </a:r>
            <a:r>
              <a:rPr lang="en-US" dirty="0">
                <a:solidFill>
                  <a:srgbClr val="FF0000"/>
                </a:solidFill>
              </a:rPr>
              <a:t> 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y =</a:t>
            </a:r>
            <a:r>
              <a:rPr lang="en-US" dirty="0">
                <a:solidFill>
                  <a:srgbClr val="FF0000"/>
                </a:solidFill>
              </a:rPr>
              <a:t> 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data =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, 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color=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[c],label=</a:t>
            </a:r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[c])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'Cluster of Customers - RF (Subtracted)'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plt.ylim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22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f_rfm_scs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>
          <a:xfrm>
            <a:off x="0" y="718596"/>
            <a:ext cx="4857034" cy="2671182"/>
          </a:xfrm>
        </p:spPr>
      </p:pic>
      <p:pic>
        <p:nvPicPr>
          <p:cNvPr id="5" name="Picture 4" descr="rm_rfm_sc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46" y="592442"/>
            <a:ext cx="4860000" cy="2900812"/>
          </a:xfrm>
          <a:prstGeom prst="rect">
            <a:avLst/>
          </a:prstGeom>
        </p:spPr>
      </p:pic>
      <p:pic>
        <p:nvPicPr>
          <p:cNvPr id="6" name="Picture 5" descr="fm_rfm_sc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" y="3933912"/>
            <a:ext cx="4860000" cy="29008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006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693319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j=plt.subplot2grid((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),projection=</a:t>
            </a:r>
            <a:r>
              <a:rPr lang="en-US" dirty="0">
                <a:solidFill>
                  <a:srgbClr val="FF0000"/>
                </a:solidFill>
              </a:rPr>
              <a:t>'3d'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for </a:t>
            </a:r>
            <a:r>
              <a:rPr lang="en-US" dirty="0">
                <a:solidFill>
                  <a:srgbClr val="000000"/>
                </a:solidFill>
              </a:rPr>
              <a:t>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rfm_class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 == c]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j.scatter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xs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ys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zs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],s=</a:t>
            </a:r>
            <a:r>
              <a:rPr lang="en-US" dirty="0">
                <a:solidFill>
                  <a:srgbClr val="008000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, c=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[c],label=</a:t>
            </a:r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[c])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j.set_zlabel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'M'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j.set_ylim3d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j.set_zlim3d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'Cluster of Customers based on RFM Analysis'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en-US" dirty="0" err="1">
                <a:solidFill>
                  <a:srgbClr val="000000"/>
                </a:solidFill>
              </a:rPr>
              <a:t>set_position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008000"/>
                </a:solidFill>
              </a:rPr>
              <a:t>.5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 1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374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fm3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190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970318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={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'maroon'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'dimgray'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'darkgray'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={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'Cluster 1'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'Cluster 2'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'Cluster 3'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## R-F graph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'prediction'</a:t>
            </a:r>
            <a:r>
              <a:rPr lang="en-US" dirty="0">
                <a:solidFill>
                  <a:srgbClr val="000000"/>
                </a:solidFill>
              </a:rPr>
              <a:t>] == c]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(x =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y =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data =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, 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color=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[c],label=</a:t>
            </a:r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[c])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'Cluster of Customers using </a:t>
            </a:r>
            <a:r>
              <a:rPr lang="en-US" dirty="0" err="1">
                <a:solidFill>
                  <a:srgbClr val="FF0000"/>
                </a:solidFill>
              </a:rPr>
              <a:t>Kmeans</a:t>
            </a:r>
            <a:r>
              <a:rPr lang="en-US" dirty="0">
                <a:solidFill>
                  <a:srgbClr val="FF0000"/>
                </a:solidFill>
              </a:rPr>
              <a:t> - RF (Subtracted)'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plt.ylim</a:t>
            </a:r>
            <a:r>
              <a:rPr lang="en-US" dirty="0">
                <a:solidFill>
                  <a:srgbClr val="000000"/>
                </a:solidFill>
              </a:rPr>
              <a:t>(0,0.2)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649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kmean_rf_scs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"/>
            <a:ext cx="4860000" cy="2900813"/>
          </a:xfrm>
          <a:prstGeom prst="rect">
            <a:avLst/>
          </a:prstGeom>
        </p:spPr>
      </p:pic>
      <p:pic>
        <p:nvPicPr>
          <p:cNvPr id="5" name="Content Placeholder 3" descr="kmean_rm_scs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t="3930" b="3930"/>
          <a:stretch/>
        </p:blipFill>
        <p:spPr>
          <a:xfrm>
            <a:off x="4551680" y="578820"/>
            <a:ext cx="4592320" cy="2672813"/>
          </a:xfrm>
          <a:prstGeom prst="rect">
            <a:avLst/>
          </a:prstGeom>
        </p:spPr>
      </p:pic>
      <p:pic>
        <p:nvPicPr>
          <p:cNvPr id="6" name="Content Placeholder 3" descr="kmean_fm_sc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>
          <a:xfrm>
            <a:off x="0" y="3578993"/>
            <a:ext cx="4860000" cy="26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Load Dataset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8719"/>
            <a:ext cx="8229600" cy="5909311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pandas </a:t>
            </a:r>
            <a:r>
              <a:rPr lang="en-US" dirty="0">
                <a:solidFill>
                  <a:srgbClr val="0000FF"/>
                </a:solidFill>
              </a:rPr>
              <a:t>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findspark</a:t>
            </a:r>
            <a:endParaRPr lang="en-US" dirty="0"/>
          </a:p>
          <a:p>
            <a:r>
              <a:rPr lang="en-US" dirty="0" err="1"/>
              <a:t>findspark.init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/local/Cellar/apache-spark/2.4.0/</a:t>
            </a:r>
            <a:r>
              <a:rPr lang="en-US" dirty="0" err="1">
                <a:solidFill>
                  <a:srgbClr val="FF0000"/>
                </a:solidFill>
              </a:rPr>
              <a:t>libexec</a:t>
            </a:r>
            <a:r>
              <a:rPr lang="en-US" dirty="0"/>
              <a:t>')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pyspark.sql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 smtClean="0"/>
              <a:t>SparkSession</a:t>
            </a:r>
            <a:endParaRPr lang="en-US" dirty="0"/>
          </a:p>
          <a:p>
            <a:r>
              <a:rPr lang="en-US" dirty="0"/>
              <a:t>spark = </a:t>
            </a:r>
            <a:r>
              <a:rPr lang="en-US" dirty="0" err="1"/>
              <a:t>SparkSession.builder</a:t>
            </a:r>
            <a:r>
              <a:rPr lang="en-US" dirty="0"/>
              <a:t> \</a:t>
            </a:r>
          </a:p>
          <a:p>
            <a:r>
              <a:rPr lang="en-US" dirty="0"/>
              <a:t>    .master(</a:t>
            </a:r>
            <a:r>
              <a:rPr lang="en-US" dirty="0">
                <a:solidFill>
                  <a:srgbClr val="FF0000"/>
                </a:solidFill>
              </a:rPr>
              <a:t>"local")</a:t>
            </a:r>
            <a:r>
              <a:rPr lang="en-US" dirty="0"/>
              <a:t> \</a:t>
            </a:r>
          </a:p>
          <a:p>
            <a:r>
              <a:rPr lang="en-US" dirty="0"/>
              <a:t>    .</a:t>
            </a:r>
            <a:r>
              <a:rPr lang="en-US" dirty="0" err="1"/>
              <a:t>appName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"RFM Analysis"</a:t>
            </a:r>
            <a:r>
              <a:rPr lang="en-US" dirty="0"/>
              <a:t>) \</a:t>
            </a:r>
          </a:p>
          <a:p>
            <a:r>
              <a:rPr lang="en-US" dirty="0"/>
              <a:t>    .</a:t>
            </a:r>
            <a:r>
              <a:rPr lang="en-US" dirty="0" err="1"/>
              <a:t>config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spark.some.config.option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"some-value"</a:t>
            </a:r>
            <a:r>
              <a:rPr lang="en-US" dirty="0"/>
              <a:t>) \</a:t>
            </a:r>
          </a:p>
          <a:p>
            <a:r>
              <a:rPr lang="en-US" dirty="0"/>
              <a:t>    .</a:t>
            </a:r>
            <a:r>
              <a:rPr lang="en-US" dirty="0" err="1"/>
              <a:t>getOrCreate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spark.read.format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com.databricks.spark.csv</a:t>
            </a:r>
            <a:r>
              <a:rPr lang="en-US" dirty="0"/>
              <a:t>').\</a:t>
            </a:r>
          </a:p>
          <a:p>
            <a:r>
              <a:rPr lang="en-US" dirty="0"/>
              <a:t>    options(header=</a:t>
            </a:r>
            <a:r>
              <a:rPr lang="en-US" dirty="0">
                <a:solidFill>
                  <a:srgbClr val="FF0000"/>
                </a:solidFill>
              </a:rPr>
              <a:t>'true</a:t>
            </a:r>
            <a:r>
              <a:rPr lang="en-US" dirty="0"/>
              <a:t>', \</a:t>
            </a:r>
          </a:p>
          <a:p>
            <a:r>
              <a:rPr lang="en-US" dirty="0"/>
              <a:t>    </a:t>
            </a:r>
            <a:r>
              <a:rPr lang="en-US" dirty="0" err="1"/>
              <a:t>inferschema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'true'</a:t>
            </a:r>
            <a:r>
              <a:rPr lang="en-US" dirty="0"/>
              <a:t>).\</a:t>
            </a:r>
          </a:p>
          <a:p>
            <a:r>
              <a:rPr lang="en-US" dirty="0"/>
              <a:t>    load(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onlineretail.csv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kmean3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583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693319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j=plt.subplot2grid((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),projection='3d')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'prediction'</a:t>
            </a:r>
            <a:r>
              <a:rPr lang="en-US" dirty="0">
                <a:solidFill>
                  <a:srgbClr val="000000"/>
                </a:solidFill>
              </a:rPr>
              <a:t>] == c]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j.scatter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xs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ys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zs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],s=</a:t>
            </a:r>
            <a:r>
              <a:rPr lang="en-US" dirty="0">
                <a:solidFill>
                  <a:srgbClr val="008000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, c=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[c],label=</a:t>
            </a:r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[c])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j.set_zlabel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'M'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j.set_ylim3d(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j.set_zlim3d(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'Cluster of Customers using </a:t>
            </a:r>
            <a:r>
              <a:rPr lang="en-US" dirty="0" err="1">
                <a:solidFill>
                  <a:srgbClr val="FF0000"/>
                </a:solidFill>
              </a:rPr>
              <a:t>Kmeans</a:t>
            </a:r>
            <a:r>
              <a:rPr lang="en-US" dirty="0">
                <a:solidFill>
                  <a:srgbClr val="FF0000"/>
                </a:solidFill>
              </a:rPr>
              <a:t> - Subtracted'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en-US" dirty="0" err="1">
                <a:solidFill>
                  <a:srgbClr val="000000"/>
                </a:solidFill>
              </a:rPr>
              <a:t>set_position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008000"/>
                </a:solidFill>
              </a:rPr>
              <a:t>.5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837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Load Dataset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8719"/>
            <a:ext cx="8229600" cy="923330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df.show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)</a:t>
            </a:r>
          </a:p>
          <a:p>
            <a:r>
              <a:rPr lang="en-US" dirty="0" err="1"/>
              <a:t>df.printSchema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>
                <a:solidFill>
                  <a:srgbClr val="FF0000"/>
                </a:solidFill>
              </a:rPr>
              <a:t>'\n Shape ='</a:t>
            </a:r>
            <a:r>
              <a:rPr lang="en-US" dirty="0"/>
              <a:t>, (</a:t>
            </a:r>
            <a:r>
              <a:rPr lang="en-US" dirty="0" err="1"/>
              <a:t>df.count</a:t>
            </a:r>
            <a:r>
              <a:rPr lang="en-US" dirty="0"/>
              <a:t>(),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df.columns</a:t>
            </a:r>
            <a:r>
              <a:rPr lang="en-US" dirty="0"/>
              <a:t>)))</a:t>
            </a:r>
          </a:p>
        </p:txBody>
      </p:sp>
      <p:pic>
        <p:nvPicPr>
          <p:cNvPr id="7" name="Picture 6" descr="Screen Shot 2019-04-01 at 6.37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860"/>
            <a:ext cx="9131300" cy="1943100"/>
          </a:xfrm>
          <a:prstGeom prst="rect">
            <a:avLst/>
          </a:prstGeom>
        </p:spPr>
      </p:pic>
      <p:pic>
        <p:nvPicPr>
          <p:cNvPr id="8" name="Picture 7" descr="Screen Shot 2019-04-01 at 6.39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232"/>
            <a:ext cx="4394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2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8719"/>
            <a:ext cx="8229600" cy="2308324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Check for missing value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functions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F</a:t>
            </a:r>
          </a:p>
          <a:p>
            <a:r>
              <a:rPr lang="en-US" dirty="0"/>
              <a:t>ax=</a:t>
            </a:r>
            <a:r>
              <a:rPr lang="en-US" dirty="0" err="1"/>
              <a:t>plt.subplot</a:t>
            </a:r>
            <a:r>
              <a:rPr lang="en-US" dirty="0"/>
              <a:t>(</a:t>
            </a:r>
            <a:r>
              <a:rPr lang="en-US" dirty="0" smtClean="0">
                <a:solidFill>
                  <a:srgbClr val="008000"/>
                </a:solidFill>
              </a:rPr>
              <a:t>111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df.select</a:t>
            </a:r>
            <a:r>
              <a:rPr lang="en-US" dirty="0"/>
              <a:t>([</a:t>
            </a:r>
            <a:r>
              <a:rPr lang="en-US" dirty="0" err="1"/>
              <a:t>F.isnull</a:t>
            </a:r>
            <a:r>
              <a:rPr lang="en-US" dirty="0"/>
              <a:t>(c) for c in </a:t>
            </a:r>
            <a:r>
              <a:rPr lang="en-US" dirty="0" err="1"/>
              <a:t>df.columns</a:t>
            </a:r>
            <a:r>
              <a:rPr lang="en-US" dirty="0"/>
              <a:t>]).collect(),</a:t>
            </a:r>
            <a:r>
              <a:rPr lang="en-US" dirty="0" err="1"/>
              <a:t>cbar</a:t>
            </a:r>
            <a:r>
              <a:rPr lang="en-US" dirty="0"/>
              <a:t>=</a:t>
            </a:r>
            <a:r>
              <a:rPr lang="en-US" dirty="0" err="1">
                <a:solidFill>
                  <a:srgbClr val="0000FF"/>
                </a:solidFill>
              </a:rPr>
              <a:t>False</a:t>
            </a:r>
            <a:r>
              <a:rPr lang="en-US" dirty="0" err="1"/>
              <a:t>,cmap</a:t>
            </a:r>
            <a:r>
              <a:rPr lang="en-US" dirty="0"/>
              <a:t>=</a:t>
            </a:r>
            <a:r>
              <a:rPr lang="en-US" dirty="0">
                <a:solidFill>
                  <a:srgbClr val="008000"/>
                </a:solidFill>
              </a:rPr>
              <a:t>'</a:t>
            </a:r>
            <a:r>
              <a:rPr lang="en-US" dirty="0" err="1">
                <a:solidFill>
                  <a:srgbClr val="008000"/>
                </a:solidFill>
              </a:rPr>
              <a:t>Greys_r</a:t>
            </a:r>
            <a:r>
              <a:rPr lang="en-US" dirty="0">
                <a:solidFill>
                  <a:srgbClr val="008000"/>
                </a:solidFill>
              </a:rPr>
              <a:t>'</a:t>
            </a:r>
            <a:r>
              <a:rPr lang="en-US" dirty="0"/>
              <a:t>)</a:t>
            </a:r>
          </a:p>
          <a:p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df.columns</a:t>
            </a:r>
            <a:r>
              <a:rPr lang="en-US" dirty="0"/>
              <a:t>, rotation=</a:t>
            </a:r>
            <a:r>
              <a:rPr lang="en-US" dirty="0">
                <a:solidFill>
                  <a:srgbClr val="FF0000"/>
                </a:solidFill>
              </a:rPr>
              <a:t>'vertical'</a:t>
            </a:r>
            <a:r>
              <a:rPr lang="en-US" dirty="0"/>
              <a:t>,</a:t>
            </a:r>
            <a:r>
              <a:rPr lang="en-US" dirty="0" err="1"/>
              <a:t>fontsize</a:t>
            </a:r>
            <a:r>
              <a:rPr lang="en-US" dirty="0"/>
              <a:t>=</a:t>
            </a:r>
            <a:r>
              <a:rPr lang="en-US" dirty="0">
                <a:solidFill>
                  <a:srgbClr val="008000"/>
                </a:solidFill>
              </a:rPr>
              <a:t>7</a:t>
            </a:r>
            <a:r>
              <a:rPr lang="en-US" dirty="0"/>
              <a:t>)</a:t>
            </a:r>
          </a:p>
          <a:p>
            <a:r>
              <a:rPr lang="en-US" dirty="0" err="1"/>
              <a:t>plt.title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'Missing Value Occurrence'</a:t>
            </a:r>
            <a:r>
              <a:rPr lang="en-US" dirty="0"/>
              <a:t>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6" name="Content Placeholder 3" descr="1_n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>
          <a:xfrm>
            <a:off x="1198035" y="3111673"/>
            <a:ext cx="6747931" cy="37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0313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Delete rows with null value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pyspark.sql.functions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count</a:t>
            </a:r>
          </a:p>
          <a:p>
            <a:r>
              <a:rPr lang="en-US" dirty="0" err="1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data_count</a:t>
            </a:r>
            <a:r>
              <a:rPr lang="en-US" dirty="0"/>
              <a:t>(</a:t>
            </a:r>
            <a:r>
              <a:rPr lang="en-US" dirty="0" err="1"/>
              <a:t>inp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inp.agg</a:t>
            </a:r>
            <a:r>
              <a:rPr lang="en-US" dirty="0"/>
              <a:t>(*[count(</a:t>
            </a:r>
            <a:r>
              <a:rPr lang="en-US" dirty="0" err="1"/>
              <a:t>i</a:t>
            </a:r>
            <a:r>
              <a:rPr lang="en-US" dirty="0"/>
              <a:t>).alias(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inp.columns</a:t>
            </a:r>
            <a:r>
              <a:rPr lang="en-US" dirty="0"/>
              <a:t>]).show()  </a:t>
            </a:r>
          </a:p>
          <a:p>
            <a:r>
              <a:rPr lang="en-US" dirty="0" err="1"/>
              <a:t>data_count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  <a:r>
              <a:rPr lang="en-US" dirty="0">
                <a:solidFill>
                  <a:srgbClr val="008000"/>
                </a:solidFill>
              </a:rPr>
              <a:t># raw data</a:t>
            </a:r>
          </a:p>
          <a:p>
            <a:r>
              <a:rPr lang="en-US" dirty="0" err="1"/>
              <a:t>df_new</a:t>
            </a:r>
            <a:r>
              <a:rPr lang="en-US" dirty="0"/>
              <a:t> = </a:t>
            </a:r>
            <a:r>
              <a:rPr lang="en-US" dirty="0" err="1"/>
              <a:t>df.dropna</a:t>
            </a:r>
            <a:r>
              <a:rPr lang="en-US" dirty="0"/>
              <a:t>(how=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any’</a:t>
            </a:r>
            <a:r>
              <a:rPr lang="en-US" dirty="0" smtClean="0"/>
              <a:t>)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/>
              <a:t>data_count</a:t>
            </a:r>
            <a:r>
              <a:rPr lang="en-US" dirty="0"/>
              <a:t>(</a:t>
            </a:r>
            <a:r>
              <a:rPr lang="en-US" dirty="0" err="1"/>
              <a:t>df_new</a:t>
            </a:r>
            <a:r>
              <a:rPr lang="en-US" dirty="0"/>
              <a:t>) </a:t>
            </a:r>
            <a:r>
              <a:rPr lang="en-US" dirty="0">
                <a:solidFill>
                  <a:srgbClr val="008000"/>
                </a:solidFill>
              </a:rPr>
              <a:t># after we drop rows with null values</a:t>
            </a:r>
          </a:p>
        </p:txBody>
      </p:sp>
      <p:pic>
        <p:nvPicPr>
          <p:cNvPr id="4" name="Picture 3" descr="Screen Shot 2019-04-01 at 6.4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2572"/>
            <a:ext cx="7543800" cy="21844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730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308324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Change </a:t>
            </a:r>
            <a:r>
              <a:rPr lang="en-US" dirty="0" err="1">
                <a:solidFill>
                  <a:srgbClr val="008000"/>
                </a:solidFill>
              </a:rPr>
              <a:t>datetime</a:t>
            </a:r>
            <a:r>
              <a:rPr lang="en-US" dirty="0">
                <a:solidFill>
                  <a:srgbClr val="008000"/>
                </a:solidFill>
              </a:rPr>
              <a:t> format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pyspark.sql.functions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to_utc_timestamp</a:t>
            </a:r>
            <a:r>
              <a:rPr lang="en-US" dirty="0"/>
              <a:t>, </a:t>
            </a:r>
            <a:r>
              <a:rPr lang="en-US" dirty="0" err="1"/>
              <a:t>unix_timestamp</a:t>
            </a:r>
            <a:r>
              <a:rPr lang="en-US" dirty="0"/>
              <a:t>, lit, </a:t>
            </a:r>
            <a:r>
              <a:rPr lang="en-US" dirty="0" err="1"/>
              <a:t>datediff</a:t>
            </a:r>
            <a:r>
              <a:rPr lang="en-US" dirty="0"/>
              <a:t>, col </a:t>
            </a:r>
          </a:p>
          <a:p>
            <a:r>
              <a:rPr lang="en-US" dirty="0" err="1"/>
              <a:t>time_format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"MM/</a:t>
            </a:r>
            <a:r>
              <a:rPr lang="en-US" dirty="0" err="1">
                <a:solidFill>
                  <a:srgbClr val="FF0000"/>
                </a:solidFill>
              </a:rPr>
              <a:t>dd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HH:mm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r>
              <a:rPr lang="en-US" dirty="0" err="1"/>
              <a:t>df_new</a:t>
            </a:r>
            <a:r>
              <a:rPr lang="en-US" dirty="0"/>
              <a:t> = </a:t>
            </a:r>
            <a:r>
              <a:rPr lang="en-US" dirty="0" err="1"/>
              <a:t>df_new.withColumn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NewInvoiceDate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</a:t>
            </a:r>
            <a:r>
              <a:rPr lang="en-US" dirty="0" err="1"/>
              <a:t>to_utc_timestamp</a:t>
            </a:r>
            <a:r>
              <a:rPr lang="en-US" dirty="0"/>
              <a:t>(</a:t>
            </a:r>
            <a:r>
              <a:rPr lang="en-US" dirty="0" err="1"/>
              <a:t>unix_timestamp</a:t>
            </a:r>
            <a:r>
              <a:rPr lang="en-US" dirty="0"/>
              <a:t>(col(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InvoiceDate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),</a:t>
            </a:r>
            <a:r>
              <a:rPr lang="en-US" dirty="0" err="1"/>
              <a:t>time_format</a:t>
            </a:r>
            <a:r>
              <a:rPr lang="en-US" dirty="0"/>
              <a:t>).cast(</a:t>
            </a:r>
            <a:r>
              <a:rPr lang="en-US" dirty="0">
                <a:solidFill>
                  <a:srgbClr val="FF0000"/>
                </a:solidFill>
              </a:rPr>
              <a:t>'timestamp'</a:t>
            </a:r>
            <a:r>
              <a:rPr lang="en-US" dirty="0"/>
              <a:t>),</a:t>
            </a:r>
            <a:r>
              <a:rPr lang="en-US" dirty="0">
                <a:solidFill>
                  <a:srgbClr val="FF0000"/>
                </a:solidFill>
              </a:rPr>
              <a:t>'UTC'</a:t>
            </a:r>
            <a:r>
              <a:rPr lang="en-US" dirty="0"/>
              <a:t>))  </a:t>
            </a:r>
          </a:p>
          <a:p>
            <a:r>
              <a:rPr lang="en-US" dirty="0" err="1"/>
              <a:t>df_new.show</a:t>
            </a:r>
            <a:r>
              <a:rPr lang="en-US" dirty="0"/>
              <a:t>(5)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pic>
        <p:nvPicPr>
          <p:cNvPr id="6" name="Picture 5" descr="Screen Shot 2019-04-01 at 6.4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9428"/>
            <a:ext cx="9144000" cy="16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416320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Calculate total price and create the column</a:t>
            </a:r>
          </a:p>
          <a:p>
            <a:r>
              <a:rPr lang="en-US" dirty="0">
                <a:solidFill>
                  <a:srgbClr val="3366FF"/>
                </a:solidFill>
              </a:rPr>
              <a:t>from </a:t>
            </a:r>
            <a:r>
              <a:rPr lang="en-US" dirty="0" err="1"/>
              <a:t>pyspark.sql.functions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import</a:t>
            </a:r>
            <a:r>
              <a:rPr lang="en-US" dirty="0"/>
              <a:t> round</a:t>
            </a:r>
          </a:p>
          <a:p>
            <a:r>
              <a:rPr lang="en-US" dirty="0" err="1"/>
              <a:t>df_new</a:t>
            </a:r>
            <a:r>
              <a:rPr lang="en-US" dirty="0"/>
              <a:t> = </a:t>
            </a:r>
            <a:r>
              <a:rPr lang="en-US" dirty="0" err="1"/>
              <a:t>df_new.withColumn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TotalPrice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round( </a:t>
            </a:r>
            <a:r>
              <a:rPr lang="en-US" dirty="0" err="1"/>
              <a:t>df.Quantity</a:t>
            </a:r>
            <a:r>
              <a:rPr lang="en-US" dirty="0"/>
              <a:t> * </a:t>
            </a:r>
            <a:r>
              <a:rPr lang="en-US" dirty="0" err="1"/>
              <a:t>df.UnitPrice</a:t>
            </a:r>
            <a:r>
              <a:rPr lang="en-US" dirty="0"/>
              <a:t>,</a:t>
            </a:r>
            <a:r>
              <a:rPr lang="en-US" dirty="0">
                <a:solidFill>
                  <a:srgbClr val="008000"/>
                </a:solidFill>
              </a:rPr>
              <a:t> 2</a:t>
            </a:r>
            <a:r>
              <a:rPr lang="en-US" dirty="0"/>
              <a:t> ))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## </a:t>
            </a:r>
            <a:r>
              <a:rPr lang="en-US" dirty="0" smtClean="0">
                <a:solidFill>
                  <a:srgbClr val="008000"/>
                </a:solidFill>
              </a:rPr>
              <a:t>Calculate time diff </a:t>
            </a:r>
            <a:r>
              <a:rPr lang="mr-IN" dirty="0" smtClean="0">
                <a:solidFill>
                  <a:srgbClr val="008000"/>
                </a:solidFill>
              </a:rPr>
              <a:t>–</a:t>
            </a:r>
            <a:r>
              <a:rPr lang="en-US" dirty="0" smtClean="0">
                <a:solidFill>
                  <a:srgbClr val="008000"/>
                </a:solidFill>
              </a:rPr>
              <a:t> find the latest date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pyspark.sql.functions</a:t>
            </a:r>
            <a:r>
              <a:rPr lang="en-US" dirty="0"/>
              <a:t> import mean, min, max, sum</a:t>
            </a:r>
          </a:p>
          <a:p>
            <a:r>
              <a:rPr lang="en-US" dirty="0" err="1"/>
              <a:t>date_max</a:t>
            </a:r>
            <a:r>
              <a:rPr lang="en-US" dirty="0"/>
              <a:t> = </a:t>
            </a:r>
            <a:r>
              <a:rPr lang="en-US" dirty="0" err="1"/>
              <a:t>df_new.select</a:t>
            </a:r>
            <a:r>
              <a:rPr lang="en-US" dirty="0"/>
              <a:t>(max(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NewInvoiceDate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)).</a:t>
            </a:r>
            <a:r>
              <a:rPr lang="en-US" dirty="0" err="1"/>
              <a:t>toPandas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## Calculate duration</a:t>
            </a:r>
          </a:p>
          <a:p>
            <a:r>
              <a:rPr lang="en-US" dirty="0" err="1"/>
              <a:t>df_new</a:t>
            </a:r>
            <a:r>
              <a:rPr lang="en-US" dirty="0"/>
              <a:t> = </a:t>
            </a:r>
            <a:r>
              <a:rPr lang="en-US" dirty="0" err="1"/>
              <a:t>df_new.withColumn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'Duration</a:t>
            </a:r>
            <a:r>
              <a:rPr lang="en-US" dirty="0"/>
              <a:t>', </a:t>
            </a:r>
            <a:r>
              <a:rPr lang="en-US" dirty="0" err="1"/>
              <a:t>datediff</a:t>
            </a:r>
            <a:r>
              <a:rPr lang="en-US" dirty="0"/>
              <a:t>(lit(</a:t>
            </a:r>
            <a:r>
              <a:rPr lang="en-US" dirty="0" err="1"/>
              <a:t>date_max.iloc</a:t>
            </a:r>
            <a:r>
              <a:rPr lang="en-US" dirty="0"/>
              <a:t>[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/>
              <a:t>]),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NewInvoiceDate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 </a:t>
            </a:r>
          </a:p>
          <a:p>
            <a:r>
              <a:rPr lang="en-US" dirty="0" err="1" smtClean="0"/>
              <a:t>df_new.show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pic>
        <p:nvPicPr>
          <p:cNvPr id="2" name="Picture 1" descr="Screen Shot 2019-04-01 at 6.44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0436"/>
            <a:ext cx="9144000" cy="14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8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2782</Words>
  <Application>Microsoft Macintosh PowerPoint</Application>
  <PresentationFormat>On-screen Show (4:3)</PresentationFormat>
  <Paragraphs>344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Customer Segmentation</vt:lpstr>
      <vt:lpstr>PowerPoint Presentation</vt:lpstr>
      <vt:lpstr>PowerPoint Presentation</vt:lpstr>
      <vt:lpstr>Load Dataset</vt:lpstr>
      <vt:lpstr>Load Dataset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Preparation-RFM</vt:lpstr>
      <vt:lpstr>RFM-based on quintile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Deviyanti Aryani</dc:creator>
  <cp:lastModifiedBy>Deviyanti Aryani</cp:lastModifiedBy>
  <cp:revision>49</cp:revision>
  <dcterms:created xsi:type="dcterms:W3CDTF">2019-03-31T19:13:01Z</dcterms:created>
  <dcterms:modified xsi:type="dcterms:W3CDTF">2019-04-01T23:01:54Z</dcterms:modified>
</cp:coreProperties>
</file>