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6" r:id="rId7"/>
    <p:sldId id="267" r:id="rId8"/>
    <p:sldId id="268" r:id="rId9"/>
    <p:sldId id="260" r:id="rId10"/>
    <p:sldId id="261" r:id="rId11"/>
    <p:sldId id="262" r:id="rId12"/>
    <p:sldId id="263" r:id="rId13"/>
  </p:sldIdLst>
  <p:sldSz cx="18288000" cy="10287000"/>
  <p:notesSz cx="6858000" cy="9144000"/>
  <p:embeddedFontLst>
    <p:embeddedFont>
      <p:font typeface="Alegreya Sans SC Bold Bold" panose="00000900000000000000"/>
      <p:bold r:id="rId17"/>
    </p:embeddedFont>
    <p:embeddedFont>
      <p:font typeface="Arimo" panose="020B0604020202020204"/>
      <p:regular r:id="rId18"/>
    </p:embeddedFont>
    <p:embeddedFont>
      <p:font typeface="Alegreya Sans Bold" panose="00000800000000000000"/>
      <p:bold r:id="rId19"/>
    </p:embeddedFont>
    <p:embeddedFont>
      <p:font typeface="Alef" panose="00000500000000000000"/>
      <p:regular r:id="rId20"/>
    </p:embeddedFont>
    <p:embeddedFont>
      <p:font typeface="Alef" panose="00000500000000000000" charset="-79"/>
      <p:regular r:id="rId21"/>
    </p:embeddedFont>
    <p:embeddedFont>
      <p:font typeface="Muli Regular" panose="00000500000000000000"/>
      <p:regular r:id="rId22"/>
    </p:embeddedFont>
    <p:embeddedFont>
      <p:font typeface="Muli Black" panose="00000A00000000000000"/>
      <p:bold r:id="rId23"/>
    </p:embeddedFont>
    <p:embeddedFont>
      <p:font typeface="Calibri" panose="020F0502020204030204" charset="0"/>
      <p:regular r:id="rId24"/>
      <p:bold r:id="rId25"/>
      <p:italic r:id="rId26"/>
      <p:boldItalic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48" d="100"/>
          <a:sy n="48" d="100"/>
        </p:scale>
        <p:origin x="-55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font" Target="fonts/font11.fntdata"/><Relationship Id="rId26" Type="http://schemas.openxmlformats.org/officeDocument/2006/relationships/font" Target="fonts/font10.fntdata"/><Relationship Id="rId25" Type="http://schemas.openxmlformats.org/officeDocument/2006/relationships/font" Target="fonts/font9.fntdata"/><Relationship Id="rId24" Type="http://schemas.openxmlformats.org/officeDocument/2006/relationships/font" Target="fonts/font8.fntdata"/><Relationship Id="rId23" Type="http://schemas.openxmlformats.org/officeDocument/2006/relationships/font" Target="fonts/font7.fntdata"/><Relationship Id="rId22" Type="http://schemas.openxmlformats.org/officeDocument/2006/relationships/font" Target="fonts/font6.fntdata"/><Relationship Id="rId21" Type="http://schemas.openxmlformats.org/officeDocument/2006/relationships/font" Target="fonts/font5.fntdata"/><Relationship Id="rId20" Type="http://schemas.openxmlformats.org/officeDocument/2006/relationships/font" Target="fonts/font4.fntdata"/><Relationship Id="rId2" Type="http://schemas.openxmlformats.org/officeDocument/2006/relationships/theme" Target="theme/theme1.xml"/><Relationship Id="rId19" Type="http://schemas.openxmlformats.org/officeDocument/2006/relationships/font" Target="fonts/font3.fntdata"/><Relationship Id="rId18" Type="http://schemas.openxmlformats.org/officeDocument/2006/relationships/font" Target="fonts/font2.fntdata"/><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4.jpe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jpeg"/><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0504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1"/>
          <a:srcRect/>
          <a:stretch>
            <a:fillRect/>
          </a:stretch>
        </p:blipFill>
        <p:spPr>
          <a:xfrm rot="-5400000">
            <a:off x="646990" y="4355803"/>
            <a:ext cx="1526842" cy="763421"/>
          </a:xfrm>
          <a:prstGeom prst="rect">
            <a:avLst/>
          </a:prstGeom>
        </p:spPr>
      </p:pic>
      <p:pic>
        <p:nvPicPr>
          <p:cNvPr id="3" name="Picture 3"/>
          <p:cNvPicPr>
            <a:picLocks noChangeAspect="1"/>
          </p:cNvPicPr>
          <p:nvPr/>
        </p:nvPicPr>
        <p:blipFill>
          <a:blip r:embed="rId2"/>
          <a:srcRect/>
          <a:stretch>
            <a:fillRect/>
          </a:stretch>
        </p:blipFill>
        <p:spPr>
          <a:xfrm rot="-10800000">
            <a:off x="8554341" y="3429092"/>
            <a:ext cx="18554862" cy="9277431"/>
          </a:xfrm>
          <a:prstGeom prst="rect">
            <a:avLst/>
          </a:prstGeom>
        </p:spPr>
      </p:pic>
      <p:grpSp>
        <p:nvGrpSpPr>
          <p:cNvPr id="4" name="Group 4"/>
          <p:cNvGrpSpPr>
            <a:grpSpLocks noChangeAspect="1"/>
          </p:cNvGrpSpPr>
          <p:nvPr/>
        </p:nvGrpSpPr>
        <p:grpSpPr>
          <a:xfrm>
            <a:off x="11917321" y="1314450"/>
            <a:ext cx="4878132" cy="9913582"/>
            <a:chOff x="0" y="0"/>
            <a:chExt cx="5001260" cy="10163810"/>
          </a:xfrm>
        </p:grpSpPr>
        <p:sp>
          <p:nvSpPr>
            <p:cNvPr id="5" name="Freeform 5"/>
            <p:cNvSpPr/>
            <p:nvPr/>
          </p:nvSpPr>
          <p:spPr>
            <a:xfrm>
              <a:off x="0" y="0"/>
              <a:ext cx="5000993" cy="10163632"/>
            </a:xfrm>
            <a:custGeom>
              <a:avLst/>
              <a:gdLst/>
              <a:ahLst/>
              <a:cxnLst/>
              <a:rect l="l" t="t" r="r" b="b"/>
              <a:pathLst>
                <a:path w="5000993" h="10163632">
                  <a:moveTo>
                    <a:pt x="0" y="0"/>
                  </a:moveTo>
                  <a:lnTo>
                    <a:pt x="5000993" y="0"/>
                  </a:lnTo>
                  <a:lnTo>
                    <a:pt x="5000993" y="10163632"/>
                  </a:lnTo>
                  <a:lnTo>
                    <a:pt x="0" y="10163632"/>
                  </a:lnTo>
                  <a:close/>
                </a:path>
              </a:pathLst>
            </a:custGeom>
            <a:blipFill>
              <a:blip r:embed="rId3"/>
              <a:stretch>
                <a:fillRect l="-45" r="-40" b="1"/>
              </a:stretch>
            </a:blipFill>
          </p:spPr>
        </p:sp>
        <p:sp>
          <p:nvSpPr>
            <p:cNvPr id="6" name="Freeform 6"/>
            <p:cNvSpPr/>
            <p:nvPr/>
          </p:nvSpPr>
          <p:spPr>
            <a:xfrm>
              <a:off x="338760" y="288798"/>
              <a:ext cx="4330776" cy="9398000"/>
            </a:xfrm>
            <a:custGeom>
              <a:avLst/>
              <a:gdLst/>
              <a:ahLst/>
              <a:cxnLst/>
              <a:rect l="l" t="t" r="r" b="b"/>
              <a:pathLst>
                <a:path w="4330776" h="9398000">
                  <a:moveTo>
                    <a:pt x="3894366" y="9398000"/>
                  </a:moveTo>
                  <a:lnTo>
                    <a:pt x="436410" y="9398000"/>
                  </a:lnTo>
                  <a:cubicBezTo>
                    <a:pt x="195389" y="9398000"/>
                    <a:pt x="0" y="9202610"/>
                    <a:pt x="0" y="8961590"/>
                  </a:cubicBezTo>
                  <a:lnTo>
                    <a:pt x="0" y="436410"/>
                  </a:lnTo>
                  <a:cubicBezTo>
                    <a:pt x="0" y="195390"/>
                    <a:pt x="195389" y="0"/>
                    <a:pt x="436410" y="0"/>
                  </a:cubicBezTo>
                  <a:lnTo>
                    <a:pt x="861580" y="0"/>
                  </a:lnTo>
                  <a:cubicBezTo>
                    <a:pt x="902373" y="0"/>
                    <a:pt x="935444" y="33071"/>
                    <a:pt x="935444" y="73863"/>
                  </a:cubicBezTo>
                  <a:lnTo>
                    <a:pt x="935444" y="73863"/>
                  </a:lnTo>
                  <a:cubicBezTo>
                    <a:pt x="935444" y="225019"/>
                    <a:pt x="1057745" y="347688"/>
                    <a:pt x="1208913" y="348120"/>
                  </a:cubicBezTo>
                  <a:lnTo>
                    <a:pt x="3105874" y="353619"/>
                  </a:lnTo>
                  <a:cubicBezTo>
                    <a:pt x="3257651" y="354063"/>
                    <a:pt x="3380930" y="231140"/>
                    <a:pt x="3380930" y="79362"/>
                  </a:cubicBezTo>
                  <a:lnTo>
                    <a:pt x="3380930" y="73863"/>
                  </a:lnTo>
                  <a:cubicBezTo>
                    <a:pt x="3380930" y="33071"/>
                    <a:pt x="3414001" y="0"/>
                    <a:pt x="3454794" y="0"/>
                  </a:cubicBezTo>
                  <a:lnTo>
                    <a:pt x="3894366" y="0"/>
                  </a:lnTo>
                  <a:cubicBezTo>
                    <a:pt x="4135387" y="0"/>
                    <a:pt x="4330776" y="195390"/>
                    <a:pt x="4330776" y="436410"/>
                  </a:cubicBezTo>
                  <a:lnTo>
                    <a:pt x="4330776" y="8961603"/>
                  </a:lnTo>
                  <a:cubicBezTo>
                    <a:pt x="4330776" y="9202610"/>
                    <a:pt x="4135387" y="9398000"/>
                    <a:pt x="3894366" y="9398000"/>
                  </a:cubicBezTo>
                  <a:close/>
                </a:path>
              </a:pathLst>
            </a:custGeom>
            <a:blipFill>
              <a:blip r:embed="rId4"/>
              <a:stretch>
                <a:fillRect l="-112743" t="-106147" r="-60533" b="4693"/>
              </a:stretch>
            </a:blipFill>
          </p:spPr>
        </p:sp>
      </p:grpSp>
      <p:grpSp>
        <p:nvGrpSpPr>
          <p:cNvPr id="7" name="Group 7"/>
          <p:cNvGrpSpPr/>
          <p:nvPr/>
        </p:nvGrpSpPr>
        <p:grpSpPr>
          <a:xfrm>
            <a:off x="670425" y="2024332"/>
            <a:ext cx="10378830" cy="6188331"/>
            <a:chOff x="0" y="-66675"/>
            <a:chExt cx="13838440" cy="8251108"/>
          </a:xfrm>
        </p:grpSpPr>
        <p:sp>
          <p:nvSpPr>
            <p:cNvPr id="8" name="TextBox 8"/>
            <p:cNvSpPr txBox="1"/>
            <p:nvPr/>
          </p:nvSpPr>
          <p:spPr>
            <a:xfrm>
              <a:off x="1911156" y="836461"/>
              <a:ext cx="11927284" cy="4381435"/>
            </a:xfrm>
            <a:prstGeom prst="rect">
              <a:avLst/>
            </a:prstGeom>
          </p:spPr>
          <p:txBody>
            <a:bodyPr lIns="0" tIns="0" rIns="0" bIns="0" rtlCol="0" anchor="t">
              <a:spAutoFit/>
            </a:bodyPr>
            <a:lstStyle/>
            <a:p>
              <a:pPr>
                <a:lnSpc>
                  <a:spcPts val="7920"/>
                </a:lnSpc>
              </a:pPr>
              <a:r>
                <a:rPr lang="en-US" sz="8800" spc="-175">
                  <a:solidFill>
                    <a:srgbClr val="EFD1A9"/>
                  </a:solidFill>
                  <a:latin typeface="Alegreya Sans SC Bold Bold" panose="00000900000000000000"/>
                </a:rPr>
                <a:t>Malicious URL Detection using</a:t>
              </a:r>
              <a:endParaRPr lang="en-US" sz="8800" spc="-175">
                <a:solidFill>
                  <a:srgbClr val="EFD1A9"/>
                </a:solidFill>
                <a:latin typeface="Alegreya Sans SC Bold Bold" panose="00000900000000000000"/>
              </a:endParaRPr>
            </a:p>
            <a:p>
              <a:pPr>
                <a:lnSpc>
                  <a:spcPts val="7920"/>
                </a:lnSpc>
              </a:pPr>
              <a:r>
                <a:rPr lang="en-US" sz="8800" spc="-175">
                  <a:solidFill>
                    <a:srgbClr val="EFD1A9"/>
                  </a:solidFill>
                  <a:latin typeface="Alegreya Sans SC Bold Bold" panose="00000900000000000000"/>
                </a:rPr>
                <a:t>Machine Learning</a:t>
              </a:r>
              <a:endParaRPr lang="en-US" sz="8800" spc="-175">
                <a:solidFill>
                  <a:srgbClr val="EFD1A9"/>
                </a:solidFill>
                <a:latin typeface="Alegreya Sans SC Bold Bold" panose="00000900000000000000"/>
              </a:endParaRPr>
            </a:p>
          </p:txBody>
        </p:sp>
        <p:sp>
          <p:nvSpPr>
            <p:cNvPr id="9" name="TextBox 9"/>
            <p:cNvSpPr txBox="1"/>
            <p:nvPr/>
          </p:nvSpPr>
          <p:spPr>
            <a:xfrm>
              <a:off x="1911156" y="5968661"/>
              <a:ext cx="11927284" cy="2215772"/>
            </a:xfrm>
            <a:prstGeom prst="rect">
              <a:avLst/>
            </a:prstGeom>
          </p:spPr>
          <p:txBody>
            <a:bodyPr lIns="0" tIns="0" rIns="0" bIns="0" rtlCol="0" anchor="t">
              <a:spAutoFit/>
            </a:bodyPr>
            <a:lstStyle/>
            <a:p>
              <a:pPr>
                <a:lnSpc>
                  <a:spcPts val="3310"/>
                </a:lnSpc>
              </a:pPr>
              <a:r>
                <a:rPr lang="en-US" sz="2400" spc="88">
                  <a:solidFill>
                    <a:srgbClr val="FFFBF5"/>
                  </a:solidFill>
                  <a:latin typeface="Arimo" panose="020B0604020202020204"/>
                </a:rPr>
                <a:t>By: </a:t>
              </a:r>
              <a:endParaRPr lang="en-US" sz="2400" spc="88">
                <a:solidFill>
                  <a:srgbClr val="FFFBF5"/>
                </a:solidFill>
                <a:latin typeface="Arimo" panose="020B0604020202020204"/>
              </a:endParaRPr>
            </a:p>
            <a:p>
              <a:pPr marL="518160" lvl="1" indent="-259080">
                <a:lnSpc>
                  <a:spcPts val="3310"/>
                </a:lnSpc>
                <a:buFont typeface="Arial" panose="020B0604020202020204"/>
                <a:buChar char="•"/>
              </a:pPr>
              <a:r>
                <a:rPr lang="en-US" sz="2400" spc="88">
                  <a:solidFill>
                    <a:srgbClr val="FFFBF5"/>
                  </a:solidFill>
                  <a:latin typeface="Arimo" panose="020B0604020202020204"/>
                </a:rPr>
                <a:t> Aman  Gupta(Rollno. 25)</a:t>
              </a:r>
              <a:endParaRPr lang="en-US" sz="2400" spc="88">
                <a:solidFill>
                  <a:srgbClr val="FFFBF5"/>
                </a:solidFill>
                <a:latin typeface="Arimo" panose="020B0604020202020204"/>
              </a:endParaRPr>
            </a:p>
            <a:p>
              <a:pPr marL="518160" lvl="1" indent="-259080">
                <a:lnSpc>
                  <a:spcPts val="3310"/>
                </a:lnSpc>
                <a:buFont typeface="Arial" panose="020B0604020202020204"/>
                <a:buChar char="•"/>
              </a:pPr>
              <a:r>
                <a:rPr lang="en-US" sz="2400" spc="88">
                  <a:solidFill>
                    <a:srgbClr val="FFFBF5"/>
                  </a:solidFill>
                  <a:latin typeface="Arimo" panose="020B0604020202020204"/>
                </a:rPr>
                <a:t>Dev Jindani(Roll no. 46)</a:t>
              </a:r>
              <a:endParaRPr lang="en-US" sz="2400" spc="88">
                <a:solidFill>
                  <a:srgbClr val="FFFBF5"/>
                </a:solidFill>
                <a:latin typeface="Arimo" panose="020B0604020202020204"/>
              </a:endParaRPr>
            </a:p>
            <a:p>
              <a:pPr marL="518160" lvl="1" indent="-259080">
                <a:lnSpc>
                  <a:spcPts val="3310"/>
                </a:lnSpc>
                <a:buFont typeface="Arial" panose="020B0604020202020204"/>
                <a:buChar char="•"/>
              </a:pPr>
              <a:r>
                <a:rPr lang="en-US" sz="2400" spc="88">
                  <a:solidFill>
                    <a:srgbClr val="FFFBF5"/>
                  </a:solidFill>
                  <a:latin typeface="Arimo" panose="020B0604020202020204"/>
                </a:rPr>
                <a:t>Manu Khandelwal(Roll no.50)</a:t>
              </a:r>
              <a:endParaRPr lang="en-US" sz="2400" spc="88">
                <a:solidFill>
                  <a:srgbClr val="FFFBF5"/>
                </a:solidFill>
                <a:latin typeface="Arimo" panose="020B0604020202020204"/>
              </a:endParaRPr>
            </a:p>
          </p:txBody>
        </p:sp>
        <p:sp>
          <p:nvSpPr>
            <p:cNvPr id="10" name="TextBox 10"/>
            <p:cNvSpPr txBox="1"/>
            <p:nvPr/>
          </p:nvSpPr>
          <p:spPr>
            <a:xfrm>
              <a:off x="1911156" y="-66675"/>
              <a:ext cx="11927284" cy="660400"/>
            </a:xfrm>
            <a:prstGeom prst="rect">
              <a:avLst/>
            </a:prstGeom>
          </p:spPr>
          <p:txBody>
            <a:bodyPr lIns="0" tIns="0" rIns="0" bIns="0" rtlCol="0" anchor="t">
              <a:spAutoFit/>
            </a:bodyPr>
            <a:lstStyle/>
            <a:p>
              <a:pPr>
                <a:lnSpc>
                  <a:spcPts val="3865"/>
                </a:lnSpc>
              </a:pPr>
              <a:endParaRPr lang="en-US" sz="2800" spc="103">
                <a:solidFill>
                  <a:srgbClr val="EFD1A9"/>
                </a:solidFill>
                <a:latin typeface="Arimo" panose="020B0604020202020204"/>
              </a:endParaRPr>
            </a:p>
          </p:txBody>
        </p:sp>
        <p:sp>
          <p:nvSpPr>
            <p:cNvPr id="11" name="AutoShape 11"/>
            <p:cNvSpPr/>
            <p:nvPr/>
          </p:nvSpPr>
          <p:spPr>
            <a:xfrm>
              <a:off x="0" y="5453868"/>
              <a:ext cx="13838440" cy="91227"/>
            </a:xfrm>
            <a:prstGeom prst="rect">
              <a:avLst/>
            </a:prstGeom>
            <a:solidFill>
              <a:srgbClr val="B27C6E"/>
            </a:solidFill>
          </p:spPr>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DD8BC"/>
        </a:solidFill>
        <a:effectLst/>
      </p:bgPr>
    </p:bg>
    <p:spTree>
      <p:nvGrpSpPr>
        <p:cNvPr id="1" name=""/>
        <p:cNvGrpSpPr/>
        <p:nvPr/>
      </p:nvGrpSpPr>
      <p:grpSpPr>
        <a:xfrm>
          <a:off x="0" y="0"/>
          <a:ext cx="0" cy="0"/>
          <a:chOff x="0" y="0"/>
          <a:chExt cx="0" cy="0"/>
        </a:xfrm>
      </p:grpSpPr>
      <p:grpSp>
        <p:nvGrpSpPr>
          <p:cNvPr id="2" name="Group 2"/>
          <p:cNvGrpSpPr/>
          <p:nvPr/>
        </p:nvGrpSpPr>
        <p:grpSpPr>
          <a:xfrm>
            <a:off x="11068635" y="1738886"/>
            <a:ext cx="5125824" cy="2468541"/>
            <a:chOff x="0" y="0"/>
            <a:chExt cx="6834432" cy="3291389"/>
          </a:xfrm>
        </p:grpSpPr>
        <p:sp>
          <p:nvSpPr>
            <p:cNvPr id="3" name="TextBox 3"/>
            <p:cNvSpPr txBox="1"/>
            <p:nvPr/>
          </p:nvSpPr>
          <p:spPr>
            <a:xfrm>
              <a:off x="1186119" y="-47625"/>
              <a:ext cx="5648312" cy="3339014"/>
            </a:xfrm>
            <a:prstGeom prst="rect">
              <a:avLst/>
            </a:prstGeom>
          </p:spPr>
          <p:txBody>
            <a:bodyPr lIns="0" tIns="0" rIns="0" bIns="0" rtlCol="0" anchor="t">
              <a:spAutoFit/>
            </a:bodyPr>
            <a:lstStyle/>
            <a:p>
              <a:pPr>
                <a:lnSpc>
                  <a:spcPts val="3360"/>
                </a:lnSpc>
                <a:spcBef>
                  <a:spcPct val="0"/>
                </a:spcBef>
              </a:pPr>
              <a:r>
                <a:rPr lang="en-US" sz="2400">
                  <a:solidFill>
                    <a:srgbClr val="305049"/>
                  </a:solidFill>
                  <a:latin typeface="Muli Regular" panose="00000500000000000000"/>
                </a:rPr>
                <a:t>Malicious URL detection plays a critical role for many cybersecurity applications, and clearly machine learning approaches are a promising direction.</a:t>
              </a:r>
              <a:endParaRPr lang="en-US" sz="2400">
                <a:solidFill>
                  <a:srgbClr val="305049"/>
                </a:solidFill>
                <a:latin typeface="Muli Regular" panose="00000500000000000000"/>
              </a:endParaRPr>
            </a:p>
          </p:txBody>
        </p:sp>
        <p:pic>
          <p:nvPicPr>
            <p:cNvPr id="4" name="Picture 4"/>
            <p:cNvPicPr>
              <a:picLocks noChangeAspect="1"/>
            </p:cNvPicPr>
            <p:nvPr/>
          </p:nvPicPr>
          <p:blipFill>
            <a:blip r:embed="rId1"/>
            <a:srcRect/>
            <a:stretch>
              <a:fillRect/>
            </a:stretch>
          </p:blipFill>
          <p:spPr>
            <a:xfrm rot="-5400000">
              <a:off x="-294998" y="1350696"/>
              <a:ext cx="1179992" cy="589996"/>
            </a:xfrm>
            <a:prstGeom prst="rect">
              <a:avLst/>
            </a:prstGeom>
          </p:spPr>
        </p:pic>
      </p:grpSp>
      <p:grpSp>
        <p:nvGrpSpPr>
          <p:cNvPr id="5" name="Group 5"/>
          <p:cNvGrpSpPr/>
          <p:nvPr/>
        </p:nvGrpSpPr>
        <p:grpSpPr>
          <a:xfrm>
            <a:off x="11068635" y="4402805"/>
            <a:ext cx="5125824" cy="2468541"/>
            <a:chOff x="0" y="0"/>
            <a:chExt cx="6834432" cy="3291389"/>
          </a:xfrm>
        </p:grpSpPr>
        <p:sp>
          <p:nvSpPr>
            <p:cNvPr id="6" name="TextBox 6"/>
            <p:cNvSpPr txBox="1"/>
            <p:nvPr/>
          </p:nvSpPr>
          <p:spPr>
            <a:xfrm>
              <a:off x="1186119" y="-47625"/>
              <a:ext cx="5648312" cy="3339014"/>
            </a:xfrm>
            <a:prstGeom prst="rect">
              <a:avLst/>
            </a:prstGeom>
          </p:spPr>
          <p:txBody>
            <a:bodyPr lIns="0" tIns="0" rIns="0" bIns="0" rtlCol="0" anchor="t">
              <a:spAutoFit/>
            </a:bodyPr>
            <a:lstStyle/>
            <a:p>
              <a:pPr>
                <a:lnSpc>
                  <a:spcPts val="3360"/>
                </a:lnSpc>
                <a:spcBef>
                  <a:spcPct val="0"/>
                </a:spcBef>
              </a:pPr>
              <a:r>
                <a:rPr lang="en-US" sz="2400">
                  <a:solidFill>
                    <a:srgbClr val="2C423D"/>
                  </a:solidFill>
                  <a:latin typeface="Muli Regular" panose="00000500000000000000"/>
                </a:rPr>
                <a:t>We are planning to conduct a compre-hensive and systematic survey on Malicious URL Detection using machine learning techniques.</a:t>
              </a:r>
              <a:endParaRPr lang="en-US" sz="2400">
                <a:solidFill>
                  <a:srgbClr val="2C423D"/>
                </a:solidFill>
                <a:latin typeface="Muli Regular" panose="00000500000000000000"/>
              </a:endParaRPr>
            </a:p>
          </p:txBody>
        </p:sp>
        <p:pic>
          <p:nvPicPr>
            <p:cNvPr id="7" name="Picture 7"/>
            <p:cNvPicPr>
              <a:picLocks noChangeAspect="1"/>
            </p:cNvPicPr>
            <p:nvPr/>
          </p:nvPicPr>
          <p:blipFill>
            <a:blip r:embed="rId1"/>
            <a:srcRect/>
            <a:stretch>
              <a:fillRect/>
            </a:stretch>
          </p:blipFill>
          <p:spPr>
            <a:xfrm rot="-5400000">
              <a:off x="-294998" y="1350696"/>
              <a:ext cx="1179992" cy="589996"/>
            </a:xfrm>
            <a:prstGeom prst="rect">
              <a:avLst/>
            </a:prstGeom>
          </p:spPr>
        </p:pic>
      </p:grpSp>
      <p:grpSp>
        <p:nvGrpSpPr>
          <p:cNvPr id="8" name="Group 8"/>
          <p:cNvGrpSpPr/>
          <p:nvPr/>
        </p:nvGrpSpPr>
        <p:grpSpPr>
          <a:xfrm>
            <a:off x="11068635" y="6994044"/>
            <a:ext cx="5125824" cy="2046958"/>
            <a:chOff x="0" y="0"/>
            <a:chExt cx="6834432" cy="2729277"/>
          </a:xfrm>
        </p:grpSpPr>
        <p:sp>
          <p:nvSpPr>
            <p:cNvPr id="9" name="TextBox 9"/>
            <p:cNvSpPr txBox="1"/>
            <p:nvPr/>
          </p:nvSpPr>
          <p:spPr>
            <a:xfrm>
              <a:off x="1186119" y="-57150"/>
              <a:ext cx="5648312" cy="2786427"/>
            </a:xfrm>
            <a:prstGeom prst="rect">
              <a:avLst/>
            </a:prstGeom>
          </p:spPr>
          <p:txBody>
            <a:bodyPr lIns="0" tIns="0" rIns="0" bIns="0" rtlCol="0" anchor="t">
              <a:spAutoFit/>
            </a:bodyPr>
            <a:lstStyle/>
            <a:p>
              <a:pPr>
                <a:lnSpc>
                  <a:spcPts val="3360"/>
                </a:lnSpc>
                <a:spcBef>
                  <a:spcPct val="0"/>
                </a:spcBef>
              </a:pPr>
              <a:r>
                <a:rPr lang="en-US" sz="2400">
                  <a:solidFill>
                    <a:srgbClr val="2C423D"/>
                  </a:solidFill>
                  <a:latin typeface="Arimo" panose="020B0604020202020204"/>
                </a:rPr>
                <a:t>In particular, we are planning to offer a systematic formulation of Malicious URL detection from a machine learning perspective.</a:t>
              </a:r>
              <a:r>
                <a:rPr lang="en-US" sz="2400">
                  <a:solidFill>
                    <a:srgbClr val="305049"/>
                  </a:solidFill>
                  <a:latin typeface="Arimo" panose="020B0604020202020204"/>
                </a:rPr>
                <a:t> </a:t>
              </a:r>
              <a:endParaRPr lang="en-US" sz="2400">
                <a:solidFill>
                  <a:srgbClr val="305049"/>
                </a:solidFill>
                <a:latin typeface="Arimo" panose="020B0604020202020204"/>
              </a:endParaRPr>
            </a:p>
          </p:txBody>
        </p:sp>
        <p:pic>
          <p:nvPicPr>
            <p:cNvPr id="10" name="Picture 10"/>
            <p:cNvPicPr>
              <a:picLocks noChangeAspect="1"/>
            </p:cNvPicPr>
            <p:nvPr/>
          </p:nvPicPr>
          <p:blipFill>
            <a:blip r:embed="rId1"/>
            <a:srcRect/>
            <a:stretch>
              <a:fillRect/>
            </a:stretch>
          </p:blipFill>
          <p:spPr>
            <a:xfrm rot="-5400000">
              <a:off x="-294998" y="1069641"/>
              <a:ext cx="1179992" cy="589996"/>
            </a:xfrm>
            <a:prstGeom prst="rect">
              <a:avLst/>
            </a:prstGeom>
          </p:spPr>
        </p:pic>
      </p:grpSp>
      <p:sp>
        <p:nvSpPr>
          <p:cNvPr id="11" name="AutoShape 11"/>
          <p:cNvSpPr/>
          <p:nvPr/>
        </p:nvSpPr>
        <p:spPr>
          <a:xfrm>
            <a:off x="0" y="0"/>
            <a:ext cx="9144000" cy="10287000"/>
          </a:xfrm>
          <a:prstGeom prst="rect">
            <a:avLst/>
          </a:prstGeom>
          <a:solidFill>
            <a:srgbClr val="305049"/>
          </a:solidFill>
        </p:spPr>
      </p:sp>
      <p:sp>
        <p:nvSpPr>
          <p:cNvPr id="12" name="TextBox 12"/>
          <p:cNvSpPr txBox="1"/>
          <p:nvPr/>
        </p:nvSpPr>
        <p:spPr>
          <a:xfrm>
            <a:off x="2067466" y="4000725"/>
            <a:ext cx="5985617" cy="2872105"/>
          </a:xfrm>
          <a:prstGeom prst="rect">
            <a:avLst/>
          </a:prstGeom>
        </p:spPr>
        <p:txBody>
          <a:bodyPr lIns="0" tIns="0" rIns="0" bIns="0" rtlCol="0" anchor="t">
            <a:spAutoFit/>
          </a:bodyPr>
          <a:lstStyle/>
          <a:p>
            <a:pPr>
              <a:lnSpc>
                <a:spcPts val="11200"/>
              </a:lnSpc>
              <a:spcBef>
                <a:spcPct val="0"/>
              </a:spcBef>
            </a:pPr>
            <a:r>
              <a:rPr lang="en-IN" altLang="en-US" sz="8000">
                <a:solidFill>
                  <a:srgbClr val="EFD1A9"/>
                </a:solidFill>
                <a:latin typeface="Alegreya Sans Bold" panose="00000800000000000000"/>
              </a:rPr>
              <a:t>Result &amp; </a:t>
            </a:r>
            <a:r>
              <a:rPr lang="en-US" sz="8000">
                <a:solidFill>
                  <a:srgbClr val="EFD1A9"/>
                </a:solidFill>
                <a:latin typeface="Alegreya Sans Bold" panose="00000800000000000000"/>
              </a:rPr>
              <a:t>Conclusion</a:t>
            </a:r>
            <a:endParaRPr lang="en-US" sz="8000">
              <a:solidFill>
                <a:srgbClr val="EFD1A9"/>
              </a:solidFill>
              <a:latin typeface="Alegreya Sans Bold" panose="0000080000000000000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05049"/>
        </a:solidFill>
        <a:effectLst/>
      </p:bgPr>
    </p:bg>
    <p:spTree>
      <p:nvGrpSpPr>
        <p:cNvPr id="1" name=""/>
        <p:cNvGrpSpPr/>
        <p:nvPr/>
      </p:nvGrpSpPr>
      <p:grpSpPr>
        <a:xfrm>
          <a:off x="0" y="0"/>
          <a:ext cx="0" cy="0"/>
          <a:chOff x="0" y="0"/>
          <a:chExt cx="0" cy="0"/>
        </a:xfrm>
      </p:grpSpPr>
      <p:sp>
        <p:nvSpPr>
          <p:cNvPr id="2" name="TextBox 2"/>
          <p:cNvSpPr txBox="1"/>
          <p:nvPr/>
        </p:nvSpPr>
        <p:spPr>
          <a:xfrm>
            <a:off x="1028700" y="2860787"/>
            <a:ext cx="13703123" cy="2282713"/>
          </a:xfrm>
          <a:prstGeom prst="rect">
            <a:avLst/>
          </a:prstGeom>
        </p:spPr>
        <p:txBody>
          <a:bodyPr lIns="0" tIns="0" rIns="0" bIns="0" rtlCol="0" anchor="t">
            <a:spAutoFit/>
          </a:bodyPr>
          <a:lstStyle/>
          <a:p>
            <a:pPr>
              <a:lnSpc>
                <a:spcPts val="17600"/>
              </a:lnSpc>
            </a:pPr>
            <a:r>
              <a:rPr lang="en-US" sz="16000">
                <a:solidFill>
                  <a:srgbClr val="EFD1A9"/>
                </a:solidFill>
                <a:latin typeface="Muli Black" panose="00000A00000000000000"/>
              </a:rPr>
              <a:t>Thank You</a:t>
            </a:r>
            <a:endParaRPr lang="en-US" sz="16000">
              <a:solidFill>
                <a:srgbClr val="EFD1A9"/>
              </a:solidFill>
              <a:latin typeface="Muli Black" panose="00000A00000000000000"/>
            </a:endParaRPr>
          </a:p>
        </p:txBody>
      </p:sp>
      <p:pic>
        <p:nvPicPr>
          <p:cNvPr id="3" name="Picture 3"/>
          <p:cNvPicPr>
            <a:picLocks noChangeAspect="1"/>
          </p:cNvPicPr>
          <p:nvPr/>
        </p:nvPicPr>
        <p:blipFill>
          <a:blip r:embed="rId1"/>
          <a:srcRect/>
          <a:stretch>
            <a:fillRect/>
          </a:stretch>
        </p:blipFill>
        <p:spPr>
          <a:xfrm rot="-10800000">
            <a:off x="-2292062" y="6785816"/>
            <a:ext cx="7064180" cy="353209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1EEEE"/>
        </a:solidFill>
        <a:effectLst/>
      </p:bgPr>
    </p:bg>
    <p:spTree>
      <p:nvGrpSpPr>
        <p:cNvPr id="1" name=""/>
        <p:cNvGrpSpPr/>
        <p:nvPr/>
      </p:nvGrpSpPr>
      <p:grpSpPr>
        <a:xfrm>
          <a:off x="0" y="0"/>
          <a:ext cx="0" cy="0"/>
          <a:chOff x="0" y="0"/>
          <a:chExt cx="0" cy="0"/>
        </a:xfrm>
      </p:grpSpPr>
      <p:sp>
        <p:nvSpPr>
          <p:cNvPr id="2" name="TextBox 2"/>
          <p:cNvSpPr txBox="1"/>
          <p:nvPr/>
        </p:nvSpPr>
        <p:spPr>
          <a:xfrm>
            <a:off x="1486140" y="1551927"/>
            <a:ext cx="6860308" cy="1386603"/>
          </a:xfrm>
          <a:prstGeom prst="rect">
            <a:avLst/>
          </a:prstGeom>
        </p:spPr>
        <p:txBody>
          <a:bodyPr lIns="0" tIns="0" rIns="0" bIns="0" rtlCol="0" anchor="t">
            <a:spAutoFit/>
          </a:bodyPr>
          <a:lstStyle/>
          <a:p>
            <a:pPr>
              <a:lnSpc>
                <a:spcPts val="9600"/>
              </a:lnSpc>
            </a:pPr>
            <a:r>
              <a:rPr lang="en-US" sz="8000">
                <a:solidFill>
                  <a:srgbClr val="305049"/>
                </a:solidFill>
                <a:latin typeface="Alegreya Sans Bold" panose="00000800000000000000"/>
              </a:rPr>
              <a:t>Introduction</a:t>
            </a:r>
            <a:endParaRPr lang="en-US" sz="8000">
              <a:solidFill>
                <a:srgbClr val="305049"/>
              </a:solidFill>
              <a:latin typeface="Alegreya Sans Bold" panose="00000800000000000000"/>
            </a:endParaRPr>
          </a:p>
        </p:txBody>
      </p:sp>
      <p:pic>
        <p:nvPicPr>
          <p:cNvPr id="3" name="Picture 3"/>
          <p:cNvPicPr>
            <a:picLocks noChangeAspect="1"/>
          </p:cNvPicPr>
          <p:nvPr/>
        </p:nvPicPr>
        <p:blipFill>
          <a:blip r:embed="rId1"/>
          <a:srcRect/>
          <a:stretch>
            <a:fillRect/>
          </a:stretch>
        </p:blipFill>
        <p:spPr>
          <a:xfrm rot="-5400000">
            <a:off x="571260" y="2102233"/>
            <a:ext cx="914880" cy="457440"/>
          </a:xfrm>
          <a:prstGeom prst="rect">
            <a:avLst/>
          </a:prstGeom>
        </p:spPr>
      </p:pic>
      <p:sp>
        <p:nvSpPr>
          <p:cNvPr id="4" name="TextBox 4"/>
          <p:cNvSpPr txBox="1"/>
          <p:nvPr/>
        </p:nvSpPr>
        <p:spPr>
          <a:xfrm>
            <a:off x="9144000" y="962025"/>
            <a:ext cx="8547992" cy="8185785"/>
          </a:xfrm>
          <a:prstGeom prst="rect">
            <a:avLst/>
          </a:prstGeom>
        </p:spPr>
        <p:txBody>
          <a:bodyPr lIns="0" tIns="0" rIns="0" bIns="0" rtlCol="0" anchor="t">
            <a:spAutoFit/>
          </a:bodyPr>
          <a:lstStyle/>
          <a:p>
            <a:pPr marL="757555" lvl="1" indent="-378460">
              <a:lnSpc>
                <a:spcPts val="4910"/>
              </a:lnSpc>
              <a:buFont typeface="Arial" panose="020B0604020202020204"/>
              <a:buChar char="•"/>
            </a:pPr>
            <a:r>
              <a:rPr lang="en-US" sz="3510" dirty="0">
                <a:solidFill>
                  <a:srgbClr val="000000"/>
                </a:solidFill>
                <a:latin typeface="Alef" panose="00000500000000000000"/>
              </a:rPr>
              <a:t>A malicious URL is a link created with the purpose of promoting scams, attacks and frauds. By clicking on an infected URL, you  can download a malware or a Trojan that can take your devices, or you can be persuaded to provide sensitive information on a fake website</a:t>
            </a:r>
            <a:r>
              <a:rPr lang="en-IN" altLang="en-US" sz="3510" dirty="0">
                <a:solidFill>
                  <a:srgbClr val="000000"/>
                </a:solidFill>
                <a:latin typeface="Alef" panose="00000500000000000000"/>
              </a:rPr>
              <a:t>.</a:t>
            </a:r>
            <a:endParaRPr lang="en-US" sz="3510" dirty="0">
              <a:solidFill>
                <a:srgbClr val="000000"/>
              </a:solidFill>
              <a:latin typeface="Alef" panose="00000500000000000000"/>
            </a:endParaRPr>
          </a:p>
          <a:p>
            <a:pPr marL="757555" lvl="1" indent="-378460">
              <a:lnSpc>
                <a:spcPts val="4910"/>
              </a:lnSpc>
              <a:buFont typeface="Arial" panose="020B0604020202020204"/>
              <a:buChar char="•"/>
            </a:pPr>
            <a:r>
              <a:rPr lang="en-US" sz="3510" dirty="0">
                <a:solidFill>
                  <a:srgbClr val="000000"/>
                </a:solidFill>
                <a:latin typeface="Alef" panose="00000500000000000000"/>
              </a:rPr>
              <a:t>On an average malicious websites cause losses of billions of dollars every year. </a:t>
            </a:r>
            <a:endParaRPr lang="en-US" sz="3510" dirty="0">
              <a:solidFill>
                <a:srgbClr val="000000"/>
              </a:solidFill>
              <a:latin typeface="Alef" panose="00000500000000000000"/>
            </a:endParaRPr>
          </a:p>
          <a:p>
            <a:pPr marL="757555" lvl="1" indent="-378460">
              <a:lnSpc>
                <a:spcPts val="4910"/>
              </a:lnSpc>
              <a:buFont typeface="Arial" panose="020B0604020202020204"/>
              <a:buChar char="•"/>
            </a:pPr>
            <a:r>
              <a:rPr lang="en-US" sz="3510" dirty="0">
                <a:solidFill>
                  <a:srgbClr val="000000"/>
                </a:solidFill>
                <a:latin typeface="Alef" panose="00000500000000000000"/>
              </a:rPr>
              <a:t>It is imperative to detect and act on such threats in a timely manner. </a:t>
            </a:r>
            <a:endParaRPr lang="en-US" sz="3510" dirty="0">
              <a:solidFill>
                <a:srgbClr val="000000"/>
              </a:solidFill>
              <a:latin typeface="Alef" panose="00000500000000000000"/>
            </a:endParaRPr>
          </a:p>
        </p:txBody>
      </p:sp>
      <p:pic>
        <p:nvPicPr>
          <p:cNvPr id="5" name="Picture 5"/>
          <p:cNvPicPr>
            <a:picLocks noChangeAspect="1"/>
          </p:cNvPicPr>
          <p:nvPr/>
        </p:nvPicPr>
        <p:blipFill>
          <a:blip r:embed="rId2"/>
          <a:srcRect/>
          <a:stretch>
            <a:fillRect/>
          </a:stretch>
        </p:blipFill>
        <p:spPr>
          <a:xfrm>
            <a:off x="1257420" y="4115919"/>
            <a:ext cx="5992743" cy="3996411"/>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DD8BC"/>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1"/>
          <a:srcRect/>
          <a:stretch>
            <a:fillRect/>
          </a:stretch>
        </p:blipFill>
        <p:spPr>
          <a:xfrm rot="-5400000">
            <a:off x="799980" y="1400048"/>
            <a:ext cx="914880" cy="457440"/>
          </a:xfrm>
          <a:prstGeom prst="rect">
            <a:avLst/>
          </a:prstGeom>
        </p:spPr>
      </p:pic>
      <p:sp>
        <p:nvSpPr>
          <p:cNvPr id="3" name="TextBox 3"/>
          <p:cNvSpPr txBox="1"/>
          <p:nvPr/>
        </p:nvSpPr>
        <p:spPr>
          <a:xfrm>
            <a:off x="1922581" y="710830"/>
            <a:ext cx="10300955" cy="1645377"/>
          </a:xfrm>
          <a:prstGeom prst="rect">
            <a:avLst/>
          </a:prstGeom>
        </p:spPr>
        <p:txBody>
          <a:bodyPr lIns="0" tIns="0" rIns="0" bIns="0" rtlCol="0" anchor="t">
            <a:spAutoFit/>
          </a:bodyPr>
          <a:lstStyle/>
          <a:p>
            <a:pPr>
              <a:lnSpc>
                <a:spcPts val="11520"/>
              </a:lnSpc>
            </a:pPr>
            <a:r>
              <a:rPr lang="en-US" sz="9600">
                <a:solidFill>
                  <a:srgbClr val="305049"/>
                </a:solidFill>
                <a:latin typeface="Alegreya Sans Bold" panose="00000800000000000000"/>
              </a:rPr>
              <a:t>Problem Definition</a:t>
            </a:r>
            <a:endParaRPr lang="en-US" sz="9600">
              <a:solidFill>
                <a:srgbClr val="305049"/>
              </a:solidFill>
              <a:latin typeface="Alegreya Sans Bold" panose="00000800000000000000"/>
            </a:endParaRPr>
          </a:p>
        </p:txBody>
      </p:sp>
      <p:sp>
        <p:nvSpPr>
          <p:cNvPr id="4" name="TextBox 4"/>
          <p:cNvSpPr txBox="1"/>
          <p:nvPr/>
        </p:nvSpPr>
        <p:spPr>
          <a:xfrm>
            <a:off x="762000" y="2476500"/>
            <a:ext cx="16954727" cy="5296322"/>
          </a:xfrm>
          <a:prstGeom prst="rect">
            <a:avLst/>
          </a:prstGeom>
        </p:spPr>
        <p:txBody>
          <a:bodyPr wrap="square" lIns="0" tIns="0" rIns="0" bIns="0" rtlCol="0" anchor="t">
            <a:spAutoFit/>
          </a:bodyPr>
          <a:lstStyle/>
          <a:p>
            <a:pPr>
              <a:lnSpc>
                <a:spcPts val="5880"/>
              </a:lnSpc>
              <a:spcBef>
                <a:spcPct val="0"/>
              </a:spcBef>
            </a:pPr>
            <a:r>
              <a:rPr lang="en-US" sz="4200" dirty="0">
                <a:solidFill>
                  <a:srgbClr val="305049"/>
                </a:solidFill>
                <a:latin typeface="Alef" panose="00000500000000000000"/>
              </a:rPr>
              <a:t>Typically, malicious links are used to lure a victim into clicking through to a payload that is hosted on third-party sites rather than the malicious content being directly available from the social media platform. One-click exploits such as those used for account takeover could easily be distributed via social media and, when clicked, could exploit the victim in terms of profile takeover or misguiding users for fake advertisements.</a:t>
            </a:r>
            <a:endParaRPr lang="en-US" sz="4200" dirty="0">
              <a:solidFill>
                <a:srgbClr val="305049"/>
              </a:solidFill>
              <a:latin typeface="Alef" panose="0000050000000000000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DD8BC"/>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1"/>
          <a:srcRect/>
          <a:stretch>
            <a:fillRect/>
          </a:stretch>
        </p:blipFill>
        <p:spPr>
          <a:xfrm rot="-5400000">
            <a:off x="799980" y="1400048"/>
            <a:ext cx="914880" cy="457440"/>
          </a:xfrm>
          <a:prstGeom prst="rect">
            <a:avLst/>
          </a:prstGeom>
        </p:spPr>
      </p:pic>
      <p:grpSp>
        <p:nvGrpSpPr>
          <p:cNvPr id="3" name="Group 3"/>
          <p:cNvGrpSpPr/>
          <p:nvPr/>
        </p:nvGrpSpPr>
        <p:grpSpPr>
          <a:xfrm>
            <a:off x="304801" y="2356207"/>
            <a:ext cx="16954486" cy="8148621"/>
            <a:chOff x="-965199" y="-986571"/>
            <a:chExt cx="22605981" cy="10864828"/>
          </a:xfrm>
        </p:grpSpPr>
        <p:sp>
          <p:nvSpPr>
            <p:cNvPr id="4" name="TextBox 4"/>
            <p:cNvSpPr txBox="1"/>
            <p:nvPr/>
          </p:nvSpPr>
          <p:spPr>
            <a:xfrm>
              <a:off x="-965199" y="-986571"/>
              <a:ext cx="22605981" cy="9079408"/>
            </a:xfrm>
            <a:prstGeom prst="rect">
              <a:avLst/>
            </a:prstGeom>
          </p:spPr>
          <p:txBody>
            <a:bodyPr wrap="square" lIns="0" tIns="0" rIns="0" bIns="0" rtlCol="0" anchor="t">
              <a:spAutoFit/>
            </a:bodyPr>
            <a:lstStyle/>
            <a:p>
              <a:pPr marL="906780" lvl="1" indent="-453390">
                <a:lnSpc>
                  <a:spcPts val="5880"/>
                </a:lnSpc>
                <a:buFont typeface="Arial" panose="020B0604020202020204"/>
                <a:buChar char="•"/>
              </a:pPr>
              <a:r>
                <a:rPr lang="en-US" sz="3600" dirty="0">
                  <a:solidFill>
                    <a:srgbClr val="305049"/>
                  </a:solidFill>
                  <a:latin typeface="Alef" panose="00000500000000000000" charset="-79"/>
                  <a:cs typeface="Alef" panose="00000500000000000000" charset="-79"/>
                </a:rPr>
                <a:t>IN THIS PROJECT WE DESIRE TO DETECT MALICIOUS LINKS AND ITS ORIGIN SIGNATURE (FIRST UPLOADED PERSON-PROFILE URL, NAME, EMAIL, NUMBER ETC.) ON A REAL TIME BASIS AND PROVIDE ADVISORY REPORT TO THE PUBLIC AND CORRESPONDING AGENCIES ABOUT THOSE LINKS SOURCE CREDIBILITY.</a:t>
              </a:r>
              <a:endParaRPr lang="en-US" sz="3600" dirty="0">
                <a:solidFill>
                  <a:srgbClr val="305049"/>
                </a:solidFill>
                <a:latin typeface="Alef" panose="00000500000000000000" charset="-79"/>
                <a:cs typeface="Alef" panose="00000500000000000000" charset="-79"/>
              </a:endParaRPr>
            </a:p>
            <a:p>
              <a:pPr marL="906780" lvl="1" indent="-453390">
                <a:lnSpc>
                  <a:spcPts val="5880"/>
                </a:lnSpc>
                <a:buFont typeface="Arial" panose="020B0604020202020204"/>
                <a:buChar char="•"/>
              </a:pPr>
              <a:r>
                <a:rPr lang="en-US" sz="3600" dirty="0">
                  <a:solidFill>
                    <a:srgbClr val="305049"/>
                  </a:solidFill>
                  <a:latin typeface="Alef" panose="00000500000000000000" charset="-79"/>
                  <a:cs typeface="Alef" panose="00000500000000000000" charset="-79"/>
                </a:rPr>
                <a:t>IN THIS PROJECT WE WILL NOT ONLY DETECT THE LINKS WHICH ARE ALREADY BLACK LISTED BUT WILL ALSO DETECT NEWLY GENERATED LINK BY USING APPLICATIONS OF MACHINE LEARNING AND ARTIFICIAL INTELLIGENCE.</a:t>
              </a:r>
              <a:endParaRPr lang="en-US" sz="3600" dirty="0">
                <a:solidFill>
                  <a:srgbClr val="305049"/>
                </a:solidFill>
                <a:latin typeface="Alef" panose="00000500000000000000" charset="-79"/>
                <a:cs typeface="Alef" panose="00000500000000000000" charset="-79"/>
              </a:endParaRPr>
            </a:p>
          </p:txBody>
        </p:sp>
        <p:sp>
          <p:nvSpPr>
            <p:cNvPr id="5" name="TextBox 5"/>
            <p:cNvSpPr txBox="1"/>
            <p:nvPr/>
          </p:nvSpPr>
          <p:spPr>
            <a:xfrm>
              <a:off x="0" y="9305104"/>
              <a:ext cx="21640782" cy="573153"/>
            </a:xfrm>
            <a:prstGeom prst="rect">
              <a:avLst/>
            </a:prstGeom>
          </p:spPr>
          <p:txBody>
            <a:bodyPr lIns="0" tIns="0" rIns="0" bIns="0" rtlCol="0" anchor="t">
              <a:spAutoFit/>
            </a:bodyPr>
            <a:lstStyle/>
            <a:p>
              <a:pPr>
                <a:lnSpc>
                  <a:spcPts val="3605"/>
                </a:lnSpc>
                <a:spcBef>
                  <a:spcPct val="0"/>
                </a:spcBef>
              </a:pPr>
            </a:p>
          </p:txBody>
        </p:sp>
      </p:grpSp>
      <p:sp>
        <p:nvSpPr>
          <p:cNvPr id="6" name="TextBox 6"/>
          <p:cNvSpPr txBox="1"/>
          <p:nvPr/>
        </p:nvSpPr>
        <p:spPr>
          <a:xfrm>
            <a:off x="1889073" y="710830"/>
            <a:ext cx="10300955" cy="1645377"/>
          </a:xfrm>
          <a:prstGeom prst="rect">
            <a:avLst/>
          </a:prstGeom>
        </p:spPr>
        <p:txBody>
          <a:bodyPr lIns="0" tIns="0" rIns="0" bIns="0" rtlCol="0" anchor="t">
            <a:spAutoFit/>
          </a:bodyPr>
          <a:lstStyle/>
          <a:p>
            <a:pPr>
              <a:lnSpc>
                <a:spcPts val="11520"/>
              </a:lnSpc>
            </a:pPr>
            <a:r>
              <a:rPr lang="en-US" sz="9600">
                <a:solidFill>
                  <a:srgbClr val="305049"/>
                </a:solidFill>
                <a:latin typeface="Alegreya Sans Bold" panose="00000800000000000000"/>
              </a:rPr>
              <a:t>Future Scope</a:t>
            </a:r>
            <a:endParaRPr lang="en-US" sz="9600">
              <a:solidFill>
                <a:srgbClr val="305049"/>
              </a:solidFill>
              <a:latin typeface="Alegreya Sans Bold" panose="0000080000000000000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DD8BC"/>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1"/>
          <a:srcRect/>
          <a:stretch>
            <a:fillRect/>
          </a:stretch>
        </p:blipFill>
        <p:spPr>
          <a:xfrm rot="-5400000">
            <a:off x="799980" y="1400048"/>
            <a:ext cx="914880" cy="457440"/>
          </a:xfrm>
          <a:prstGeom prst="rect">
            <a:avLst/>
          </a:prstGeom>
        </p:spPr>
      </p:pic>
      <p:grpSp>
        <p:nvGrpSpPr>
          <p:cNvPr id="3" name="Group 3"/>
          <p:cNvGrpSpPr/>
          <p:nvPr/>
        </p:nvGrpSpPr>
        <p:grpSpPr>
          <a:xfrm>
            <a:off x="304801" y="2356207"/>
            <a:ext cx="16954486" cy="8148621"/>
            <a:chOff x="-965199" y="-986571"/>
            <a:chExt cx="22605981" cy="10864828"/>
          </a:xfrm>
        </p:grpSpPr>
        <p:sp>
          <p:nvSpPr>
            <p:cNvPr id="4" name="TextBox 4"/>
            <p:cNvSpPr txBox="1"/>
            <p:nvPr/>
          </p:nvSpPr>
          <p:spPr>
            <a:xfrm>
              <a:off x="-965199" y="-986571"/>
              <a:ext cx="22605981" cy="9048327"/>
            </a:xfrm>
            <a:prstGeom prst="rect">
              <a:avLst/>
            </a:prstGeom>
          </p:spPr>
          <p:txBody>
            <a:bodyPr wrap="square" lIns="0" tIns="0" rIns="0" bIns="0" rtlCol="0" anchor="t">
              <a:spAutoFit/>
            </a:bodyPr>
            <a:lstStyle/>
            <a:p>
              <a:pPr marL="906780" lvl="1" indent="-453390">
                <a:lnSpc>
                  <a:spcPts val="5880"/>
                </a:lnSpc>
                <a:buFont typeface="Arial" panose="020B0604020202020204"/>
                <a:buChar char="•"/>
              </a:pPr>
              <a:r>
                <a:rPr lang="en-US" sz="3600" dirty="0">
                  <a:solidFill>
                    <a:srgbClr val="305049"/>
                  </a:solidFill>
                  <a:latin typeface="Alef" panose="00000500000000000000" charset="-79"/>
                  <a:cs typeface="Alef" panose="00000500000000000000" charset="-79"/>
                </a:rPr>
                <a:t>This section discusses the overall implementation of building the anti-phishing software recommendation system. It includes a detailed description of all the tasks carried out in this research to successfully recommend the software to the user.</a:t>
              </a:r>
              <a:endParaRPr lang="en-US" sz="3600" dirty="0">
                <a:solidFill>
                  <a:srgbClr val="305049"/>
                </a:solidFill>
                <a:latin typeface="Alef" panose="00000500000000000000" charset="-79"/>
                <a:cs typeface="Alef" panose="00000500000000000000" charset="-79"/>
              </a:endParaRPr>
            </a:p>
            <a:p>
              <a:pPr marL="906780" lvl="1" indent="-453390">
                <a:lnSpc>
                  <a:spcPts val="5880"/>
                </a:lnSpc>
                <a:buFont typeface="Arial" panose="020B0604020202020204"/>
                <a:buChar char="•"/>
              </a:pPr>
              <a:endParaRPr lang="en-US" sz="3600" dirty="0">
                <a:solidFill>
                  <a:srgbClr val="305049"/>
                </a:solidFill>
                <a:latin typeface="Alef" panose="00000500000000000000" charset="-79"/>
                <a:cs typeface="Alef" panose="00000500000000000000" charset="-79"/>
              </a:endParaRPr>
            </a:p>
            <a:p>
              <a:pPr marL="906780" lvl="1" indent="-453390">
                <a:lnSpc>
                  <a:spcPts val="5880"/>
                </a:lnSpc>
                <a:buFont typeface="Arial" panose="020B0604020202020204"/>
                <a:buChar char="•"/>
              </a:pPr>
              <a:r>
                <a:rPr lang="en-US" sz="3600" dirty="0">
                  <a:solidFill>
                    <a:srgbClr val="305049"/>
                  </a:solidFill>
                  <a:latin typeface="Alef" panose="00000500000000000000" charset="-79"/>
                  <a:cs typeface="Alef" panose="00000500000000000000" charset="-79"/>
                </a:rPr>
                <a:t>A URL is somewhat a protocol that is used to indicate the location of data on a network. The URL is composed of the subdomain, primary domain, top-level domain (TLD), and path domain. In this study, the subdomain, primary domain, and TLD are collectively referred to as the domain. </a:t>
              </a:r>
              <a:endParaRPr lang="en-US" sz="3600" dirty="0">
                <a:solidFill>
                  <a:srgbClr val="305049"/>
                </a:solidFill>
                <a:latin typeface="Alef" panose="00000500000000000000" charset="-79"/>
                <a:cs typeface="Alef" panose="00000500000000000000" charset="-79"/>
              </a:endParaRPr>
            </a:p>
          </p:txBody>
        </p:sp>
        <p:sp>
          <p:nvSpPr>
            <p:cNvPr id="5" name="TextBox 5"/>
            <p:cNvSpPr txBox="1"/>
            <p:nvPr/>
          </p:nvSpPr>
          <p:spPr>
            <a:xfrm>
              <a:off x="0" y="9305104"/>
              <a:ext cx="21640782" cy="573153"/>
            </a:xfrm>
            <a:prstGeom prst="rect">
              <a:avLst/>
            </a:prstGeom>
          </p:spPr>
          <p:txBody>
            <a:bodyPr lIns="0" tIns="0" rIns="0" bIns="0" rtlCol="0" anchor="t">
              <a:spAutoFit/>
            </a:bodyPr>
            <a:lstStyle/>
            <a:p>
              <a:pPr>
                <a:lnSpc>
                  <a:spcPts val="3605"/>
                </a:lnSpc>
                <a:spcBef>
                  <a:spcPct val="0"/>
                </a:spcBef>
              </a:pPr>
            </a:p>
          </p:txBody>
        </p:sp>
      </p:grpSp>
      <p:sp>
        <p:nvSpPr>
          <p:cNvPr id="6" name="TextBox 6"/>
          <p:cNvSpPr txBox="1"/>
          <p:nvPr/>
        </p:nvSpPr>
        <p:spPr>
          <a:xfrm>
            <a:off x="1889073" y="710830"/>
            <a:ext cx="10300955" cy="1477010"/>
          </a:xfrm>
          <a:prstGeom prst="rect">
            <a:avLst/>
          </a:prstGeom>
        </p:spPr>
        <p:txBody>
          <a:bodyPr lIns="0" tIns="0" rIns="0" bIns="0" rtlCol="0" anchor="t">
            <a:spAutoFit/>
          </a:bodyPr>
          <a:lstStyle/>
          <a:p>
            <a:pPr>
              <a:lnSpc>
                <a:spcPts val="11520"/>
              </a:lnSpc>
            </a:pPr>
            <a:r>
              <a:rPr lang="en-IN" altLang="en-US" sz="9600">
                <a:solidFill>
                  <a:srgbClr val="305049"/>
                </a:solidFill>
                <a:latin typeface="Alegreya Sans Bold" panose="00000800000000000000"/>
              </a:rPr>
              <a:t>Implementation</a:t>
            </a:r>
            <a:endParaRPr lang="en-IN" altLang="en-US" sz="9600">
              <a:solidFill>
                <a:srgbClr val="305049"/>
              </a:solidFill>
              <a:latin typeface="Alegreya Sans Bold" panose="0000080000000000000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DD8BC"/>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1"/>
          <a:srcRect/>
          <a:stretch>
            <a:fillRect/>
          </a:stretch>
        </p:blipFill>
        <p:spPr>
          <a:xfrm rot="-5400000">
            <a:off x="799980" y="1400048"/>
            <a:ext cx="914880" cy="457440"/>
          </a:xfrm>
          <a:prstGeom prst="rect">
            <a:avLst/>
          </a:prstGeom>
        </p:spPr>
      </p:pic>
      <p:grpSp>
        <p:nvGrpSpPr>
          <p:cNvPr id="3" name="Group 3"/>
          <p:cNvGrpSpPr/>
          <p:nvPr/>
        </p:nvGrpSpPr>
        <p:grpSpPr>
          <a:xfrm>
            <a:off x="304801" y="2356207"/>
            <a:ext cx="16954486" cy="8148621"/>
            <a:chOff x="-965199" y="-986571"/>
            <a:chExt cx="22605981" cy="10864828"/>
          </a:xfrm>
        </p:grpSpPr>
        <p:sp>
          <p:nvSpPr>
            <p:cNvPr id="4" name="TextBox 4"/>
            <p:cNvSpPr txBox="1"/>
            <p:nvPr/>
          </p:nvSpPr>
          <p:spPr>
            <a:xfrm>
              <a:off x="-965199" y="-986571"/>
              <a:ext cx="22605981" cy="8043333"/>
            </a:xfrm>
            <a:prstGeom prst="rect">
              <a:avLst/>
            </a:prstGeom>
          </p:spPr>
          <p:txBody>
            <a:bodyPr wrap="square" lIns="0" tIns="0" rIns="0" bIns="0" rtlCol="0" anchor="t">
              <a:spAutoFit/>
            </a:bodyPr>
            <a:lstStyle/>
            <a:p>
              <a:pPr marL="906780" lvl="1" indent="-453390">
                <a:lnSpc>
                  <a:spcPts val="5880"/>
                </a:lnSpc>
                <a:buFont typeface="Arial" panose="020B0604020202020204"/>
                <a:buChar char="•"/>
              </a:pPr>
              <a:endParaRPr lang="en-US" sz="3600" dirty="0">
                <a:solidFill>
                  <a:srgbClr val="305049"/>
                </a:solidFill>
                <a:latin typeface="Alef" panose="00000500000000000000" charset="-79"/>
                <a:cs typeface="Alef" panose="00000500000000000000" charset="-79"/>
              </a:endParaRPr>
            </a:p>
            <a:p>
              <a:pPr marL="906780" lvl="1" indent="-453390">
                <a:lnSpc>
                  <a:spcPts val="5880"/>
                </a:lnSpc>
                <a:buFont typeface="Arial" panose="020B0604020202020204"/>
                <a:buChar char="•"/>
              </a:pPr>
              <a:r>
                <a:rPr lang="en-US" sz="3600" dirty="0">
                  <a:solidFill>
                    <a:srgbClr val="305049"/>
                  </a:solidFill>
                  <a:latin typeface="Alef" panose="00000500000000000000" charset="-79"/>
                  <a:cs typeface="Alef" panose="00000500000000000000" charset="-79"/>
                </a:rPr>
                <a:t>The protocol refers to a communication protocol for exchanging information between information devices; e.g., HTTP, FTP, HTTPS, etc. Protocols are of various types and are used in accordance with the desired communication method.</a:t>
              </a:r>
              <a:endParaRPr lang="en-US" sz="3600" dirty="0">
                <a:solidFill>
                  <a:srgbClr val="305049"/>
                </a:solidFill>
                <a:latin typeface="Alef" panose="00000500000000000000" charset="-79"/>
                <a:cs typeface="Alef" panose="00000500000000000000" charset="-79"/>
              </a:endParaRPr>
            </a:p>
            <a:p>
              <a:pPr marL="906780" lvl="1" indent="-453390">
                <a:lnSpc>
                  <a:spcPts val="5880"/>
                </a:lnSpc>
                <a:buFont typeface="Arial" panose="020B0604020202020204"/>
                <a:buChar char="•"/>
              </a:pPr>
              <a:endParaRPr lang="en-IN" altLang="en-US" sz="3600" dirty="0">
                <a:solidFill>
                  <a:srgbClr val="305049"/>
                </a:solidFill>
                <a:latin typeface="Alef" panose="00000500000000000000" charset="-79"/>
                <a:cs typeface="Alef" panose="00000500000000000000" charset="-79"/>
              </a:endParaRPr>
            </a:p>
            <a:p>
              <a:pPr marL="906780" lvl="1" indent="-453390">
                <a:lnSpc>
                  <a:spcPts val="5880"/>
                </a:lnSpc>
                <a:buFont typeface="Arial" panose="020B0604020202020204"/>
                <a:buChar char="•"/>
              </a:pPr>
              <a:r>
                <a:rPr lang="en-IN" altLang="en-US" sz="3600" dirty="0">
                  <a:solidFill>
                    <a:srgbClr val="305049"/>
                  </a:solidFill>
                  <a:latin typeface="Alef" panose="00000500000000000000" charset="-79"/>
                  <a:cs typeface="Alef" panose="00000500000000000000" charset="-79"/>
                </a:rPr>
                <a:t>D </a:t>
              </a:r>
              <a:r>
                <a:rPr lang="en-US" sz="3600" dirty="0">
                  <a:solidFill>
                    <a:srgbClr val="305049"/>
                  </a:solidFill>
                  <a:latin typeface="Alef" panose="00000500000000000000" charset="-79"/>
                  <a:cs typeface="Alef" panose="00000500000000000000" charset="-79"/>
                </a:rPr>
                <a:t>The dataset developed by us consists of phishing and non-phishing URLs this data is first processed i.e. important features finalized by us are extracted from these URLs to get the final dataset.</a:t>
              </a:r>
              <a:endParaRPr lang="en-US" sz="3600" dirty="0">
                <a:solidFill>
                  <a:srgbClr val="305049"/>
                </a:solidFill>
                <a:latin typeface="Alef" panose="00000500000000000000" charset="-79"/>
                <a:cs typeface="Alef" panose="00000500000000000000" charset="-79"/>
              </a:endParaRPr>
            </a:p>
          </p:txBody>
        </p:sp>
        <p:sp>
          <p:nvSpPr>
            <p:cNvPr id="5" name="TextBox 5"/>
            <p:cNvSpPr txBox="1"/>
            <p:nvPr/>
          </p:nvSpPr>
          <p:spPr>
            <a:xfrm>
              <a:off x="0" y="9305104"/>
              <a:ext cx="21640782" cy="573153"/>
            </a:xfrm>
            <a:prstGeom prst="rect">
              <a:avLst/>
            </a:prstGeom>
          </p:spPr>
          <p:txBody>
            <a:bodyPr lIns="0" tIns="0" rIns="0" bIns="0" rtlCol="0" anchor="t">
              <a:spAutoFit/>
            </a:bodyPr>
            <a:lstStyle/>
            <a:p>
              <a:pPr>
                <a:lnSpc>
                  <a:spcPts val="3605"/>
                </a:lnSpc>
                <a:spcBef>
                  <a:spcPct val="0"/>
                </a:spcBef>
              </a:pPr>
            </a:p>
          </p:txBody>
        </p:sp>
      </p:grpSp>
      <p:sp>
        <p:nvSpPr>
          <p:cNvPr id="6" name="TextBox 6"/>
          <p:cNvSpPr txBox="1"/>
          <p:nvPr/>
        </p:nvSpPr>
        <p:spPr>
          <a:xfrm>
            <a:off x="1889073" y="710830"/>
            <a:ext cx="10300955" cy="1477010"/>
          </a:xfrm>
          <a:prstGeom prst="rect">
            <a:avLst/>
          </a:prstGeom>
        </p:spPr>
        <p:txBody>
          <a:bodyPr lIns="0" tIns="0" rIns="0" bIns="0" rtlCol="0" anchor="t">
            <a:spAutoFit/>
          </a:bodyPr>
          <a:lstStyle/>
          <a:p>
            <a:pPr>
              <a:lnSpc>
                <a:spcPts val="11520"/>
              </a:lnSpc>
            </a:pPr>
            <a:r>
              <a:rPr lang="en-IN" altLang="en-US" sz="9600">
                <a:solidFill>
                  <a:srgbClr val="305049"/>
                </a:solidFill>
                <a:latin typeface="Alegreya Sans Bold" panose="00000800000000000000"/>
              </a:rPr>
              <a:t>Implementation</a:t>
            </a:r>
            <a:endParaRPr lang="en-IN" altLang="en-US" sz="9600">
              <a:solidFill>
                <a:srgbClr val="305049"/>
              </a:solidFill>
              <a:latin typeface="Alegreya Sans Bold" panose="0000080000000000000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DD8BC"/>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1"/>
          <a:srcRect/>
          <a:stretch>
            <a:fillRect/>
          </a:stretch>
        </p:blipFill>
        <p:spPr>
          <a:xfrm rot="-5400000">
            <a:off x="799980" y="1400048"/>
            <a:ext cx="914880" cy="457440"/>
          </a:xfrm>
          <a:prstGeom prst="rect">
            <a:avLst/>
          </a:prstGeom>
        </p:spPr>
      </p:pic>
      <p:grpSp>
        <p:nvGrpSpPr>
          <p:cNvPr id="3" name="Group 3"/>
          <p:cNvGrpSpPr/>
          <p:nvPr/>
        </p:nvGrpSpPr>
        <p:grpSpPr>
          <a:xfrm>
            <a:off x="304801" y="2508607"/>
            <a:ext cx="16954486" cy="7996221"/>
            <a:chOff x="-965199" y="-783371"/>
            <a:chExt cx="22605981" cy="10661628"/>
          </a:xfrm>
        </p:grpSpPr>
        <p:sp>
          <p:nvSpPr>
            <p:cNvPr id="4" name="TextBox 4"/>
            <p:cNvSpPr txBox="1"/>
            <p:nvPr/>
          </p:nvSpPr>
          <p:spPr>
            <a:xfrm>
              <a:off x="-965199" y="-783371"/>
              <a:ext cx="22605981" cy="8043333"/>
            </a:xfrm>
            <a:prstGeom prst="rect">
              <a:avLst/>
            </a:prstGeom>
          </p:spPr>
          <p:txBody>
            <a:bodyPr wrap="square" lIns="0" tIns="0" rIns="0" bIns="0" rtlCol="0" anchor="t">
              <a:spAutoFit/>
            </a:bodyPr>
            <a:lstStyle/>
            <a:p>
              <a:pPr marL="906780" lvl="1" indent="-453390">
                <a:lnSpc>
                  <a:spcPts val="5880"/>
                </a:lnSpc>
                <a:buFont typeface="Arial" panose="020B0604020202020204"/>
                <a:buChar char="•"/>
              </a:pPr>
              <a:endParaRPr lang="en-US" sz="3600" dirty="0">
                <a:solidFill>
                  <a:srgbClr val="305049"/>
                </a:solidFill>
                <a:latin typeface="Alef" panose="00000500000000000000" charset="-79"/>
                <a:cs typeface="Alef" panose="00000500000000000000" charset="-79"/>
              </a:endParaRPr>
            </a:p>
            <a:p>
              <a:pPr marL="906780" lvl="1" indent="-453390">
                <a:lnSpc>
                  <a:spcPts val="5880"/>
                </a:lnSpc>
                <a:buFont typeface="Arial" panose="020B0604020202020204"/>
                <a:buChar char="•"/>
              </a:pPr>
              <a:r>
                <a:rPr lang="en-US" sz="3600" dirty="0">
                  <a:solidFill>
                    <a:srgbClr val="305049"/>
                  </a:solidFill>
                  <a:latin typeface="Alef" panose="00000500000000000000" charset="-79"/>
                  <a:cs typeface="Alef" panose="00000500000000000000" charset="-79"/>
                </a:rPr>
                <a:t>The phishing URLs for our dataset is taken from PhishTank while legitimate URLs are taken randomly from the day to day websites visited by the users. The total data set comprised of 3000 urls (legitimate + illegitimate). Out of which 2000URLs were used for training and 1000 were used for testing.</a:t>
              </a:r>
              <a:endParaRPr lang="en-US" sz="3600" dirty="0">
                <a:solidFill>
                  <a:srgbClr val="305049"/>
                </a:solidFill>
                <a:latin typeface="Alef" panose="00000500000000000000" charset="-79"/>
                <a:cs typeface="Alef" panose="00000500000000000000" charset="-79"/>
              </a:endParaRPr>
            </a:p>
            <a:p>
              <a:pPr marL="906780" lvl="1" indent="-453390">
                <a:lnSpc>
                  <a:spcPts val="5880"/>
                </a:lnSpc>
                <a:buFont typeface="Arial" panose="020B0604020202020204"/>
                <a:buChar char="•"/>
              </a:pPr>
              <a:endParaRPr lang="en-US" sz="3600" dirty="0">
                <a:solidFill>
                  <a:srgbClr val="305049"/>
                </a:solidFill>
                <a:latin typeface="Alef" panose="00000500000000000000" charset="-79"/>
                <a:cs typeface="Alef" panose="00000500000000000000" charset="-79"/>
              </a:endParaRPr>
            </a:p>
            <a:p>
              <a:pPr marL="906780" lvl="1" indent="-453390">
                <a:lnSpc>
                  <a:spcPts val="5880"/>
                </a:lnSpc>
                <a:buFont typeface="Arial" panose="020B0604020202020204"/>
                <a:buChar char="•"/>
              </a:pPr>
              <a:endParaRPr lang="en-IN" altLang="en-US" sz="3600" dirty="0">
                <a:solidFill>
                  <a:srgbClr val="305049"/>
                </a:solidFill>
                <a:latin typeface="Alef" panose="00000500000000000000" charset="-79"/>
                <a:cs typeface="Alef" panose="00000500000000000000" charset="-79"/>
              </a:endParaRPr>
            </a:p>
            <a:p>
              <a:pPr marL="906780" lvl="1" indent="-453390">
                <a:lnSpc>
                  <a:spcPts val="5880"/>
                </a:lnSpc>
                <a:buFont typeface="Arial" panose="020B0604020202020204"/>
                <a:buChar char="•"/>
              </a:pPr>
              <a:endParaRPr sz="3600" dirty="0">
                <a:solidFill>
                  <a:srgbClr val="305049"/>
                </a:solidFill>
                <a:latin typeface="Alef" panose="00000500000000000000" charset="-79"/>
                <a:cs typeface="Alef" panose="00000500000000000000" charset="-79"/>
              </a:endParaRPr>
            </a:p>
          </p:txBody>
        </p:sp>
        <p:sp>
          <p:nvSpPr>
            <p:cNvPr id="5" name="TextBox 5"/>
            <p:cNvSpPr txBox="1"/>
            <p:nvPr/>
          </p:nvSpPr>
          <p:spPr>
            <a:xfrm>
              <a:off x="0" y="9305104"/>
              <a:ext cx="21640782" cy="573153"/>
            </a:xfrm>
            <a:prstGeom prst="rect">
              <a:avLst/>
            </a:prstGeom>
          </p:spPr>
          <p:txBody>
            <a:bodyPr lIns="0" tIns="0" rIns="0" bIns="0" rtlCol="0" anchor="t">
              <a:spAutoFit/>
            </a:bodyPr>
            <a:lstStyle/>
            <a:p>
              <a:pPr>
                <a:lnSpc>
                  <a:spcPts val="3605"/>
                </a:lnSpc>
                <a:spcBef>
                  <a:spcPct val="0"/>
                </a:spcBef>
              </a:pPr>
            </a:p>
          </p:txBody>
        </p:sp>
      </p:grpSp>
      <p:sp>
        <p:nvSpPr>
          <p:cNvPr id="6" name="TextBox 6"/>
          <p:cNvSpPr txBox="1"/>
          <p:nvPr/>
        </p:nvSpPr>
        <p:spPr>
          <a:xfrm>
            <a:off x="1889073" y="710830"/>
            <a:ext cx="10300955" cy="1477010"/>
          </a:xfrm>
          <a:prstGeom prst="rect">
            <a:avLst/>
          </a:prstGeom>
        </p:spPr>
        <p:txBody>
          <a:bodyPr lIns="0" tIns="0" rIns="0" bIns="0" rtlCol="0" anchor="t">
            <a:spAutoFit/>
          </a:bodyPr>
          <a:lstStyle/>
          <a:p>
            <a:pPr>
              <a:lnSpc>
                <a:spcPts val="11520"/>
              </a:lnSpc>
            </a:pPr>
            <a:r>
              <a:rPr lang="en-IN" altLang="en-US" sz="9600">
                <a:solidFill>
                  <a:srgbClr val="305049"/>
                </a:solidFill>
                <a:latin typeface="Alegreya Sans Bold" panose="00000800000000000000"/>
              </a:rPr>
              <a:t>Implementation</a:t>
            </a:r>
            <a:endParaRPr lang="en-IN" altLang="en-US" sz="9600">
              <a:solidFill>
                <a:srgbClr val="305049"/>
              </a:solidFill>
              <a:latin typeface="Alegreya Sans Bold" panose="0000080000000000000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1EEEE"/>
        </a:solidFill>
        <a:effectLst/>
      </p:bgPr>
    </p:bg>
    <p:spTree>
      <p:nvGrpSpPr>
        <p:cNvPr id="1" name=""/>
        <p:cNvGrpSpPr/>
        <p:nvPr/>
      </p:nvGrpSpPr>
      <p:grpSpPr>
        <a:xfrm>
          <a:off x="0" y="0"/>
          <a:ext cx="0" cy="0"/>
          <a:chOff x="0" y="0"/>
          <a:chExt cx="0" cy="0"/>
        </a:xfrm>
      </p:grpSpPr>
      <p:sp>
        <p:nvSpPr>
          <p:cNvPr id="2" name="TextBox 2"/>
          <p:cNvSpPr txBox="1"/>
          <p:nvPr/>
        </p:nvSpPr>
        <p:spPr>
          <a:xfrm>
            <a:off x="1947047" y="1662326"/>
            <a:ext cx="6860308" cy="6714699"/>
          </a:xfrm>
          <a:prstGeom prst="rect">
            <a:avLst/>
          </a:prstGeom>
        </p:spPr>
        <p:txBody>
          <a:bodyPr lIns="0" tIns="0" rIns="0" bIns="0" rtlCol="0" anchor="t">
            <a:spAutoFit/>
          </a:bodyPr>
          <a:lstStyle/>
          <a:p>
            <a:pPr>
              <a:lnSpc>
                <a:spcPts val="8960"/>
              </a:lnSpc>
            </a:pPr>
            <a:r>
              <a:rPr lang="en-US" sz="6400">
                <a:solidFill>
                  <a:srgbClr val="2C423D"/>
                </a:solidFill>
                <a:latin typeface="Alegreya Sans Bold" panose="00000800000000000000"/>
              </a:rPr>
              <a:t>A general processing framework for Malicious URL Detection using Machine Learning</a:t>
            </a:r>
            <a:endParaRPr lang="en-US" sz="6400">
              <a:solidFill>
                <a:srgbClr val="2C423D"/>
              </a:solidFill>
              <a:latin typeface="Alegreya Sans Bold" panose="00000800000000000000"/>
            </a:endParaRPr>
          </a:p>
          <a:p>
            <a:pPr>
              <a:lnSpc>
                <a:spcPts val="7680"/>
              </a:lnSpc>
            </a:pPr>
            <a:endParaRPr lang="en-US" sz="6400">
              <a:solidFill>
                <a:srgbClr val="2C423D"/>
              </a:solidFill>
              <a:latin typeface="Alegreya Sans Bold" panose="00000800000000000000"/>
            </a:endParaRPr>
          </a:p>
        </p:txBody>
      </p:sp>
      <p:pic>
        <p:nvPicPr>
          <p:cNvPr id="3" name="Picture 3"/>
          <p:cNvPicPr>
            <a:picLocks noChangeAspect="1"/>
          </p:cNvPicPr>
          <p:nvPr/>
        </p:nvPicPr>
        <p:blipFill>
          <a:blip r:embed="rId1"/>
          <a:srcRect/>
          <a:stretch>
            <a:fillRect/>
          </a:stretch>
        </p:blipFill>
        <p:spPr>
          <a:xfrm rot="-5400000">
            <a:off x="799980" y="4666766"/>
            <a:ext cx="914880" cy="457440"/>
          </a:xfrm>
          <a:prstGeom prst="rect">
            <a:avLst/>
          </a:prstGeom>
        </p:spPr>
      </p:pic>
      <p:pic>
        <p:nvPicPr>
          <p:cNvPr id="6" name="Picture 5"/>
          <p:cNvPicPr>
            <a:picLocks noChangeAspect="1"/>
          </p:cNvPicPr>
          <p:nvPr/>
        </p:nvPicPr>
        <p:blipFill>
          <a:blip r:embed="rId2"/>
          <a:stretch>
            <a:fillRect/>
          </a:stretch>
        </p:blipFill>
        <p:spPr>
          <a:xfrm>
            <a:off x="9448800" y="2047240"/>
            <a:ext cx="7730490" cy="632968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1EEEE"/>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1"/>
          <a:srcRect/>
          <a:stretch>
            <a:fillRect/>
          </a:stretch>
        </p:blipFill>
        <p:spPr>
          <a:xfrm>
            <a:off x="2104453" y="1866900"/>
            <a:ext cx="13557299" cy="7863233"/>
          </a:xfrm>
          <a:prstGeom prst="rect">
            <a:avLst/>
          </a:prstGeom>
        </p:spPr>
      </p:pic>
      <p:sp>
        <p:nvSpPr>
          <p:cNvPr id="3" name="TextBox 3"/>
          <p:cNvSpPr txBox="1"/>
          <p:nvPr/>
        </p:nvSpPr>
        <p:spPr>
          <a:xfrm>
            <a:off x="4114800" y="114299"/>
            <a:ext cx="8774607" cy="1442703"/>
          </a:xfrm>
          <a:prstGeom prst="rect">
            <a:avLst/>
          </a:prstGeom>
        </p:spPr>
        <p:txBody>
          <a:bodyPr wrap="square" lIns="0" tIns="0" rIns="0" bIns="0" rtlCol="0" anchor="t">
            <a:spAutoFit/>
          </a:bodyPr>
          <a:lstStyle/>
          <a:p>
            <a:pPr algn="ctr">
              <a:lnSpc>
                <a:spcPts val="12600"/>
              </a:lnSpc>
            </a:pPr>
            <a:r>
              <a:rPr lang="en-US" sz="9000" dirty="0" smtClean="0">
                <a:solidFill>
                  <a:srgbClr val="000000"/>
                </a:solidFill>
                <a:latin typeface="Alegreya Sans Bold" panose="00000800000000000000"/>
              </a:rPr>
              <a:t>Literature Survey</a:t>
            </a:r>
            <a:endParaRPr lang="en-US" sz="9000" dirty="0">
              <a:solidFill>
                <a:srgbClr val="000000"/>
              </a:solidFill>
              <a:latin typeface="Alegreya Sans Bold" panose="0000080000000000000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3303</Words>
  <Application>WPS Presentation</Application>
  <PresentationFormat>Custom</PresentationFormat>
  <Paragraphs>57</Paragraphs>
  <Slides>11</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11</vt:i4>
      </vt:variant>
    </vt:vector>
  </HeadingPairs>
  <TitlesOfParts>
    <vt:vector size="26" baseType="lpstr">
      <vt:lpstr>Arial</vt:lpstr>
      <vt:lpstr>SimSun</vt:lpstr>
      <vt:lpstr>Wingdings</vt:lpstr>
      <vt:lpstr>Alegreya Sans SC Bold Bold</vt:lpstr>
      <vt:lpstr>Arimo</vt:lpstr>
      <vt:lpstr>Arial</vt:lpstr>
      <vt:lpstr>Alegreya Sans Bold</vt:lpstr>
      <vt:lpstr>Alef</vt:lpstr>
      <vt:lpstr>Alef</vt:lpstr>
      <vt:lpstr>Muli Regular</vt:lpstr>
      <vt:lpstr>Muli Black</vt:lpstr>
      <vt:lpstr>Microsoft YaHei</vt:lpstr>
      <vt:lpstr>Arial Unicode MS</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Malicious URL Detection using Machine Learning</dc:title>
  <dc:creator/>
  <cp:lastModifiedBy>google1586683452</cp:lastModifiedBy>
  <cp:revision>6</cp:revision>
  <dcterms:created xsi:type="dcterms:W3CDTF">2006-08-16T00:00:00Z</dcterms:created>
  <dcterms:modified xsi:type="dcterms:W3CDTF">2022-04-28T21:32:49Z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9CC6DBD3669E4354934324B9CBFFF9AA</vt:lpwstr>
  </property>
  <property fmtid="{D5CDD505-2E9C-101B-9397-08002B2CF9AE}" pid="3" name="KSOProductBuildVer">
    <vt:lpwstr>1033-11.2.0.11074</vt:lpwstr>
  </property>
</Properties>
</file>