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4" r:id="rId15"/>
    <p:sldId id="295" r:id="rId16"/>
    <p:sldId id="292" r:id="rId17"/>
    <p:sldId id="2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12/10/2022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12/10/2022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12/10/2022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26E7-0E95-17C7-6499-57D016065C9C}"/>
              </a:ext>
            </a:extLst>
          </p:cNvPr>
          <p:cNvSpPr>
            <a:spLocks noGrp="1"/>
          </p:cNvSpPr>
          <p:nvPr>
            <p:ph type="ctrTitle"/>
          </p:nvPr>
        </p:nvSpPr>
        <p:spPr>
          <a:xfrm>
            <a:off x="620785" y="384133"/>
            <a:ext cx="10631619" cy="178861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IST 659: Organ Procurement and Transplantation Network System</a:t>
            </a:r>
          </a:p>
        </p:txBody>
      </p:sp>
      <p:sp>
        <p:nvSpPr>
          <p:cNvPr id="3" name="Subtitle 2">
            <a:extLst>
              <a:ext uri="{FF2B5EF4-FFF2-40B4-BE49-F238E27FC236}">
                <a16:creationId xmlns:a16="http://schemas.microsoft.com/office/drawing/2014/main" id="{BE7DB72A-FD9F-FD88-DA3E-84112160D511}"/>
              </a:ext>
            </a:extLst>
          </p:cNvPr>
          <p:cNvSpPr>
            <a:spLocks noGrp="1"/>
          </p:cNvSpPr>
          <p:nvPr>
            <p:ph type="subTitle" idx="1"/>
          </p:nvPr>
        </p:nvSpPr>
        <p:spPr>
          <a:xfrm>
            <a:off x="4454553" y="3699545"/>
            <a:ext cx="6705571" cy="2600587"/>
          </a:xfrm>
        </p:spPr>
        <p:txBody>
          <a:bodyPr>
            <a:normAutofit/>
          </a:bodyPr>
          <a:lstStyle/>
          <a:p>
            <a:pPr algn="just"/>
            <a:r>
              <a:rPr lang="en-US" dirty="0">
                <a:latin typeface="Times New Roman" panose="02020603050405020304" pitchFamily="18" charset="0"/>
                <a:cs typeface="Times New Roman" panose="02020603050405020304" pitchFamily="18" charset="0"/>
              </a:rPr>
              <a:t>By :-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Abhijeet Kumar</a:t>
            </a:r>
          </a:p>
          <a:p>
            <a:pPr algn="just"/>
            <a:r>
              <a:rPr lang="en-US" dirty="0">
                <a:latin typeface="Times New Roman" panose="02020603050405020304" pitchFamily="18" charset="0"/>
                <a:cs typeface="Times New Roman" panose="02020603050405020304" pitchFamily="18" charset="0"/>
              </a:rPr>
              <a:t>Dev </a:t>
            </a:r>
            <a:r>
              <a:rPr lang="en-US" dirty="0" err="1">
                <a:latin typeface="Times New Roman" panose="02020603050405020304" pitchFamily="18" charset="0"/>
                <a:cs typeface="Times New Roman" panose="02020603050405020304" pitchFamily="18" charset="0"/>
              </a:rPr>
              <a:t>Jindani</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Megha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tyagi</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Project group 10                                 Prof. </a:t>
            </a:r>
            <a:r>
              <a:rPr lang="en-US" dirty="0" err="1">
                <a:latin typeface="Times New Roman" panose="02020603050405020304" pitchFamily="18" charset="0"/>
                <a:cs typeface="Times New Roman" panose="02020603050405020304" pitchFamily="18" charset="0"/>
              </a:rPr>
              <a:t>michael</a:t>
            </a:r>
            <a:r>
              <a:rPr lang="en-US" dirty="0">
                <a:latin typeface="Times New Roman" panose="02020603050405020304" pitchFamily="18" charset="0"/>
                <a:cs typeface="Times New Roman" panose="02020603050405020304" pitchFamily="18" charset="0"/>
              </a:rPr>
              <a:t> fudge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1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67A7-D9BC-6D1C-A5BB-C2557CB238B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Demo of UI and Layout </a:t>
            </a:r>
          </a:p>
        </p:txBody>
      </p:sp>
      <p:pic>
        <p:nvPicPr>
          <p:cNvPr id="3" name="Picture 2">
            <a:extLst>
              <a:ext uri="{FF2B5EF4-FFF2-40B4-BE49-F238E27FC236}">
                <a16:creationId xmlns:a16="http://schemas.microsoft.com/office/drawing/2014/main" id="{E6F4C08E-E2C2-6BA9-B356-F29833509B3E}"/>
              </a:ext>
            </a:extLst>
          </p:cNvPr>
          <p:cNvPicPr>
            <a:picLocks noChangeAspect="1"/>
          </p:cNvPicPr>
          <p:nvPr/>
        </p:nvPicPr>
        <p:blipFill>
          <a:blip r:embed="rId2"/>
          <a:stretch>
            <a:fillRect/>
          </a:stretch>
        </p:blipFill>
        <p:spPr>
          <a:xfrm>
            <a:off x="880688" y="2009815"/>
            <a:ext cx="2981202" cy="4359018"/>
          </a:xfrm>
          <a:prstGeom prst="rect">
            <a:avLst/>
          </a:prstGeom>
        </p:spPr>
      </p:pic>
      <p:pic>
        <p:nvPicPr>
          <p:cNvPr id="4" name="Picture 3">
            <a:extLst>
              <a:ext uri="{FF2B5EF4-FFF2-40B4-BE49-F238E27FC236}">
                <a16:creationId xmlns:a16="http://schemas.microsoft.com/office/drawing/2014/main" id="{56EE85E2-EC18-3F60-B43C-B3E9B18DA034}"/>
              </a:ext>
            </a:extLst>
          </p:cNvPr>
          <p:cNvPicPr>
            <a:picLocks noChangeAspect="1"/>
          </p:cNvPicPr>
          <p:nvPr/>
        </p:nvPicPr>
        <p:blipFill>
          <a:blip r:embed="rId3"/>
          <a:stretch>
            <a:fillRect/>
          </a:stretch>
        </p:blipFill>
        <p:spPr>
          <a:xfrm>
            <a:off x="4521666" y="2009815"/>
            <a:ext cx="2807270" cy="4298053"/>
          </a:xfrm>
          <a:prstGeom prst="rect">
            <a:avLst/>
          </a:prstGeom>
        </p:spPr>
      </p:pic>
      <p:pic>
        <p:nvPicPr>
          <p:cNvPr id="5" name="Picture 4">
            <a:extLst>
              <a:ext uri="{FF2B5EF4-FFF2-40B4-BE49-F238E27FC236}">
                <a16:creationId xmlns:a16="http://schemas.microsoft.com/office/drawing/2014/main" id="{A9AA43D0-7838-4E0E-788D-38838C7CEB5B}"/>
              </a:ext>
            </a:extLst>
          </p:cNvPr>
          <p:cNvPicPr>
            <a:picLocks noChangeAspect="1"/>
          </p:cNvPicPr>
          <p:nvPr/>
        </p:nvPicPr>
        <p:blipFill>
          <a:blip r:embed="rId4"/>
          <a:stretch>
            <a:fillRect/>
          </a:stretch>
        </p:blipFill>
        <p:spPr>
          <a:xfrm>
            <a:off x="7988712" y="2009815"/>
            <a:ext cx="2999210" cy="4298053"/>
          </a:xfrm>
          <a:prstGeom prst="rect">
            <a:avLst/>
          </a:prstGeom>
        </p:spPr>
      </p:pic>
    </p:spTree>
    <p:extLst>
      <p:ext uri="{BB962C8B-B14F-4D97-AF65-F5344CB8AC3E}">
        <p14:creationId xmlns:p14="http://schemas.microsoft.com/office/powerpoint/2010/main" val="18660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CADA-7CCC-6FF8-829D-A73AC5F818C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Demo of UI and Layout </a:t>
            </a:r>
            <a:endParaRPr lang="en-US" sz="3600" dirty="0"/>
          </a:p>
        </p:txBody>
      </p:sp>
      <p:pic>
        <p:nvPicPr>
          <p:cNvPr id="3" name="Picture 2">
            <a:extLst>
              <a:ext uri="{FF2B5EF4-FFF2-40B4-BE49-F238E27FC236}">
                <a16:creationId xmlns:a16="http://schemas.microsoft.com/office/drawing/2014/main" id="{F090E05B-5551-C914-88DC-6AF35E395088}"/>
              </a:ext>
            </a:extLst>
          </p:cNvPr>
          <p:cNvPicPr>
            <a:picLocks noChangeAspect="1"/>
          </p:cNvPicPr>
          <p:nvPr/>
        </p:nvPicPr>
        <p:blipFill>
          <a:blip r:embed="rId2"/>
          <a:stretch>
            <a:fillRect/>
          </a:stretch>
        </p:blipFill>
        <p:spPr>
          <a:xfrm>
            <a:off x="1001711" y="1881908"/>
            <a:ext cx="2621507" cy="4218565"/>
          </a:xfrm>
          <a:prstGeom prst="rect">
            <a:avLst/>
          </a:prstGeom>
        </p:spPr>
      </p:pic>
      <p:pic>
        <p:nvPicPr>
          <p:cNvPr id="4" name="Picture 3">
            <a:extLst>
              <a:ext uri="{FF2B5EF4-FFF2-40B4-BE49-F238E27FC236}">
                <a16:creationId xmlns:a16="http://schemas.microsoft.com/office/drawing/2014/main" id="{86BE4859-2783-16D6-DDF8-0CCCF7B5E7EA}"/>
              </a:ext>
            </a:extLst>
          </p:cNvPr>
          <p:cNvPicPr>
            <a:picLocks noChangeAspect="1"/>
          </p:cNvPicPr>
          <p:nvPr/>
        </p:nvPicPr>
        <p:blipFill>
          <a:blip r:embed="rId3"/>
          <a:stretch>
            <a:fillRect/>
          </a:stretch>
        </p:blipFill>
        <p:spPr>
          <a:xfrm>
            <a:off x="4295164" y="1881908"/>
            <a:ext cx="2936146" cy="4218565"/>
          </a:xfrm>
          <a:prstGeom prst="rect">
            <a:avLst/>
          </a:prstGeom>
        </p:spPr>
      </p:pic>
      <p:pic>
        <p:nvPicPr>
          <p:cNvPr id="5" name="Picture 4">
            <a:extLst>
              <a:ext uri="{FF2B5EF4-FFF2-40B4-BE49-F238E27FC236}">
                <a16:creationId xmlns:a16="http://schemas.microsoft.com/office/drawing/2014/main" id="{27832861-F06C-0E28-BE4E-3DCC13968B2D}"/>
              </a:ext>
            </a:extLst>
          </p:cNvPr>
          <p:cNvPicPr>
            <a:picLocks noChangeAspect="1"/>
          </p:cNvPicPr>
          <p:nvPr/>
        </p:nvPicPr>
        <p:blipFill>
          <a:blip r:embed="rId4"/>
          <a:stretch>
            <a:fillRect/>
          </a:stretch>
        </p:blipFill>
        <p:spPr>
          <a:xfrm>
            <a:off x="8078598" y="1881908"/>
            <a:ext cx="2785145" cy="4169909"/>
          </a:xfrm>
          <a:prstGeom prst="rect">
            <a:avLst/>
          </a:prstGeom>
        </p:spPr>
      </p:pic>
    </p:spTree>
    <p:extLst>
      <p:ext uri="{BB962C8B-B14F-4D97-AF65-F5344CB8AC3E}">
        <p14:creationId xmlns:p14="http://schemas.microsoft.com/office/powerpoint/2010/main" val="22188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4369-E3E9-07EE-22A1-A847D234918B}"/>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Demo of UI and Layout </a:t>
            </a:r>
            <a:endParaRPr lang="en-US" dirty="0"/>
          </a:p>
        </p:txBody>
      </p:sp>
      <p:pic>
        <p:nvPicPr>
          <p:cNvPr id="6" name="Picture 5" descr="Text&#10;&#10;Description automatically generated">
            <a:extLst>
              <a:ext uri="{FF2B5EF4-FFF2-40B4-BE49-F238E27FC236}">
                <a16:creationId xmlns:a16="http://schemas.microsoft.com/office/drawing/2014/main" id="{93059C20-F24E-AA80-7949-D19AE1CB77BF}"/>
              </a:ext>
            </a:extLst>
          </p:cNvPr>
          <p:cNvPicPr>
            <a:picLocks noChangeAspect="1"/>
          </p:cNvPicPr>
          <p:nvPr/>
        </p:nvPicPr>
        <p:blipFill>
          <a:blip r:embed="rId2"/>
          <a:stretch>
            <a:fillRect/>
          </a:stretch>
        </p:blipFill>
        <p:spPr>
          <a:xfrm>
            <a:off x="1367404" y="2055303"/>
            <a:ext cx="2575419" cy="4320540"/>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73EA8B49-5708-B9D9-5412-D420191AC97E}"/>
              </a:ext>
            </a:extLst>
          </p:cNvPr>
          <p:cNvPicPr>
            <a:picLocks noChangeAspect="1"/>
          </p:cNvPicPr>
          <p:nvPr/>
        </p:nvPicPr>
        <p:blipFill>
          <a:blip r:embed="rId3"/>
          <a:stretch>
            <a:fillRect/>
          </a:stretch>
        </p:blipFill>
        <p:spPr>
          <a:xfrm>
            <a:off x="4739779" y="2055303"/>
            <a:ext cx="2634143" cy="4320541"/>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6BBAE0CC-32F4-4102-C05E-5A6117381CE2}"/>
              </a:ext>
            </a:extLst>
          </p:cNvPr>
          <p:cNvPicPr>
            <a:picLocks noChangeAspect="1"/>
          </p:cNvPicPr>
          <p:nvPr/>
        </p:nvPicPr>
        <p:blipFill>
          <a:blip r:embed="rId4"/>
          <a:stretch>
            <a:fillRect/>
          </a:stretch>
        </p:blipFill>
        <p:spPr>
          <a:xfrm>
            <a:off x="8099685" y="2045515"/>
            <a:ext cx="2419043" cy="4330327"/>
          </a:xfrm>
          <a:prstGeom prst="rect">
            <a:avLst/>
          </a:prstGeom>
        </p:spPr>
      </p:pic>
    </p:spTree>
    <p:extLst>
      <p:ext uri="{BB962C8B-B14F-4D97-AF65-F5344CB8AC3E}">
        <p14:creationId xmlns:p14="http://schemas.microsoft.com/office/powerpoint/2010/main" val="128720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267B-F583-B997-6ED0-70F3373CD3FD}"/>
              </a:ext>
            </a:extLst>
          </p:cNvPr>
          <p:cNvSpPr>
            <a:spLocks noGrp="1"/>
          </p:cNvSpPr>
          <p:nvPr>
            <p:ph type="title"/>
          </p:nvPr>
        </p:nvSpPr>
        <p:spPr>
          <a:xfrm>
            <a:off x="675543" y="492155"/>
            <a:ext cx="10840914" cy="892029"/>
          </a:xfrm>
        </p:spPr>
        <p:txBody>
          <a:bodyPr>
            <a:normAutofit/>
          </a:bodyPr>
          <a:lstStyle/>
          <a:p>
            <a:pPr algn="just"/>
            <a:r>
              <a:rPr lang="en-US" sz="4400" dirty="0">
                <a:latin typeface="Times New Roman" panose="02020603050405020304" pitchFamily="18" charset="0"/>
                <a:cs typeface="Times New Roman" panose="02020603050405020304" pitchFamily="18" charset="0"/>
              </a:rPr>
              <a:t>Table Data</a:t>
            </a:r>
          </a:p>
        </p:txBody>
      </p:sp>
      <p:pic>
        <p:nvPicPr>
          <p:cNvPr id="8" name="Picture 7" descr="Table&#10;&#10;Description automatically generated">
            <a:extLst>
              <a:ext uri="{FF2B5EF4-FFF2-40B4-BE49-F238E27FC236}">
                <a16:creationId xmlns:a16="http://schemas.microsoft.com/office/drawing/2014/main" id="{46BBBF57-2B48-A722-63EC-B3D68984382C}"/>
              </a:ext>
            </a:extLst>
          </p:cNvPr>
          <p:cNvPicPr>
            <a:picLocks noChangeAspect="1"/>
          </p:cNvPicPr>
          <p:nvPr/>
        </p:nvPicPr>
        <p:blipFill>
          <a:blip r:embed="rId2"/>
          <a:stretch>
            <a:fillRect/>
          </a:stretch>
        </p:blipFill>
        <p:spPr>
          <a:xfrm>
            <a:off x="1002713" y="1770078"/>
            <a:ext cx="5314196" cy="4595768"/>
          </a:xfrm>
          <a:prstGeom prst="rect">
            <a:avLst/>
          </a:prstGeom>
        </p:spPr>
      </p:pic>
      <p:pic>
        <p:nvPicPr>
          <p:cNvPr id="10" name="Picture 9" descr="A picture containing table&#10;&#10;Description automatically generated">
            <a:extLst>
              <a:ext uri="{FF2B5EF4-FFF2-40B4-BE49-F238E27FC236}">
                <a16:creationId xmlns:a16="http://schemas.microsoft.com/office/drawing/2014/main" id="{3E319CB2-19BF-6AB6-B9EB-3FB2C50FEF04}"/>
              </a:ext>
            </a:extLst>
          </p:cNvPr>
          <p:cNvPicPr>
            <a:picLocks noChangeAspect="1"/>
          </p:cNvPicPr>
          <p:nvPr/>
        </p:nvPicPr>
        <p:blipFill>
          <a:blip r:embed="rId3"/>
          <a:stretch>
            <a:fillRect/>
          </a:stretch>
        </p:blipFill>
        <p:spPr>
          <a:xfrm>
            <a:off x="7046752" y="1770078"/>
            <a:ext cx="3389154" cy="4595769"/>
          </a:xfrm>
          <a:prstGeom prst="rect">
            <a:avLst/>
          </a:prstGeom>
        </p:spPr>
      </p:pic>
    </p:spTree>
    <p:extLst>
      <p:ext uri="{BB962C8B-B14F-4D97-AF65-F5344CB8AC3E}">
        <p14:creationId xmlns:p14="http://schemas.microsoft.com/office/powerpoint/2010/main" val="168203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2227-36AF-1B7A-351E-0ED58330FBDC}"/>
              </a:ext>
            </a:extLst>
          </p:cNvPr>
          <p:cNvSpPr>
            <a:spLocks noGrp="1"/>
          </p:cNvSpPr>
          <p:nvPr>
            <p:ph type="title"/>
          </p:nvPr>
        </p:nvSpPr>
        <p:spPr>
          <a:xfrm>
            <a:off x="562292" y="198540"/>
            <a:ext cx="10840914" cy="1126921"/>
          </a:xfrm>
        </p:spPr>
        <p:txBody>
          <a:bodyPr>
            <a:normAutofit/>
          </a:bodyPr>
          <a:lstStyle/>
          <a:p>
            <a:r>
              <a:rPr lang="en-US" sz="4000" dirty="0">
                <a:latin typeface="Times New Roman" panose="02020603050405020304" pitchFamily="18" charset="0"/>
                <a:cs typeface="Times New Roman" panose="02020603050405020304" pitchFamily="18" charset="0"/>
              </a:rPr>
              <a:t>Table Data</a:t>
            </a:r>
            <a:endParaRPr lang="en-US" sz="4000" dirty="0"/>
          </a:p>
        </p:txBody>
      </p:sp>
      <p:pic>
        <p:nvPicPr>
          <p:cNvPr id="4" name="Picture 3" descr="A screenshot of a computer&#10;&#10;Description automatically generated with medium confidence">
            <a:extLst>
              <a:ext uri="{FF2B5EF4-FFF2-40B4-BE49-F238E27FC236}">
                <a16:creationId xmlns:a16="http://schemas.microsoft.com/office/drawing/2014/main" id="{2CFB13F8-8545-1A96-4C44-06148E21C2A5}"/>
              </a:ext>
            </a:extLst>
          </p:cNvPr>
          <p:cNvPicPr>
            <a:picLocks noChangeAspect="1"/>
          </p:cNvPicPr>
          <p:nvPr/>
        </p:nvPicPr>
        <p:blipFill>
          <a:blip r:embed="rId2"/>
          <a:stretch>
            <a:fillRect/>
          </a:stretch>
        </p:blipFill>
        <p:spPr>
          <a:xfrm>
            <a:off x="1459685" y="1560353"/>
            <a:ext cx="9046128" cy="2432808"/>
          </a:xfrm>
          <a:prstGeom prst="rect">
            <a:avLst/>
          </a:prstGeom>
        </p:spPr>
      </p:pic>
      <p:pic>
        <p:nvPicPr>
          <p:cNvPr id="6" name="Picture 5" descr="Calendar&#10;&#10;Description automatically generated with medium confidence">
            <a:extLst>
              <a:ext uri="{FF2B5EF4-FFF2-40B4-BE49-F238E27FC236}">
                <a16:creationId xmlns:a16="http://schemas.microsoft.com/office/drawing/2014/main" id="{99C83F36-D17A-6479-7847-36FCDFE968DF}"/>
              </a:ext>
            </a:extLst>
          </p:cNvPr>
          <p:cNvPicPr>
            <a:picLocks noChangeAspect="1"/>
          </p:cNvPicPr>
          <p:nvPr/>
        </p:nvPicPr>
        <p:blipFill>
          <a:blip r:embed="rId3"/>
          <a:stretch>
            <a:fillRect/>
          </a:stretch>
        </p:blipFill>
        <p:spPr>
          <a:xfrm>
            <a:off x="1459685" y="4226653"/>
            <a:ext cx="9046128" cy="2432808"/>
          </a:xfrm>
          <a:prstGeom prst="rect">
            <a:avLst/>
          </a:prstGeom>
        </p:spPr>
      </p:pic>
    </p:spTree>
    <p:extLst>
      <p:ext uri="{BB962C8B-B14F-4D97-AF65-F5344CB8AC3E}">
        <p14:creationId xmlns:p14="http://schemas.microsoft.com/office/powerpoint/2010/main" val="225129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C0DB-5B32-3FD6-1E71-55C9887189B5}"/>
              </a:ext>
            </a:extLst>
          </p:cNvPr>
          <p:cNvSpPr>
            <a:spLocks noGrp="1"/>
          </p:cNvSpPr>
          <p:nvPr>
            <p:ph type="title"/>
          </p:nvPr>
        </p:nvSpPr>
        <p:spPr>
          <a:xfrm>
            <a:off x="675543" y="215318"/>
            <a:ext cx="10840914" cy="1260000"/>
          </a:xfrm>
        </p:spPr>
        <p:txBody>
          <a:bodyPr>
            <a:normAutofit/>
          </a:bodyPr>
          <a:lstStyle/>
          <a:p>
            <a:r>
              <a:rPr lang="en-US" sz="4000" dirty="0">
                <a:latin typeface="Times New Roman" panose="02020603050405020304" pitchFamily="18" charset="0"/>
                <a:cs typeface="Times New Roman" panose="02020603050405020304" pitchFamily="18" charset="0"/>
              </a:rPr>
              <a:t>Table Data</a:t>
            </a:r>
            <a:endParaRPr lang="en-US" sz="4000" dirty="0"/>
          </a:p>
        </p:txBody>
      </p:sp>
      <p:pic>
        <p:nvPicPr>
          <p:cNvPr id="4" name="Picture 3" descr="Graphical user interface, application&#10;&#10;Description automatically generated">
            <a:extLst>
              <a:ext uri="{FF2B5EF4-FFF2-40B4-BE49-F238E27FC236}">
                <a16:creationId xmlns:a16="http://schemas.microsoft.com/office/drawing/2014/main" id="{5CA749C5-AF53-A789-D7BA-E139CB8BDFB1}"/>
              </a:ext>
            </a:extLst>
          </p:cNvPr>
          <p:cNvPicPr>
            <a:picLocks noChangeAspect="1"/>
          </p:cNvPicPr>
          <p:nvPr/>
        </p:nvPicPr>
        <p:blipFill>
          <a:blip r:embed="rId2"/>
          <a:stretch>
            <a:fillRect/>
          </a:stretch>
        </p:blipFill>
        <p:spPr>
          <a:xfrm>
            <a:off x="1904302" y="1475318"/>
            <a:ext cx="7432646" cy="4891926"/>
          </a:xfrm>
          <a:prstGeom prst="rect">
            <a:avLst/>
          </a:prstGeom>
        </p:spPr>
      </p:pic>
    </p:spTree>
    <p:extLst>
      <p:ext uri="{BB962C8B-B14F-4D97-AF65-F5344CB8AC3E}">
        <p14:creationId xmlns:p14="http://schemas.microsoft.com/office/powerpoint/2010/main" val="194403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F13F-4DF2-0134-52B7-70209A53E14E}"/>
              </a:ext>
            </a:extLst>
          </p:cNvPr>
          <p:cNvSpPr>
            <a:spLocks noGrp="1"/>
          </p:cNvSpPr>
          <p:nvPr>
            <p:ph type="ctrTitle"/>
          </p:nvPr>
        </p:nvSpPr>
        <p:spPr>
          <a:xfrm>
            <a:off x="704675" y="511728"/>
            <a:ext cx="10880521" cy="1073792"/>
          </a:xfrm>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7B469A22-A0CB-8697-C0C0-22FFE1031314}"/>
              </a:ext>
            </a:extLst>
          </p:cNvPr>
          <p:cNvSpPr>
            <a:spLocks noGrp="1"/>
          </p:cNvSpPr>
          <p:nvPr>
            <p:ph type="subTitle" idx="1"/>
          </p:nvPr>
        </p:nvSpPr>
        <p:spPr>
          <a:xfrm>
            <a:off x="906012" y="1803633"/>
            <a:ext cx="10603684" cy="3523376"/>
          </a:xfrm>
        </p:spPr>
        <p:txBody>
          <a:bodyPr>
            <a:normAutofit/>
          </a:bodyPr>
          <a:lstStyle/>
          <a:p>
            <a:pPr marL="285750" indent="-285750" algn="l">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In today's complicated healthcare environment, this record serves a number of purposes and is essential for the successful operation of the organ procurement and transplantation network system.</a:t>
            </a:r>
          </a:p>
          <a:p>
            <a:pPr marL="285750" indent="-285750" algn="l">
              <a:buFont typeface="Wingdings" panose="05000000000000000000" pitchFamily="2" charset="2"/>
              <a:buChar char="v"/>
            </a:pPr>
            <a:r>
              <a:rPr lang="en-US" cap="none">
                <a:latin typeface="Times New Roman" panose="02020603050405020304" pitchFamily="18" charset="0"/>
                <a:cs typeface="Times New Roman" panose="02020603050405020304" pitchFamily="18" charset="0"/>
              </a:rPr>
              <a:t>These </a:t>
            </a:r>
            <a:r>
              <a:rPr lang="en-US" cap="none" dirty="0">
                <a:latin typeface="Times New Roman" panose="02020603050405020304" pitchFamily="18" charset="0"/>
                <a:cs typeface="Times New Roman" panose="02020603050405020304" pitchFamily="18" charset="0"/>
              </a:rPr>
              <a:t>records show statistical data on how many organs are needed and how many are available at any particular time. It is necessary for the coordination, evaluation, and planning of organ procurement and transplantation.</a:t>
            </a:r>
          </a:p>
          <a:p>
            <a:pPr marL="285750" indent="-285750" algn="l">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The system interfaces were created to satisfy the demands and needs of the market at the time.</a:t>
            </a:r>
          </a:p>
          <a:p>
            <a:pPr marL="285750" indent="-285750" algn="l">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This system will help with issue solving and enhancing performance in the present.</a:t>
            </a:r>
          </a:p>
        </p:txBody>
      </p:sp>
    </p:spTree>
    <p:extLst>
      <p:ext uri="{BB962C8B-B14F-4D97-AF65-F5344CB8AC3E}">
        <p14:creationId xmlns:p14="http://schemas.microsoft.com/office/powerpoint/2010/main" val="332678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65CD-40C6-9D8D-2BAB-B0687A386425}"/>
              </a:ext>
            </a:extLst>
          </p:cNvPr>
          <p:cNvSpPr>
            <a:spLocks noGrp="1"/>
          </p:cNvSpPr>
          <p:nvPr>
            <p:ph type="title"/>
          </p:nvPr>
        </p:nvSpPr>
        <p:spPr>
          <a:xfrm>
            <a:off x="685801" y="609599"/>
            <a:ext cx="10840914" cy="498585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8442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3957-A259-8047-0067-F9CC4E353D6D}"/>
              </a:ext>
            </a:extLst>
          </p:cNvPr>
          <p:cNvSpPr>
            <a:spLocks noGrp="1"/>
          </p:cNvSpPr>
          <p:nvPr>
            <p:ph type="ctrTitle"/>
          </p:nvPr>
        </p:nvSpPr>
        <p:spPr>
          <a:xfrm>
            <a:off x="1166070" y="510487"/>
            <a:ext cx="10133901" cy="1276367"/>
          </a:xfrm>
        </p:spPr>
        <p:txBody>
          <a:bodyPr/>
          <a:lstStyle/>
          <a:p>
            <a:pPr algn="l"/>
            <a:r>
              <a:rPr lang="en-US"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2197F29E-CE59-20E2-1966-DEDA79E83F93}"/>
              </a:ext>
            </a:extLst>
          </p:cNvPr>
          <p:cNvSpPr>
            <a:spLocks noGrp="1"/>
          </p:cNvSpPr>
          <p:nvPr>
            <p:ph type="subTitle" idx="1"/>
          </p:nvPr>
        </p:nvSpPr>
        <p:spPr>
          <a:xfrm>
            <a:off x="899019" y="2155971"/>
            <a:ext cx="10393961" cy="4191541"/>
          </a:xfrm>
        </p:spPr>
        <p:txBody>
          <a:bodyPr>
            <a:normAutofit/>
          </a:bodyPr>
          <a:lstStyle/>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The organ procurement and transplantation network system (OPTNS) is a database management system that creates, manages, and works with different kinds of data about a person's donation or procurement of a specific organ.</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Every person in the database has a thorough medical history as well as other vital details like blood group, age, and so forth.</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In today's complicated healthcare environment, this record serves a number of purposes and is essential for the successful operation of the organ procurement and transplantation network system.</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It essentially maintains a database of statistical data regarding the network of organ donation and procurement.</a:t>
            </a:r>
          </a:p>
        </p:txBody>
      </p:sp>
    </p:spTree>
    <p:extLst>
      <p:ext uri="{BB962C8B-B14F-4D97-AF65-F5344CB8AC3E}">
        <p14:creationId xmlns:p14="http://schemas.microsoft.com/office/powerpoint/2010/main" val="418615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665E-2AC5-70F0-3CEE-FD84B70AF1DA}"/>
              </a:ext>
            </a:extLst>
          </p:cNvPr>
          <p:cNvSpPr>
            <a:spLocks noGrp="1"/>
          </p:cNvSpPr>
          <p:nvPr>
            <p:ph type="title"/>
          </p:nvPr>
        </p:nvSpPr>
        <p:spPr>
          <a:xfrm>
            <a:off x="736135" y="257263"/>
            <a:ext cx="10840914" cy="1260000"/>
          </a:xfrm>
        </p:spPr>
        <p:txBody>
          <a:bodyPr>
            <a:normAutofit/>
          </a:bodyPr>
          <a:lstStyle/>
          <a:p>
            <a:r>
              <a:rPr lang="en-US" sz="4000" dirty="0">
                <a:latin typeface="Times New Roman" panose="02020603050405020304" pitchFamily="18" charset="0"/>
                <a:cs typeface="Times New Roman" panose="02020603050405020304" pitchFamily="18" charset="0"/>
              </a:rPr>
              <a:t>Technologies Used</a:t>
            </a:r>
          </a:p>
        </p:txBody>
      </p:sp>
      <p:pic>
        <p:nvPicPr>
          <p:cNvPr id="3" name="Picture 2">
            <a:extLst>
              <a:ext uri="{FF2B5EF4-FFF2-40B4-BE49-F238E27FC236}">
                <a16:creationId xmlns:a16="http://schemas.microsoft.com/office/drawing/2014/main" id="{10E20021-7A5C-E4BA-4B3A-EFD3CDCD36E8}"/>
              </a:ext>
            </a:extLst>
          </p:cNvPr>
          <p:cNvPicPr>
            <a:picLocks noChangeAspect="1"/>
          </p:cNvPicPr>
          <p:nvPr/>
        </p:nvPicPr>
        <p:blipFill>
          <a:blip r:embed="rId2"/>
          <a:stretch>
            <a:fillRect/>
          </a:stretch>
        </p:blipFill>
        <p:spPr>
          <a:xfrm>
            <a:off x="1532280" y="1515619"/>
            <a:ext cx="3792041" cy="2314363"/>
          </a:xfrm>
          <a:prstGeom prst="rect">
            <a:avLst/>
          </a:prstGeom>
        </p:spPr>
      </p:pic>
      <p:pic>
        <p:nvPicPr>
          <p:cNvPr id="4" name="Picture 3">
            <a:extLst>
              <a:ext uri="{FF2B5EF4-FFF2-40B4-BE49-F238E27FC236}">
                <a16:creationId xmlns:a16="http://schemas.microsoft.com/office/drawing/2014/main" id="{D36451B8-9269-5C17-A676-0B904BEE7E70}"/>
              </a:ext>
            </a:extLst>
          </p:cNvPr>
          <p:cNvPicPr>
            <a:picLocks noChangeAspect="1"/>
          </p:cNvPicPr>
          <p:nvPr/>
        </p:nvPicPr>
        <p:blipFill>
          <a:blip r:embed="rId3"/>
          <a:stretch>
            <a:fillRect/>
          </a:stretch>
        </p:blipFill>
        <p:spPr>
          <a:xfrm>
            <a:off x="6399873" y="1515619"/>
            <a:ext cx="3370807" cy="2314363"/>
          </a:xfrm>
          <a:prstGeom prst="rect">
            <a:avLst/>
          </a:prstGeom>
        </p:spPr>
      </p:pic>
      <p:pic>
        <p:nvPicPr>
          <p:cNvPr id="5" name="Picture 4">
            <a:extLst>
              <a:ext uri="{FF2B5EF4-FFF2-40B4-BE49-F238E27FC236}">
                <a16:creationId xmlns:a16="http://schemas.microsoft.com/office/drawing/2014/main" id="{ECB1DF80-AA70-D70B-721C-09C5056B4A2D}"/>
              </a:ext>
            </a:extLst>
          </p:cNvPr>
          <p:cNvPicPr>
            <a:picLocks noChangeAspect="1"/>
          </p:cNvPicPr>
          <p:nvPr/>
        </p:nvPicPr>
        <p:blipFill>
          <a:blip r:embed="rId4"/>
          <a:stretch>
            <a:fillRect/>
          </a:stretch>
        </p:blipFill>
        <p:spPr>
          <a:xfrm>
            <a:off x="3313651" y="3992697"/>
            <a:ext cx="5394121" cy="2419281"/>
          </a:xfrm>
          <a:prstGeom prst="rect">
            <a:avLst/>
          </a:prstGeom>
        </p:spPr>
      </p:pic>
    </p:spTree>
    <p:extLst>
      <p:ext uri="{BB962C8B-B14F-4D97-AF65-F5344CB8AC3E}">
        <p14:creationId xmlns:p14="http://schemas.microsoft.com/office/powerpoint/2010/main" val="19008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C001-429F-CD5F-5955-9BBDA0C23CCD}"/>
              </a:ext>
            </a:extLst>
          </p:cNvPr>
          <p:cNvSpPr>
            <a:spLocks noGrp="1"/>
          </p:cNvSpPr>
          <p:nvPr>
            <p:ph type="ctrTitle"/>
          </p:nvPr>
        </p:nvSpPr>
        <p:spPr>
          <a:xfrm>
            <a:off x="1275127" y="487398"/>
            <a:ext cx="9884997" cy="1000051"/>
          </a:xfrm>
        </p:spPr>
        <p:txBody>
          <a:bodyPr>
            <a:normAutofit/>
          </a:bodyPr>
          <a:lstStyle/>
          <a:p>
            <a:pPr algn="l"/>
            <a:r>
              <a:rPr lang="en-US" dirty="0">
                <a:latin typeface="Times New Roman" panose="02020603050405020304" pitchFamily="18" charset="0"/>
                <a:cs typeface="Times New Roman" panose="02020603050405020304" pitchFamily="18" charset="0"/>
              </a:rPr>
              <a:t>GOALS</a:t>
            </a:r>
          </a:p>
        </p:txBody>
      </p:sp>
      <p:sp>
        <p:nvSpPr>
          <p:cNvPr id="3" name="Subtitle 2">
            <a:extLst>
              <a:ext uri="{FF2B5EF4-FFF2-40B4-BE49-F238E27FC236}">
                <a16:creationId xmlns:a16="http://schemas.microsoft.com/office/drawing/2014/main" id="{C42ACD72-1859-C848-6E33-703ED52FD85B}"/>
              </a:ext>
            </a:extLst>
          </p:cNvPr>
          <p:cNvSpPr>
            <a:spLocks noGrp="1"/>
          </p:cNvSpPr>
          <p:nvPr>
            <p:ph type="subTitle" idx="1"/>
          </p:nvPr>
        </p:nvSpPr>
        <p:spPr>
          <a:xfrm>
            <a:off x="1426128" y="1963024"/>
            <a:ext cx="9733998" cy="4219662"/>
          </a:xfrm>
        </p:spPr>
        <p:txBody>
          <a:bodyPr>
            <a:normAutofit/>
          </a:bodyPr>
          <a:lstStyle/>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To create an organ procurement and transplantation network system using Microsoft SQL server, Azure data studio and Microsoft power applications. </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The system consists of a database management tier and an organization tier.</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The doctor's data is visible.</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There is a log table in place.</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Data of both patients and donors can be accessed.</a:t>
            </a:r>
          </a:p>
          <a:p>
            <a:pPr marL="285750" indent="-285750"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To provide statistical information regarding the number of organs needed and available at the particular point of time. To plan, evaluate, and coordinate organ donation and procurement.</a:t>
            </a:r>
          </a:p>
        </p:txBody>
      </p:sp>
    </p:spTree>
    <p:extLst>
      <p:ext uri="{BB962C8B-B14F-4D97-AF65-F5344CB8AC3E}">
        <p14:creationId xmlns:p14="http://schemas.microsoft.com/office/powerpoint/2010/main" val="41126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B189-AAE9-1CE3-FCFD-04C8982EF643}"/>
              </a:ext>
            </a:extLst>
          </p:cNvPr>
          <p:cNvSpPr>
            <a:spLocks noGrp="1"/>
          </p:cNvSpPr>
          <p:nvPr>
            <p:ph type="ctrTitle"/>
          </p:nvPr>
        </p:nvSpPr>
        <p:spPr>
          <a:xfrm>
            <a:off x="1048625" y="434467"/>
            <a:ext cx="10217790" cy="1285797"/>
          </a:xfrm>
        </p:spPr>
        <p:txBody>
          <a:bodyPr/>
          <a:lstStyle/>
          <a:p>
            <a:pPr algn="l"/>
            <a:r>
              <a:rPr lang="en-US" dirty="0">
                <a:latin typeface="Times New Roman" panose="02020603050405020304" pitchFamily="18" charset="0"/>
                <a:cs typeface="Times New Roman" panose="02020603050405020304" pitchFamily="18" charset="0"/>
              </a:rPr>
              <a:t>Specifications</a:t>
            </a:r>
          </a:p>
        </p:txBody>
      </p:sp>
      <p:sp>
        <p:nvSpPr>
          <p:cNvPr id="3" name="Subtitle 2">
            <a:extLst>
              <a:ext uri="{FF2B5EF4-FFF2-40B4-BE49-F238E27FC236}">
                <a16:creationId xmlns:a16="http://schemas.microsoft.com/office/drawing/2014/main" id="{6047B1DE-C598-EB44-394A-4C29DF15DE06}"/>
              </a:ext>
            </a:extLst>
          </p:cNvPr>
          <p:cNvSpPr>
            <a:spLocks noGrp="1"/>
          </p:cNvSpPr>
          <p:nvPr>
            <p:ph type="subTitle" idx="1"/>
          </p:nvPr>
        </p:nvSpPr>
        <p:spPr>
          <a:xfrm>
            <a:off x="1048626" y="2348916"/>
            <a:ext cx="10310068" cy="3254929"/>
          </a:xfrm>
        </p:spPr>
        <p:txBody>
          <a:bodyPr>
            <a:normAutofit/>
          </a:bodyPr>
          <a:lstStyle/>
          <a:p>
            <a:pPr marL="342900" indent="-342900" algn="just" fontAlgn="base">
              <a:buFont typeface="Wingdings" panose="05000000000000000000" pitchFamily="2" charset="2"/>
              <a:buChar char="v"/>
            </a:pPr>
            <a:r>
              <a:rPr lang="en-US" sz="2000" cap="none" dirty="0">
                <a:effectLst/>
                <a:latin typeface="Times New Roman" panose="02020603050405020304" pitchFamily="18" charset="0"/>
                <a:cs typeface="Times New Roman" panose="02020603050405020304" pitchFamily="18" charset="0"/>
              </a:rPr>
              <a:t>Entity relationship data requirements/business rules</a:t>
            </a:r>
          </a:p>
          <a:p>
            <a:pPr marL="342900" indent="-342900" algn="just" fontAlgn="base">
              <a:buFont typeface="Wingdings" panose="05000000000000000000" pitchFamily="2" charset="2"/>
              <a:buChar char="v"/>
            </a:pPr>
            <a:r>
              <a:rPr lang="en-US" sz="2000" cap="none" dirty="0">
                <a:effectLst/>
                <a:latin typeface="Times New Roman" panose="02020603050405020304" pitchFamily="18" charset="0"/>
                <a:cs typeface="Times New Roman" panose="02020603050405020304" pitchFamily="18" charset="0"/>
              </a:rPr>
              <a:t>Conceptual data model</a:t>
            </a:r>
          </a:p>
          <a:p>
            <a:pPr marL="342900" indent="-342900" algn="just" fontAlgn="base">
              <a:buFont typeface="Wingdings" panose="05000000000000000000" pitchFamily="2" charset="2"/>
              <a:buChar char="v"/>
            </a:pPr>
            <a:r>
              <a:rPr lang="en-US" sz="2000" cap="none" dirty="0">
                <a:effectLst/>
                <a:latin typeface="Times New Roman" panose="02020603050405020304" pitchFamily="18" charset="0"/>
                <a:cs typeface="Times New Roman" panose="02020603050405020304" pitchFamily="18" charset="0"/>
              </a:rPr>
              <a:t>Logical data model</a:t>
            </a:r>
          </a:p>
          <a:p>
            <a:pPr marL="342900" indent="-342900" algn="just">
              <a:buClr>
                <a:srgbClr val="FFFFFF"/>
              </a:buClr>
              <a:buFont typeface="Wingdings" panose="05000000000000000000" pitchFamily="2" charset="2"/>
              <a:buChar char="v"/>
            </a:pPr>
            <a:r>
              <a:rPr lang="en-US" sz="2000" cap="none" dirty="0">
                <a:effectLst/>
                <a:latin typeface="Times New Roman" panose="02020603050405020304" pitchFamily="18" charset="0"/>
                <a:cs typeface="Times New Roman" panose="02020603050405020304" pitchFamily="18" charset="0"/>
              </a:rPr>
              <a:t>Logical design user interface layout </a:t>
            </a:r>
          </a:p>
          <a:p>
            <a:pPr marL="342900" indent="-342900" algn="just">
              <a:buClr>
                <a:srgbClr val="FFFFFF"/>
              </a:buClr>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Demo of UI and layout</a:t>
            </a:r>
          </a:p>
          <a:p>
            <a:pPr marL="342900" indent="-342900" algn="just">
              <a:buClr>
                <a:srgbClr val="FFFFFF"/>
              </a:buClr>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Table data</a:t>
            </a:r>
          </a:p>
        </p:txBody>
      </p:sp>
    </p:spTree>
    <p:extLst>
      <p:ext uri="{BB962C8B-B14F-4D97-AF65-F5344CB8AC3E}">
        <p14:creationId xmlns:p14="http://schemas.microsoft.com/office/powerpoint/2010/main" val="31288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49DD-D2AF-0B0D-AB88-DF22E4957872}"/>
              </a:ext>
            </a:extLst>
          </p:cNvPr>
          <p:cNvSpPr>
            <a:spLocks noGrp="1"/>
          </p:cNvSpPr>
          <p:nvPr>
            <p:ph type="title"/>
          </p:nvPr>
        </p:nvSpPr>
        <p:spPr>
          <a:xfrm>
            <a:off x="685801" y="609600"/>
            <a:ext cx="10840914" cy="1118532"/>
          </a:xfrm>
        </p:spPr>
        <p:txBody>
          <a:bodyPr>
            <a:normAutofit/>
          </a:bodyPr>
          <a:lstStyle/>
          <a:p>
            <a:r>
              <a:rPr lang="en-US" sz="4000" dirty="0">
                <a:latin typeface="Times New Roman" panose="02020603050405020304" pitchFamily="18" charset="0"/>
                <a:cs typeface="Times New Roman" panose="02020603050405020304" pitchFamily="18" charset="0"/>
              </a:rPr>
              <a:t>ERD Data Requirements</a:t>
            </a:r>
          </a:p>
        </p:txBody>
      </p:sp>
      <p:pic>
        <p:nvPicPr>
          <p:cNvPr id="4" name="Picture 3" descr="Table&#10;&#10;Description automatically generated">
            <a:extLst>
              <a:ext uri="{FF2B5EF4-FFF2-40B4-BE49-F238E27FC236}">
                <a16:creationId xmlns:a16="http://schemas.microsoft.com/office/drawing/2014/main" id="{DA5BBEE6-CAD5-3E21-F350-6D9B7F8CF138}"/>
              </a:ext>
            </a:extLst>
          </p:cNvPr>
          <p:cNvPicPr>
            <a:picLocks noChangeAspect="1"/>
          </p:cNvPicPr>
          <p:nvPr/>
        </p:nvPicPr>
        <p:blipFill>
          <a:blip r:embed="rId2"/>
          <a:stretch>
            <a:fillRect/>
          </a:stretch>
        </p:blipFill>
        <p:spPr>
          <a:xfrm>
            <a:off x="931178" y="1728132"/>
            <a:ext cx="4823670" cy="4840448"/>
          </a:xfrm>
          <a:prstGeom prst="rect">
            <a:avLst/>
          </a:prstGeom>
        </p:spPr>
      </p:pic>
      <p:pic>
        <p:nvPicPr>
          <p:cNvPr id="6" name="Picture 5" descr="Table&#10;&#10;Description automatically generated">
            <a:extLst>
              <a:ext uri="{FF2B5EF4-FFF2-40B4-BE49-F238E27FC236}">
                <a16:creationId xmlns:a16="http://schemas.microsoft.com/office/drawing/2014/main" id="{C12CB1FE-08DE-00A7-C5B2-A94B1845DAAF}"/>
              </a:ext>
            </a:extLst>
          </p:cNvPr>
          <p:cNvPicPr>
            <a:picLocks noChangeAspect="1"/>
          </p:cNvPicPr>
          <p:nvPr/>
        </p:nvPicPr>
        <p:blipFill>
          <a:blip r:embed="rId3"/>
          <a:stretch>
            <a:fillRect/>
          </a:stretch>
        </p:blipFill>
        <p:spPr>
          <a:xfrm>
            <a:off x="6106258" y="2528136"/>
            <a:ext cx="5277587" cy="3381908"/>
          </a:xfrm>
          <a:prstGeom prst="rect">
            <a:avLst/>
          </a:prstGeom>
        </p:spPr>
      </p:pic>
    </p:spTree>
    <p:extLst>
      <p:ext uri="{BB962C8B-B14F-4D97-AF65-F5344CB8AC3E}">
        <p14:creationId xmlns:p14="http://schemas.microsoft.com/office/powerpoint/2010/main" val="327592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F6C6-A358-25D7-F174-9C363E1D346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ERD Data Requirements</a:t>
            </a:r>
            <a:endParaRPr lang="en-US" sz="4000" dirty="0"/>
          </a:p>
        </p:txBody>
      </p:sp>
      <p:pic>
        <p:nvPicPr>
          <p:cNvPr id="4" name="Picture 3" descr="Table&#10;&#10;Description automatically generated">
            <a:extLst>
              <a:ext uri="{FF2B5EF4-FFF2-40B4-BE49-F238E27FC236}">
                <a16:creationId xmlns:a16="http://schemas.microsoft.com/office/drawing/2014/main" id="{A193E8FA-15BF-4BAE-1692-FF409BE590FD}"/>
              </a:ext>
            </a:extLst>
          </p:cNvPr>
          <p:cNvPicPr>
            <a:picLocks noChangeAspect="1"/>
          </p:cNvPicPr>
          <p:nvPr/>
        </p:nvPicPr>
        <p:blipFill>
          <a:blip r:embed="rId2"/>
          <a:stretch>
            <a:fillRect/>
          </a:stretch>
        </p:blipFill>
        <p:spPr>
          <a:xfrm>
            <a:off x="2118184" y="2228196"/>
            <a:ext cx="7401958" cy="3743847"/>
          </a:xfrm>
          <a:prstGeom prst="rect">
            <a:avLst/>
          </a:prstGeom>
        </p:spPr>
      </p:pic>
    </p:spTree>
    <p:extLst>
      <p:ext uri="{BB962C8B-B14F-4D97-AF65-F5344CB8AC3E}">
        <p14:creationId xmlns:p14="http://schemas.microsoft.com/office/powerpoint/2010/main" val="27129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AC2A-EF73-B2DF-D932-CC584E2E50FB}"/>
              </a:ext>
            </a:extLst>
          </p:cNvPr>
          <p:cNvSpPr>
            <a:spLocks noGrp="1"/>
          </p:cNvSpPr>
          <p:nvPr>
            <p:ph type="title"/>
          </p:nvPr>
        </p:nvSpPr>
        <p:spPr>
          <a:xfrm>
            <a:off x="558097" y="335560"/>
            <a:ext cx="10840914" cy="1131368"/>
          </a:xfrm>
        </p:spPr>
        <p:txBody>
          <a:bodyPr>
            <a:normAutofit/>
          </a:bodyPr>
          <a:lstStyle/>
          <a:p>
            <a:pPr algn="just"/>
            <a:r>
              <a:rPr lang="en-US" sz="4400" dirty="0">
                <a:latin typeface="Times New Roman" panose="02020603050405020304" pitchFamily="18" charset="0"/>
                <a:cs typeface="Times New Roman" panose="02020603050405020304" pitchFamily="18" charset="0"/>
              </a:rPr>
              <a:t>Conceptual Model</a:t>
            </a:r>
          </a:p>
        </p:txBody>
      </p:sp>
      <p:pic>
        <p:nvPicPr>
          <p:cNvPr id="3" name="Picture 2">
            <a:extLst>
              <a:ext uri="{FF2B5EF4-FFF2-40B4-BE49-F238E27FC236}">
                <a16:creationId xmlns:a16="http://schemas.microsoft.com/office/drawing/2014/main" id="{CD94FD84-3F6D-913E-BF8B-CA7CA33031DB}"/>
              </a:ext>
            </a:extLst>
          </p:cNvPr>
          <p:cNvPicPr>
            <a:picLocks noChangeAspect="1"/>
          </p:cNvPicPr>
          <p:nvPr/>
        </p:nvPicPr>
        <p:blipFill>
          <a:blip r:embed="rId2"/>
          <a:stretch>
            <a:fillRect/>
          </a:stretch>
        </p:blipFill>
        <p:spPr>
          <a:xfrm>
            <a:off x="1510018" y="1562402"/>
            <a:ext cx="9269835" cy="5022956"/>
          </a:xfrm>
          <a:prstGeom prst="rect">
            <a:avLst/>
          </a:prstGeom>
        </p:spPr>
      </p:pic>
    </p:spTree>
    <p:extLst>
      <p:ext uri="{BB962C8B-B14F-4D97-AF65-F5344CB8AC3E}">
        <p14:creationId xmlns:p14="http://schemas.microsoft.com/office/powerpoint/2010/main" val="241929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33AE-433B-844F-6CA8-C7A42C36ADB3}"/>
              </a:ext>
            </a:extLst>
          </p:cNvPr>
          <p:cNvSpPr>
            <a:spLocks noGrp="1"/>
          </p:cNvSpPr>
          <p:nvPr>
            <p:ph type="title"/>
          </p:nvPr>
        </p:nvSpPr>
        <p:spPr>
          <a:xfrm>
            <a:off x="675543" y="282430"/>
            <a:ext cx="10840914" cy="1260000"/>
          </a:xfrm>
        </p:spPr>
        <p:txBody>
          <a:bodyPr>
            <a:normAutofit/>
          </a:bodyPr>
          <a:lstStyle/>
          <a:p>
            <a:pPr algn="just"/>
            <a:r>
              <a:rPr lang="en-US" sz="4400" dirty="0">
                <a:latin typeface="Times New Roman" panose="02020603050405020304" pitchFamily="18" charset="0"/>
                <a:cs typeface="Times New Roman" panose="02020603050405020304" pitchFamily="18" charset="0"/>
              </a:rPr>
              <a:t>Logical Model</a:t>
            </a:r>
          </a:p>
        </p:txBody>
      </p:sp>
      <p:pic>
        <p:nvPicPr>
          <p:cNvPr id="3" name="Picture 2">
            <a:extLst>
              <a:ext uri="{FF2B5EF4-FFF2-40B4-BE49-F238E27FC236}">
                <a16:creationId xmlns:a16="http://schemas.microsoft.com/office/drawing/2014/main" id="{E5CA12FA-0EA1-9A80-CA16-9703B737CA08}"/>
              </a:ext>
            </a:extLst>
          </p:cNvPr>
          <p:cNvPicPr>
            <a:picLocks noChangeAspect="1"/>
          </p:cNvPicPr>
          <p:nvPr/>
        </p:nvPicPr>
        <p:blipFill>
          <a:blip r:embed="rId2"/>
          <a:stretch>
            <a:fillRect/>
          </a:stretch>
        </p:blipFill>
        <p:spPr>
          <a:xfrm>
            <a:off x="1593908" y="1367406"/>
            <a:ext cx="8766496" cy="5208164"/>
          </a:xfrm>
          <a:prstGeom prst="rect">
            <a:avLst/>
          </a:prstGeom>
        </p:spPr>
      </p:pic>
    </p:spTree>
    <p:extLst>
      <p:ext uri="{BB962C8B-B14F-4D97-AF65-F5344CB8AC3E}">
        <p14:creationId xmlns:p14="http://schemas.microsoft.com/office/powerpoint/2010/main" val="492549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152</TotalTime>
  <Words>387</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Celestial</vt:lpstr>
      <vt:lpstr>IST 659: Organ Procurement and Transplantation Network System</vt:lpstr>
      <vt:lpstr>Overview</vt:lpstr>
      <vt:lpstr>Technologies Used</vt:lpstr>
      <vt:lpstr>GOALS</vt:lpstr>
      <vt:lpstr>Specifications</vt:lpstr>
      <vt:lpstr>ERD Data Requirements</vt:lpstr>
      <vt:lpstr>ERD Data Requirements</vt:lpstr>
      <vt:lpstr>Conceptual Model</vt:lpstr>
      <vt:lpstr>Logical Model</vt:lpstr>
      <vt:lpstr>Demo of UI and Layout </vt:lpstr>
      <vt:lpstr>Demo of UI and Layout </vt:lpstr>
      <vt:lpstr>Demo of UI and Layout </vt:lpstr>
      <vt:lpstr>Table Data</vt:lpstr>
      <vt:lpstr>Table Data</vt:lpstr>
      <vt:lpstr>Table Data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659: Organ Procurement and Transplantation Network System</dc:title>
  <dc:creator>Abhijeet Kumar Lal</dc:creator>
  <cp:lastModifiedBy>Abhijeet Kumar Lal</cp:lastModifiedBy>
  <cp:revision>5</cp:revision>
  <dcterms:created xsi:type="dcterms:W3CDTF">2022-12-11T00:31:18Z</dcterms:created>
  <dcterms:modified xsi:type="dcterms:W3CDTF">2022-12-11T04:09:22Z</dcterms:modified>
</cp:coreProperties>
</file>