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2"/>
  </p:notesMasterIdLst>
  <p:sldIdLst>
    <p:sldId id="256" r:id="rId3"/>
    <p:sldId id="327" r:id="rId4"/>
    <p:sldId id="325" r:id="rId5"/>
    <p:sldId id="346" r:id="rId6"/>
    <p:sldId id="353" r:id="rId7"/>
    <p:sldId id="352" r:id="rId8"/>
    <p:sldId id="361" r:id="rId9"/>
    <p:sldId id="331" r:id="rId10"/>
    <p:sldId id="369" r:id="rId11"/>
    <p:sldId id="362" r:id="rId12"/>
    <p:sldId id="351" r:id="rId13"/>
    <p:sldId id="363" r:id="rId14"/>
    <p:sldId id="356" r:id="rId15"/>
    <p:sldId id="357" r:id="rId16"/>
    <p:sldId id="358" r:id="rId17"/>
    <p:sldId id="347" r:id="rId18"/>
    <p:sldId id="364" r:id="rId19"/>
    <p:sldId id="348" r:id="rId20"/>
    <p:sldId id="336" r:id="rId21"/>
    <p:sldId id="365" r:id="rId22"/>
    <p:sldId id="371" r:id="rId23"/>
    <p:sldId id="366" r:id="rId24"/>
    <p:sldId id="373" r:id="rId25"/>
    <p:sldId id="367" r:id="rId26"/>
    <p:sldId id="372" r:id="rId27"/>
    <p:sldId id="368" r:id="rId28"/>
    <p:sldId id="349" r:id="rId29"/>
    <p:sldId id="350"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000000"/>
    <a:srgbClr val="5095D1"/>
    <a:srgbClr val="4472C4"/>
    <a:srgbClr val="286498"/>
    <a:srgbClr val="A6A6A6"/>
    <a:srgbClr val="7F7F7F"/>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0554" autoAdjust="0"/>
  </p:normalViewPr>
  <p:slideViewPr>
    <p:cSldViewPr snapToGrid="0">
      <p:cViewPr varScale="1">
        <p:scale>
          <a:sx n="62" d="100"/>
          <a:sy n="62" d="100"/>
        </p:scale>
        <p:origin x="723" y="39"/>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5095D1"/>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5095D1"/>
        </a:solidFill>
      </dgm:spPr>
      <dgm:t>
        <a:bodyPr/>
        <a:lstStyle/>
        <a:p>
          <a:r>
            <a:rPr lang="en-US" dirty="0" err="1"/>
            <a:t>AoT</a:t>
          </a:r>
          <a:endParaRPr lang="en-US" dirty="0"/>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5095D1"/>
        </a:solidFill>
      </dgm:spPr>
      <dgm:t>
        <a:bodyPr/>
        <a:lstStyle/>
        <a:p>
          <a:r>
            <a:rPr lang="en-US" dirty="0"/>
            <a:t>.APP</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5095D1"/>
        </a:solidFill>
      </dgm:spPr>
      <dgm:t>
        <a:bodyPr/>
        <a:lstStyle/>
        <a:p>
          <a:r>
            <a:rPr lang="en-US" dirty="0"/>
            <a:t>Native ARM Binary</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000000"/>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000000"/>
        </a:solidFill>
      </dgm:spPr>
      <dgm:t>
        <a:bodyPr/>
        <a:lstStyle/>
        <a:p>
          <a:r>
            <a:rPr lang="en-US" dirty="0"/>
            <a:t>Compile &amp; Link</a:t>
          </a:r>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000000"/>
        </a:solidFill>
      </dgm:spPr>
      <dgm:t>
        <a:bodyPr/>
        <a:lstStyle/>
        <a:p>
          <a:r>
            <a:rPr lang="en-US" dirty="0"/>
            <a:t>..APK</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000000"/>
        </a:solidFill>
      </dgm:spPr>
      <dgm:t>
        <a:bodyPr/>
        <a:lstStyle/>
        <a:p>
          <a:r>
            <a:rPr lang="en-US" dirty="0"/>
            <a:t>IL + JIT = Native</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E701C22-8BB4-4FF8-B73C-E07769622685}" type="doc">
      <dgm:prSet loTypeId="urn:microsoft.com/office/officeart/2005/8/layout/chevron1" loCatId="process" qsTypeId="urn:microsoft.com/office/officeart/2005/8/quickstyle/simple1" qsCatId="simple" csTypeId="urn:microsoft.com/office/officeart/2005/8/colors/accent2_2" csCatId="accent2" phldr="1"/>
      <dgm:spPr/>
    </dgm:pt>
    <dgm:pt modelId="{B765B478-5924-4F0F-B9FA-2702C0A0D446}">
      <dgm:prSet phldrT="[Text]"/>
      <dgm:spPr>
        <a:solidFill>
          <a:srgbClr val="235888"/>
        </a:solidFill>
      </dgm:spPr>
      <dgm:t>
        <a:bodyPr/>
        <a:lstStyle/>
        <a:p>
          <a:r>
            <a:rPr lang="en-US" dirty="0"/>
            <a:t>.NET + C# + Bindings</a:t>
          </a:r>
        </a:p>
      </dgm:t>
    </dgm:pt>
    <dgm:pt modelId="{3FFFA932-B3B6-4472-B792-EDE2398663BE}" type="parTrans" cxnId="{00456459-A0BF-4AA5-803C-CF359307CC6A}">
      <dgm:prSet/>
      <dgm:spPr/>
      <dgm:t>
        <a:bodyPr/>
        <a:lstStyle/>
        <a:p>
          <a:endParaRPr lang="en-US"/>
        </a:p>
      </dgm:t>
    </dgm:pt>
    <dgm:pt modelId="{F4AAD58E-D365-48E4-BB56-41C800D5AE77}" type="sibTrans" cxnId="{00456459-A0BF-4AA5-803C-CF359307CC6A}">
      <dgm:prSet/>
      <dgm:spPr/>
      <dgm:t>
        <a:bodyPr/>
        <a:lstStyle/>
        <a:p>
          <a:endParaRPr lang="en-US"/>
        </a:p>
      </dgm:t>
    </dgm:pt>
    <dgm:pt modelId="{B0C297C0-0552-4C55-B7E8-CF5B39AC3C8D}">
      <dgm:prSet phldrT="[Text]"/>
      <dgm:spPr>
        <a:solidFill>
          <a:srgbClr val="235888"/>
        </a:solidFill>
      </dgm:spPr>
      <dgm:t>
        <a:bodyPr/>
        <a:lstStyle/>
        <a:p>
          <a:r>
            <a:rPr lang="en-US" dirty="0"/>
            <a:t>Native Compile</a:t>
          </a:r>
        </a:p>
      </dgm:t>
    </dgm:pt>
    <dgm:pt modelId="{055B9786-DEA6-4060-9EC4-F11D22938F49}" type="parTrans" cxnId="{505AB753-CA4C-46DC-B509-C70CC8B9EEFE}">
      <dgm:prSet/>
      <dgm:spPr/>
      <dgm:t>
        <a:bodyPr/>
        <a:lstStyle/>
        <a:p>
          <a:endParaRPr lang="en-US"/>
        </a:p>
      </dgm:t>
    </dgm:pt>
    <dgm:pt modelId="{EA342B2D-E972-4B6D-AC27-A6CD194C11C9}" type="sibTrans" cxnId="{505AB753-CA4C-46DC-B509-C70CC8B9EEFE}">
      <dgm:prSet/>
      <dgm:spPr/>
      <dgm:t>
        <a:bodyPr/>
        <a:lstStyle/>
        <a:p>
          <a:endParaRPr lang="en-US"/>
        </a:p>
      </dgm:t>
    </dgm:pt>
    <dgm:pt modelId="{697DAC39-FAF7-4D6A-BADA-EF0AF4E0DC25}">
      <dgm:prSet phldrT="[Text]"/>
      <dgm:spPr>
        <a:solidFill>
          <a:srgbClr val="235888"/>
        </a:solidFill>
      </dgm:spPr>
      <dgm:t>
        <a:bodyPr/>
        <a:lstStyle/>
        <a:p>
          <a:r>
            <a:rPr lang="en-US" dirty="0"/>
            <a:t>.APPX</a:t>
          </a:r>
        </a:p>
      </dgm:t>
    </dgm:pt>
    <dgm:pt modelId="{A8038F07-E8B3-4958-80FF-F61F82F49E06}" type="parTrans" cxnId="{CD79D7FC-2EE5-4650-8CD7-B22C55BC5317}">
      <dgm:prSet/>
      <dgm:spPr/>
      <dgm:t>
        <a:bodyPr/>
        <a:lstStyle/>
        <a:p>
          <a:endParaRPr lang="en-US"/>
        </a:p>
      </dgm:t>
    </dgm:pt>
    <dgm:pt modelId="{2E1F6F67-6F75-4C60-9538-EEC71B7D713B}" type="sibTrans" cxnId="{CD79D7FC-2EE5-4650-8CD7-B22C55BC5317}">
      <dgm:prSet/>
      <dgm:spPr/>
      <dgm:t>
        <a:bodyPr/>
        <a:lstStyle/>
        <a:p>
          <a:endParaRPr lang="en-US"/>
        </a:p>
      </dgm:t>
    </dgm:pt>
    <dgm:pt modelId="{8DA2F6DB-7557-41CE-8A64-41B50FDC25C3}">
      <dgm:prSet phldrT="[Text]"/>
      <dgm:spPr>
        <a:solidFill>
          <a:srgbClr val="235888"/>
        </a:solidFill>
      </dgm:spPr>
      <dgm:t>
        <a:bodyPr/>
        <a:lstStyle/>
        <a:p>
          <a:r>
            <a:rPr lang="en-US" dirty="0"/>
            <a:t>Native ARM/x86/x64 Binary</a:t>
          </a:r>
        </a:p>
      </dgm:t>
    </dgm:pt>
    <dgm:pt modelId="{023E1085-7462-4149-AEC1-87401C003AC6}" type="parTrans" cxnId="{B2F7D604-D30A-4AD4-AE88-D5BE97F8498F}">
      <dgm:prSet/>
      <dgm:spPr/>
      <dgm:t>
        <a:bodyPr/>
        <a:lstStyle/>
        <a:p>
          <a:endParaRPr lang="en-US"/>
        </a:p>
      </dgm:t>
    </dgm:pt>
    <dgm:pt modelId="{29A0B508-8B25-4E94-85B4-AEC3696BC9BE}" type="sibTrans" cxnId="{B2F7D604-D30A-4AD4-AE88-D5BE97F8498F}">
      <dgm:prSet/>
      <dgm:spPr/>
      <dgm:t>
        <a:bodyPr/>
        <a:lstStyle/>
        <a:p>
          <a:endParaRPr lang="en-US"/>
        </a:p>
      </dgm:t>
    </dgm:pt>
    <dgm:pt modelId="{96CFE384-6AD9-45B1-8E35-D4B7E0DEF631}" type="pres">
      <dgm:prSet presAssocID="{9E701C22-8BB4-4FF8-B73C-E07769622685}" presName="Name0" presStyleCnt="0">
        <dgm:presLayoutVars>
          <dgm:dir/>
          <dgm:animLvl val="lvl"/>
          <dgm:resizeHandles val="exact"/>
        </dgm:presLayoutVars>
      </dgm:prSet>
      <dgm:spPr/>
    </dgm:pt>
    <dgm:pt modelId="{DD40B5C0-B904-4A59-B9D6-E82AD47E1CCC}" type="pres">
      <dgm:prSet presAssocID="{B765B478-5924-4F0F-B9FA-2702C0A0D446}" presName="parTxOnly" presStyleLbl="node1" presStyleIdx="0" presStyleCnt="4">
        <dgm:presLayoutVars>
          <dgm:chMax val="0"/>
          <dgm:chPref val="0"/>
          <dgm:bulletEnabled val="1"/>
        </dgm:presLayoutVars>
      </dgm:prSet>
      <dgm:spPr/>
    </dgm:pt>
    <dgm:pt modelId="{8A5A9CBD-D0F1-422B-AE86-A3B856B97FBA}" type="pres">
      <dgm:prSet presAssocID="{F4AAD58E-D365-48E4-BB56-41C800D5AE77}" presName="parTxOnlySpace" presStyleCnt="0"/>
      <dgm:spPr/>
    </dgm:pt>
    <dgm:pt modelId="{BEBA33F1-F6F3-4582-A19A-198DC02E440C}" type="pres">
      <dgm:prSet presAssocID="{B0C297C0-0552-4C55-B7E8-CF5B39AC3C8D}" presName="parTxOnly" presStyleLbl="node1" presStyleIdx="1" presStyleCnt="4">
        <dgm:presLayoutVars>
          <dgm:chMax val="0"/>
          <dgm:chPref val="0"/>
          <dgm:bulletEnabled val="1"/>
        </dgm:presLayoutVars>
      </dgm:prSet>
      <dgm:spPr/>
    </dgm:pt>
    <dgm:pt modelId="{CA08FC71-1DC9-4A39-8D21-A2B22942B187}" type="pres">
      <dgm:prSet presAssocID="{EA342B2D-E972-4B6D-AC27-A6CD194C11C9}" presName="parTxOnlySpace" presStyleCnt="0"/>
      <dgm:spPr/>
    </dgm:pt>
    <dgm:pt modelId="{F972099E-0F03-40DF-8EFE-CD4CACA220DD}" type="pres">
      <dgm:prSet presAssocID="{697DAC39-FAF7-4D6A-BADA-EF0AF4E0DC25}" presName="parTxOnly" presStyleLbl="node1" presStyleIdx="2" presStyleCnt="4">
        <dgm:presLayoutVars>
          <dgm:chMax val="0"/>
          <dgm:chPref val="0"/>
          <dgm:bulletEnabled val="1"/>
        </dgm:presLayoutVars>
      </dgm:prSet>
      <dgm:spPr/>
    </dgm:pt>
    <dgm:pt modelId="{E0028E5A-B39F-4915-9B55-BBF4F2B72B3C}" type="pres">
      <dgm:prSet presAssocID="{2E1F6F67-6F75-4C60-9538-EEC71B7D713B}" presName="parTxOnlySpace" presStyleCnt="0"/>
      <dgm:spPr/>
    </dgm:pt>
    <dgm:pt modelId="{A288C3E8-98BB-4E90-BCED-052DBFD8274A}" type="pres">
      <dgm:prSet presAssocID="{8DA2F6DB-7557-41CE-8A64-41B50FDC25C3}" presName="parTxOnly" presStyleLbl="node1" presStyleIdx="3" presStyleCnt="4">
        <dgm:presLayoutVars>
          <dgm:chMax val="0"/>
          <dgm:chPref val="0"/>
          <dgm:bulletEnabled val="1"/>
        </dgm:presLayoutVars>
      </dgm:prSet>
      <dgm:spPr/>
    </dgm:pt>
  </dgm:ptLst>
  <dgm:cxnLst>
    <dgm:cxn modelId="{505AB753-CA4C-46DC-B509-C70CC8B9EEFE}" srcId="{9E701C22-8BB4-4FF8-B73C-E07769622685}" destId="{B0C297C0-0552-4C55-B7E8-CF5B39AC3C8D}" srcOrd="1" destOrd="0" parTransId="{055B9786-DEA6-4060-9EC4-F11D22938F49}" sibTransId="{EA342B2D-E972-4B6D-AC27-A6CD194C11C9}"/>
    <dgm:cxn modelId="{ADFD6DD9-8BA4-4B2F-BFA5-E18BD4AC7058}" type="presOf" srcId="{697DAC39-FAF7-4D6A-BADA-EF0AF4E0DC25}" destId="{F972099E-0F03-40DF-8EFE-CD4CACA220DD}" srcOrd="0" destOrd="0" presId="urn:microsoft.com/office/officeart/2005/8/layout/chevron1"/>
    <dgm:cxn modelId="{00456459-A0BF-4AA5-803C-CF359307CC6A}" srcId="{9E701C22-8BB4-4FF8-B73C-E07769622685}" destId="{B765B478-5924-4F0F-B9FA-2702C0A0D446}" srcOrd="0" destOrd="0" parTransId="{3FFFA932-B3B6-4472-B792-EDE2398663BE}" sibTransId="{F4AAD58E-D365-48E4-BB56-41C800D5AE77}"/>
    <dgm:cxn modelId="{CD79D7FC-2EE5-4650-8CD7-B22C55BC5317}" srcId="{9E701C22-8BB4-4FF8-B73C-E07769622685}" destId="{697DAC39-FAF7-4D6A-BADA-EF0AF4E0DC25}" srcOrd="2" destOrd="0" parTransId="{A8038F07-E8B3-4958-80FF-F61F82F49E06}" sibTransId="{2E1F6F67-6F75-4C60-9538-EEC71B7D713B}"/>
    <dgm:cxn modelId="{F46A7DD3-7FED-43FD-A2E2-DEDF7822A5F2}" type="presOf" srcId="{B0C297C0-0552-4C55-B7E8-CF5B39AC3C8D}" destId="{BEBA33F1-F6F3-4582-A19A-198DC02E440C}" srcOrd="0" destOrd="0" presId="urn:microsoft.com/office/officeart/2005/8/layout/chevron1"/>
    <dgm:cxn modelId="{18A2B3D2-B725-410D-AD50-E5FC1FD42EBC}" type="presOf" srcId="{8DA2F6DB-7557-41CE-8A64-41B50FDC25C3}" destId="{A288C3E8-98BB-4E90-BCED-052DBFD8274A}" srcOrd="0" destOrd="0" presId="urn:microsoft.com/office/officeart/2005/8/layout/chevron1"/>
    <dgm:cxn modelId="{D8D953E8-DD3E-4E1A-82C9-0B6DA133E518}" type="presOf" srcId="{B765B478-5924-4F0F-B9FA-2702C0A0D446}" destId="{DD40B5C0-B904-4A59-B9D6-E82AD47E1CCC}" srcOrd="0" destOrd="0" presId="urn:microsoft.com/office/officeart/2005/8/layout/chevron1"/>
    <dgm:cxn modelId="{3646E757-60F2-45A4-AB1C-9CBFDD487776}" type="presOf" srcId="{9E701C22-8BB4-4FF8-B73C-E07769622685}" destId="{96CFE384-6AD9-45B1-8E35-D4B7E0DEF631}" srcOrd="0" destOrd="0" presId="urn:microsoft.com/office/officeart/2005/8/layout/chevron1"/>
    <dgm:cxn modelId="{B2F7D604-D30A-4AD4-AE88-D5BE97F8498F}" srcId="{9E701C22-8BB4-4FF8-B73C-E07769622685}" destId="{8DA2F6DB-7557-41CE-8A64-41B50FDC25C3}" srcOrd="3" destOrd="0" parTransId="{023E1085-7462-4149-AEC1-87401C003AC6}" sibTransId="{29A0B508-8B25-4E94-85B4-AEC3696BC9BE}"/>
    <dgm:cxn modelId="{211262E8-C559-4C1D-873B-36E0E5D71F6A}" type="presParOf" srcId="{96CFE384-6AD9-45B1-8E35-D4B7E0DEF631}" destId="{DD40B5C0-B904-4A59-B9D6-E82AD47E1CCC}" srcOrd="0" destOrd="0" presId="urn:microsoft.com/office/officeart/2005/8/layout/chevron1"/>
    <dgm:cxn modelId="{480E3B5F-2BD2-4066-BD30-2B3FD675F948}" type="presParOf" srcId="{96CFE384-6AD9-45B1-8E35-D4B7E0DEF631}" destId="{8A5A9CBD-D0F1-422B-AE86-A3B856B97FBA}" srcOrd="1" destOrd="0" presId="urn:microsoft.com/office/officeart/2005/8/layout/chevron1"/>
    <dgm:cxn modelId="{BC0D8A1F-FB06-4003-9077-034A6A7B9E66}" type="presParOf" srcId="{96CFE384-6AD9-45B1-8E35-D4B7E0DEF631}" destId="{BEBA33F1-F6F3-4582-A19A-198DC02E440C}" srcOrd="2" destOrd="0" presId="urn:microsoft.com/office/officeart/2005/8/layout/chevron1"/>
    <dgm:cxn modelId="{4BA6CBAD-E4F9-4C1B-821C-F3C72BA00CA8}" type="presParOf" srcId="{96CFE384-6AD9-45B1-8E35-D4B7E0DEF631}" destId="{CA08FC71-1DC9-4A39-8D21-A2B22942B187}" srcOrd="3" destOrd="0" presId="urn:microsoft.com/office/officeart/2005/8/layout/chevron1"/>
    <dgm:cxn modelId="{37BFCEB6-EE49-45E3-8C72-635BDA045E33}" type="presParOf" srcId="{96CFE384-6AD9-45B1-8E35-D4B7E0DEF631}" destId="{F972099E-0F03-40DF-8EFE-CD4CACA220DD}" srcOrd="4" destOrd="0" presId="urn:microsoft.com/office/officeart/2005/8/layout/chevron1"/>
    <dgm:cxn modelId="{7EDD832E-ADAC-413C-9CB4-B80BE1D23FEB}" type="presParOf" srcId="{96CFE384-6AD9-45B1-8E35-D4B7E0DEF631}" destId="{E0028E5A-B39F-4915-9B55-BBF4F2B72B3C}" srcOrd="5" destOrd="0" presId="urn:microsoft.com/office/officeart/2005/8/layout/chevron1"/>
    <dgm:cxn modelId="{0D848163-9E62-470C-A74E-1A03419EE3D2}" type="presParOf" srcId="{96CFE384-6AD9-45B1-8E35-D4B7E0DEF631}" destId="{A288C3E8-98BB-4E90-BCED-052DBFD8274A}" srcOrd="6"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.NET + C# + Bindings</a:t>
          </a:r>
        </a:p>
      </dsp:txBody>
      <dsp:txXfrm>
        <a:off x="442714" y="151606"/>
        <a:ext cx="1316831" cy="877887"/>
      </dsp:txXfrm>
    </dsp:sp>
    <dsp:sp modelId="{BEBA33F1-F6F3-4582-A19A-198DC02E440C}">
      <dsp:nvSpPr>
        <dsp:cNvPr id="0" name=""/>
        <dsp:cNvSpPr/>
      </dsp:nvSpPr>
      <dsp:spPr>
        <a:xfrm>
          <a:off x="1979017"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err="1"/>
            <a:t>AoT</a:t>
          </a:r>
          <a:endParaRPr lang="en-US" sz="1800" kern="1200" dirty="0"/>
        </a:p>
      </dsp:txBody>
      <dsp:txXfrm>
        <a:off x="2417961" y="151606"/>
        <a:ext cx="1316831" cy="877887"/>
      </dsp:txXfrm>
    </dsp:sp>
    <dsp:sp modelId="{F972099E-0F03-40DF-8EFE-CD4CACA220DD}">
      <dsp:nvSpPr>
        <dsp:cNvPr id="0" name=""/>
        <dsp:cNvSpPr/>
      </dsp:nvSpPr>
      <dsp:spPr>
        <a:xfrm>
          <a:off x="3954264"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.APP</a:t>
          </a:r>
        </a:p>
      </dsp:txBody>
      <dsp:txXfrm>
        <a:off x="4393208" y="151606"/>
        <a:ext cx="1316831" cy="877887"/>
      </dsp:txXfrm>
    </dsp:sp>
    <dsp:sp modelId="{A288C3E8-98BB-4E90-BCED-052DBFD8274A}">
      <dsp:nvSpPr>
        <dsp:cNvPr id="0" name=""/>
        <dsp:cNvSpPr/>
      </dsp:nvSpPr>
      <dsp:spPr>
        <a:xfrm>
          <a:off x="5929510" y="151606"/>
          <a:ext cx="2194718" cy="877887"/>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Native ARM Binary</a:t>
          </a:r>
        </a:p>
      </dsp:txBody>
      <dsp:txXfrm>
        <a:off x="6368454" y="151606"/>
        <a:ext cx="1316831" cy="87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.NET + C# + Bindings</a:t>
          </a:r>
        </a:p>
      </dsp:txBody>
      <dsp:txXfrm>
        <a:off x="442714" y="153722"/>
        <a:ext cx="1316831" cy="877887"/>
      </dsp:txXfrm>
    </dsp:sp>
    <dsp:sp modelId="{BEBA33F1-F6F3-4582-A19A-198DC02E440C}">
      <dsp:nvSpPr>
        <dsp:cNvPr id="0" name=""/>
        <dsp:cNvSpPr/>
      </dsp:nvSpPr>
      <dsp:spPr>
        <a:xfrm>
          <a:off x="1979017"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Compile &amp; Link</a:t>
          </a:r>
        </a:p>
      </dsp:txBody>
      <dsp:txXfrm>
        <a:off x="2417961" y="153722"/>
        <a:ext cx="1316831" cy="877887"/>
      </dsp:txXfrm>
    </dsp:sp>
    <dsp:sp modelId="{F972099E-0F03-40DF-8EFE-CD4CACA220DD}">
      <dsp:nvSpPr>
        <dsp:cNvPr id="0" name=""/>
        <dsp:cNvSpPr/>
      </dsp:nvSpPr>
      <dsp:spPr>
        <a:xfrm>
          <a:off x="3954264"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..APK</a:t>
          </a:r>
        </a:p>
      </dsp:txBody>
      <dsp:txXfrm>
        <a:off x="4393208" y="153722"/>
        <a:ext cx="1316831" cy="877887"/>
      </dsp:txXfrm>
    </dsp:sp>
    <dsp:sp modelId="{A288C3E8-98BB-4E90-BCED-052DBFD8274A}">
      <dsp:nvSpPr>
        <dsp:cNvPr id="0" name=""/>
        <dsp:cNvSpPr/>
      </dsp:nvSpPr>
      <dsp:spPr>
        <a:xfrm>
          <a:off x="5929510" y="153722"/>
          <a:ext cx="2194718" cy="877887"/>
        </a:xfrm>
        <a:prstGeom prst="chevron">
          <a:avLst/>
        </a:prstGeom>
        <a:solidFill>
          <a:srgbClr val="0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IL + JIT = Native</a:t>
          </a:r>
        </a:p>
      </dsp:txBody>
      <dsp:txXfrm>
        <a:off x="6368454" y="153722"/>
        <a:ext cx="1316831" cy="877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0B5C0-B904-4A59-B9D6-E82AD47E1CCC}">
      <dsp:nvSpPr>
        <dsp:cNvPr id="0" name=""/>
        <dsp:cNvSpPr/>
      </dsp:nvSpPr>
      <dsp:spPr>
        <a:xfrm>
          <a:off x="3770"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.NET + C# + Bindings</a:t>
          </a:r>
        </a:p>
      </dsp:txBody>
      <dsp:txXfrm>
        <a:off x="442714" y="374326"/>
        <a:ext cx="1316831" cy="877887"/>
      </dsp:txXfrm>
    </dsp:sp>
    <dsp:sp modelId="{BEBA33F1-F6F3-4582-A19A-198DC02E440C}">
      <dsp:nvSpPr>
        <dsp:cNvPr id="0" name=""/>
        <dsp:cNvSpPr/>
      </dsp:nvSpPr>
      <dsp:spPr>
        <a:xfrm>
          <a:off x="1979017"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Native Compile</a:t>
          </a:r>
        </a:p>
      </dsp:txBody>
      <dsp:txXfrm>
        <a:off x="2417961" y="374326"/>
        <a:ext cx="1316831" cy="877887"/>
      </dsp:txXfrm>
    </dsp:sp>
    <dsp:sp modelId="{F972099E-0F03-40DF-8EFE-CD4CACA220DD}">
      <dsp:nvSpPr>
        <dsp:cNvPr id="0" name=""/>
        <dsp:cNvSpPr/>
      </dsp:nvSpPr>
      <dsp:spPr>
        <a:xfrm>
          <a:off x="3954264"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.APPX</a:t>
          </a:r>
        </a:p>
      </dsp:txBody>
      <dsp:txXfrm>
        <a:off x="4393208" y="374326"/>
        <a:ext cx="1316831" cy="877887"/>
      </dsp:txXfrm>
    </dsp:sp>
    <dsp:sp modelId="{A288C3E8-98BB-4E90-BCED-052DBFD8274A}">
      <dsp:nvSpPr>
        <dsp:cNvPr id="0" name=""/>
        <dsp:cNvSpPr/>
      </dsp:nvSpPr>
      <dsp:spPr>
        <a:xfrm>
          <a:off x="5929510" y="374326"/>
          <a:ext cx="2194718" cy="877887"/>
        </a:xfrm>
        <a:prstGeom prst="chevron">
          <a:avLst/>
        </a:prstGeom>
        <a:solidFill>
          <a:srgbClr val="23588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Native ARM/x86/x64 Binary</a:t>
          </a:r>
        </a:p>
      </dsp:txBody>
      <dsp:txXfrm>
        <a:off x="6368454" y="374326"/>
        <a:ext cx="1316831" cy="8778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keep pursuing a better model…</a:t>
            </a:r>
          </a:p>
          <a:p>
            <a:r>
              <a:rPr lang="en-US" b="1" dirty="0"/>
              <a:t>CLICK – Native API/Perf</a:t>
            </a:r>
          </a:p>
          <a:p>
            <a:r>
              <a:rPr lang="en-US" b="0" dirty="0"/>
              <a:t>Now we are looking at getting access</a:t>
            </a:r>
            <a:r>
              <a:rPr lang="en-US" b="0" baseline="0" dirty="0"/>
              <a:t> to the native APIs on each platform to retain top performance.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93615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base set of libraries made</a:t>
            </a:r>
            <a:r>
              <a:rPr lang="en-US" baseline="0" dirty="0"/>
              <a:t> available as .NET classes through </a:t>
            </a:r>
            <a:r>
              <a:rPr lang="en-US" baseline="0" dirty="0" err="1"/>
              <a:t>Xamarin</a:t>
            </a:r>
            <a:r>
              <a:rPr lang="en-US" baseline="0" dirty="0"/>
              <a:t> on all platforms.</a:t>
            </a:r>
          </a:p>
          <a:p>
            <a:r>
              <a:rPr lang="en-US" b="1" baseline="0" dirty="0" err="1"/>
              <a:t>Nuget</a:t>
            </a:r>
            <a:r>
              <a:rPr lang="en-US" b="1" baseline="0" dirty="0"/>
              <a:t> Packages</a:t>
            </a:r>
          </a:p>
          <a:p>
            <a:r>
              <a:rPr lang="en-US" b="0" baseline="0" dirty="0"/>
              <a:t>If all platforms have a common minimum service available then libraries written by others can be leveraged across all platform and sourced as </a:t>
            </a:r>
            <a:r>
              <a:rPr lang="en-US" b="0" baseline="0" dirty="0" err="1"/>
              <a:t>Nuget</a:t>
            </a:r>
            <a:r>
              <a:rPr lang="en-US" b="0" baseline="0" dirty="0"/>
              <a:t> packages</a:t>
            </a:r>
          </a:p>
          <a:p>
            <a:r>
              <a:rPr lang="en-US" b="1" baseline="0" dirty="0"/>
              <a:t>Future</a:t>
            </a:r>
          </a:p>
          <a:p>
            <a:r>
              <a:rPr lang="en-US" b="0" baseline="0" dirty="0"/>
              <a:t>This model isn’t perfect because the iteration of C# and the .NET classes provided are not up to date.  .NET Standard 2.0 represents a possible future where an increased surface area may become available across a large number of devices.</a:t>
            </a:r>
          </a:p>
          <a:p>
            <a:endParaRPr lang="en-US" b="1" baseline="0" dirty="0"/>
          </a:p>
          <a:p>
            <a:r>
              <a:rPr lang="en-US" baseline="0" dirty="0"/>
              <a:t>On top of this we add access to platform-specific APIs.</a:t>
            </a:r>
          </a:p>
          <a:p>
            <a:r>
              <a:rPr lang="en-US" b="1" baseline="0" dirty="0"/>
              <a:t>CLICK – Windows</a:t>
            </a:r>
          </a:p>
          <a:p>
            <a:r>
              <a:rPr lang="en-US" b="0" baseline="0" dirty="0"/>
              <a:t>Here’s a set of clearly Microsoft-centric APIs which are available.</a:t>
            </a:r>
          </a:p>
          <a:p>
            <a:r>
              <a:rPr lang="en-US" b="1" baseline="0" dirty="0"/>
              <a:t>CLICK – iOS</a:t>
            </a:r>
          </a:p>
          <a:p>
            <a:r>
              <a:rPr lang="en-US" b="0" baseline="0" dirty="0"/>
              <a:t>Equally, there are iOS features available.  Specifically there is 100% coverage.</a:t>
            </a:r>
          </a:p>
          <a:p>
            <a:r>
              <a:rPr lang="en-US" b="1" baseline="0" dirty="0"/>
              <a:t>CLICK – Android</a:t>
            </a:r>
          </a:p>
          <a:p>
            <a:r>
              <a:rPr lang="en-US" b="0" baseline="0" dirty="0"/>
              <a:t>Also with Android, you’ll get 100% access.</a:t>
            </a:r>
          </a:p>
          <a:p>
            <a:r>
              <a:rPr lang="en-US" b="1" baseline="0" dirty="0"/>
              <a:t>CLICK – All</a:t>
            </a:r>
          </a:p>
          <a:p>
            <a:r>
              <a:rPr lang="en-US" b="0" baseline="0" dirty="0"/>
              <a:t>Anything you can do in Objective-C, Swift, or Java can be done from C# through </a:t>
            </a:r>
            <a:r>
              <a:rPr lang="en-US" b="0" baseline="0" dirty="0" err="1"/>
              <a:t>Xamarin</a:t>
            </a:r>
            <a:r>
              <a:rPr lang="en-US" b="0" baseline="0" dirty="0"/>
              <a:t>.</a:t>
            </a:r>
          </a:p>
          <a:p>
            <a:r>
              <a:rPr lang="en-US" b="1" baseline="0" dirty="0" err="1"/>
              <a:t>Tizen</a:t>
            </a:r>
            <a:r>
              <a:rPr lang="en-US" b="1" baseline="0" dirty="0"/>
              <a:t> OS</a:t>
            </a:r>
          </a:p>
          <a:p>
            <a:r>
              <a:rPr lang="en-US" b="0" baseline="0" dirty="0"/>
              <a:t>Samsung has announced a preview of its tools using this approach which will open up C#/.NET development of 10s millions of additional devices.</a:t>
            </a:r>
            <a:endParaRPr lang="en-US" b="0" dirty="0"/>
          </a:p>
          <a:p>
            <a:endParaRPr lang="en-US" b="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7930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target all these platforms</a:t>
            </a:r>
          </a:p>
          <a:p>
            <a:r>
              <a:rPr lang="en-US" b="1" dirty="0"/>
              <a:t>CLICK – Native UI/Perf</a:t>
            </a:r>
          </a:p>
          <a:p>
            <a:r>
              <a:rPr lang="en-US" b="0" dirty="0"/>
              <a:t>An important part of platforms</a:t>
            </a:r>
            <a:r>
              <a:rPr lang="en-US" b="0" baseline="0" dirty="0"/>
              <a:t> is the UI.  Developers need to feel comfortable with building UI and not being ripped away from systems they use.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65211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UWP design</a:t>
            </a:r>
            <a:r>
              <a:rPr lang="en-US" baseline="0" dirty="0"/>
              <a:t>er is of course readily available in Visual Studio, with all the controls and tooling you would expect.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37031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surprisingly, there’s also an iOS design</a:t>
            </a:r>
            <a:r>
              <a:rPr lang="en-US" baseline="0" dirty="0"/>
              <a:t> surface.  This is available directly on a MAC, and also on Visual Studio on Windows through a remoting experience.   It supports all </a:t>
            </a:r>
            <a:r>
              <a:rPr lang="en-US" baseline="0" dirty="0" err="1"/>
              <a:t>UIKit</a:t>
            </a:r>
            <a:r>
              <a:rPr lang="en-US" baseline="0" dirty="0"/>
              <a:t> elements, editing of custom and 3</a:t>
            </a:r>
            <a:r>
              <a:rPr lang="en-US" baseline="30000" dirty="0"/>
              <a:t>rd</a:t>
            </a:r>
            <a:r>
              <a:rPr lang="en-US" baseline="0" dirty="0"/>
              <a:t> party components and live preview of property changes.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19180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Android design surface is</a:t>
            </a:r>
            <a:r>
              <a:rPr lang="en-US" baseline="0" dirty="0"/>
              <a:t> directly available in the tooling on both platforms.  This includes design preview for different Android devices and Android versions.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172140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a:t>
            </a:r>
            <a:r>
              <a:rPr lang="en-US" baseline="0" dirty="0"/>
              <a:t> the situation where we already have an application on one platform and we want to share some code and extend to another platform.  In this case, we are starting with a UWP project that already has some shareable code written in C#.</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774597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saw how we can add an Android head to the existing UWP application and we used Android</a:t>
            </a:r>
            <a:r>
              <a:rPr lang="en-US" baseline="0" dirty="0"/>
              <a:t> .</a:t>
            </a:r>
            <a:r>
              <a:rPr lang="en-US" baseline="0" dirty="0" err="1"/>
              <a:t>axml</a:t>
            </a:r>
            <a:r>
              <a:rPr lang="en-US" baseline="0" dirty="0"/>
              <a:t> files specific to that platform with its own UI.  We also got to leverage some </a:t>
            </a:r>
            <a:r>
              <a:rPr lang="en-US" baseline="0" dirty="0" err="1"/>
              <a:t>Nuget</a:t>
            </a:r>
            <a:r>
              <a:rPr lang="en-US" baseline="0" dirty="0"/>
              <a:t> packages.</a:t>
            </a:r>
          </a:p>
          <a:p>
            <a:r>
              <a:rPr lang="en-US" b="1" dirty="0"/>
              <a:t>CLICK – Single UI Framework</a:t>
            </a:r>
          </a:p>
          <a:p>
            <a:r>
              <a:rPr lang="en-US" b="0" dirty="0"/>
              <a:t>Ideally</a:t>
            </a:r>
            <a:r>
              <a:rPr lang="en-US" b="0" baseline="0" dirty="0"/>
              <a:t>, especially when starting on a new or greenfield development it would be great to create the UI once, to help keep features and UI branding in sync.  In using a common UI framework, we want this to translate directly down to the native UI framework so we can maintain native performance.</a:t>
            </a:r>
            <a:endParaRPr lang="en-US" b="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674811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reset back to that same existing UWP application and see what happen if, instead of adding native Android UI files, we use a common XML dialect with the XAML framework in </a:t>
            </a:r>
            <a:r>
              <a:rPr lang="en-US" dirty="0" err="1"/>
              <a:t>Xamarin</a:t>
            </a:r>
            <a:r>
              <a:rPr lang="en-US" dirty="0"/>
              <a:t> Forms.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15207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just touched the surface on using </a:t>
            </a:r>
            <a:r>
              <a:rPr lang="en-US" dirty="0" err="1"/>
              <a:t>Xamarin</a:t>
            </a:r>
            <a:r>
              <a:rPr lang="en-US" dirty="0"/>
              <a:t> for common business logic, UI and accessing platform APIs.  There are some things you may want to know in order do to make the transition to this model easier.</a:t>
            </a:r>
          </a:p>
          <a:p>
            <a:r>
              <a:rPr lang="en-US" b="1" dirty="0"/>
              <a:t>CLICK - Native Code &amp; Wrappers</a:t>
            </a:r>
          </a:p>
          <a:p>
            <a:r>
              <a:rPr lang="en-US" b="0" dirty="0"/>
              <a:t>You</a:t>
            </a:r>
            <a:r>
              <a:rPr lang="en-US" b="0" baseline="0" dirty="0"/>
              <a:t> may have native code that you aren’t ready or able to replace or re-write yet.  You can call native code and use wrappers for when the OS needs to call back to your code.</a:t>
            </a:r>
            <a:endParaRPr lang="en-US" b="0" dirty="0"/>
          </a:p>
          <a:p>
            <a:r>
              <a:rPr lang="en-US" b="1" dirty="0"/>
              <a:t>CLICK - Plug-ins</a:t>
            </a:r>
          </a:p>
          <a:p>
            <a:r>
              <a:rPr lang="en-US" b="0" dirty="0"/>
              <a:t>Let’s say you want to access the camera on multiple platforms,</a:t>
            </a:r>
            <a:r>
              <a:rPr lang="en-US" b="0" baseline="0" dirty="0"/>
              <a:t> r</a:t>
            </a:r>
            <a:r>
              <a:rPr lang="en-US" b="0" dirty="0"/>
              <a:t>ather than write conditional code that calls different APIs</a:t>
            </a:r>
            <a:r>
              <a:rPr lang="en-US" b="0" baseline="0" dirty="0"/>
              <a:t> on each platform, you can get a plug-in that does that work for you and presents an abstraction so you don’t have to worry about the platform differences.</a:t>
            </a:r>
            <a:endParaRPr lang="en-US" b="0" dirty="0"/>
          </a:p>
          <a:p>
            <a:r>
              <a:rPr lang="en-US" b="1" dirty="0"/>
              <a:t>CLICK - Custom</a:t>
            </a:r>
            <a:r>
              <a:rPr lang="en-US" b="1" baseline="0" dirty="0"/>
              <a:t> Controls</a:t>
            </a:r>
          </a:p>
          <a:p>
            <a:r>
              <a:rPr lang="en-US" b="0" baseline="0" dirty="0"/>
              <a:t>So get the controls you want on a platform may mean composing controls from other controls.</a:t>
            </a:r>
          </a:p>
          <a:p>
            <a:r>
              <a:rPr lang="en-US" b="1" baseline="0" dirty="0"/>
              <a:t>CLICK - Renderers</a:t>
            </a:r>
          </a:p>
          <a:p>
            <a:r>
              <a:rPr lang="en-US" b="0" baseline="0" dirty="0"/>
              <a:t>When a control on a platform isn’t available or you really want the UI to look consistent across platforms you’ll want to look at renders in </a:t>
            </a:r>
            <a:r>
              <a:rPr lang="en-US" b="0" baseline="0" dirty="0" err="1"/>
              <a:t>Xamarin</a:t>
            </a:r>
            <a:r>
              <a:rPr lang="en-US" b="0" baseline="0" dirty="0"/>
              <a:t> Forms.</a:t>
            </a:r>
          </a:p>
          <a:p>
            <a:r>
              <a:rPr lang="en-US" b="1" baseline="0" dirty="0"/>
              <a:t>CLICK - Native Controls in Forms</a:t>
            </a:r>
          </a:p>
          <a:p>
            <a:r>
              <a:rPr lang="en-US" b="0" baseline="0" dirty="0"/>
              <a:t>There’s now also the ability in </a:t>
            </a:r>
            <a:r>
              <a:rPr lang="en-US" b="0" baseline="0" dirty="0" err="1"/>
              <a:t>Xamarin</a:t>
            </a:r>
            <a:r>
              <a:rPr lang="en-US" b="0" baseline="0" dirty="0"/>
              <a:t> forms to include platform-specific control tags in the XAML that will be ignored in the other platforms.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5211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CLICK Platforms</a:t>
            </a:r>
          </a:p>
          <a:p>
            <a:r>
              <a:rPr lang="en-US" b="0" baseline="0" dirty="0"/>
              <a:t>On tables, phones and other emerging mobile devices, development happens across multiple operating systems reaching billions of devices.  In many companies this involves multiple teams working on different codebases.  If they’re lucky they may at least be talking to a common backend with a common protocol.  On the plus side, each team may be able to create a great experience on each platform because each platform has its own set of platform capabilities and UI framework that they are using to maximum effect.</a:t>
            </a:r>
          </a:p>
          <a:p>
            <a:r>
              <a:rPr lang="en-US" b="1" baseline="0" dirty="0"/>
              <a:t>CLICK Toolsets &amp; Languages</a:t>
            </a:r>
          </a:p>
          <a:p>
            <a:r>
              <a:rPr lang="en-US" b="0" baseline="0" dirty="0"/>
              <a:t>These teams may be using different languages and tools, so hiring for those teams means hiring for different skillsets.  Additionally testers and development managers must span those skillsets and tools.</a:t>
            </a:r>
          </a:p>
          <a:p>
            <a:r>
              <a:rPr lang="en-US" b="1" baseline="0" dirty="0"/>
              <a:t>CLICK Source control</a:t>
            </a:r>
          </a:p>
          <a:p>
            <a:r>
              <a:rPr lang="en-US" b="0" baseline="0" dirty="0"/>
              <a:t>It’s quite possible (especially when outsourcing) that the teams have evolved using their own source control systems or repositories, and there could be multiple codebases to be maintained.</a:t>
            </a:r>
          </a:p>
          <a:p>
            <a:r>
              <a:rPr lang="en-US" b="1" baseline="0" dirty="0"/>
              <a:t>CLICK Build system</a:t>
            </a:r>
          </a:p>
          <a:p>
            <a:r>
              <a:rPr lang="en-US" b="0" baseline="0" dirty="0"/>
              <a:t>Different build systems may be in place for testing, continuous integration and deployment.</a:t>
            </a:r>
          </a:p>
          <a:p>
            <a:r>
              <a:rPr lang="en-US" b="1" baseline="0" dirty="0"/>
              <a:t>CLICK Testing</a:t>
            </a:r>
          </a:p>
          <a:p>
            <a:r>
              <a:rPr lang="en-US" b="0" baseline="0" dirty="0"/>
              <a:t>Testing and automated testing frameworks may also be different.</a:t>
            </a:r>
          </a:p>
          <a:p>
            <a:r>
              <a:rPr lang="en-US" b="1" baseline="0" dirty="0"/>
              <a:t>CLICK Monitoring</a:t>
            </a:r>
          </a:p>
          <a:p>
            <a:r>
              <a:rPr lang="en-US" b="0" baseline="0" dirty="0"/>
              <a:t>Crash and usage monitoring are features that are increasingly valuable in creating and retaining user engagement where data should be aggregated.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3219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the direct</a:t>
            </a:r>
            <a:r>
              <a:rPr lang="en-US" baseline="0" dirty="0"/>
              <a:t> app development, we’ll now turn to DevOps.</a:t>
            </a:r>
          </a:p>
          <a:p>
            <a:r>
              <a:rPr lang="en-US" b="1" dirty="0"/>
              <a:t>CLICK – Source control &amp; Build system</a:t>
            </a:r>
          </a:p>
          <a:p>
            <a:r>
              <a:rPr lang="en-US" b="0" dirty="0"/>
              <a:t>Now we</a:t>
            </a:r>
            <a:r>
              <a:rPr lang="en-US" b="0" baseline="0" dirty="0"/>
              <a:t> have the possibility of a cross-platform application built in a single solution.  This means we can use a single repository and look for features like automated builds, continuous integration and unit testing.</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970360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Visual Studio Team Services</a:t>
            </a:r>
          </a:p>
          <a:p>
            <a:r>
              <a:rPr lang="en-US" b="0" dirty="0"/>
              <a:t>Visual</a:t>
            </a:r>
            <a:r>
              <a:rPr lang="en-US" b="0" baseline="0" dirty="0"/>
              <a:t> Studio Team Services provides solutions for source control and build automation</a:t>
            </a:r>
            <a:endParaRPr lang="en-US" b="0" dirty="0"/>
          </a:p>
          <a:p>
            <a:r>
              <a:rPr lang="en-US" b="1" dirty="0"/>
              <a:t>CLICK – </a:t>
            </a:r>
            <a:r>
              <a:rPr lang="en-US" b="1" dirty="0" err="1"/>
              <a:t>Git</a:t>
            </a:r>
            <a:r>
              <a:rPr lang="en-US" b="1" dirty="0"/>
              <a:t> Repo</a:t>
            </a:r>
          </a:p>
          <a:p>
            <a:r>
              <a:rPr lang="en-US" b="0" dirty="0"/>
              <a:t>It acts</a:t>
            </a:r>
            <a:r>
              <a:rPr lang="en-US" b="0" baseline="0" dirty="0"/>
              <a:t> as a </a:t>
            </a:r>
            <a:r>
              <a:rPr lang="en-US" b="0" baseline="0" dirty="0" err="1"/>
              <a:t>Git</a:t>
            </a:r>
            <a:r>
              <a:rPr lang="en-US" b="0" baseline="0" dirty="0"/>
              <a:t> Repo allowing use from all kinds of clients with an unlimited number of private repos</a:t>
            </a:r>
            <a:endParaRPr lang="en-US" b="0" dirty="0"/>
          </a:p>
          <a:p>
            <a:r>
              <a:rPr lang="en-US" b="1" dirty="0"/>
              <a:t>CLICK – Free for up to 5 users</a:t>
            </a:r>
          </a:p>
          <a:p>
            <a:r>
              <a:rPr lang="en-US" b="0" dirty="0"/>
              <a:t>It’s free for up to 5 basic users.  MSDN</a:t>
            </a:r>
            <a:r>
              <a:rPr lang="en-US" b="0" baseline="0" dirty="0"/>
              <a:t> subscribers can be added without taking up a license slot.</a:t>
            </a:r>
            <a:endParaRPr lang="en-US" b="0" dirty="0"/>
          </a:p>
          <a:p>
            <a:r>
              <a:rPr lang="en-US" b="1" dirty="0"/>
              <a:t>CLICK – Process</a:t>
            </a:r>
            <a:r>
              <a:rPr lang="en-US" b="1" baseline="0" dirty="0"/>
              <a:t> templates</a:t>
            </a:r>
          </a:p>
          <a:p>
            <a:r>
              <a:rPr lang="en-US" b="0" baseline="0" dirty="0"/>
              <a:t>Work item tracking and reporting is a major feature including support for a variety of process templates including Agile templates supporting sprints, backlogs and burn-down charts.</a:t>
            </a:r>
          </a:p>
          <a:p>
            <a:r>
              <a:rPr lang="en-US" b="1" baseline="0" dirty="0"/>
              <a:t>CLICK – Build platform for CI</a:t>
            </a:r>
          </a:p>
          <a:p>
            <a:r>
              <a:rPr lang="en-US" b="0" baseline="0" dirty="0"/>
              <a:t>There’s a fully configurable build pipeline including the ability to create Continuous Integration with the running of Unit Tests.</a:t>
            </a:r>
          </a:p>
          <a:p>
            <a:r>
              <a:rPr lang="en-US" b="1" baseline="0" dirty="0"/>
              <a:t>CLICK – Integrate testing</a:t>
            </a:r>
          </a:p>
          <a:p>
            <a:r>
              <a:rPr lang="en-US" b="0" baseline="0" dirty="0"/>
              <a:t>As well as unit testing, other testing such as UI testing and user acceptance testing can be included.</a:t>
            </a:r>
          </a:p>
          <a:p>
            <a:r>
              <a:rPr lang="en-US" b="1" baseline="0" dirty="0"/>
              <a:t>CLICK – Integration</a:t>
            </a:r>
          </a:p>
          <a:p>
            <a:r>
              <a:rPr lang="en-US" b="0" baseline="0" dirty="0"/>
              <a:t>Source can come from GitHub; builds can be done with Jenkins.  There are a number of 3</a:t>
            </a:r>
            <a:r>
              <a:rPr lang="en-US" b="0" baseline="30000" dirty="0"/>
              <a:t>rd</a:t>
            </a:r>
            <a:r>
              <a:rPr lang="en-US" b="0" baseline="0" dirty="0"/>
              <a:t>-party integration points available.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26737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a:t>
            </a:r>
            <a:r>
              <a:rPr lang="en-US" b="0" baseline="0" dirty="0"/>
              <a:t> we can create code, store it and build it…</a:t>
            </a:r>
            <a:endParaRPr lang="en-US" b="0" dirty="0"/>
          </a:p>
          <a:p>
            <a:r>
              <a:rPr lang="en-US" b="1" dirty="0"/>
              <a:t>CLICK –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we can build it, and in an automated way, then we likely also want to test it, including at the UI level…  This needs to be able to test a broad range of devices, OS versions and models….</a:t>
            </a:r>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7910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a:t>
            </a:r>
            <a:r>
              <a:rPr lang="en-US" b="1" dirty="0" err="1"/>
              <a:t>Xamarin</a:t>
            </a:r>
            <a:r>
              <a:rPr lang="en-US" b="1" dirty="0"/>
              <a:t> Test Cloud</a:t>
            </a:r>
          </a:p>
          <a:p>
            <a:r>
              <a:rPr lang="en-US" b="0" dirty="0" err="1"/>
              <a:t>Xamarin</a:t>
            </a:r>
            <a:r>
              <a:rPr lang="en-US" b="0" baseline="0" dirty="0"/>
              <a:t> Test Cloud can form a crucial part of your test cycle</a:t>
            </a:r>
            <a:endParaRPr lang="en-US" b="0" dirty="0"/>
          </a:p>
          <a:p>
            <a:r>
              <a:rPr lang="en-US" b="1" dirty="0"/>
              <a:t>CLICK - 2000 devices</a:t>
            </a:r>
          </a:p>
          <a:p>
            <a:r>
              <a:rPr lang="en-US" b="0" dirty="0"/>
              <a:t>It</a:t>
            </a:r>
            <a:r>
              <a:rPr lang="en-US" b="0" baseline="0" dirty="0"/>
              <a:t> can test over 2000 different devices with more models being added.  You can even sort devices by market popularity.</a:t>
            </a:r>
            <a:endParaRPr lang="en-US" b="0" dirty="0"/>
          </a:p>
          <a:p>
            <a:r>
              <a:rPr lang="en-US" b="1" dirty="0"/>
              <a:t>CLICK - Simulate</a:t>
            </a:r>
            <a:r>
              <a:rPr lang="en-US" b="1" baseline="0" dirty="0"/>
              <a:t> and collect</a:t>
            </a:r>
          </a:p>
          <a:p>
            <a:r>
              <a:rPr lang="en-US" b="0" baseline="0" dirty="0"/>
              <a:t>The system simulates clicks; collects screenshots and allows parts of the UI to be queried.  A broad range of device features are available including GPS and camera.</a:t>
            </a:r>
          </a:p>
          <a:p>
            <a:r>
              <a:rPr lang="en-US" b="1" baseline="0" dirty="0"/>
              <a:t>CLICK - Test with C#</a:t>
            </a:r>
          </a:p>
          <a:p>
            <a:r>
              <a:rPr lang="en-US" b="0" baseline="0" dirty="0"/>
              <a:t>As well as other languages, the tests can be written in C#, extending the reach of the language.</a:t>
            </a:r>
          </a:p>
          <a:p>
            <a:r>
              <a:rPr lang="en-US" b="1" baseline="0" dirty="0"/>
              <a:t>CLICK – CI</a:t>
            </a:r>
          </a:p>
          <a:p>
            <a:r>
              <a:rPr lang="en-US" b="0" baseline="0" dirty="0"/>
              <a:t>Tests on </a:t>
            </a:r>
            <a:r>
              <a:rPr lang="en-US" b="0" baseline="0" dirty="0" err="1"/>
              <a:t>Xamarin</a:t>
            </a:r>
            <a:r>
              <a:rPr lang="en-US" b="0" baseline="0" dirty="0"/>
              <a:t> Test Cloud can be part of a CI setup so that tests are automatically run on new commits.</a:t>
            </a:r>
          </a:p>
          <a:p>
            <a:r>
              <a:rPr lang="en-US" b="1" baseline="0" dirty="0"/>
              <a:t>CLICK – Results</a:t>
            </a:r>
          </a:p>
          <a:p>
            <a:r>
              <a:rPr lang="en-US" b="0" baseline="0" dirty="0"/>
              <a:t>You can see details from individual devices or aggregate results that immediately show the state of play.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958488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 we’re really building up the DevOps practices</a:t>
            </a:r>
          </a:p>
          <a:p>
            <a:r>
              <a:rPr lang="en-US" b="1" dirty="0"/>
              <a:t>CLICK – Monitoring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complete the cycle on DevOps, we need to get data back from running devices to enable us to troubleshoot issues and get feedback on application use….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3300877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a:t>
            </a:r>
            <a:r>
              <a:rPr lang="en-US" b="1" dirty="0" err="1"/>
              <a:t>HockeyApp</a:t>
            </a:r>
            <a:endParaRPr lang="en-US" b="1" dirty="0"/>
          </a:p>
          <a:p>
            <a:r>
              <a:rPr lang="en-US" b="0" dirty="0" err="1"/>
              <a:t>HockeyApp</a:t>
            </a:r>
            <a:r>
              <a:rPr lang="en-US" b="0" baseline="0" dirty="0"/>
              <a:t> is a popular cross-platform SDK and service used by many application developers allowing distribution and collaboration with testers along with analysis of real world use.</a:t>
            </a:r>
            <a:endParaRPr lang="en-US" b="0" dirty="0"/>
          </a:p>
          <a:p>
            <a:r>
              <a:rPr lang="en-US" b="1" dirty="0"/>
              <a:t>CLICK – Crash Reports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Get</a:t>
            </a:r>
            <a:r>
              <a:rPr lang="en-US" b="0" baseline="0" dirty="0"/>
              <a:t> crash reports to analyze</a:t>
            </a:r>
            <a:endParaRPr lang="en-US" b="0" dirty="0"/>
          </a:p>
          <a:p>
            <a:r>
              <a:rPr lang="en-US" b="1" dirty="0"/>
              <a:t>CLICK – App usage</a:t>
            </a:r>
          </a:p>
          <a:p>
            <a:r>
              <a:rPr lang="en-US" b="0" dirty="0"/>
              <a:t>Use</a:t>
            </a:r>
            <a:r>
              <a:rPr lang="en-US" b="0" baseline="0" dirty="0"/>
              <a:t> in the testing phase to see what testers are doing or later on to see how users are using your application.</a:t>
            </a:r>
            <a:endParaRPr lang="en-US" b="0" dirty="0"/>
          </a:p>
          <a:p>
            <a:r>
              <a:rPr lang="en-US" b="1" dirty="0"/>
              <a:t>CLICK – Communicate</a:t>
            </a:r>
          </a:p>
          <a:p>
            <a:r>
              <a:rPr lang="en-US" b="0" dirty="0"/>
              <a:t>Get feedback,</a:t>
            </a:r>
            <a:r>
              <a:rPr lang="en-US" b="0" baseline="0" dirty="0"/>
              <a:t> support requests and bug reports from within your app.</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2139263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DevOps practices have been rolled up and are now available in a new portal called the Visual Studio Mobile Center.</a:t>
            </a:r>
          </a:p>
          <a:p>
            <a:r>
              <a:rPr lang="en-US" dirty="0"/>
              <a:t>This brings together Build, Test</a:t>
            </a:r>
            <a:r>
              <a:rPr lang="en-US" baseline="0" dirty="0"/>
              <a:t> and Monitoring (with Crash collection &amp; Analytics).  It also helps manage distribution.  It’s currently available in Preview and you can sign up to get an invite.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2205175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look at one of those DevOps practices – UI Testing using the </a:t>
            </a:r>
            <a:r>
              <a:rPr lang="en-US" dirty="0" err="1"/>
              <a:t>Xamarin</a:t>
            </a:r>
            <a:r>
              <a:rPr lang="en-US" dirty="0"/>
              <a:t> Test Cloud.  We’ll see</a:t>
            </a:r>
            <a:r>
              <a:rPr lang="en-US" baseline="0" dirty="0"/>
              <a:t> what a UI test looks like and how we get that running in the cloud.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219541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One Language/Toolset</a:t>
            </a:r>
          </a:p>
          <a:p>
            <a:r>
              <a:rPr lang="en-US" b="0" dirty="0"/>
              <a:t>If we can move</a:t>
            </a:r>
            <a:r>
              <a:rPr lang="en-US" b="0" baseline="0" dirty="0"/>
              <a:t> core development into a common language we can leverage existing skillsets.  With a common framework or core API surface we can also leverage the libraries that others have built.  Having a single powerful and extensible toolset means we can leverage its capabilities to develop for all platforms.</a:t>
            </a:r>
            <a:endParaRPr lang="en-US" b="0" dirty="0"/>
          </a:p>
          <a:p>
            <a:r>
              <a:rPr lang="en-US" b="1" dirty="0"/>
              <a:t>CLICK - Native</a:t>
            </a:r>
            <a:r>
              <a:rPr lang="en-US" b="1" baseline="0" dirty="0"/>
              <a:t> API/Perf</a:t>
            </a:r>
          </a:p>
          <a:p>
            <a:r>
              <a:rPr lang="en-US" b="0" baseline="0" dirty="0"/>
              <a:t>Along with a common language and core framework classes, such as Math and data manipulation, we also need access to the underlying platform APIs.  We can’t be cutting corners on that access.  It’s not good enough to have a lowest common denominator.  When we call these APIs, the calling code still needs to possess native platform performance.</a:t>
            </a:r>
          </a:p>
          <a:p>
            <a:r>
              <a:rPr lang="en-US" b="1" baseline="0" dirty="0"/>
              <a:t>CLICK - Native UI/Perf</a:t>
            </a:r>
          </a:p>
          <a:p>
            <a:r>
              <a:rPr lang="en-US" b="0" baseline="0" dirty="0"/>
              <a:t>We need a way to use the UI framework &amp; flow of each platform and that means having direct access to the UI framework and UI design surfaces that make sense to developers of each platform.</a:t>
            </a:r>
          </a:p>
          <a:p>
            <a:r>
              <a:rPr lang="en-US" b="1" baseline="0" dirty="0"/>
              <a:t>CLICK - Single UI Framework</a:t>
            </a:r>
          </a:p>
          <a:p>
            <a:r>
              <a:rPr lang="en-US" b="0" baseline="0" dirty="0"/>
              <a:t>There’s still some effort involved building separate UIs for each platform.  UWP possesses a single framework across all Windows devices, and UI work on iOS spans phone and tablets.  If we can have a common UI design system we could potentially save on resources and gain productivity across all these platforms.  In doing this however, we’d still want to get native performance.</a:t>
            </a:r>
          </a:p>
          <a:p>
            <a:r>
              <a:rPr lang="en-US" b="1" baseline="0" dirty="0"/>
              <a:t>CLICK - Source control</a:t>
            </a:r>
          </a:p>
          <a:p>
            <a:r>
              <a:rPr lang="en-US" b="0" baseline="0" dirty="0"/>
              <a:t>With these things, we can hopefully share some code and that means a move towards a single repository.</a:t>
            </a:r>
          </a:p>
          <a:p>
            <a:r>
              <a:rPr lang="en-US" b="1" baseline="0" dirty="0"/>
              <a:t>CLICK - Build system</a:t>
            </a:r>
          </a:p>
          <a:p>
            <a:r>
              <a:rPr lang="en-US" b="0" baseline="0" dirty="0"/>
              <a:t>Building will still need SDKS and tooling for each platform, so any automated build system must be able to work with those.</a:t>
            </a:r>
          </a:p>
          <a:p>
            <a:r>
              <a:rPr lang="en-US" b="1" baseline="0" dirty="0"/>
              <a:t>CLICK - Testing</a:t>
            </a:r>
          </a:p>
          <a:p>
            <a:r>
              <a:rPr lang="en-US" b="0" baseline="0" dirty="0"/>
              <a:t>If we combine our development into one toolset that means we need a way to test apps on real devices or at least emulators during development with tools on our preferred development platform, and ideally a way to perform automated UI testing.</a:t>
            </a:r>
          </a:p>
          <a:p>
            <a:r>
              <a:rPr lang="en-US" b="1" baseline="0" dirty="0"/>
              <a:t>CLICK - Monitoring</a:t>
            </a:r>
          </a:p>
          <a:p>
            <a:r>
              <a:rPr lang="en-US" b="0" baseline="0" dirty="0"/>
              <a:t>We really want a single SDK for monitoring applications and a single repository to capture and report on that data.</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769951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Script:</a:t>
            </a:r>
          </a:p>
          <a:p>
            <a:r>
              <a:rPr lang="en-US" dirty="0"/>
              <a:t>Let’s get started on the road to cross-platform development with a simple multi-headed sample application that shares a cloud-based backend, shares client-based business logic</a:t>
            </a:r>
            <a:r>
              <a:rPr lang="en-US" baseline="0" dirty="0"/>
              <a:t> and has shared UI that we can run on UWP, iOS &amp; Android.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a real application which improved to </a:t>
            </a:r>
            <a:r>
              <a:rPr lang="en-US" dirty="0" err="1"/>
              <a:t>Xamarin</a:t>
            </a:r>
            <a:r>
              <a:rPr lang="en-US" dirty="0"/>
              <a:t> – </a:t>
            </a:r>
            <a:r>
              <a:rPr lang="en-US" dirty="0" err="1"/>
              <a:t>Captio</a:t>
            </a:r>
            <a:r>
              <a:rPr lang="en-US" dirty="0"/>
              <a:t>, and expense report application.</a:t>
            </a:r>
          </a:p>
          <a:p>
            <a:r>
              <a:rPr lang="en-US" b="1" dirty="0"/>
              <a:t>CLICK – Wrapped web not performant</a:t>
            </a:r>
          </a:p>
          <a:p>
            <a:r>
              <a:rPr lang="en-US" b="0" dirty="0"/>
              <a:t>Their first version of the app worked across Windows, iOS and Android platforms but they were not happy with the performance</a:t>
            </a:r>
            <a:r>
              <a:rPr lang="en-US" b="0" baseline="0" dirty="0"/>
              <a:t>.</a:t>
            </a:r>
            <a:endParaRPr lang="en-US" b="0" dirty="0"/>
          </a:p>
          <a:p>
            <a:r>
              <a:rPr lang="en-US" b="1" dirty="0"/>
              <a:t>CLICK</a:t>
            </a:r>
            <a:r>
              <a:rPr lang="en-US" b="1" baseline="0" dirty="0"/>
              <a:t> – 3 native apps</a:t>
            </a:r>
          </a:p>
          <a:p>
            <a:r>
              <a:rPr lang="en-US" b="0" baseline="0" dirty="0"/>
              <a:t>They then developed 3 different native apps.  This was more performant but then required the maintenance of 3 separate code bases.</a:t>
            </a:r>
          </a:p>
          <a:p>
            <a:r>
              <a:rPr lang="en-US" b="1" baseline="0" dirty="0"/>
              <a:t>CLICK – </a:t>
            </a:r>
            <a:r>
              <a:rPr lang="en-US" b="1" baseline="0" dirty="0" err="1"/>
              <a:t>Xamarin</a:t>
            </a:r>
            <a:r>
              <a:rPr lang="en-US" b="1" baseline="0" dirty="0"/>
              <a:t> Native with shared business logic</a:t>
            </a:r>
          </a:p>
          <a:p>
            <a:r>
              <a:rPr lang="en-US" b="0" baseline="0" dirty="0"/>
              <a:t>The made the move to </a:t>
            </a:r>
            <a:r>
              <a:rPr lang="en-US" b="0" baseline="0" dirty="0" err="1"/>
              <a:t>Xamarin</a:t>
            </a:r>
            <a:r>
              <a:rPr lang="en-US" b="0" baseline="0" dirty="0"/>
              <a:t> and create shared business logic, reducing the maintenance burden</a:t>
            </a:r>
          </a:p>
          <a:p>
            <a:r>
              <a:rPr lang="en-US" b="1" baseline="0" dirty="0"/>
              <a:t>CLICK – </a:t>
            </a:r>
            <a:r>
              <a:rPr lang="en-US" b="1" baseline="0" dirty="0" err="1"/>
              <a:t>Xamarin.Forms</a:t>
            </a:r>
            <a:r>
              <a:rPr lang="en-US" b="1" baseline="0" dirty="0"/>
              <a:t> to also get shared UI</a:t>
            </a:r>
          </a:p>
          <a:p>
            <a:r>
              <a:rPr lang="en-US" b="0" baseline="0" dirty="0"/>
              <a:t>Finally they moved to </a:t>
            </a:r>
            <a:r>
              <a:rPr lang="en-US" b="0" baseline="0" dirty="0" err="1"/>
              <a:t>Xamarin</a:t>
            </a:r>
            <a:r>
              <a:rPr lang="en-US" b="0" baseline="0" dirty="0"/>
              <a:t> Forms, allowing them to create a shared UI looking almost identical on all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1955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address alternative methods for bringing applications to multiple platforms.</a:t>
            </a:r>
          </a:p>
          <a:p>
            <a:r>
              <a:rPr lang="en-US" b="1" dirty="0"/>
              <a:t>CLICK - App Generators</a:t>
            </a:r>
          </a:p>
          <a:p>
            <a:r>
              <a:rPr lang="en-US" b="0" dirty="0"/>
              <a:t>Using web sites</a:t>
            </a:r>
            <a:r>
              <a:rPr lang="en-US" b="0" baseline="0" dirty="0"/>
              <a:t> or tools, there are solutions to create some classes of application, producing project files or deployable packages across multiple platforms.</a:t>
            </a:r>
            <a:endParaRPr lang="en-US" b="0" dirty="0"/>
          </a:p>
          <a:p>
            <a:r>
              <a:rPr lang="en-US" b="1" dirty="0"/>
              <a:t>CLICK - Web-based Solutions</a:t>
            </a:r>
          </a:p>
          <a:p>
            <a:r>
              <a:rPr lang="en-US" b="0" dirty="0"/>
              <a:t>Cross-platform</a:t>
            </a:r>
            <a:r>
              <a:rPr lang="en-US" b="0" baseline="0" dirty="0"/>
              <a:t> applications can be delivered directly from the web, but typically with limited platform API access and performance.  There are tools available to wrap website access and provide increased API access.</a:t>
            </a:r>
            <a:endParaRPr lang="en-US" b="0" dirty="0"/>
          </a:p>
          <a:p>
            <a:r>
              <a:rPr lang="en-US" b="1" dirty="0"/>
              <a:t>CLICK - Limited API Access</a:t>
            </a:r>
          </a:p>
          <a:p>
            <a:r>
              <a:rPr lang="en-US" b="0" dirty="0"/>
              <a:t>Some API access is achievable, but full access requires a fully native application.</a:t>
            </a:r>
          </a:p>
          <a:p>
            <a:r>
              <a:rPr lang="en-US" b="1" dirty="0"/>
              <a:t>CLICK – Slow Performance</a:t>
            </a:r>
          </a:p>
          <a:p>
            <a:r>
              <a:rPr lang="en-US" b="0" dirty="0"/>
              <a:t>Without native execution it’s difficult to achieve maximum performance on devices.</a:t>
            </a:r>
          </a:p>
          <a:p>
            <a:r>
              <a:rPr lang="en-US" b="1" dirty="0"/>
              <a:t>CLICK – Poor User Experience</a:t>
            </a:r>
          </a:p>
          <a:p>
            <a:r>
              <a:rPr lang="en-US" b="0" dirty="0"/>
              <a:t>Overall, along with a</a:t>
            </a:r>
            <a:r>
              <a:rPr lang="en-US" b="0" baseline="0" dirty="0"/>
              <a:t> general need to be connected in the case of web-based solutions, this doesn’t provide a great experience for users.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3758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build up a potentially better model for cross-platform mobile development.</a:t>
            </a:r>
          </a:p>
          <a:p>
            <a:r>
              <a:rPr lang="en-US" b="1" dirty="0"/>
              <a:t>CLICK – One language/toolset</a:t>
            </a:r>
          </a:p>
          <a:p>
            <a:r>
              <a:rPr lang="en-US" b="0" dirty="0"/>
              <a:t>Let’s look at getting one language and toolset, along with the benefits</a:t>
            </a:r>
            <a:r>
              <a:rPr lang="en-US" b="0" baseline="0" dirty="0"/>
              <a:t> that may bring.</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38980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t>
            </a:r>
            <a:r>
              <a:rPr lang="en-US" baseline="0" dirty="0"/>
              <a:t>, used on over 2.6 billion devices, along core classes and access to platform UI, we can find a path to building for all platforms using the right tooling.</a:t>
            </a:r>
          </a:p>
          <a:p>
            <a:r>
              <a:rPr lang="en-US" b="1" baseline="0" dirty="0"/>
              <a:t>CLICK – Windows</a:t>
            </a:r>
          </a:p>
          <a:p>
            <a:r>
              <a:rPr lang="en-US" b="0" baseline="0" dirty="0"/>
              <a:t>For UWP, code is compiled in the cloud and made available for different CPU architectures through the Windows Store as .APPX packages.</a:t>
            </a:r>
          </a:p>
          <a:p>
            <a:r>
              <a:rPr lang="en-US" b="1" baseline="0" dirty="0"/>
              <a:t>CLICK – iOS</a:t>
            </a:r>
          </a:p>
          <a:p>
            <a:r>
              <a:rPr lang="en-US" b="0" baseline="0" dirty="0"/>
              <a:t>On iOS, C# code in compiled Ahead of Time, distributed as a .APP package and runs natively on Apple’s ARM-based devices.</a:t>
            </a:r>
          </a:p>
          <a:p>
            <a:r>
              <a:rPr lang="en-US" b="1" baseline="0" dirty="0"/>
              <a:t>CLICK – Android</a:t>
            </a:r>
          </a:p>
          <a:p>
            <a:r>
              <a:rPr lang="en-US" b="0" baseline="0" dirty="0"/>
              <a:t>With Android, C# compilation and linking results in a .APK file whereby intermediate language code is compiled just in time to run natively on the device.</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5453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tooling…</a:t>
            </a:r>
          </a:p>
          <a:p>
            <a:r>
              <a:rPr lang="en-US" b="1" dirty="0"/>
              <a:t>CLICK – Visual Studio IDE</a:t>
            </a:r>
          </a:p>
          <a:p>
            <a:r>
              <a:rPr lang="en-US" dirty="0"/>
              <a:t>The Visual Studio IDE (including the free community edition) now provides the </a:t>
            </a:r>
            <a:r>
              <a:rPr lang="en-US" dirty="0" err="1"/>
              <a:t>Xamarin</a:t>
            </a:r>
            <a:r>
              <a:rPr lang="en-US" dirty="0"/>
              <a:t> toolset to build cross-platform applications for UWP, iOS, Android, </a:t>
            </a:r>
            <a:r>
              <a:rPr lang="en-US" dirty="0" err="1"/>
              <a:t>Tizen</a:t>
            </a:r>
            <a:r>
              <a:rPr lang="en-US" dirty="0"/>
              <a:t>, WPF and more.  This extends to Hyper-V based emulators for Windows 10 Mobile and</a:t>
            </a:r>
            <a:r>
              <a:rPr lang="en-US" baseline="0" dirty="0"/>
              <a:t> Android emulators, as well as remote iOS simulator access.  It integrates with many of the DevOps feature we would like to have.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 Visual Studio 2017 RC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new version of the tool will</a:t>
            </a:r>
            <a:r>
              <a:rPr lang="en-US" b="0" baseline="0" dirty="0"/>
              <a:t> bring increased productivity and integration with DevOps practices.</a:t>
            </a:r>
            <a:endParaRPr lang="en-US" b="0" dirty="0"/>
          </a:p>
          <a:p>
            <a:r>
              <a:rPr lang="en-US" b="1" dirty="0"/>
              <a:t>CLICK - </a:t>
            </a:r>
            <a:r>
              <a:rPr lang="en-US" b="1" dirty="0" err="1"/>
              <a:t>Xamarin</a:t>
            </a:r>
            <a:r>
              <a:rPr lang="en-US" b="1" dirty="0"/>
              <a:t> Studio</a:t>
            </a:r>
          </a:p>
          <a:p>
            <a:r>
              <a:rPr lang="en-US" b="0" baseline="0" dirty="0"/>
              <a:t>This existing tool allows for </a:t>
            </a:r>
            <a:r>
              <a:rPr lang="en-US" b="0" baseline="0" dirty="0" err="1"/>
              <a:t>Xamarin</a:t>
            </a:r>
            <a:r>
              <a:rPr lang="en-US" b="0" baseline="0" dirty="0"/>
              <a:t> development on a Mac</a:t>
            </a:r>
            <a:endParaRPr lang="en-US" b="0" dirty="0"/>
          </a:p>
          <a:p>
            <a:r>
              <a:rPr lang="en-US" b="1" dirty="0"/>
              <a:t>CLICK – Visual Studio for Mac Preview</a:t>
            </a:r>
          </a:p>
          <a:p>
            <a:r>
              <a:rPr lang="en-US" b="0" dirty="0"/>
              <a:t>.... It is being replaced by Visual Studio for Mac, currently in preview, raising</a:t>
            </a:r>
            <a:r>
              <a:rPr lang="en-US" b="0" baseline="0" dirty="0"/>
              <a:t> the level of productivity features and better integration of DevOps practices.  It allows for targeting iOS, Android, </a:t>
            </a:r>
            <a:r>
              <a:rPr lang="en-US" b="0" baseline="0" dirty="0" err="1"/>
              <a:t>macOS</a:t>
            </a:r>
            <a:r>
              <a:rPr lang="en-US" b="0" baseline="0" dirty="0"/>
              <a:t> and wearables.</a:t>
            </a:r>
            <a:endParaRPr lang="en-US" b="0" dirty="0"/>
          </a:p>
          <a:p>
            <a:r>
              <a:rPr lang="en-US" b="1" dirty="0"/>
              <a:t>FUTURE</a:t>
            </a:r>
          </a:p>
          <a:p>
            <a:r>
              <a:rPr lang="en-US" dirty="0"/>
              <a:t>Upcoming</a:t>
            </a:r>
            <a:r>
              <a:rPr lang="en-US" baseline="0" dirty="0"/>
              <a:t> tooling brings in features like the </a:t>
            </a:r>
            <a:r>
              <a:rPr lang="en-US" baseline="0" dirty="0" err="1"/>
              <a:t>Xamarin</a:t>
            </a:r>
            <a:r>
              <a:rPr lang="en-US" baseline="0" dirty="0"/>
              <a:t> inspector for live visual interrogation of running apps and the ability to make live changes.</a:t>
            </a:r>
          </a:p>
          <a:p>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4559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1/23/2017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xamarin.com/university" TargetMode="External"/><Relationship Id="rId5" Type="http://schemas.openxmlformats.org/officeDocument/2006/relationships/hyperlink" Target="https://channel9.msdn.com/Shows/XamarinShow" TargetMode="External"/><Relationship Id="rId4" Type="http://schemas.openxmlformats.org/officeDocument/2006/relationships/hyperlink" Target="https://store.xamarin.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8.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Mobile Development</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Tree>
    <p:extLst>
      <p:ext uri="{BB962C8B-B14F-4D97-AF65-F5344CB8AC3E}">
        <p14:creationId xmlns:p14="http://schemas.microsoft.com/office/powerpoint/2010/main" val="3411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Access with </a:t>
            </a:r>
            <a:r>
              <a:rPr lang="en-US" dirty="0" err="1"/>
              <a:t>Xamarin</a:t>
            </a:r>
            <a:endParaRPr lang="en-US" dirty="0"/>
          </a:p>
        </p:txBody>
      </p:sp>
      <p:grpSp>
        <p:nvGrpSpPr>
          <p:cNvPr id="4" name="Group 3"/>
          <p:cNvGrpSpPr/>
          <p:nvPr/>
        </p:nvGrpSpPr>
        <p:grpSpPr>
          <a:xfrm>
            <a:off x="921420" y="5891139"/>
            <a:ext cx="10716278" cy="666313"/>
            <a:chOff x="752656" y="3014662"/>
            <a:chExt cx="10931162" cy="679674"/>
          </a:xfrm>
        </p:grpSpPr>
        <p:sp>
          <p:nvSpPr>
            <p:cNvPr id="5" name="Rounded Rectangle 38"/>
            <p:cNvSpPr/>
            <p:nvPr/>
          </p:nvSpPr>
          <p:spPr>
            <a:xfrm>
              <a:off x="75265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System.Data</a:t>
              </a:r>
              <a:endParaRPr lang="en-US" sz="1765" dirty="0">
                <a:solidFill>
                  <a:srgbClr val="FFFFFF"/>
                </a:solidFill>
                <a:cs typeface="Helvetica Light"/>
              </a:endParaRPr>
            </a:p>
          </p:txBody>
        </p:sp>
        <p:sp>
          <p:nvSpPr>
            <p:cNvPr id="6" name="Rounded Rectangle 39"/>
            <p:cNvSpPr/>
            <p:nvPr/>
          </p:nvSpPr>
          <p:spPr>
            <a:xfrm>
              <a:off x="296677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System.Windows</a:t>
              </a:r>
              <a:endParaRPr lang="en-US" sz="1765" dirty="0">
                <a:solidFill>
                  <a:srgbClr val="FFFFFF"/>
                </a:solidFill>
                <a:cs typeface="Helvetica Light"/>
              </a:endParaRPr>
            </a:p>
          </p:txBody>
        </p:sp>
        <p:sp>
          <p:nvSpPr>
            <p:cNvPr id="7" name="Rounded Rectangle 40"/>
            <p:cNvSpPr/>
            <p:nvPr/>
          </p:nvSpPr>
          <p:spPr>
            <a:xfrm>
              <a:off x="518089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System.Numerics</a:t>
              </a:r>
              <a:endParaRPr lang="en-US" sz="1765" dirty="0">
                <a:solidFill>
                  <a:srgbClr val="FFFFFF"/>
                </a:solidFill>
                <a:cs typeface="Helvetica Light"/>
              </a:endParaRPr>
            </a:p>
          </p:txBody>
        </p:sp>
        <p:sp>
          <p:nvSpPr>
            <p:cNvPr id="8" name="Rounded Rectangle 41"/>
            <p:cNvSpPr/>
            <p:nvPr/>
          </p:nvSpPr>
          <p:spPr>
            <a:xfrm>
              <a:off x="7395016"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System.Core</a:t>
              </a:r>
              <a:endParaRPr lang="en-US" sz="1765" dirty="0">
                <a:solidFill>
                  <a:srgbClr val="FFFFFF"/>
                </a:solidFill>
                <a:cs typeface="Helvetica Light"/>
              </a:endParaRPr>
            </a:p>
          </p:txBody>
        </p:sp>
        <p:sp>
          <p:nvSpPr>
            <p:cNvPr id="9" name="Rounded Rectangle 42"/>
            <p:cNvSpPr/>
            <p:nvPr/>
          </p:nvSpPr>
          <p:spPr>
            <a:xfrm>
              <a:off x="9609137" y="3014662"/>
              <a:ext cx="2074681" cy="679674"/>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System.ServiceModel</a:t>
              </a:r>
              <a:endParaRPr lang="en-US" sz="1470" dirty="0">
                <a:solidFill>
                  <a:srgbClr val="FFFFFF"/>
                </a:solidFill>
                <a:cs typeface="Helvetica Light"/>
              </a:endParaRPr>
            </a:p>
          </p:txBody>
        </p:sp>
      </p:grpSp>
      <p:sp>
        <p:nvSpPr>
          <p:cNvPr id="10" name="Rounded Rectangle 23"/>
          <p:cNvSpPr/>
          <p:nvPr/>
        </p:nvSpPr>
        <p:spPr>
          <a:xfrm>
            <a:off x="925911"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System.Net</a:t>
            </a:r>
            <a:endParaRPr lang="en-US" sz="1765" dirty="0">
              <a:solidFill>
                <a:srgbClr val="FFFFFF"/>
              </a:solidFill>
              <a:cs typeface="Helvetica Light"/>
            </a:endParaRPr>
          </a:p>
        </p:txBody>
      </p:sp>
      <p:sp>
        <p:nvSpPr>
          <p:cNvPr id="11" name="Rounded Rectangle 24"/>
          <p:cNvSpPr/>
          <p:nvPr/>
        </p:nvSpPr>
        <p:spPr>
          <a:xfrm>
            <a:off x="3096506"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System</a:t>
            </a:r>
          </a:p>
        </p:txBody>
      </p:sp>
      <p:sp>
        <p:nvSpPr>
          <p:cNvPr id="12" name="Rounded Rectangle 25"/>
          <p:cNvSpPr/>
          <p:nvPr/>
        </p:nvSpPr>
        <p:spPr>
          <a:xfrm>
            <a:off x="5267101"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System.IO</a:t>
            </a:r>
            <a:endParaRPr lang="en-US" sz="1765" dirty="0">
              <a:solidFill>
                <a:srgbClr val="FFFFFF"/>
              </a:solidFill>
              <a:cs typeface="Helvetica Light"/>
            </a:endParaRPr>
          </a:p>
        </p:txBody>
      </p:sp>
      <p:sp>
        <p:nvSpPr>
          <p:cNvPr id="13" name="Rounded Rectangle 26"/>
          <p:cNvSpPr/>
          <p:nvPr/>
        </p:nvSpPr>
        <p:spPr>
          <a:xfrm>
            <a:off x="7437696"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System.Linq</a:t>
            </a:r>
            <a:endParaRPr lang="en-US" sz="1765" dirty="0">
              <a:solidFill>
                <a:srgbClr val="FFFFFF"/>
              </a:solidFill>
              <a:cs typeface="Helvetica Light"/>
            </a:endParaRPr>
          </a:p>
        </p:txBody>
      </p:sp>
      <p:sp>
        <p:nvSpPr>
          <p:cNvPr id="14" name="Rounded Rectangle 27"/>
          <p:cNvSpPr/>
          <p:nvPr/>
        </p:nvSpPr>
        <p:spPr>
          <a:xfrm>
            <a:off x="9608292" y="5081867"/>
            <a:ext cx="2033897" cy="666313"/>
          </a:xfrm>
          <a:prstGeom prst="roundRect">
            <a:avLst>
              <a:gd name="adj" fmla="val 0"/>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System.Xml</a:t>
            </a:r>
            <a:endParaRPr lang="en-US" sz="1765" dirty="0">
              <a:solidFill>
                <a:srgbClr val="FFFFFF"/>
              </a:solidFill>
              <a:cs typeface="Helvetica Light"/>
            </a:endParaRPr>
          </a:p>
        </p:txBody>
      </p:sp>
      <p:grpSp>
        <p:nvGrpSpPr>
          <p:cNvPr id="15" name="Group 14"/>
          <p:cNvGrpSpPr/>
          <p:nvPr/>
        </p:nvGrpSpPr>
        <p:grpSpPr>
          <a:xfrm>
            <a:off x="921420" y="4155506"/>
            <a:ext cx="10716278" cy="666313"/>
            <a:chOff x="752656" y="2201862"/>
            <a:chExt cx="10931162" cy="679674"/>
          </a:xfrm>
          <a:solidFill>
            <a:srgbClr val="235888"/>
          </a:solidFill>
        </p:grpSpPr>
        <p:sp>
          <p:nvSpPr>
            <p:cNvPr id="16" name="Rounded Rectangle 18"/>
            <p:cNvSpPr/>
            <p:nvPr/>
          </p:nvSpPr>
          <p:spPr>
            <a:xfrm>
              <a:off x="75265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Microsoft.Phone</a:t>
              </a:r>
              <a:endParaRPr lang="en-US" sz="1765" dirty="0">
                <a:solidFill>
                  <a:srgbClr val="FFFFFF"/>
                </a:solidFill>
                <a:cs typeface="Helvetica Light"/>
              </a:endParaRPr>
            </a:p>
          </p:txBody>
        </p:sp>
        <p:sp>
          <p:nvSpPr>
            <p:cNvPr id="17" name="Rounded Rectangle 19"/>
            <p:cNvSpPr/>
            <p:nvPr/>
          </p:nvSpPr>
          <p:spPr>
            <a:xfrm>
              <a:off x="296677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Microsoft.Networking</a:t>
              </a:r>
              <a:endParaRPr lang="en-US" sz="1470" dirty="0">
                <a:solidFill>
                  <a:srgbClr val="FFFFFF"/>
                </a:solidFill>
                <a:cs typeface="Helvetica Light"/>
              </a:endParaRPr>
            </a:p>
          </p:txBody>
        </p:sp>
        <p:sp>
          <p:nvSpPr>
            <p:cNvPr id="18" name="Rounded Rectangle 20"/>
            <p:cNvSpPr/>
            <p:nvPr/>
          </p:nvSpPr>
          <p:spPr>
            <a:xfrm>
              <a:off x="518089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Windows.Storage</a:t>
              </a:r>
              <a:endParaRPr lang="en-US" sz="1765" dirty="0">
                <a:solidFill>
                  <a:srgbClr val="FFFFFF"/>
                </a:solidFill>
                <a:cs typeface="Helvetica Light"/>
              </a:endParaRPr>
            </a:p>
          </p:txBody>
        </p:sp>
        <p:sp>
          <p:nvSpPr>
            <p:cNvPr id="19" name="Rounded Rectangle 21"/>
            <p:cNvSpPr/>
            <p:nvPr/>
          </p:nvSpPr>
          <p:spPr>
            <a:xfrm>
              <a:off x="739501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470" dirty="0" err="1">
                  <a:solidFill>
                    <a:srgbClr val="FFFFFF"/>
                  </a:solidFill>
                  <a:cs typeface="Helvetica Light"/>
                </a:rPr>
                <a:t>Windows.Foundation</a:t>
              </a:r>
              <a:endParaRPr lang="en-US" sz="1470" dirty="0">
                <a:solidFill>
                  <a:srgbClr val="FFFFFF"/>
                </a:solidFill>
                <a:cs typeface="Helvetica Light"/>
              </a:endParaRPr>
            </a:p>
          </p:txBody>
        </p:sp>
        <p:sp>
          <p:nvSpPr>
            <p:cNvPr id="20" name="Rounded Rectangle 22"/>
            <p:cNvSpPr/>
            <p:nvPr/>
          </p:nvSpPr>
          <p:spPr>
            <a:xfrm>
              <a:off x="9609137"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Microsoft.Devices</a:t>
              </a:r>
              <a:endParaRPr lang="en-US" sz="1765" dirty="0">
                <a:solidFill>
                  <a:srgbClr val="FFFFFF"/>
                </a:solidFill>
                <a:cs typeface="Helvetica Light"/>
              </a:endParaRPr>
            </a:p>
          </p:txBody>
        </p:sp>
      </p:grpSp>
      <p:grpSp>
        <p:nvGrpSpPr>
          <p:cNvPr id="22" name="Group 21"/>
          <p:cNvGrpSpPr/>
          <p:nvPr/>
        </p:nvGrpSpPr>
        <p:grpSpPr>
          <a:xfrm>
            <a:off x="921419" y="3040190"/>
            <a:ext cx="10716278" cy="666313"/>
            <a:chOff x="752656" y="2201862"/>
            <a:chExt cx="10931162" cy="679674"/>
          </a:xfrm>
          <a:solidFill>
            <a:srgbClr val="5095D1"/>
          </a:solidFill>
        </p:grpSpPr>
        <p:sp>
          <p:nvSpPr>
            <p:cNvPr id="23" name="Rounded Rectangle 18"/>
            <p:cNvSpPr/>
            <p:nvPr/>
          </p:nvSpPr>
          <p:spPr>
            <a:xfrm>
              <a:off x="75265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MapKit</a:t>
              </a:r>
              <a:endParaRPr lang="en-US" sz="1765" dirty="0">
                <a:solidFill>
                  <a:srgbClr val="FFFFFF"/>
                </a:solidFill>
                <a:cs typeface="Helvetica Light"/>
              </a:endParaRPr>
            </a:p>
          </p:txBody>
        </p:sp>
        <p:sp>
          <p:nvSpPr>
            <p:cNvPr id="24" name="Rounded Rectangle 19"/>
            <p:cNvSpPr/>
            <p:nvPr/>
          </p:nvSpPr>
          <p:spPr>
            <a:xfrm>
              <a:off x="296677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UIKit</a:t>
              </a:r>
              <a:endParaRPr lang="en-US" sz="1765" dirty="0">
                <a:solidFill>
                  <a:srgbClr val="FFFFFF"/>
                </a:solidFill>
                <a:cs typeface="Helvetica Light"/>
              </a:endParaRPr>
            </a:p>
          </p:txBody>
        </p:sp>
        <p:sp>
          <p:nvSpPr>
            <p:cNvPr id="25" name="Rounded Rectangle 20"/>
            <p:cNvSpPr/>
            <p:nvPr/>
          </p:nvSpPr>
          <p:spPr>
            <a:xfrm>
              <a:off x="518089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iBeacon</a:t>
              </a:r>
              <a:endParaRPr lang="en-US" sz="1765" dirty="0">
                <a:solidFill>
                  <a:srgbClr val="FFFFFF"/>
                </a:solidFill>
                <a:cs typeface="Helvetica Light"/>
              </a:endParaRPr>
            </a:p>
          </p:txBody>
        </p:sp>
        <p:sp>
          <p:nvSpPr>
            <p:cNvPr id="26" name="Rounded Rectangle 21"/>
            <p:cNvSpPr/>
            <p:nvPr/>
          </p:nvSpPr>
          <p:spPr>
            <a:xfrm>
              <a:off x="7395016"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CoreGraphics</a:t>
              </a:r>
              <a:endParaRPr lang="en-US" sz="1765" dirty="0">
                <a:solidFill>
                  <a:srgbClr val="FFFFFF"/>
                </a:solidFill>
                <a:cs typeface="Helvetica Light"/>
              </a:endParaRPr>
            </a:p>
          </p:txBody>
        </p:sp>
        <p:sp>
          <p:nvSpPr>
            <p:cNvPr id="27" name="Rounded Rectangle 22"/>
            <p:cNvSpPr/>
            <p:nvPr/>
          </p:nvSpPr>
          <p:spPr>
            <a:xfrm>
              <a:off x="9609137" y="2201862"/>
              <a:ext cx="2074681" cy="679674"/>
            </a:xfrm>
            <a:prstGeom prst="roundRect">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CoreMotion</a:t>
              </a:r>
              <a:endParaRPr lang="en-US" sz="1765" dirty="0">
                <a:solidFill>
                  <a:srgbClr val="FFFFFF"/>
                </a:solidFill>
                <a:cs typeface="Helvetica Light"/>
              </a:endParaRPr>
            </a:p>
          </p:txBody>
        </p:sp>
      </p:grpSp>
      <p:sp>
        <p:nvSpPr>
          <p:cNvPr id="29" name="Rounded Rectangle 18"/>
          <p:cNvSpPr/>
          <p:nvPr/>
        </p:nvSpPr>
        <p:spPr>
          <a:xfrm>
            <a:off x="921419"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Text-to-speech</a:t>
            </a:r>
          </a:p>
        </p:txBody>
      </p:sp>
      <p:sp>
        <p:nvSpPr>
          <p:cNvPr id="30" name="Rounded Rectangle 19"/>
          <p:cNvSpPr/>
          <p:nvPr/>
        </p:nvSpPr>
        <p:spPr>
          <a:xfrm>
            <a:off x="3092014"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ActionBar</a:t>
            </a:r>
            <a:endParaRPr lang="en-US" sz="1765" dirty="0">
              <a:solidFill>
                <a:srgbClr val="FFFFFF"/>
              </a:solidFill>
              <a:cs typeface="Helvetica Light"/>
            </a:endParaRPr>
          </a:p>
        </p:txBody>
      </p:sp>
      <p:sp>
        <p:nvSpPr>
          <p:cNvPr id="31" name="Rounded Rectangle 20"/>
          <p:cNvSpPr/>
          <p:nvPr/>
        </p:nvSpPr>
        <p:spPr>
          <a:xfrm>
            <a:off x="5262609"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568" dirty="0">
                <a:solidFill>
                  <a:srgbClr val="FFFFFF"/>
                </a:solidFill>
                <a:cs typeface="Helvetica Light"/>
              </a:rPr>
              <a:t>Printing Framework</a:t>
            </a:r>
          </a:p>
        </p:txBody>
      </p:sp>
      <p:sp>
        <p:nvSpPr>
          <p:cNvPr id="32" name="Rounded Rectangle 21"/>
          <p:cNvSpPr/>
          <p:nvPr/>
        </p:nvSpPr>
        <p:spPr>
          <a:xfrm>
            <a:off x="7433204"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err="1">
                <a:solidFill>
                  <a:srgbClr val="FFFFFF"/>
                </a:solidFill>
                <a:cs typeface="Helvetica Light"/>
              </a:rPr>
              <a:t>Renderscript</a:t>
            </a:r>
            <a:endParaRPr lang="en-US" sz="1765" dirty="0">
              <a:solidFill>
                <a:srgbClr val="FFFFFF"/>
              </a:solidFill>
              <a:cs typeface="Helvetica Light"/>
            </a:endParaRPr>
          </a:p>
        </p:txBody>
      </p:sp>
      <p:sp>
        <p:nvSpPr>
          <p:cNvPr id="33" name="Rounded Rectangle 22"/>
          <p:cNvSpPr/>
          <p:nvPr/>
        </p:nvSpPr>
        <p:spPr>
          <a:xfrm>
            <a:off x="9603800" y="1892971"/>
            <a:ext cx="2033897" cy="666313"/>
          </a:xfrm>
          <a:prstGeom prst="roundRect">
            <a:avLst>
              <a:gd name="adj" fmla="val 0"/>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67"/>
            <a:r>
              <a:rPr lang="en-US" sz="1765" dirty="0">
                <a:solidFill>
                  <a:srgbClr val="FFFFFF"/>
                </a:solidFill>
                <a:cs typeface="Helvetica Light"/>
              </a:rPr>
              <a:t>NFC</a:t>
            </a:r>
          </a:p>
        </p:txBody>
      </p:sp>
      <p:sp>
        <p:nvSpPr>
          <p:cNvPr id="34" name="Title 1"/>
          <p:cNvSpPr txBox="1">
            <a:spLocks/>
          </p:cNvSpPr>
          <p:nvPr/>
        </p:nvSpPr>
        <p:spPr>
          <a:xfrm>
            <a:off x="861060" y="3810363"/>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Windows</a:t>
            </a:r>
          </a:p>
        </p:txBody>
      </p:sp>
      <p:sp>
        <p:nvSpPr>
          <p:cNvPr id="35" name="Title 1"/>
          <p:cNvSpPr txBox="1">
            <a:spLocks/>
          </p:cNvSpPr>
          <p:nvPr/>
        </p:nvSpPr>
        <p:spPr>
          <a:xfrm>
            <a:off x="874594" y="2706394"/>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iOS</a:t>
            </a:r>
          </a:p>
        </p:txBody>
      </p:sp>
      <p:sp>
        <p:nvSpPr>
          <p:cNvPr id="36" name="Title 1"/>
          <p:cNvSpPr txBox="1">
            <a:spLocks/>
          </p:cNvSpPr>
          <p:nvPr/>
        </p:nvSpPr>
        <p:spPr>
          <a:xfrm>
            <a:off x="874594" y="1511388"/>
            <a:ext cx="2217420" cy="4075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Android</a:t>
            </a:r>
          </a:p>
        </p:txBody>
      </p:sp>
    </p:spTree>
    <p:extLst>
      <p:ext uri="{BB962C8B-B14F-4D97-AF65-F5344CB8AC3E}">
        <p14:creationId xmlns:p14="http://schemas.microsoft.com/office/powerpoint/2010/main" val="30255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par>
                                <p:cTn id="19" presetID="10" presetClass="exit" presetSubtype="0" fill="hold"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4"/>
                                        </p:tgtEl>
                                      </p:cBhvr>
                                    </p:animEffect>
                                    <p:set>
                                      <p:cBhvr>
                                        <p:cTn id="24" dur="1" fill="hold">
                                          <p:stCondLst>
                                            <p:cond delay="499"/>
                                          </p:stCondLst>
                                        </p:cTn>
                                        <p:tgtEl>
                                          <p:spTgt spid="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xit" presetSubtype="0" fill="hold"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5"/>
                                        </p:tgtEl>
                                      </p:cBhvr>
                                    </p:animEffect>
                                    <p:set>
                                      <p:cBhvr>
                                        <p:cTn id="35" dur="1" fill="hold">
                                          <p:stCondLst>
                                            <p:cond delay="499"/>
                                          </p:stCondLst>
                                        </p:cTn>
                                        <p:tgtEl>
                                          <p:spTgt spid="35"/>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0" presetClass="entr" presetSubtype="0" fill="hold" grpId="2"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p:bldP spid="34" grpId="1"/>
      <p:bldP spid="34" grpId="2"/>
      <p:bldP spid="35" grpId="0"/>
      <p:bldP spid="35" grpId="1"/>
      <p:bldP spid="35" grpId="2"/>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Tree>
    <p:extLst>
      <p:ext uri="{BB962C8B-B14F-4D97-AF65-F5344CB8AC3E}">
        <p14:creationId xmlns:p14="http://schemas.microsoft.com/office/powerpoint/2010/main" val="109783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UWP Design Surface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 y="1535518"/>
            <a:ext cx="9913620" cy="5108095"/>
          </a:xfrm>
          <a:prstGeom prst="rect">
            <a:avLst/>
          </a:prstGeom>
        </p:spPr>
      </p:pic>
    </p:spTree>
    <p:extLst>
      <p:ext uri="{BB962C8B-B14F-4D97-AF65-F5344CB8AC3E}">
        <p14:creationId xmlns:p14="http://schemas.microsoft.com/office/powerpoint/2010/main" val="3808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iOS Design Surface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 y="1524000"/>
            <a:ext cx="10953992" cy="5006544"/>
          </a:xfrm>
          <a:prstGeom prst="rect">
            <a:avLst/>
          </a:prstGeom>
        </p:spPr>
      </p:pic>
    </p:spTree>
    <p:extLst>
      <p:ext uri="{BB962C8B-B14F-4D97-AF65-F5344CB8AC3E}">
        <p14:creationId xmlns:p14="http://schemas.microsoft.com/office/powerpoint/2010/main" val="67736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Design Surface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 y="1526183"/>
            <a:ext cx="11157654" cy="5072737"/>
          </a:xfrm>
          <a:prstGeom prst="rect">
            <a:avLst/>
          </a:prstGeom>
        </p:spPr>
      </p:pic>
    </p:spTree>
    <p:extLst>
      <p:ext uri="{BB962C8B-B14F-4D97-AF65-F5344CB8AC3E}">
        <p14:creationId xmlns:p14="http://schemas.microsoft.com/office/powerpoint/2010/main" val="419154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New Platform on Shared Business Logic</a:t>
            </a:r>
          </a:p>
        </p:txBody>
      </p:sp>
    </p:spTree>
    <p:extLst>
      <p:ext uri="{BB962C8B-B14F-4D97-AF65-F5344CB8AC3E}">
        <p14:creationId xmlns:p14="http://schemas.microsoft.com/office/powerpoint/2010/main" val="170642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219733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Shared Business Logic &amp; Shared UI</a:t>
            </a:r>
          </a:p>
        </p:txBody>
      </p:sp>
    </p:spTree>
    <p:extLst>
      <p:ext uri="{BB962C8B-B14F-4D97-AF65-F5344CB8AC3E}">
        <p14:creationId xmlns:p14="http://schemas.microsoft.com/office/powerpoint/2010/main" val="33162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Complexities</a:t>
            </a:r>
          </a:p>
        </p:txBody>
      </p:sp>
      <p:sp>
        <p:nvSpPr>
          <p:cNvPr id="3" name="Content Placeholder 2"/>
          <p:cNvSpPr>
            <a:spLocks noGrp="1"/>
          </p:cNvSpPr>
          <p:nvPr>
            <p:ph idx="1"/>
          </p:nvPr>
        </p:nvSpPr>
        <p:spPr/>
        <p:txBody>
          <a:bodyPr/>
          <a:lstStyle/>
          <a:p>
            <a:pPr lvl="0"/>
            <a:r>
              <a:rPr lang="en-US" dirty="0"/>
              <a:t>Native Code &amp; Wrappers</a:t>
            </a:r>
          </a:p>
          <a:p>
            <a:pPr lvl="0"/>
            <a:r>
              <a:rPr lang="en-US" dirty="0"/>
              <a:t>Plug-ins</a:t>
            </a:r>
          </a:p>
          <a:p>
            <a:pPr lvl="0"/>
            <a:r>
              <a:rPr lang="en-US" dirty="0"/>
              <a:t>Custom Controls</a:t>
            </a:r>
          </a:p>
          <a:p>
            <a:pPr lvl="0"/>
            <a:r>
              <a:rPr lang="en-US" dirty="0"/>
              <a:t>Custom Renderers</a:t>
            </a:r>
          </a:p>
          <a:p>
            <a:pPr lvl="0"/>
            <a:r>
              <a:rPr lang="en-US" dirty="0"/>
              <a:t>Native Controls in Forms</a:t>
            </a:r>
          </a:p>
        </p:txBody>
      </p:sp>
    </p:spTree>
    <p:extLst>
      <p:ext uri="{BB962C8B-B14F-4D97-AF65-F5344CB8AC3E}">
        <p14:creationId xmlns:p14="http://schemas.microsoft.com/office/powerpoint/2010/main" val="296769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Development</a:t>
            </a:r>
          </a:p>
        </p:txBody>
      </p:sp>
      <p:sp>
        <p:nvSpPr>
          <p:cNvPr id="4" name="Freeform 40"/>
          <p:cNvSpPr>
            <a:spLocks noChangeAspect="1" noEditPoints="1"/>
          </p:cNvSpPr>
          <p:nvPr/>
        </p:nvSpPr>
        <p:spPr bwMode="black">
          <a:xfrm>
            <a:off x="1470230"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5" name="Group 4"/>
          <p:cNvGrpSpPr>
            <a:grpSpLocks noChangeAspect="1"/>
          </p:cNvGrpSpPr>
          <p:nvPr/>
        </p:nvGrpSpPr>
        <p:grpSpPr bwMode="black">
          <a:xfrm>
            <a:off x="9975929" y="2026716"/>
            <a:ext cx="748375" cy="873102"/>
            <a:chOff x="396875" y="1300163"/>
            <a:chExt cx="1162051" cy="1355725"/>
          </a:xfrm>
          <a:solidFill>
            <a:schemeClr val="tx1"/>
          </a:solidFill>
        </p:grpSpPr>
        <p:sp>
          <p:nvSpPr>
            <p:cNvPr id="6"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7"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8"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9" name="TextBox 8"/>
          <p:cNvSpPr txBox="1"/>
          <p:nvPr/>
        </p:nvSpPr>
        <p:spPr>
          <a:xfrm>
            <a:off x="1350437" y="3213469"/>
            <a:ext cx="1122422" cy="369332"/>
          </a:xfrm>
          <a:prstGeom prst="rect">
            <a:avLst/>
          </a:prstGeom>
          <a:noFill/>
        </p:spPr>
        <p:txBody>
          <a:bodyPr wrap="none" rtlCol="0">
            <a:spAutoFit/>
          </a:bodyPr>
          <a:lstStyle/>
          <a:p>
            <a:pPr algn="ctr"/>
            <a:r>
              <a:rPr lang="en-US" dirty="0"/>
              <a:t>Windows</a:t>
            </a:r>
          </a:p>
        </p:txBody>
      </p:sp>
      <p:sp>
        <p:nvSpPr>
          <p:cNvPr id="10" name="TextBox 9"/>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1" name="TextBox 10"/>
          <p:cNvSpPr txBox="1"/>
          <p:nvPr/>
        </p:nvSpPr>
        <p:spPr>
          <a:xfrm>
            <a:off x="10080650" y="3213467"/>
            <a:ext cx="538929" cy="369332"/>
          </a:xfrm>
          <a:prstGeom prst="rect">
            <a:avLst/>
          </a:prstGeom>
          <a:noFill/>
        </p:spPr>
        <p:txBody>
          <a:bodyPr wrap="none" rtlCol="0">
            <a:spAutoFit/>
          </a:bodyPr>
          <a:lstStyle/>
          <a:p>
            <a:pPr algn="ctr"/>
            <a:r>
              <a:rPr lang="en-US" dirty="0"/>
              <a:t>iOS</a:t>
            </a:r>
          </a:p>
        </p:txBody>
      </p:sp>
      <p:sp>
        <p:nvSpPr>
          <p:cNvPr id="12" name="TextBox 11"/>
          <p:cNvSpPr txBox="1"/>
          <p:nvPr/>
        </p:nvSpPr>
        <p:spPr>
          <a:xfrm>
            <a:off x="1082546" y="4881160"/>
            <a:ext cx="1658210" cy="369332"/>
          </a:xfrm>
          <a:prstGeom prst="rect">
            <a:avLst/>
          </a:prstGeom>
          <a:noFill/>
        </p:spPr>
        <p:txBody>
          <a:bodyPr wrap="none" rtlCol="0">
            <a:spAutoFit/>
          </a:bodyPr>
          <a:lstStyle/>
          <a:p>
            <a:pPr algn="ctr"/>
            <a:r>
              <a:rPr lang="en-US" dirty="0"/>
              <a:t>Source control</a:t>
            </a:r>
          </a:p>
        </p:txBody>
      </p:sp>
      <p:sp>
        <p:nvSpPr>
          <p:cNvPr id="13" name="TextBox 12"/>
          <p:cNvSpPr txBox="1"/>
          <p:nvPr/>
        </p:nvSpPr>
        <p:spPr>
          <a:xfrm>
            <a:off x="1180620" y="5250492"/>
            <a:ext cx="1462068" cy="369332"/>
          </a:xfrm>
          <a:prstGeom prst="rect">
            <a:avLst/>
          </a:prstGeom>
          <a:noFill/>
        </p:spPr>
        <p:txBody>
          <a:bodyPr wrap="none" rtlCol="0">
            <a:spAutoFit/>
          </a:bodyPr>
          <a:lstStyle/>
          <a:p>
            <a:pPr algn="ctr"/>
            <a:r>
              <a:rPr lang="en-US" dirty="0"/>
              <a:t>Build system</a:t>
            </a:r>
          </a:p>
        </p:txBody>
      </p:sp>
      <p:sp>
        <p:nvSpPr>
          <p:cNvPr id="14" name="TextBox 13"/>
          <p:cNvSpPr txBox="1"/>
          <p:nvPr/>
        </p:nvSpPr>
        <p:spPr>
          <a:xfrm>
            <a:off x="1256214" y="6043746"/>
            <a:ext cx="1325812" cy="369332"/>
          </a:xfrm>
          <a:prstGeom prst="rect">
            <a:avLst/>
          </a:prstGeom>
          <a:noFill/>
        </p:spPr>
        <p:txBody>
          <a:bodyPr wrap="none" rtlCol="0">
            <a:spAutoFit/>
          </a:bodyPr>
          <a:lstStyle/>
          <a:p>
            <a:pPr algn="ctr"/>
            <a:r>
              <a:rPr lang="en-US" dirty="0"/>
              <a:t>Monitoring</a:t>
            </a:r>
          </a:p>
        </p:txBody>
      </p:sp>
      <p:sp>
        <p:nvSpPr>
          <p:cNvPr id="15" name="TextBox 14"/>
          <p:cNvSpPr txBox="1"/>
          <p:nvPr/>
        </p:nvSpPr>
        <p:spPr>
          <a:xfrm>
            <a:off x="1459568" y="5647119"/>
            <a:ext cx="899862" cy="369332"/>
          </a:xfrm>
          <a:prstGeom prst="rect">
            <a:avLst/>
          </a:prstGeom>
          <a:noFill/>
        </p:spPr>
        <p:txBody>
          <a:bodyPr wrap="none" rtlCol="0">
            <a:spAutoFit/>
          </a:bodyPr>
          <a:lstStyle/>
          <a:p>
            <a:pPr algn="ctr"/>
            <a:r>
              <a:rPr lang="en-US" dirty="0"/>
              <a:t>Testing</a:t>
            </a:r>
          </a:p>
        </p:txBody>
      </p:sp>
      <p:sp>
        <p:nvSpPr>
          <p:cNvPr id="16" name="TextBox 15"/>
          <p:cNvSpPr txBox="1"/>
          <p:nvPr/>
        </p:nvSpPr>
        <p:spPr>
          <a:xfrm>
            <a:off x="5317831" y="4881160"/>
            <a:ext cx="1658210" cy="369332"/>
          </a:xfrm>
          <a:prstGeom prst="rect">
            <a:avLst/>
          </a:prstGeom>
          <a:noFill/>
        </p:spPr>
        <p:txBody>
          <a:bodyPr wrap="none" rtlCol="0">
            <a:spAutoFit/>
          </a:bodyPr>
          <a:lstStyle/>
          <a:p>
            <a:pPr algn="ctr"/>
            <a:r>
              <a:rPr lang="en-US" dirty="0"/>
              <a:t>Source control</a:t>
            </a:r>
          </a:p>
        </p:txBody>
      </p:sp>
      <p:sp>
        <p:nvSpPr>
          <p:cNvPr id="17" name="TextBox 16"/>
          <p:cNvSpPr txBox="1"/>
          <p:nvPr/>
        </p:nvSpPr>
        <p:spPr>
          <a:xfrm>
            <a:off x="5415905" y="5250492"/>
            <a:ext cx="1462068" cy="369332"/>
          </a:xfrm>
          <a:prstGeom prst="rect">
            <a:avLst/>
          </a:prstGeom>
          <a:noFill/>
        </p:spPr>
        <p:txBody>
          <a:bodyPr wrap="none" rtlCol="0">
            <a:spAutoFit/>
          </a:bodyPr>
          <a:lstStyle/>
          <a:p>
            <a:pPr algn="ctr"/>
            <a:r>
              <a:rPr lang="en-US" dirty="0"/>
              <a:t>Build system</a:t>
            </a:r>
          </a:p>
        </p:txBody>
      </p:sp>
      <p:sp>
        <p:nvSpPr>
          <p:cNvPr id="18" name="TextBox 17"/>
          <p:cNvSpPr txBox="1"/>
          <p:nvPr/>
        </p:nvSpPr>
        <p:spPr>
          <a:xfrm>
            <a:off x="5491499" y="6043746"/>
            <a:ext cx="1325812" cy="369332"/>
          </a:xfrm>
          <a:prstGeom prst="rect">
            <a:avLst/>
          </a:prstGeom>
          <a:noFill/>
        </p:spPr>
        <p:txBody>
          <a:bodyPr wrap="none" rtlCol="0">
            <a:spAutoFit/>
          </a:bodyPr>
          <a:lstStyle/>
          <a:p>
            <a:pPr algn="ctr"/>
            <a:r>
              <a:rPr lang="en-US" dirty="0"/>
              <a:t>Monitoring</a:t>
            </a:r>
          </a:p>
        </p:txBody>
      </p:sp>
      <p:sp>
        <p:nvSpPr>
          <p:cNvPr id="19" name="TextBox 18"/>
          <p:cNvSpPr txBox="1"/>
          <p:nvPr/>
        </p:nvSpPr>
        <p:spPr>
          <a:xfrm>
            <a:off x="5694853" y="5647119"/>
            <a:ext cx="899862" cy="369332"/>
          </a:xfrm>
          <a:prstGeom prst="rect">
            <a:avLst/>
          </a:prstGeom>
          <a:noFill/>
        </p:spPr>
        <p:txBody>
          <a:bodyPr wrap="none" rtlCol="0">
            <a:spAutoFit/>
          </a:bodyPr>
          <a:lstStyle/>
          <a:p>
            <a:pPr algn="ctr"/>
            <a:r>
              <a:rPr lang="en-US" dirty="0"/>
              <a:t>Testing</a:t>
            </a:r>
          </a:p>
        </p:txBody>
      </p:sp>
      <p:sp>
        <p:nvSpPr>
          <p:cNvPr id="20" name="TextBox 19"/>
          <p:cNvSpPr txBox="1"/>
          <p:nvPr/>
        </p:nvSpPr>
        <p:spPr>
          <a:xfrm>
            <a:off x="9533277" y="4791897"/>
            <a:ext cx="1658210" cy="369332"/>
          </a:xfrm>
          <a:prstGeom prst="rect">
            <a:avLst/>
          </a:prstGeom>
          <a:noFill/>
        </p:spPr>
        <p:txBody>
          <a:bodyPr wrap="none" rtlCol="0">
            <a:spAutoFit/>
          </a:bodyPr>
          <a:lstStyle/>
          <a:p>
            <a:pPr algn="ctr"/>
            <a:r>
              <a:rPr lang="en-US" dirty="0"/>
              <a:t>Source control</a:t>
            </a:r>
          </a:p>
        </p:txBody>
      </p:sp>
      <p:sp>
        <p:nvSpPr>
          <p:cNvPr id="21" name="TextBox 20"/>
          <p:cNvSpPr txBox="1"/>
          <p:nvPr/>
        </p:nvSpPr>
        <p:spPr>
          <a:xfrm>
            <a:off x="9631351" y="5161229"/>
            <a:ext cx="1462068" cy="369332"/>
          </a:xfrm>
          <a:prstGeom prst="rect">
            <a:avLst/>
          </a:prstGeom>
          <a:noFill/>
        </p:spPr>
        <p:txBody>
          <a:bodyPr wrap="none" rtlCol="0">
            <a:spAutoFit/>
          </a:bodyPr>
          <a:lstStyle/>
          <a:p>
            <a:pPr algn="ctr"/>
            <a:r>
              <a:rPr lang="en-US" dirty="0"/>
              <a:t>Build system</a:t>
            </a:r>
          </a:p>
        </p:txBody>
      </p:sp>
      <p:sp>
        <p:nvSpPr>
          <p:cNvPr id="22" name="TextBox 21"/>
          <p:cNvSpPr txBox="1"/>
          <p:nvPr/>
        </p:nvSpPr>
        <p:spPr>
          <a:xfrm>
            <a:off x="9706945" y="5954483"/>
            <a:ext cx="1325812" cy="369332"/>
          </a:xfrm>
          <a:prstGeom prst="rect">
            <a:avLst/>
          </a:prstGeom>
          <a:noFill/>
        </p:spPr>
        <p:txBody>
          <a:bodyPr wrap="none" rtlCol="0">
            <a:spAutoFit/>
          </a:bodyPr>
          <a:lstStyle/>
          <a:p>
            <a:pPr algn="ctr"/>
            <a:r>
              <a:rPr lang="en-US" dirty="0"/>
              <a:t>Monitoring</a:t>
            </a:r>
          </a:p>
        </p:txBody>
      </p:sp>
      <p:sp>
        <p:nvSpPr>
          <p:cNvPr id="23" name="TextBox 22"/>
          <p:cNvSpPr txBox="1"/>
          <p:nvPr/>
        </p:nvSpPr>
        <p:spPr>
          <a:xfrm>
            <a:off x="9910299" y="5557856"/>
            <a:ext cx="899862" cy="369332"/>
          </a:xfrm>
          <a:prstGeom prst="rect">
            <a:avLst/>
          </a:prstGeom>
          <a:noFill/>
        </p:spPr>
        <p:txBody>
          <a:bodyPr wrap="none" rtlCol="0">
            <a:spAutoFit/>
          </a:bodyPr>
          <a:lstStyle/>
          <a:p>
            <a:pPr algn="ctr"/>
            <a:r>
              <a:rPr lang="en-US" dirty="0"/>
              <a:t>Testing</a:t>
            </a:r>
          </a:p>
        </p:txBody>
      </p:sp>
      <p:sp>
        <p:nvSpPr>
          <p:cNvPr id="24" name="TextBox 23"/>
          <p:cNvSpPr txBox="1"/>
          <p:nvPr/>
        </p:nvSpPr>
        <p:spPr>
          <a:xfrm>
            <a:off x="1170069" y="3602399"/>
            <a:ext cx="1498102" cy="646331"/>
          </a:xfrm>
          <a:prstGeom prst="rect">
            <a:avLst/>
          </a:prstGeom>
          <a:noFill/>
        </p:spPr>
        <p:txBody>
          <a:bodyPr wrap="none" rtlCol="0">
            <a:spAutoFit/>
          </a:bodyPr>
          <a:lstStyle/>
          <a:p>
            <a:pPr algn="ctr"/>
            <a:r>
              <a:rPr lang="en-US" dirty="0"/>
              <a:t>C#</a:t>
            </a:r>
          </a:p>
          <a:p>
            <a:pPr algn="ctr"/>
            <a:r>
              <a:rPr lang="en-US" dirty="0"/>
              <a:t>Visual Studio</a:t>
            </a:r>
          </a:p>
        </p:txBody>
      </p:sp>
      <p:sp>
        <p:nvSpPr>
          <p:cNvPr id="25" name="TextBox 24"/>
          <p:cNvSpPr txBox="1"/>
          <p:nvPr/>
        </p:nvSpPr>
        <p:spPr>
          <a:xfrm>
            <a:off x="5258135" y="3582800"/>
            <a:ext cx="1717906" cy="646331"/>
          </a:xfrm>
          <a:prstGeom prst="rect">
            <a:avLst/>
          </a:prstGeom>
          <a:noFill/>
        </p:spPr>
        <p:txBody>
          <a:bodyPr wrap="none" rtlCol="0">
            <a:spAutoFit/>
          </a:bodyPr>
          <a:lstStyle/>
          <a:p>
            <a:pPr algn="ctr"/>
            <a:r>
              <a:rPr lang="en-US" dirty="0"/>
              <a:t>Java</a:t>
            </a:r>
          </a:p>
          <a:p>
            <a:pPr algn="ctr"/>
            <a:r>
              <a:rPr lang="en-US" dirty="0"/>
              <a:t>Android Studio</a:t>
            </a:r>
          </a:p>
        </p:txBody>
      </p:sp>
      <p:sp>
        <p:nvSpPr>
          <p:cNvPr id="26" name="Rectangle 25"/>
          <p:cNvSpPr/>
          <p:nvPr/>
        </p:nvSpPr>
        <p:spPr>
          <a:xfrm>
            <a:off x="9458362" y="3582800"/>
            <a:ext cx="1822977" cy="646331"/>
          </a:xfrm>
          <a:prstGeom prst="rect">
            <a:avLst/>
          </a:prstGeom>
        </p:spPr>
        <p:txBody>
          <a:bodyPr wrap="square">
            <a:spAutoFit/>
          </a:bodyPr>
          <a:lstStyle/>
          <a:p>
            <a:pPr algn="ctr"/>
            <a:r>
              <a:rPr lang="en-US" dirty="0"/>
              <a:t>Objective-C</a:t>
            </a:r>
          </a:p>
          <a:p>
            <a:pPr algn="ctr"/>
            <a:r>
              <a:rPr lang="en-US" dirty="0" err="1"/>
              <a:t>Xcode</a:t>
            </a:r>
            <a:endParaRPr lang="en-US" dirty="0"/>
          </a:p>
        </p:txBody>
      </p:sp>
      <p:cxnSp>
        <p:nvCxnSpPr>
          <p:cNvPr id="27" name="Straight Connector 26"/>
          <p:cNvCxnSpPr/>
          <p:nvPr/>
        </p:nvCxnSpPr>
        <p:spPr>
          <a:xfrm>
            <a:off x="3801287" y="2161053"/>
            <a:ext cx="0" cy="4162762"/>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8336282" y="2147750"/>
            <a:ext cx="0" cy="41627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18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50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98934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 name="Content Placeholder 9"/>
          <p:cNvPicPr>
            <a:picLocks noGrp="1" noChangeAspect="1"/>
          </p:cNvPicPr>
          <p:nvPr>
            <p:ph sz="half" idx="2"/>
          </p:nvPr>
        </p:nvPicPr>
        <p:blipFill rotWithShape="1">
          <a:blip r:embed="rId3"/>
          <a:srcRect r="1" b="7055"/>
          <a:stretch/>
        </p:blipFill>
        <p:spPr>
          <a:xfrm>
            <a:off x="5120640" y="1904281"/>
            <a:ext cx="6233160" cy="4272681"/>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Source Control &amp; Build</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a:t>Visual Studio Team Services</a:t>
            </a:r>
          </a:p>
          <a:p>
            <a:r>
              <a:rPr lang="en-US" sz="2000" dirty="0" err="1"/>
              <a:t>Git</a:t>
            </a:r>
            <a:r>
              <a:rPr lang="en-US" sz="2000" dirty="0"/>
              <a:t> Repository – unlimited private</a:t>
            </a:r>
          </a:p>
          <a:p>
            <a:r>
              <a:rPr lang="en-US" sz="2000" dirty="0"/>
              <a:t>Free for up to 5 users</a:t>
            </a:r>
          </a:p>
          <a:p>
            <a:r>
              <a:rPr lang="en-US" sz="2000" dirty="0"/>
              <a:t>Significant work item tracking including agile templates</a:t>
            </a:r>
          </a:p>
          <a:p>
            <a:r>
              <a:rPr lang="en-US" sz="2000" dirty="0"/>
              <a:t>Build platform for creating CI</a:t>
            </a:r>
          </a:p>
          <a:p>
            <a:r>
              <a:rPr lang="en-US" sz="2000" dirty="0"/>
              <a:t>Integrates test processes</a:t>
            </a:r>
          </a:p>
          <a:p>
            <a:r>
              <a:rPr lang="en-US" sz="2000" dirty="0"/>
              <a:t>Integration with GitHub and 3</a:t>
            </a:r>
            <a:r>
              <a:rPr lang="en-US" sz="2000" baseline="30000" dirty="0"/>
              <a:t>rd</a:t>
            </a:r>
            <a:r>
              <a:rPr lang="en-US" sz="2000" dirty="0"/>
              <a:t>-party services at other stages.</a:t>
            </a:r>
          </a:p>
        </p:txBody>
      </p:sp>
    </p:spTree>
    <p:extLst>
      <p:ext uri="{BB962C8B-B14F-4D97-AF65-F5344CB8AC3E}">
        <p14:creationId xmlns:p14="http://schemas.microsoft.com/office/powerpoint/2010/main" val="21096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4120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6222" b="5"/>
          <a:stretch/>
        </p:blipFill>
        <p:spPr>
          <a:xfrm>
            <a:off x="5120640" y="1825625"/>
            <a:ext cx="6233160" cy="4272681"/>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r>
              <a:rPr lang="en-US" dirty="0"/>
              <a:t>Testing</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err="1"/>
              <a:t>Xamarin</a:t>
            </a:r>
            <a:r>
              <a:rPr lang="en-US" sz="2000" dirty="0"/>
              <a:t> Test Cloud</a:t>
            </a:r>
          </a:p>
          <a:p>
            <a:r>
              <a:rPr lang="en-US" sz="2000" dirty="0"/>
              <a:t>Test on over 2000 different devices</a:t>
            </a:r>
          </a:p>
          <a:p>
            <a:r>
              <a:rPr lang="en-US" sz="2000" dirty="0"/>
              <a:t>Simulate clicks; get screenshots; query UI</a:t>
            </a:r>
          </a:p>
          <a:p>
            <a:r>
              <a:rPr lang="en-US" sz="2000" dirty="0"/>
              <a:t>Write tests in C#, etc.</a:t>
            </a:r>
          </a:p>
          <a:p>
            <a:r>
              <a:rPr lang="en-US" sz="2000" dirty="0"/>
              <a:t>Integrate with CI</a:t>
            </a:r>
          </a:p>
          <a:p>
            <a:r>
              <a:rPr lang="en-US" sz="2000" dirty="0"/>
              <a:t>Examine individual or aggregate device results</a:t>
            </a:r>
          </a:p>
        </p:txBody>
      </p:sp>
    </p:spTree>
    <p:extLst>
      <p:ext uri="{BB962C8B-B14F-4D97-AF65-F5344CB8AC3E}">
        <p14:creationId xmlns:p14="http://schemas.microsoft.com/office/powerpoint/2010/main" val="218636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0" name="TextBox 19"/>
          <p:cNvSpPr txBox="1"/>
          <p:nvPr/>
        </p:nvSpPr>
        <p:spPr>
          <a:xfrm>
            <a:off x="8036579" y="6245613"/>
            <a:ext cx="1325812" cy="369332"/>
          </a:xfrm>
          <a:prstGeom prst="rect">
            <a:avLst/>
          </a:prstGeom>
          <a:noFill/>
        </p:spPr>
        <p:txBody>
          <a:bodyPr wrap="none" rtlCol="0">
            <a:spAutoFit/>
          </a:bodyPr>
          <a:lstStyle/>
          <a:p>
            <a:pPr algn="ctr"/>
            <a:r>
              <a:rPr lang="en-US" dirty="0"/>
              <a:t>Monitoring</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1384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6217" r="5" b="5"/>
          <a:stretch/>
        </p:blipFill>
        <p:spPr>
          <a:xfrm>
            <a:off x="5120640" y="1746629"/>
            <a:ext cx="6233160" cy="4272681"/>
          </a:xfrm>
          <a:prstGeom prst="rect">
            <a:avLst/>
          </a:prstGeom>
        </p:spPr>
      </p:pic>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Monitoring</a:t>
            </a:r>
          </a:p>
        </p:txBody>
      </p:sp>
      <p:sp>
        <p:nvSpPr>
          <p:cNvPr id="3" name="Content Placeholder 2"/>
          <p:cNvSpPr>
            <a:spLocks noGrp="1"/>
          </p:cNvSpPr>
          <p:nvPr>
            <p:ph sz="half" idx="1"/>
          </p:nvPr>
        </p:nvSpPr>
        <p:spPr>
          <a:xfrm>
            <a:off x="838200" y="1825625"/>
            <a:ext cx="3797807" cy="4351338"/>
          </a:xfrm>
        </p:spPr>
        <p:txBody>
          <a:bodyPr vert="horz" lIns="91440" tIns="45720" rIns="91440" bIns="45720" rtlCol="0">
            <a:normAutofit/>
          </a:bodyPr>
          <a:lstStyle/>
          <a:p>
            <a:pPr marL="0" indent="0">
              <a:buNone/>
            </a:pPr>
            <a:r>
              <a:rPr lang="en-US" sz="2000" dirty="0" err="1"/>
              <a:t>HockeyApp</a:t>
            </a:r>
            <a:endParaRPr lang="en-US" sz="2000" dirty="0"/>
          </a:p>
          <a:p>
            <a:r>
              <a:rPr lang="en-US" sz="2000" dirty="0"/>
              <a:t>Crash reports</a:t>
            </a:r>
          </a:p>
          <a:p>
            <a:r>
              <a:rPr lang="en-US" sz="2000" dirty="0"/>
              <a:t>App usage</a:t>
            </a:r>
          </a:p>
          <a:p>
            <a:r>
              <a:rPr lang="en-US" sz="2000" dirty="0"/>
              <a:t>Communicate with users</a:t>
            </a:r>
          </a:p>
        </p:txBody>
      </p:sp>
    </p:spTree>
    <p:extLst>
      <p:ext uri="{BB962C8B-B14F-4D97-AF65-F5344CB8AC3E}">
        <p14:creationId xmlns:p14="http://schemas.microsoft.com/office/powerpoint/2010/main" val="1535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Mobile Center (Preview)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82" y="1469572"/>
            <a:ext cx="8724580" cy="5234748"/>
          </a:xfrm>
          <a:prstGeom prst="rect">
            <a:avLst/>
          </a:prstGeom>
        </p:spPr>
      </p:pic>
    </p:spTree>
    <p:extLst>
      <p:ext uri="{BB962C8B-B14F-4D97-AF65-F5344CB8AC3E}">
        <p14:creationId xmlns:p14="http://schemas.microsoft.com/office/powerpoint/2010/main" val="289568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Automated UI Testing</a:t>
            </a:r>
          </a:p>
        </p:txBody>
      </p:sp>
    </p:spTree>
    <p:extLst>
      <p:ext uri="{BB962C8B-B14F-4D97-AF65-F5344CB8AC3E}">
        <p14:creationId xmlns:p14="http://schemas.microsoft.com/office/powerpoint/2010/main" val="359242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Mobile Development – </a:t>
            </a:r>
            <a:r>
              <a:rPr lang="en-US" sz="2000" dirty="0" err="1"/>
              <a:t>Xamarin</a:t>
            </a:r>
            <a:r>
              <a:rPr lang="en-US" sz="2000" dirty="0"/>
              <a:t> building blocks around the image upload application – decisions and demos</a:t>
            </a:r>
          </a:p>
          <a:p>
            <a:pPr lvl="1"/>
            <a:r>
              <a:rPr lang="en-US" sz="2000" dirty="0"/>
              <a:t>Practical Mobile Development – consistent UI using Forms, incorporating DevOps, hands-on lab</a:t>
            </a:r>
          </a:p>
          <a:p>
            <a:r>
              <a:rPr lang="en-US" sz="2400" dirty="0"/>
              <a:t>Learn about </a:t>
            </a:r>
            <a:r>
              <a:rPr lang="en-US" sz="2400" dirty="0" err="1"/>
              <a:t>Xamarin</a:t>
            </a:r>
            <a:r>
              <a:rPr lang="en-US" sz="2400" dirty="0"/>
              <a:t> - </a:t>
            </a:r>
            <a:r>
              <a:rPr lang="en-US" sz="2400" dirty="0">
                <a:hlinkClick r:id="rId3"/>
              </a:rPr>
              <a:t>https://www.xamarin.com/platform</a:t>
            </a:r>
            <a:r>
              <a:rPr lang="en-US" sz="2400" dirty="0"/>
              <a:t> </a:t>
            </a:r>
          </a:p>
          <a:p>
            <a:r>
              <a:rPr lang="en-US" sz="2400" dirty="0"/>
              <a:t>Get started for free on Mac &amp; PC - </a:t>
            </a:r>
            <a:r>
              <a:rPr lang="en-US" sz="2400" dirty="0">
                <a:hlinkClick r:id="rId4"/>
              </a:rPr>
              <a:t>https://store.xamarin.com/</a:t>
            </a:r>
            <a:endParaRPr lang="en-US" sz="2400" dirty="0"/>
          </a:p>
          <a:p>
            <a:r>
              <a:rPr lang="en-US" sz="2400" dirty="0"/>
              <a:t>The </a:t>
            </a:r>
            <a:r>
              <a:rPr lang="en-US" sz="2400" dirty="0" err="1"/>
              <a:t>Xamarin</a:t>
            </a:r>
            <a:r>
              <a:rPr lang="en-US" sz="2400" dirty="0"/>
              <a:t> Show - </a:t>
            </a:r>
            <a:r>
              <a:rPr lang="en-US" sz="2400" dirty="0">
                <a:hlinkClick r:id="rId5"/>
              </a:rPr>
              <a:t>https://channel9.msdn.com/Shows/XamarinShow</a:t>
            </a:r>
            <a:r>
              <a:rPr lang="en-US" sz="2400" dirty="0"/>
              <a:t> </a:t>
            </a:r>
          </a:p>
          <a:p>
            <a:r>
              <a:rPr lang="en-US" sz="2400" dirty="0" err="1"/>
              <a:t>Xamarin</a:t>
            </a:r>
            <a:r>
              <a:rPr lang="en-US" sz="2400" dirty="0"/>
              <a:t> University - </a:t>
            </a:r>
            <a:r>
              <a:rPr lang="en-US" sz="2400" dirty="0">
                <a:hlinkClick r:id="rId6"/>
              </a:rPr>
              <a:t>https://www.xamarin.com/university</a:t>
            </a:r>
            <a:r>
              <a:rPr lang="en-US" sz="2400" dirty="0"/>
              <a:t> </a:t>
            </a:r>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Model for Development</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18" name="TextBox 17"/>
          <p:cNvSpPr txBox="1"/>
          <p:nvPr/>
        </p:nvSpPr>
        <p:spPr>
          <a:xfrm>
            <a:off x="2900324" y="6245613"/>
            <a:ext cx="1658210" cy="369332"/>
          </a:xfrm>
          <a:prstGeom prst="rect">
            <a:avLst/>
          </a:prstGeom>
          <a:noFill/>
        </p:spPr>
        <p:txBody>
          <a:bodyPr wrap="none" rtlCol="0">
            <a:spAutoFit/>
          </a:bodyPr>
          <a:lstStyle/>
          <a:p>
            <a:pPr algn="ctr"/>
            <a:r>
              <a:rPr lang="en-US" dirty="0"/>
              <a:t>Source control</a:t>
            </a:r>
          </a:p>
        </p:txBody>
      </p:sp>
      <p:sp>
        <p:nvSpPr>
          <p:cNvPr id="19" name="TextBox 18"/>
          <p:cNvSpPr txBox="1"/>
          <p:nvPr/>
        </p:nvSpPr>
        <p:spPr>
          <a:xfrm>
            <a:off x="4929423" y="6245613"/>
            <a:ext cx="1462068" cy="369332"/>
          </a:xfrm>
          <a:prstGeom prst="rect">
            <a:avLst/>
          </a:prstGeom>
          <a:noFill/>
        </p:spPr>
        <p:txBody>
          <a:bodyPr wrap="none" rtlCol="0">
            <a:spAutoFit/>
          </a:bodyPr>
          <a:lstStyle/>
          <a:p>
            <a:pPr algn="ctr"/>
            <a:r>
              <a:rPr lang="en-US" dirty="0"/>
              <a:t>Build system</a:t>
            </a:r>
          </a:p>
        </p:txBody>
      </p:sp>
      <p:sp>
        <p:nvSpPr>
          <p:cNvPr id="20" name="TextBox 19"/>
          <p:cNvSpPr txBox="1"/>
          <p:nvPr/>
        </p:nvSpPr>
        <p:spPr>
          <a:xfrm>
            <a:off x="8036579" y="6245613"/>
            <a:ext cx="1325812" cy="369332"/>
          </a:xfrm>
          <a:prstGeom prst="rect">
            <a:avLst/>
          </a:prstGeom>
          <a:noFill/>
        </p:spPr>
        <p:txBody>
          <a:bodyPr wrap="none" rtlCol="0">
            <a:spAutoFit/>
          </a:bodyPr>
          <a:lstStyle/>
          <a:p>
            <a:pPr algn="ctr"/>
            <a:r>
              <a:rPr lang="en-US" dirty="0"/>
              <a:t>Monitoring</a:t>
            </a:r>
          </a:p>
        </p:txBody>
      </p:sp>
      <p:sp>
        <p:nvSpPr>
          <p:cNvPr id="21" name="TextBox 20"/>
          <p:cNvSpPr txBox="1"/>
          <p:nvPr/>
        </p:nvSpPr>
        <p:spPr>
          <a:xfrm>
            <a:off x="6719068" y="6245613"/>
            <a:ext cx="899862" cy="369332"/>
          </a:xfrm>
          <a:prstGeom prst="rect">
            <a:avLst/>
          </a:prstGeom>
          <a:noFill/>
        </p:spPr>
        <p:txBody>
          <a:bodyPr wrap="none" rtlCol="0">
            <a:spAutoFit/>
          </a:bodyPr>
          <a:lstStyle/>
          <a:p>
            <a:pPr algn="ctr"/>
            <a:r>
              <a:rPr lang="en-US" dirty="0"/>
              <a:t>Testing</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
        <p:nvSpPr>
          <p:cNvPr id="30" name="TextBox 29"/>
          <p:cNvSpPr txBox="1"/>
          <p:nvPr/>
        </p:nvSpPr>
        <p:spPr>
          <a:xfrm>
            <a:off x="5338177" y="4941157"/>
            <a:ext cx="1609030" cy="369332"/>
          </a:xfrm>
          <a:prstGeom prst="rect">
            <a:avLst/>
          </a:prstGeom>
          <a:noFill/>
        </p:spPr>
        <p:txBody>
          <a:bodyPr wrap="none" rtlCol="0">
            <a:spAutoFit/>
          </a:bodyPr>
          <a:lstStyle/>
          <a:p>
            <a:pPr algn="ctr"/>
            <a:r>
              <a:rPr lang="en-US" dirty="0"/>
              <a:t>Native UI/Perf</a:t>
            </a:r>
          </a:p>
        </p:txBody>
      </p:sp>
      <p:sp>
        <p:nvSpPr>
          <p:cNvPr id="32" name="TextBox 31"/>
          <p:cNvSpPr txBox="1"/>
          <p:nvPr/>
        </p:nvSpPr>
        <p:spPr>
          <a:xfrm>
            <a:off x="5259084" y="4436088"/>
            <a:ext cx="1729256" cy="369332"/>
          </a:xfrm>
          <a:prstGeom prst="rect">
            <a:avLst/>
          </a:prstGeom>
          <a:noFill/>
        </p:spPr>
        <p:txBody>
          <a:bodyPr wrap="none" rtlCol="0">
            <a:spAutoFit/>
          </a:bodyPr>
          <a:lstStyle/>
          <a:p>
            <a:pPr algn="ctr"/>
            <a:r>
              <a:rPr lang="en-US" dirty="0"/>
              <a:t>Native API/Perf</a:t>
            </a:r>
          </a:p>
        </p:txBody>
      </p:sp>
      <p:sp>
        <p:nvSpPr>
          <p:cNvPr id="22" name="TextBox 21"/>
          <p:cNvSpPr txBox="1"/>
          <p:nvPr/>
        </p:nvSpPr>
        <p:spPr>
          <a:xfrm>
            <a:off x="5004552" y="5439474"/>
            <a:ext cx="2275879" cy="369332"/>
          </a:xfrm>
          <a:prstGeom prst="rect">
            <a:avLst/>
          </a:prstGeom>
          <a:noFill/>
        </p:spPr>
        <p:txBody>
          <a:bodyPr wrap="none" rtlCol="0">
            <a:spAutoFit/>
          </a:bodyPr>
          <a:lstStyle/>
          <a:p>
            <a:pPr algn="ctr"/>
            <a:r>
              <a:rPr lang="en-US" dirty="0"/>
              <a:t>Single UI Framework</a:t>
            </a:r>
          </a:p>
        </p:txBody>
      </p:sp>
    </p:spTree>
    <p:extLst>
      <p:ext uri="{BB962C8B-B14F-4D97-AF65-F5344CB8AC3E}">
        <p14:creationId xmlns:p14="http://schemas.microsoft.com/office/powerpoint/2010/main" val="24597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7" grpId="0"/>
      <p:bldP spid="30" grpId="0"/>
      <p:bldP spid="3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Multi-headed Application</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Captio</a:t>
            </a:r>
            <a:r>
              <a:rPr lang="en-US" dirty="0"/>
              <a:t> for expense reports</a:t>
            </a:r>
          </a:p>
        </p:txBody>
      </p:sp>
      <p:sp>
        <p:nvSpPr>
          <p:cNvPr id="3" name="Content Placeholder 2"/>
          <p:cNvSpPr>
            <a:spLocks noGrp="1"/>
          </p:cNvSpPr>
          <p:nvPr>
            <p:ph sz="half" idx="1"/>
          </p:nvPr>
        </p:nvSpPr>
        <p:spPr>
          <a:xfrm>
            <a:off x="838200" y="1825625"/>
            <a:ext cx="4312920" cy="4351338"/>
          </a:xfrm>
        </p:spPr>
        <p:txBody>
          <a:bodyPr>
            <a:normAutofit fontScale="92500" lnSpcReduction="10000"/>
          </a:bodyPr>
          <a:lstStyle/>
          <a:p>
            <a:r>
              <a:rPr lang="en-US" dirty="0"/>
              <a:t>First built with a native wrapped web-based solution but not happy with performance</a:t>
            </a:r>
          </a:p>
          <a:p>
            <a:r>
              <a:rPr lang="en-US" dirty="0"/>
              <a:t>So developed 3 native apps</a:t>
            </a:r>
          </a:p>
          <a:p>
            <a:r>
              <a:rPr lang="en-US" dirty="0"/>
              <a:t>Then to </a:t>
            </a:r>
            <a:r>
              <a:rPr lang="en-US" dirty="0" err="1"/>
              <a:t>Xamarin</a:t>
            </a:r>
            <a:r>
              <a:rPr lang="en-US" dirty="0"/>
              <a:t> Native to share business logic code</a:t>
            </a:r>
          </a:p>
          <a:p>
            <a:r>
              <a:rPr lang="en-US" dirty="0"/>
              <a:t>Later moved to </a:t>
            </a:r>
            <a:r>
              <a:rPr lang="en-US" dirty="0" err="1"/>
              <a:t>Xamarin.Forms</a:t>
            </a:r>
            <a:r>
              <a:rPr lang="en-US" dirty="0"/>
              <a:t> to also share UI.</a:t>
            </a:r>
          </a:p>
          <a:p>
            <a:endParaRPr lang="en-US" dirty="0"/>
          </a:p>
        </p:txBody>
      </p:sp>
      <p:pic>
        <p:nvPicPr>
          <p:cNvPr id="7" name="Content Placeholder 6"/>
          <p:cNvPicPr>
            <a:picLocks noGrp="1" noChangeAspect="1"/>
          </p:cNvPicPr>
          <p:nvPr>
            <p:ph sz="half" idx="2"/>
          </p:nvPr>
        </p:nvPicPr>
        <p:blipFill>
          <a:blip r:embed="rId3"/>
          <a:stretch>
            <a:fillRect/>
          </a:stretch>
        </p:blipFill>
        <p:spPr>
          <a:xfrm>
            <a:off x="5217549" y="2159214"/>
            <a:ext cx="7090902" cy="3684160"/>
          </a:xfrm>
          <a:prstGeom prst="rect">
            <a:avLst/>
          </a:prstGeom>
        </p:spPr>
      </p:pic>
    </p:spTree>
    <p:extLst>
      <p:ext uri="{BB962C8B-B14F-4D97-AF65-F5344CB8AC3E}">
        <p14:creationId xmlns:p14="http://schemas.microsoft.com/office/powerpoint/2010/main" val="42335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Write-once options</a:t>
            </a:r>
          </a:p>
        </p:txBody>
      </p:sp>
      <p:sp>
        <p:nvSpPr>
          <p:cNvPr id="3" name="Text Placeholder 2"/>
          <p:cNvSpPr>
            <a:spLocks noGrp="1"/>
          </p:cNvSpPr>
          <p:nvPr>
            <p:ph type="body" idx="1"/>
          </p:nvPr>
        </p:nvSpPr>
        <p:spPr/>
        <p:txBody>
          <a:bodyPr/>
          <a:lstStyle/>
          <a:p>
            <a:r>
              <a:rPr lang="en-US" dirty="0"/>
              <a:t>Contenders</a:t>
            </a:r>
          </a:p>
        </p:txBody>
      </p:sp>
      <p:sp>
        <p:nvSpPr>
          <p:cNvPr id="4" name="Content Placeholder 3"/>
          <p:cNvSpPr>
            <a:spLocks noGrp="1"/>
          </p:cNvSpPr>
          <p:nvPr>
            <p:ph sz="half" idx="2"/>
          </p:nvPr>
        </p:nvSpPr>
        <p:spPr/>
        <p:txBody>
          <a:bodyPr/>
          <a:lstStyle/>
          <a:p>
            <a:r>
              <a:rPr lang="en-US" dirty="0"/>
              <a:t>App Generators</a:t>
            </a:r>
          </a:p>
          <a:p>
            <a:r>
              <a:rPr lang="en-US" dirty="0"/>
              <a:t>Web-based Solutions</a:t>
            </a:r>
          </a:p>
        </p:txBody>
      </p:sp>
      <p:sp>
        <p:nvSpPr>
          <p:cNvPr id="5" name="Text Placeholder 4"/>
          <p:cNvSpPr>
            <a:spLocks noGrp="1"/>
          </p:cNvSpPr>
          <p:nvPr>
            <p:ph type="body" sz="quarter" idx="3"/>
          </p:nvPr>
        </p:nvSpPr>
        <p:spPr/>
        <p:txBody>
          <a:bodyPr/>
          <a:lstStyle/>
          <a:p>
            <a:r>
              <a:rPr lang="en-US" dirty="0"/>
              <a:t>Issues</a:t>
            </a:r>
          </a:p>
        </p:txBody>
      </p:sp>
      <p:sp>
        <p:nvSpPr>
          <p:cNvPr id="6" name="Content Placeholder 5"/>
          <p:cNvSpPr>
            <a:spLocks noGrp="1"/>
          </p:cNvSpPr>
          <p:nvPr>
            <p:ph sz="quarter" idx="4"/>
          </p:nvPr>
        </p:nvSpPr>
        <p:spPr/>
        <p:txBody>
          <a:bodyPr/>
          <a:lstStyle/>
          <a:p>
            <a:r>
              <a:rPr lang="en-US" dirty="0"/>
              <a:t>Limited API Access</a:t>
            </a:r>
          </a:p>
          <a:p>
            <a:r>
              <a:rPr lang="en-US" dirty="0"/>
              <a:t>Slow Performance</a:t>
            </a:r>
          </a:p>
          <a:p>
            <a:r>
              <a:rPr lang="en-US" dirty="0"/>
              <a:t>Poor User Experience</a:t>
            </a:r>
          </a:p>
        </p:txBody>
      </p:sp>
    </p:spTree>
    <p:extLst>
      <p:ext uri="{BB962C8B-B14F-4D97-AF65-F5344CB8AC3E}">
        <p14:creationId xmlns:p14="http://schemas.microsoft.com/office/powerpoint/2010/main" val="451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Better Development Model…</a:t>
            </a:r>
          </a:p>
        </p:txBody>
      </p:sp>
      <p:sp>
        <p:nvSpPr>
          <p:cNvPr id="6" name="Freeform 40"/>
          <p:cNvSpPr>
            <a:spLocks noChangeAspect="1" noEditPoints="1"/>
          </p:cNvSpPr>
          <p:nvPr/>
        </p:nvSpPr>
        <p:spPr bwMode="black">
          <a:xfrm>
            <a:off x="4436614" y="2161053"/>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7" name="Group 6"/>
          <p:cNvGrpSpPr>
            <a:grpSpLocks noChangeAspect="1"/>
          </p:cNvGrpSpPr>
          <p:nvPr/>
        </p:nvGrpSpPr>
        <p:grpSpPr bwMode="black">
          <a:xfrm>
            <a:off x="6976041" y="2026716"/>
            <a:ext cx="748375" cy="873102"/>
            <a:chOff x="396875" y="1300163"/>
            <a:chExt cx="1162051" cy="1355725"/>
          </a:xfrm>
          <a:solidFill>
            <a:schemeClr val="tx1"/>
          </a:solidFill>
        </p:grpSpPr>
        <p:sp>
          <p:nvSpPr>
            <p:cNvPr id="8"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9"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sp>
        <p:nvSpPr>
          <p:cNvPr id="10" name="Freeform 44"/>
          <p:cNvSpPr>
            <a:spLocks noEditPoints="1"/>
          </p:cNvSpPr>
          <p:nvPr/>
        </p:nvSpPr>
        <p:spPr bwMode="black">
          <a:xfrm>
            <a:off x="5781263" y="2161053"/>
            <a:ext cx="671647" cy="81497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11" name="TextBox 10"/>
          <p:cNvSpPr txBox="1"/>
          <p:nvPr/>
        </p:nvSpPr>
        <p:spPr>
          <a:xfrm>
            <a:off x="4316821" y="3213469"/>
            <a:ext cx="1122422" cy="369332"/>
          </a:xfrm>
          <a:prstGeom prst="rect">
            <a:avLst/>
          </a:prstGeom>
          <a:noFill/>
        </p:spPr>
        <p:txBody>
          <a:bodyPr wrap="none" rtlCol="0">
            <a:spAutoFit/>
          </a:bodyPr>
          <a:lstStyle/>
          <a:p>
            <a:pPr algn="ctr"/>
            <a:r>
              <a:rPr lang="en-US" dirty="0"/>
              <a:t>Windows</a:t>
            </a:r>
          </a:p>
        </p:txBody>
      </p:sp>
      <p:sp>
        <p:nvSpPr>
          <p:cNvPr id="12" name="TextBox 11"/>
          <p:cNvSpPr txBox="1"/>
          <p:nvPr/>
        </p:nvSpPr>
        <p:spPr>
          <a:xfrm>
            <a:off x="5615091" y="3213468"/>
            <a:ext cx="1003993" cy="369332"/>
          </a:xfrm>
          <a:prstGeom prst="rect">
            <a:avLst/>
          </a:prstGeom>
          <a:noFill/>
        </p:spPr>
        <p:txBody>
          <a:bodyPr wrap="none" rtlCol="0">
            <a:spAutoFit/>
          </a:bodyPr>
          <a:lstStyle/>
          <a:p>
            <a:pPr algn="ctr"/>
            <a:r>
              <a:rPr lang="en-US" dirty="0"/>
              <a:t>Android</a:t>
            </a:r>
          </a:p>
        </p:txBody>
      </p:sp>
      <p:sp>
        <p:nvSpPr>
          <p:cNvPr id="13" name="TextBox 12"/>
          <p:cNvSpPr txBox="1"/>
          <p:nvPr/>
        </p:nvSpPr>
        <p:spPr>
          <a:xfrm>
            <a:off x="7080762" y="3213467"/>
            <a:ext cx="538929" cy="369332"/>
          </a:xfrm>
          <a:prstGeom prst="rect">
            <a:avLst/>
          </a:prstGeom>
          <a:noFill/>
        </p:spPr>
        <p:txBody>
          <a:bodyPr wrap="none" rtlCol="0">
            <a:spAutoFit/>
          </a:bodyPr>
          <a:lstStyle/>
          <a:p>
            <a:pPr algn="ctr"/>
            <a:r>
              <a:rPr lang="en-US" dirty="0"/>
              <a:t>iOS</a:t>
            </a:r>
          </a:p>
        </p:txBody>
      </p:sp>
      <p:sp>
        <p:nvSpPr>
          <p:cNvPr id="27" name="TextBox 26"/>
          <p:cNvSpPr txBox="1"/>
          <p:nvPr/>
        </p:nvSpPr>
        <p:spPr>
          <a:xfrm>
            <a:off x="5270434" y="3721888"/>
            <a:ext cx="1717906" cy="646331"/>
          </a:xfrm>
          <a:prstGeom prst="rect">
            <a:avLst/>
          </a:prstGeom>
          <a:noFill/>
        </p:spPr>
        <p:txBody>
          <a:bodyPr wrap="none" rtlCol="0">
            <a:spAutoFit/>
          </a:bodyPr>
          <a:lstStyle/>
          <a:p>
            <a:pPr algn="ctr"/>
            <a:r>
              <a:rPr lang="en-US" dirty="0"/>
              <a:t>One Language</a:t>
            </a:r>
          </a:p>
          <a:p>
            <a:pPr algn="ctr"/>
            <a:r>
              <a:rPr lang="en-US" dirty="0"/>
              <a:t>One Toolset</a:t>
            </a:r>
          </a:p>
        </p:txBody>
      </p:sp>
    </p:spTree>
    <p:extLst>
      <p:ext uri="{BB962C8B-B14F-4D97-AF65-F5344CB8AC3E}">
        <p14:creationId xmlns:p14="http://schemas.microsoft.com/office/powerpoint/2010/main" val="22667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C#/.NET Build Across Platforms</a:t>
            </a:r>
          </a:p>
        </p:txBody>
      </p:sp>
      <p:graphicFrame>
        <p:nvGraphicFramePr>
          <p:cNvPr id="4" name="Diagram 3"/>
          <p:cNvGraphicFramePr/>
          <p:nvPr>
            <p:extLst>
              <p:ext uri="{D42A27DB-BD31-4B8C-83A1-F6EECF244321}">
                <p14:modId xmlns:p14="http://schemas.microsoft.com/office/powerpoint/2010/main" val="33576263"/>
              </p:ext>
            </p:extLst>
          </p:nvPr>
        </p:nvGraphicFramePr>
        <p:xfrm>
          <a:off x="3152140" y="3476836"/>
          <a:ext cx="8128000" cy="118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515484230"/>
              </p:ext>
            </p:extLst>
          </p:nvPr>
        </p:nvGraphicFramePr>
        <p:xfrm>
          <a:off x="3225800" y="1704141"/>
          <a:ext cx="8128000" cy="1185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p:cNvSpPr txBox="1"/>
          <p:nvPr/>
        </p:nvSpPr>
        <p:spPr>
          <a:xfrm>
            <a:off x="965994" y="2112142"/>
            <a:ext cx="1003993" cy="369332"/>
          </a:xfrm>
          <a:prstGeom prst="rect">
            <a:avLst/>
          </a:prstGeom>
          <a:noFill/>
        </p:spPr>
        <p:txBody>
          <a:bodyPr wrap="none" rtlCol="0">
            <a:spAutoFit/>
          </a:bodyPr>
          <a:lstStyle/>
          <a:p>
            <a:r>
              <a:rPr lang="en-US" dirty="0"/>
              <a:t>Android</a:t>
            </a:r>
          </a:p>
        </p:txBody>
      </p:sp>
      <p:sp>
        <p:nvSpPr>
          <p:cNvPr id="7" name="TextBox 6"/>
          <p:cNvSpPr txBox="1"/>
          <p:nvPr/>
        </p:nvSpPr>
        <p:spPr>
          <a:xfrm>
            <a:off x="1198525" y="3882720"/>
            <a:ext cx="538930" cy="369332"/>
          </a:xfrm>
          <a:prstGeom prst="rect">
            <a:avLst/>
          </a:prstGeom>
          <a:noFill/>
        </p:spPr>
        <p:txBody>
          <a:bodyPr wrap="none" rtlCol="0">
            <a:spAutoFit/>
          </a:bodyPr>
          <a:lstStyle/>
          <a:p>
            <a:r>
              <a:rPr lang="en-US" dirty="0"/>
              <a:t>iOS</a:t>
            </a:r>
          </a:p>
        </p:txBody>
      </p:sp>
      <p:sp>
        <p:nvSpPr>
          <p:cNvPr id="8" name="TextBox 7"/>
          <p:cNvSpPr txBox="1"/>
          <p:nvPr/>
        </p:nvSpPr>
        <p:spPr>
          <a:xfrm>
            <a:off x="965994" y="5570880"/>
            <a:ext cx="1122423" cy="369332"/>
          </a:xfrm>
          <a:prstGeom prst="rect">
            <a:avLst/>
          </a:prstGeom>
          <a:noFill/>
        </p:spPr>
        <p:txBody>
          <a:bodyPr wrap="none" rtlCol="0">
            <a:spAutoFit/>
          </a:bodyPr>
          <a:lstStyle/>
          <a:p>
            <a:r>
              <a:rPr lang="en-US" dirty="0"/>
              <a:t>Windows</a:t>
            </a:r>
          </a:p>
        </p:txBody>
      </p:sp>
      <p:graphicFrame>
        <p:nvGraphicFramePr>
          <p:cNvPr id="9" name="Diagram 8"/>
          <p:cNvGraphicFramePr/>
          <p:nvPr>
            <p:extLst>
              <p:ext uri="{D42A27DB-BD31-4B8C-83A1-F6EECF244321}">
                <p14:modId xmlns:p14="http://schemas.microsoft.com/office/powerpoint/2010/main" val="1441051854"/>
              </p:ext>
            </p:extLst>
          </p:nvPr>
        </p:nvGraphicFramePr>
        <p:xfrm>
          <a:off x="3152140" y="4942276"/>
          <a:ext cx="8128000" cy="16265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0332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p:bldP spid="7" grpId="0"/>
      <p:bldP spid="8"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Tooling</a:t>
            </a:r>
          </a:p>
        </p:txBody>
      </p:sp>
      <p:sp>
        <p:nvSpPr>
          <p:cNvPr id="3" name="Rectangle 2"/>
          <p:cNvSpPr/>
          <p:nvPr/>
        </p:nvSpPr>
        <p:spPr>
          <a:xfrm>
            <a:off x="7132114" y="5064898"/>
            <a:ext cx="3023135" cy="369332"/>
          </a:xfrm>
          <a:prstGeom prst="rect">
            <a:avLst/>
          </a:prstGeom>
        </p:spPr>
        <p:txBody>
          <a:bodyPr wrap="none">
            <a:spAutoFit/>
          </a:bodyPr>
          <a:lstStyle/>
          <a:p>
            <a:r>
              <a:rPr lang="en-CA" dirty="0">
                <a:solidFill>
                  <a:srgbClr val="235888"/>
                </a:solidFill>
              </a:rPr>
              <a:t>Visual Studio for Mac </a:t>
            </a:r>
            <a:r>
              <a:rPr lang="en-CA" baseline="30000" dirty="0">
                <a:solidFill>
                  <a:srgbClr val="235888"/>
                </a:solidFill>
              </a:rPr>
              <a:t>PREVIEW</a:t>
            </a:r>
            <a:endParaRPr lang="en-US" dirty="0">
              <a:solidFill>
                <a:srgbClr val="235888"/>
              </a:solidFill>
            </a:endParaRPr>
          </a:p>
        </p:txBody>
      </p:sp>
      <p:grpSp>
        <p:nvGrpSpPr>
          <p:cNvPr id="15" name="Group 14"/>
          <p:cNvGrpSpPr/>
          <p:nvPr/>
        </p:nvGrpSpPr>
        <p:grpSpPr>
          <a:xfrm>
            <a:off x="7569269" y="4112082"/>
            <a:ext cx="1930593" cy="292388"/>
            <a:chOff x="1074168" y="2647806"/>
            <a:chExt cx="1930593" cy="292388"/>
          </a:xfrm>
        </p:grpSpPr>
        <p:sp>
          <p:nvSpPr>
            <p:cNvPr id="5" name="Rectangle 1"/>
            <p:cNvSpPr>
              <a:spLocks noChangeArrowheads="1"/>
            </p:cNvSpPr>
            <p:nvPr/>
          </p:nvSpPr>
          <p:spPr bwMode="auto">
            <a:xfrm>
              <a:off x="1074168" y="2647806"/>
              <a:ext cx="1930593"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inherit"/>
                </a:rPr>
                <a:t>  </a:t>
              </a:r>
              <a:r>
                <a:rPr kumimoji="0" lang="en-US" altLang="en-US" sz="1900" b="0" i="0" u="none" strike="noStrike" cap="none" normalizeH="0" baseline="0" dirty="0">
                  <a:ln>
                    <a:noFill/>
                  </a:ln>
                  <a:solidFill>
                    <a:schemeClr val="tx1"/>
                  </a:solidFill>
                  <a:effectLst/>
                  <a:latin typeface="inherit"/>
                </a:rPr>
                <a:t> </a:t>
              </a:r>
              <a:r>
                <a:rPr kumimoji="0" lang="en-US" altLang="en-US" sz="1800" b="0" i="0" u="none" strike="noStrike" cap="none" normalizeH="0" baseline="0" dirty="0">
                  <a:ln>
                    <a:noFill/>
                  </a:ln>
                  <a:solidFill>
                    <a:schemeClr val="tx1"/>
                  </a:solidFill>
                  <a:effectLst/>
                  <a:latin typeface="inherit"/>
                </a:rPr>
                <a:t>   </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Xamarin</a:t>
              </a:r>
              <a:r>
                <a:rPr kumimoji="0" lang="en-US" altLang="en-US" sz="1800" b="0" i="0" u="none" strike="noStrike" cap="none" normalizeH="0" baseline="0" dirty="0">
                  <a:ln>
                    <a:noFill/>
                  </a:ln>
                  <a:solidFill>
                    <a:schemeClr val="tx1"/>
                  </a:solidFill>
                  <a:effectLst/>
                </a:rPr>
                <a:t> Studio</a:t>
              </a:r>
              <a:endParaRPr kumimoji="0" lang="en-US" altLang="en-US" sz="1800" b="0" i="0" u="none" strike="noStrike" cap="none" normalizeH="0" baseline="0" dirty="0">
                <a:ln>
                  <a:noFill/>
                </a:ln>
                <a:solidFill>
                  <a:schemeClr val="tx1"/>
                </a:solidFill>
                <a:effectLst/>
                <a:latin typeface="inherit"/>
              </a:endParaRPr>
            </a:p>
          </p:txBody>
        </p:sp>
        <p:pic>
          <p:nvPicPr>
            <p:cNvPr id="7" name="Picture 6"/>
            <p:cNvPicPr>
              <a:picLocks noChangeAspect="1"/>
            </p:cNvPicPr>
            <p:nvPr/>
          </p:nvPicPr>
          <p:blipFill>
            <a:blip r:embed="rId3"/>
            <a:stretch>
              <a:fillRect/>
            </a:stretch>
          </p:blipFill>
          <p:spPr>
            <a:xfrm>
              <a:off x="1078769" y="2689453"/>
              <a:ext cx="276225" cy="238125"/>
            </a:xfrm>
            <a:prstGeom prst="rect">
              <a:avLst/>
            </a:prstGeom>
          </p:spPr>
        </p:pic>
      </p:grpSp>
      <p:grpSp>
        <p:nvGrpSpPr>
          <p:cNvPr id="14" name="Group 13"/>
          <p:cNvGrpSpPr/>
          <p:nvPr/>
        </p:nvGrpSpPr>
        <p:grpSpPr>
          <a:xfrm>
            <a:off x="1993201" y="4105717"/>
            <a:ext cx="1879565" cy="369332"/>
            <a:chOff x="4239577" y="2384168"/>
            <a:chExt cx="1879565" cy="369332"/>
          </a:xfrm>
        </p:grpSpPr>
        <p:pic>
          <p:nvPicPr>
            <p:cNvPr id="8" name="Picture 7"/>
            <p:cNvPicPr>
              <a:picLocks noChangeAspect="1"/>
            </p:cNvPicPr>
            <p:nvPr/>
          </p:nvPicPr>
          <p:blipFill>
            <a:blip r:embed="rId4"/>
            <a:stretch>
              <a:fillRect/>
            </a:stretch>
          </p:blipFill>
          <p:spPr>
            <a:xfrm>
              <a:off x="4239577" y="2438265"/>
              <a:ext cx="238125" cy="238125"/>
            </a:xfrm>
            <a:prstGeom prst="rect">
              <a:avLst/>
            </a:prstGeom>
          </p:spPr>
        </p:pic>
        <p:sp>
          <p:nvSpPr>
            <p:cNvPr id="9" name="Rectangle 8"/>
            <p:cNvSpPr/>
            <p:nvPr/>
          </p:nvSpPr>
          <p:spPr>
            <a:xfrm>
              <a:off x="4518383" y="2384168"/>
              <a:ext cx="1600759" cy="369332"/>
            </a:xfrm>
            <a:prstGeom prst="rect">
              <a:avLst/>
            </a:prstGeom>
          </p:spPr>
          <p:txBody>
            <a:bodyPr wrap="none">
              <a:spAutoFit/>
            </a:bodyPr>
            <a:lstStyle/>
            <a:p>
              <a:r>
                <a:rPr lang="en-US" b="1" dirty="0"/>
                <a:t>Visual Studio</a:t>
              </a:r>
              <a:endParaRPr lang="en-US" dirty="0"/>
            </a:p>
          </p:txBody>
        </p:sp>
      </p:grpSp>
      <p:sp>
        <p:nvSpPr>
          <p:cNvPr id="10" name="Freeform 40"/>
          <p:cNvSpPr>
            <a:spLocks noChangeAspect="1" noEditPoints="1"/>
          </p:cNvSpPr>
          <p:nvPr/>
        </p:nvSpPr>
        <p:spPr bwMode="black">
          <a:xfrm>
            <a:off x="2562095" y="2790681"/>
            <a:ext cx="741778" cy="73876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grpSp>
        <p:nvGrpSpPr>
          <p:cNvPr id="11" name="Group 10"/>
          <p:cNvGrpSpPr>
            <a:grpSpLocks noChangeAspect="1"/>
          </p:cNvGrpSpPr>
          <p:nvPr/>
        </p:nvGrpSpPr>
        <p:grpSpPr bwMode="black">
          <a:xfrm>
            <a:off x="8105978" y="2630227"/>
            <a:ext cx="748375" cy="873102"/>
            <a:chOff x="396875" y="1300163"/>
            <a:chExt cx="1162051" cy="1355725"/>
          </a:xfrm>
          <a:solidFill>
            <a:schemeClr val="tx1"/>
          </a:solidFill>
        </p:grpSpPr>
        <p:sp>
          <p:nvSpPr>
            <p:cNvPr id="12" name="Freeform 42"/>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3" name="Freeform 43"/>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grpFill/>
            <a:ln>
              <a:noFill/>
            </a:ln>
            <a:extLst/>
          </p:spPr>
          <p:txBody>
            <a:bodyPr vert="horz" wrap="square" lIns="93260" tIns="46630" rIns="93260" bIns="4663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16" name="Group 15"/>
          <p:cNvGrpSpPr/>
          <p:nvPr/>
        </p:nvGrpSpPr>
        <p:grpSpPr>
          <a:xfrm>
            <a:off x="1632979" y="5339207"/>
            <a:ext cx="2832710" cy="369332"/>
            <a:chOff x="4239577" y="2384168"/>
            <a:chExt cx="2832710" cy="369332"/>
          </a:xfrm>
        </p:grpSpPr>
        <p:pic>
          <p:nvPicPr>
            <p:cNvPr id="17" name="Picture 16"/>
            <p:cNvPicPr>
              <a:picLocks noChangeAspect="1"/>
            </p:cNvPicPr>
            <p:nvPr/>
          </p:nvPicPr>
          <p:blipFill>
            <a:blip r:embed="rId4"/>
            <a:stretch>
              <a:fillRect/>
            </a:stretch>
          </p:blipFill>
          <p:spPr>
            <a:xfrm>
              <a:off x="4239577" y="2438265"/>
              <a:ext cx="238125" cy="238125"/>
            </a:xfrm>
            <a:prstGeom prst="rect">
              <a:avLst/>
            </a:prstGeom>
          </p:spPr>
        </p:pic>
        <p:sp>
          <p:nvSpPr>
            <p:cNvPr id="18" name="Rectangle 17"/>
            <p:cNvSpPr/>
            <p:nvPr/>
          </p:nvSpPr>
          <p:spPr>
            <a:xfrm>
              <a:off x="4518383" y="2384168"/>
              <a:ext cx="2553904" cy="369332"/>
            </a:xfrm>
            <a:prstGeom prst="rect">
              <a:avLst/>
            </a:prstGeom>
          </p:spPr>
          <p:txBody>
            <a:bodyPr wrap="none">
              <a:spAutoFit/>
            </a:bodyPr>
            <a:lstStyle/>
            <a:p>
              <a:r>
                <a:rPr lang="en-US" b="1" dirty="0"/>
                <a:t>Visual Studio 2017 RC</a:t>
              </a:r>
              <a:endParaRPr lang="en-US" dirty="0"/>
            </a:p>
          </p:txBody>
        </p:sp>
      </p:gr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28842" b="22763"/>
          <a:stretch/>
        </p:blipFill>
        <p:spPr>
          <a:xfrm>
            <a:off x="2231326" y="4633248"/>
            <a:ext cx="1262157" cy="431650"/>
          </a:xfrm>
          <a:prstGeom prst="rect">
            <a:avLst/>
          </a:prstGeom>
        </p:spPr>
      </p:pic>
    </p:spTree>
    <p:extLst>
      <p:ext uri="{BB962C8B-B14F-4D97-AF65-F5344CB8AC3E}">
        <p14:creationId xmlns:p14="http://schemas.microsoft.com/office/powerpoint/2010/main" val="22601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11619</TotalTime>
  <Words>3427</Words>
  <Application>Microsoft Office PowerPoint</Application>
  <PresentationFormat>Widescreen</PresentationFormat>
  <Paragraphs>404</Paragraphs>
  <Slides>29</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Calibri</vt:lpstr>
      <vt:lpstr>Consolas</vt:lpstr>
      <vt:lpstr>Helvetica Light</vt:lpstr>
      <vt:lpstr>inherit</vt:lpstr>
      <vt:lpstr>Lucida Console</vt:lpstr>
      <vt:lpstr>Segoe UI</vt:lpstr>
      <vt:lpstr>Segoe UI Light</vt:lpstr>
      <vt:lpstr>Segoe UI Semibold</vt:lpstr>
      <vt:lpstr>Wingdings</vt:lpstr>
      <vt:lpstr>Office Theme</vt:lpstr>
      <vt:lpstr>1_MS1444_Windows Azure Template 16x9_r08a</vt:lpstr>
      <vt:lpstr>Exploring Mobile Development</vt:lpstr>
      <vt:lpstr>Mobile Development</vt:lpstr>
      <vt:lpstr>A Better Model for Development</vt:lpstr>
      <vt:lpstr>Demo</vt:lpstr>
      <vt:lpstr>Captio for expense reports</vt:lpstr>
      <vt:lpstr>Write-once options</vt:lpstr>
      <vt:lpstr>Towards a Better Development Model…</vt:lpstr>
      <vt:lpstr>C#/.NET Build Across Platforms</vt:lpstr>
      <vt:lpstr>Tooling</vt:lpstr>
      <vt:lpstr>Towards a Better Development Model…</vt:lpstr>
      <vt:lpstr>Platform Access with Xamarin</vt:lpstr>
      <vt:lpstr>Towards a Better Development Model…</vt:lpstr>
      <vt:lpstr>UWP Design Surface</vt:lpstr>
      <vt:lpstr>iOS Design Surface</vt:lpstr>
      <vt:lpstr>Android Design Surface</vt:lpstr>
      <vt:lpstr>Demo</vt:lpstr>
      <vt:lpstr>Towards a Better Development Model…</vt:lpstr>
      <vt:lpstr>Demo</vt:lpstr>
      <vt:lpstr>Resolving Complexities</vt:lpstr>
      <vt:lpstr>Towards a Better Development Model…</vt:lpstr>
      <vt:lpstr>Source Control &amp; Build</vt:lpstr>
      <vt:lpstr>Towards a Better Development Model…</vt:lpstr>
      <vt:lpstr>Testing</vt:lpstr>
      <vt:lpstr>Towards a Better Development Model…</vt:lpstr>
      <vt:lpstr>Monitoring</vt:lpstr>
      <vt:lpstr>Visual Studio Mobile Center (Preview)</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317</cp:revision>
  <dcterms:created xsi:type="dcterms:W3CDTF">2016-04-21T18:51:19Z</dcterms:created>
  <dcterms:modified xsi:type="dcterms:W3CDTF">2017-01-23T06:36:43Z</dcterms:modified>
</cp:coreProperties>
</file>