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97" r:id="rId4"/>
    <p:sldId id="374" r:id="rId5"/>
    <p:sldId id="398" r:id="rId6"/>
    <p:sldId id="375" r:id="rId7"/>
    <p:sldId id="402" r:id="rId8"/>
    <p:sldId id="393" r:id="rId9"/>
    <p:sldId id="376" r:id="rId10"/>
    <p:sldId id="404" r:id="rId11"/>
    <p:sldId id="377" r:id="rId12"/>
    <p:sldId id="388" r:id="rId13"/>
    <p:sldId id="378" r:id="rId14"/>
    <p:sldId id="379" r:id="rId15"/>
    <p:sldId id="394" r:id="rId16"/>
    <p:sldId id="3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D9D9D9"/>
    <a:srgbClr val="5095D1"/>
    <a:srgbClr val="235888"/>
    <a:srgbClr val="000000"/>
    <a:srgbClr val="4472C4"/>
    <a:srgbClr val="286498"/>
    <a:srgbClr val="7F7F7F"/>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81266" autoAdjust="0"/>
  </p:normalViewPr>
  <p:slideViewPr>
    <p:cSldViewPr snapToGrid="0">
      <p:cViewPr varScale="1">
        <p:scale>
          <a:sx n="49" d="100"/>
          <a:sy n="49" d="100"/>
        </p:scale>
        <p:origin x="1080" y="42"/>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cloud services are currently quite open.  Let’s add some security for image uploading.</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123841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Azure Storage key used in cloud to generate SASs</a:t>
            </a:r>
          </a:p>
          <a:p>
            <a:r>
              <a:rPr lang="en-US" dirty="0"/>
              <a:t>Read as is or ad-lib</a:t>
            </a:r>
          </a:p>
          <a:p>
            <a:r>
              <a:rPr lang="en-US" b="1" dirty="0"/>
              <a:t>CLICK Code exposed as custom API REST endpoint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p>
          <a:p>
            <a:r>
              <a:rPr lang="en-US" b="1" dirty="0"/>
              <a:t>CLICK App calls custom API to request SAS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endParaRPr lang="en-US" b="1" dirty="0"/>
          </a:p>
          <a:p>
            <a:r>
              <a:rPr lang="en-US" b="1" dirty="0"/>
              <a:t>CLICK SAS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endParaRPr lang="en-US" b="1" dirty="0"/>
          </a:p>
          <a:p>
            <a:r>
              <a:rPr lang="en-US" b="1" dirty="0"/>
              <a:t>CLICK Secure further with identity providers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as is or ad-lib</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123775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complete the Shared UI using </a:t>
            </a:r>
            <a:r>
              <a:rPr lang="en-US" dirty="0" err="1"/>
              <a:t>Xamarin</a:t>
            </a:r>
            <a:r>
              <a:rPr lang="en-US" dirty="0"/>
              <a:t> Forms UI.</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8300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see how we’d create the same UI using Android’s specific UI platform.</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227573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1849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are going to talk through creating a cloud-supported application from the ground up stating with File-&gt;New Project.  We’ll see this architecture built up including shared UI with </a:t>
            </a:r>
            <a:r>
              <a:rPr lang="en-US" dirty="0" err="1"/>
              <a:t>Xamarin</a:t>
            </a:r>
            <a:r>
              <a:rPr lang="en-US" dirty="0"/>
              <a:t> Forms and Native UI on Android.</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546197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by creating a portable foundation that will work across many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68937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Models &amp; Base Services</a:t>
            </a:r>
          </a:p>
          <a:p>
            <a:r>
              <a:rPr lang="en-US" b="0" dirty="0"/>
              <a:t>This portable library contains business model classes, services that call into the cloud, abstract interfaces for platform-specific services and often contains architectural or utility classes.</a:t>
            </a:r>
          </a:p>
          <a:p>
            <a:r>
              <a:rPr lang="en-US" b="1" dirty="0"/>
              <a:t>CLICK View Models</a:t>
            </a:r>
          </a:p>
          <a:p>
            <a:r>
              <a:rPr lang="en-US" b="0" dirty="0"/>
              <a:t>The View Model layer sits on top of the Models to present </a:t>
            </a:r>
            <a:r>
              <a:rPr lang="en-US" b="0" dirty="0" err="1"/>
              <a:t>bindable</a:t>
            </a:r>
            <a:r>
              <a:rPr lang="en-US" b="0" dirty="0"/>
              <a:t> data and commands to the user interface, tracking of user interactions, as well as orchestration of calls to local and cloud-based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07780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add on the platform-specific layers including portable UI layers using </a:t>
            </a:r>
            <a:r>
              <a:rPr lang="en-US" dirty="0" err="1"/>
              <a:t>Xamarin</a:t>
            </a:r>
            <a:r>
              <a:rPr lang="en-US" dirty="0"/>
              <a:t> Forms</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402022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Shared compilation</a:t>
            </a:r>
          </a:p>
          <a:p>
            <a:r>
              <a:rPr lang="en-US" dirty="0"/>
              <a:t>Read as shown</a:t>
            </a:r>
          </a:p>
          <a:p>
            <a:r>
              <a:rPr lang="en-US" b="1" dirty="0"/>
              <a:t>CLICK Platform code regions</a:t>
            </a:r>
          </a:p>
          <a:p>
            <a:r>
              <a:rPr lang="en-US" dirty="0"/>
              <a:t>Read as shown</a:t>
            </a:r>
          </a:p>
          <a:p>
            <a:r>
              <a:rPr lang="en-US" b="1" dirty="0"/>
              <a:t>CLICK vs. PCL</a:t>
            </a:r>
          </a:p>
          <a:p>
            <a:r>
              <a:rPr lang="en-US" dirty="0"/>
              <a:t>Read as shown</a:t>
            </a:r>
          </a:p>
          <a:p>
            <a:r>
              <a:rPr lang="en-US" b="1" dirty="0"/>
              <a:t>CLICK Injections</a:t>
            </a:r>
          </a:p>
          <a:p>
            <a:r>
              <a:rPr lang="en-US" dirty="0"/>
              <a:t>Read as shown</a:t>
            </a:r>
          </a:p>
          <a:p>
            <a:r>
              <a:rPr lang="en-US" b="1" dirty="0"/>
              <a:t>CLICK .NET Standard</a:t>
            </a:r>
          </a:p>
          <a:p>
            <a:r>
              <a:rPr lang="en-US" dirty="0"/>
              <a:t>Read as shown - .NET Standard is a cumulative surface area.  .NET Standard 2.0 should come to </a:t>
            </a:r>
            <a:r>
              <a:rPr lang="en-US" dirty="0" err="1"/>
              <a:t>Xamarin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422600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add cloud services for image and photo records.</a:t>
            </a:r>
          </a:p>
          <a:p>
            <a:r>
              <a:rPr lang="en-US" b="1" dirty="0"/>
              <a:t>CLICK – Azure Storage</a:t>
            </a:r>
          </a:p>
          <a:p>
            <a:r>
              <a:rPr lang="en-US" dirty="0"/>
              <a:t>We’ll store images of photos in Azure Storage Blobs.  This is just one of the storage options available.</a:t>
            </a:r>
          </a:p>
          <a:p>
            <a:r>
              <a:rPr lang="en-US" b="1" dirty="0"/>
              <a:t>CLICK – Azure App Service Mobile Apps for records</a:t>
            </a:r>
          </a:p>
          <a:p>
            <a:r>
              <a:rPr lang="en-US" dirty="0"/>
              <a:t>Mobile Apps let’s use store records in the cloud and synchronize them to devices on many platforms.  We can write code in the cloud using C# or node.js to handle REST-based requests that will process the data or create custom events to perform other functions.</a:t>
            </a:r>
          </a:p>
          <a:p>
            <a:r>
              <a:rPr lang="en-US" b="1" dirty="0"/>
              <a:t>CLICK – Other services</a:t>
            </a:r>
          </a:p>
          <a:p>
            <a:r>
              <a:rPr lang="en-US" dirty="0"/>
              <a:t>There are many other services available in Azure and we’re just scratching the surface here.</a:t>
            </a:r>
          </a:p>
          <a:p>
            <a:endParaRPr lang="en-US" dirty="0"/>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516672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kind of code changes we can make to enable application features through the cloud services.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08803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Azure Storage in PCL</a:t>
            </a:r>
          </a:p>
          <a:p>
            <a:r>
              <a:rPr lang="en-US" dirty="0"/>
              <a:t>We were able to add Azure storage client libraries from </a:t>
            </a:r>
            <a:r>
              <a:rPr lang="en-US" dirty="0" err="1"/>
              <a:t>NuGet</a:t>
            </a:r>
            <a:r>
              <a:rPr lang="en-US" dirty="0"/>
              <a:t> into the portable client libraries.</a:t>
            </a:r>
          </a:p>
          <a:p>
            <a:r>
              <a:rPr lang="en-US" b="1" dirty="0"/>
              <a:t>CLICK Mobile Apps  in Shared</a:t>
            </a:r>
          </a:p>
          <a:p>
            <a:r>
              <a:rPr lang="en-US" dirty="0"/>
              <a:t>We added the Azure App Service Mobile Apps client libraries into all the heads and then call the library in just one spot inside the Shared code project.  The client library uses SQLite which has different binaries for the various platforms.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984673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1/23/2017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xamarin.com/platfor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xamarin.com/university" TargetMode="External"/><Relationship Id="rId5" Type="http://schemas.openxmlformats.org/officeDocument/2006/relationships/hyperlink" Target="https://channel9.msdn.com/Shows/XamarinShow" TargetMode="External"/><Relationship Id="rId4" Type="http://schemas.openxmlformats.org/officeDocument/2006/relationships/hyperlink" Target="https://store.xamarin.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Starting Mobile Development</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Securing Cloud Access</a:t>
            </a:r>
          </a:p>
        </p:txBody>
      </p:sp>
    </p:spTree>
    <p:extLst>
      <p:ext uri="{BB962C8B-B14F-4D97-AF65-F5344CB8AC3E}">
        <p14:creationId xmlns:p14="http://schemas.microsoft.com/office/powerpoint/2010/main" val="108891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Access Signature</a:t>
            </a:r>
          </a:p>
        </p:txBody>
      </p:sp>
      <p:sp>
        <p:nvSpPr>
          <p:cNvPr id="3" name="Content Placeholder 2"/>
          <p:cNvSpPr>
            <a:spLocks noGrp="1"/>
          </p:cNvSpPr>
          <p:nvPr>
            <p:ph idx="1"/>
          </p:nvPr>
        </p:nvSpPr>
        <p:spPr/>
        <p:txBody>
          <a:bodyPr/>
          <a:lstStyle/>
          <a:p>
            <a:r>
              <a:rPr lang="en-US" dirty="0"/>
              <a:t>Azure App Service Mobile App code has access to a key for Azure Storage, which is used to generate temporary Shared Access Signatures (SAS) for Azure Storage blob operations.</a:t>
            </a:r>
          </a:p>
          <a:p>
            <a:r>
              <a:rPr lang="en-US" dirty="0"/>
              <a:t>That code is exposed as a custom REST-based API end point</a:t>
            </a:r>
          </a:p>
          <a:p>
            <a:r>
              <a:rPr lang="en-US" dirty="0"/>
              <a:t>The mobile app calls the custom API end point to get a SAS</a:t>
            </a:r>
          </a:p>
          <a:p>
            <a:r>
              <a:rPr lang="en-US" dirty="0"/>
              <a:t>The SAS is for a specific resource, specific operation and for a duration</a:t>
            </a:r>
          </a:p>
          <a:p>
            <a:r>
              <a:rPr lang="en-US" dirty="0"/>
              <a:t>Can also secure custom end points with identity providers</a:t>
            </a:r>
          </a:p>
          <a:p>
            <a:endParaRPr lang="en-US" dirty="0"/>
          </a:p>
        </p:txBody>
      </p:sp>
    </p:spTree>
    <p:extLst>
      <p:ext uri="{BB962C8B-B14F-4D97-AF65-F5344CB8AC3E}">
        <p14:creationId xmlns:p14="http://schemas.microsoft.com/office/powerpoint/2010/main" val="96468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Completing the Shared UI</a:t>
            </a:r>
          </a:p>
        </p:txBody>
      </p:sp>
      <p:grpSp>
        <p:nvGrpSpPr>
          <p:cNvPr id="4" name="Group 3"/>
          <p:cNvGrpSpPr/>
          <p:nvPr/>
        </p:nvGrpSpPr>
        <p:grpSpPr>
          <a:xfrm>
            <a:off x="7227474" y="1825625"/>
            <a:ext cx="4126326" cy="4750396"/>
            <a:chOff x="7227474" y="1825625"/>
            <a:chExt cx="4126326" cy="4750396"/>
          </a:xfrm>
        </p:grpSpPr>
        <p:sp>
          <p:nvSpPr>
            <p:cNvPr id="5" name="Rectangle 4"/>
            <p:cNvSpPr/>
            <p:nvPr/>
          </p:nvSpPr>
          <p:spPr>
            <a:xfrm>
              <a:off x="7227474" y="5784565"/>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7227474" y="348511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8706650"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7227474"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10185827"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7314168" y="2320856"/>
              <a:ext cx="3952935" cy="55372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288813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Using a Native UI</a:t>
            </a:r>
          </a:p>
        </p:txBody>
      </p:sp>
      <p:grpSp>
        <p:nvGrpSpPr>
          <p:cNvPr id="4" name="Group 3"/>
          <p:cNvGrpSpPr/>
          <p:nvPr/>
        </p:nvGrpSpPr>
        <p:grpSpPr>
          <a:xfrm>
            <a:off x="5741946" y="1825625"/>
            <a:ext cx="5605504" cy="4750396"/>
            <a:chOff x="4080221" y="1781033"/>
            <a:chExt cx="5605504" cy="4750396"/>
          </a:xfrm>
        </p:grpSpPr>
        <p:sp>
          <p:nvSpPr>
            <p:cNvPr id="5" name="Rectangle 4"/>
            <p:cNvSpPr/>
            <p:nvPr/>
          </p:nvSpPr>
          <p:spPr>
            <a:xfrm>
              <a:off x="4080221" y="5739973"/>
              <a:ext cx="5605504"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4080221" y="4583086"/>
              <a:ext cx="5605504"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4080222" y="3440526"/>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5559398" y="1781033"/>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4080222" y="1781033"/>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7038575" y="1781033"/>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4166916" y="2276264"/>
              <a:ext cx="3952935" cy="55372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sp>
          <p:nvSpPr>
            <p:cNvPr id="12" name="Rectangle 11"/>
            <p:cNvSpPr/>
            <p:nvPr/>
          </p:nvSpPr>
          <p:spPr>
            <a:xfrm>
              <a:off x="8517752" y="1794688"/>
              <a:ext cx="1167973" cy="2437293"/>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grpSp>
    </p:spTree>
    <p:extLst>
      <p:ext uri="{BB962C8B-B14F-4D97-AF65-F5344CB8AC3E}">
        <p14:creationId xmlns:p14="http://schemas.microsoft.com/office/powerpoint/2010/main" val="3884719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Practical Mobile Development – consistent UI using Forms, incorporating DevOps, hands-on lab</a:t>
            </a:r>
          </a:p>
          <a:p>
            <a:r>
              <a:rPr lang="en-US" sz="2400" dirty="0"/>
              <a:t>Learn about </a:t>
            </a:r>
            <a:r>
              <a:rPr lang="en-US" sz="2400" dirty="0" err="1"/>
              <a:t>Xamarin</a:t>
            </a:r>
            <a:r>
              <a:rPr lang="en-US" sz="2400" dirty="0"/>
              <a:t> - </a:t>
            </a:r>
            <a:r>
              <a:rPr lang="en-US" sz="2400" dirty="0">
                <a:hlinkClick r:id="rId3"/>
              </a:rPr>
              <a:t>https://www.xamarin.com/platform</a:t>
            </a:r>
            <a:r>
              <a:rPr lang="en-US" sz="2400" dirty="0"/>
              <a:t> </a:t>
            </a:r>
          </a:p>
          <a:p>
            <a:r>
              <a:rPr lang="en-US" sz="2400" dirty="0"/>
              <a:t>Get started for free on Mac &amp; PC - </a:t>
            </a:r>
            <a:r>
              <a:rPr lang="en-US" sz="2400" dirty="0">
                <a:hlinkClick r:id="rId4"/>
              </a:rPr>
              <a:t>https://store.xamarin.com/</a:t>
            </a:r>
            <a:endParaRPr lang="en-US" sz="2400" dirty="0"/>
          </a:p>
          <a:p>
            <a:r>
              <a:rPr lang="en-US" sz="2400" dirty="0"/>
              <a:t>The </a:t>
            </a:r>
            <a:r>
              <a:rPr lang="en-US" sz="2400" dirty="0" err="1"/>
              <a:t>Xamarin</a:t>
            </a:r>
            <a:r>
              <a:rPr lang="en-US" sz="2400" dirty="0"/>
              <a:t> Show - </a:t>
            </a:r>
            <a:r>
              <a:rPr lang="en-US" sz="2400" dirty="0">
                <a:hlinkClick r:id="rId5"/>
              </a:rPr>
              <a:t>https://channel9.msdn.com/Shows/XamarinShow</a:t>
            </a:r>
            <a:r>
              <a:rPr lang="en-US" sz="2400" dirty="0"/>
              <a:t> </a:t>
            </a:r>
          </a:p>
          <a:p>
            <a:r>
              <a:rPr lang="en-US" sz="2400" dirty="0" err="1"/>
              <a:t>Xamarin</a:t>
            </a:r>
            <a:r>
              <a:rPr lang="en-US" sz="2400" dirty="0"/>
              <a:t> University - </a:t>
            </a:r>
            <a:r>
              <a:rPr lang="en-US" sz="2400" dirty="0">
                <a:hlinkClick r:id="rId6"/>
              </a:rPr>
              <a:t>https://www.xamarin.com/university</a:t>
            </a:r>
            <a:r>
              <a:rPr lang="en-US" sz="2400" dirty="0"/>
              <a:t> </a:t>
            </a:r>
          </a:p>
          <a:p>
            <a:endParaRPr lang="en-US" sz="2400" dirty="0"/>
          </a:p>
        </p:txBody>
      </p:sp>
    </p:spTree>
    <p:extLst>
      <p:ext uri="{BB962C8B-B14F-4D97-AF65-F5344CB8AC3E}">
        <p14:creationId xmlns:p14="http://schemas.microsoft.com/office/powerpoint/2010/main" val="95317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2524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89"/>
            <a:ext cx="10515600" cy="1325563"/>
          </a:xfrm>
        </p:spPr>
        <p:txBody>
          <a:bodyPr/>
          <a:lstStyle/>
          <a:p>
            <a:r>
              <a:rPr lang="en-US" dirty="0"/>
              <a:t>Demo Architecture</a:t>
            </a:r>
          </a:p>
        </p:txBody>
      </p:sp>
      <p:grpSp>
        <p:nvGrpSpPr>
          <p:cNvPr id="3" name="Group 2"/>
          <p:cNvGrpSpPr/>
          <p:nvPr/>
        </p:nvGrpSpPr>
        <p:grpSpPr>
          <a:xfrm>
            <a:off x="3455476" y="1610648"/>
            <a:ext cx="5605504" cy="4750396"/>
            <a:chOff x="4080221" y="1781033"/>
            <a:chExt cx="5605504" cy="4750396"/>
          </a:xfrm>
        </p:grpSpPr>
        <p:sp>
          <p:nvSpPr>
            <p:cNvPr id="4" name="Rectangle 3"/>
            <p:cNvSpPr/>
            <p:nvPr/>
          </p:nvSpPr>
          <p:spPr>
            <a:xfrm>
              <a:off x="4080221" y="5739973"/>
              <a:ext cx="5605504"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5" name="Rectangle 4"/>
            <p:cNvSpPr/>
            <p:nvPr/>
          </p:nvSpPr>
          <p:spPr>
            <a:xfrm>
              <a:off x="4080221" y="4583086"/>
              <a:ext cx="5605504"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6" name="Rectangle 5"/>
            <p:cNvSpPr/>
            <p:nvPr/>
          </p:nvSpPr>
          <p:spPr>
            <a:xfrm>
              <a:off x="4080222" y="3440526"/>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7" name="Rectangle 6"/>
            <p:cNvSpPr/>
            <p:nvPr/>
          </p:nvSpPr>
          <p:spPr>
            <a:xfrm>
              <a:off x="5559398" y="1781033"/>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8" name="Rectangle 7"/>
            <p:cNvSpPr/>
            <p:nvPr/>
          </p:nvSpPr>
          <p:spPr>
            <a:xfrm>
              <a:off x="4080222" y="1781033"/>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9" name="Rectangle 8"/>
            <p:cNvSpPr/>
            <p:nvPr/>
          </p:nvSpPr>
          <p:spPr>
            <a:xfrm>
              <a:off x="7038575" y="1781033"/>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0" name="Rectangle 9"/>
            <p:cNvSpPr/>
            <p:nvPr/>
          </p:nvSpPr>
          <p:spPr>
            <a:xfrm>
              <a:off x="4166916" y="2276264"/>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sp>
          <p:nvSpPr>
            <p:cNvPr id="11" name="Rectangle 10"/>
            <p:cNvSpPr/>
            <p:nvPr/>
          </p:nvSpPr>
          <p:spPr>
            <a:xfrm>
              <a:off x="8517752" y="1794688"/>
              <a:ext cx="1167973" cy="2437293"/>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grpSp>
    </p:spTree>
    <p:extLst>
      <p:ext uri="{BB962C8B-B14F-4D97-AF65-F5344CB8AC3E}">
        <p14:creationId xmlns:p14="http://schemas.microsoft.com/office/powerpoint/2010/main" val="313593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New Project Foundation</a:t>
            </a:r>
          </a:p>
        </p:txBody>
      </p:sp>
      <p:grpSp>
        <p:nvGrpSpPr>
          <p:cNvPr id="12" name="Group 11"/>
          <p:cNvGrpSpPr/>
          <p:nvPr/>
        </p:nvGrpSpPr>
        <p:grpSpPr>
          <a:xfrm>
            <a:off x="7227474" y="4627678"/>
            <a:ext cx="4126326" cy="1948343"/>
            <a:chOff x="7227474" y="4627678"/>
            <a:chExt cx="4126326" cy="1948343"/>
          </a:xfrm>
        </p:grpSpPr>
        <p:sp>
          <p:nvSpPr>
            <p:cNvPr id="5" name="Rectangle 4"/>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grpSp>
    </p:spTree>
    <p:extLst>
      <p:ext uri="{BB962C8B-B14F-4D97-AF65-F5344CB8AC3E}">
        <p14:creationId xmlns:p14="http://schemas.microsoft.com/office/powerpoint/2010/main" val="72136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t>
            </a:r>
          </a:p>
        </p:txBody>
      </p:sp>
      <p:sp>
        <p:nvSpPr>
          <p:cNvPr id="3" name="Content Placeholder 2"/>
          <p:cNvSpPr>
            <a:spLocks noGrp="1"/>
          </p:cNvSpPr>
          <p:nvPr>
            <p:ph sz="half" idx="1"/>
          </p:nvPr>
        </p:nvSpPr>
        <p:spPr>
          <a:xfrm>
            <a:off x="838200" y="1825625"/>
            <a:ext cx="6078070" cy="4750396"/>
          </a:xfrm>
        </p:spPr>
        <p:txBody>
          <a:bodyPr/>
          <a:lstStyle/>
          <a:p>
            <a:r>
              <a:rPr lang="en-US" dirty="0"/>
              <a:t>Models &amp; Base Services</a:t>
            </a:r>
          </a:p>
          <a:p>
            <a:pPr lvl="1"/>
            <a:r>
              <a:rPr lang="en-US" dirty="0"/>
              <a:t>Models</a:t>
            </a:r>
          </a:p>
          <a:p>
            <a:pPr lvl="1"/>
            <a:r>
              <a:rPr lang="en-US" dirty="0"/>
              <a:t>Services &amp; Business logic</a:t>
            </a:r>
          </a:p>
          <a:p>
            <a:pPr lvl="1"/>
            <a:r>
              <a:rPr lang="en-US" dirty="0"/>
              <a:t>Platform-specific service Interfaces</a:t>
            </a:r>
          </a:p>
          <a:p>
            <a:pPr lvl="1"/>
            <a:r>
              <a:rPr lang="en-US" dirty="0"/>
              <a:t>Architectural Services</a:t>
            </a:r>
          </a:p>
          <a:p>
            <a:pPr lvl="2"/>
            <a:r>
              <a:rPr lang="en-US" dirty="0"/>
              <a:t>Object repository for </a:t>
            </a:r>
            <a:r>
              <a:rPr lang="en-US" dirty="0" err="1"/>
              <a:t>IoC</a:t>
            </a:r>
            <a:r>
              <a:rPr lang="en-US" dirty="0"/>
              <a:t>/DI</a:t>
            </a:r>
          </a:p>
          <a:p>
            <a:pPr lvl="2"/>
            <a:r>
              <a:rPr lang="en-US" dirty="0"/>
              <a:t>Command class</a:t>
            </a:r>
          </a:p>
          <a:p>
            <a:r>
              <a:rPr lang="en-US" dirty="0"/>
              <a:t>View Models</a:t>
            </a:r>
          </a:p>
          <a:p>
            <a:pPr lvl="1"/>
            <a:r>
              <a:rPr lang="en-US" dirty="0"/>
              <a:t>Architectural Services</a:t>
            </a:r>
          </a:p>
          <a:p>
            <a:pPr lvl="2"/>
            <a:r>
              <a:rPr lang="en-US" dirty="0"/>
              <a:t>Base View Model class</a:t>
            </a:r>
          </a:p>
          <a:p>
            <a:pPr lvl="1"/>
            <a:r>
              <a:rPr lang="en-US" dirty="0"/>
              <a:t>Core View Models</a:t>
            </a:r>
          </a:p>
        </p:txBody>
      </p:sp>
      <p:sp>
        <p:nvSpPr>
          <p:cNvPr id="31" name="Rectangle 30"/>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32" name="Rectangle 31"/>
          <p:cNvSpPr/>
          <p:nvPr/>
        </p:nvSpPr>
        <p:spPr>
          <a:xfrm>
            <a:off x="7227474" y="462767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Tree>
    <p:extLst>
      <p:ext uri="{BB962C8B-B14F-4D97-AF65-F5344CB8AC3E}">
        <p14:creationId xmlns:p14="http://schemas.microsoft.com/office/powerpoint/2010/main" val="74617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Adding the Platform Layers</a:t>
            </a:r>
          </a:p>
        </p:txBody>
      </p:sp>
      <p:grpSp>
        <p:nvGrpSpPr>
          <p:cNvPr id="4" name="Group 3"/>
          <p:cNvGrpSpPr/>
          <p:nvPr/>
        </p:nvGrpSpPr>
        <p:grpSpPr>
          <a:xfrm>
            <a:off x="7227474" y="1825625"/>
            <a:ext cx="4126326" cy="4750396"/>
            <a:chOff x="7227474" y="1825625"/>
            <a:chExt cx="4126326" cy="4750396"/>
          </a:xfrm>
        </p:grpSpPr>
        <p:sp>
          <p:nvSpPr>
            <p:cNvPr id="5" name="Rectangle 4"/>
            <p:cNvSpPr/>
            <p:nvPr/>
          </p:nvSpPr>
          <p:spPr>
            <a:xfrm>
              <a:off x="7227474" y="5784565"/>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7227474" y="348511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8706650"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7227474"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10185827"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89959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vs. Portable Class Library Projects</a:t>
            </a:r>
          </a:p>
        </p:txBody>
      </p:sp>
      <p:sp>
        <p:nvSpPr>
          <p:cNvPr id="3" name="Content Placeholder 2"/>
          <p:cNvSpPr>
            <a:spLocks noGrp="1"/>
          </p:cNvSpPr>
          <p:nvPr>
            <p:ph sz="half" idx="1"/>
          </p:nvPr>
        </p:nvSpPr>
        <p:spPr>
          <a:xfrm>
            <a:off x="838200" y="1825625"/>
            <a:ext cx="6078070" cy="4750396"/>
          </a:xfrm>
        </p:spPr>
        <p:txBody>
          <a:bodyPr>
            <a:normAutofit fontScale="85000" lnSpcReduction="10000"/>
          </a:bodyPr>
          <a:lstStyle/>
          <a:p>
            <a:r>
              <a:rPr lang="en-US" dirty="0"/>
              <a:t>Code in a shared project compiles as if it is part of each project that references it</a:t>
            </a:r>
          </a:p>
          <a:p>
            <a:r>
              <a:rPr lang="en-US" dirty="0"/>
              <a:t>Therefore, code must be valid in all referencing projects but can use #ifdef directives to compartmentalize platform-specific code regions if necessary</a:t>
            </a:r>
          </a:p>
          <a:p>
            <a:r>
              <a:rPr lang="en-US" dirty="0"/>
              <a:t>Alternatively, Portable Class Libraries are separate referenced assemblies targeting a lowest common denominator across specified platforms</a:t>
            </a:r>
          </a:p>
          <a:p>
            <a:r>
              <a:rPr lang="en-US" dirty="0"/>
              <a:t>Both may call injected ‘service’ objects</a:t>
            </a:r>
          </a:p>
          <a:p>
            <a:r>
              <a:rPr lang="en-US" dirty="0"/>
              <a:t>PCL may be succeeded by the .NET Standard library for new projects later in 2017</a:t>
            </a:r>
          </a:p>
        </p:txBody>
      </p:sp>
      <p:grpSp>
        <p:nvGrpSpPr>
          <p:cNvPr id="4" name="Group 3"/>
          <p:cNvGrpSpPr/>
          <p:nvPr/>
        </p:nvGrpSpPr>
        <p:grpSpPr>
          <a:xfrm>
            <a:off x="7227474" y="1825625"/>
            <a:ext cx="4126326" cy="4750396"/>
            <a:chOff x="7227474" y="1825625"/>
            <a:chExt cx="4126326" cy="4750396"/>
          </a:xfrm>
        </p:grpSpPr>
        <p:sp>
          <p:nvSpPr>
            <p:cNvPr id="22" name="Rectangle 21"/>
            <p:cNvSpPr/>
            <p:nvPr/>
          </p:nvSpPr>
          <p:spPr>
            <a:xfrm>
              <a:off x="7227474" y="5784565"/>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23" name="Rectangle 22"/>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24" name="Rectangle 23"/>
            <p:cNvSpPr/>
            <p:nvPr/>
          </p:nvSpPr>
          <p:spPr>
            <a:xfrm>
              <a:off x="7227474" y="3485118"/>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25" name="Rectangle 24"/>
            <p:cNvSpPr/>
            <p:nvPr/>
          </p:nvSpPr>
          <p:spPr>
            <a:xfrm>
              <a:off x="8706650"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26" name="Rectangle 25"/>
            <p:cNvSpPr/>
            <p:nvPr/>
          </p:nvSpPr>
          <p:spPr>
            <a:xfrm>
              <a:off x="7227474"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27" name="Rectangle 26"/>
            <p:cNvSpPr/>
            <p:nvPr/>
          </p:nvSpPr>
          <p:spPr>
            <a:xfrm>
              <a:off x="10185827" y="1825625"/>
              <a:ext cx="1167973" cy="1285918"/>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28" name="Rectangle 27"/>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355715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Services</a:t>
            </a:r>
          </a:p>
        </p:txBody>
      </p:sp>
      <p:sp>
        <p:nvSpPr>
          <p:cNvPr id="3" name="Content Placeholder 2"/>
          <p:cNvSpPr>
            <a:spLocks noGrp="1"/>
          </p:cNvSpPr>
          <p:nvPr>
            <p:ph idx="1"/>
          </p:nvPr>
        </p:nvSpPr>
        <p:spPr/>
        <p:txBody>
          <a:bodyPr>
            <a:normAutofit fontScale="92500"/>
          </a:bodyPr>
          <a:lstStyle/>
          <a:p>
            <a:r>
              <a:rPr lang="en-US" dirty="0"/>
              <a:t>Azure Storage</a:t>
            </a:r>
          </a:p>
          <a:p>
            <a:pPr lvl="1"/>
            <a:r>
              <a:rPr lang="en-US" dirty="0"/>
              <a:t>Blob – REST-based</a:t>
            </a:r>
          </a:p>
          <a:p>
            <a:pPr lvl="1"/>
            <a:r>
              <a:rPr lang="en-US" dirty="0"/>
              <a:t>Queue</a:t>
            </a:r>
          </a:p>
          <a:p>
            <a:pPr lvl="1"/>
            <a:r>
              <a:rPr lang="en-US" dirty="0"/>
              <a:t>File – SMB sharing</a:t>
            </a:r>
          </a:p>
          <a:p>
            <a:pPr lvl="1"/>
            <a:r>
              <a:rPr lang="en-US" dirty="0"/>
              <a:t>Disk</a:t>
            </a:r>
          </a:p>
          <a:p>
            <a:r>
              <a:rPr lang="en-US" dirty="0"/>
              <a:t>Azure App Service Mobile Apps</a:t>
            </a:r>
          </a:p>
          <a:p>
            <a:pPr lvl="1"/>
            <a:r>
              <a:rPr lang="en-US" dirty="0"/>
              <a:t>Data store with offline sync</a:t>
            </a:r>
          </a:p>
          <a:p>
            <a:pPr lvl="1"/>
            <a:r>
              <a:rPr lang="en-US" dirty="0"/>
              <a:t>REST-based API end points to data or coded functions built with C# or node.js</a:t>
            </a:r>
          </a:p>
          <a:p>
            <a:pPr lvl="1"/>
            <a:r>
              <a:rPr lang="en-US" dirty="0"/>
              <a:t>Authentication available against corporate or personal identity providers</a:t>
            </a:r>
          </a:p>
          <a:p>
            <a:r>
              <a:rPr lang="en-US" dirty="0"/>
              <a:t>Many other services for large data, </a:t>
            </a:r>
            <a:r>
              <a:rPr lang="en-US" dirty="0" err="1"/>
              <a:t>IoT</a:t>
            </a:r>
            <a:r>
              <a:rPr lang="en-US" dirty="0"/>
              <a:t>, notifications, logic flow, BI, etc.</a:t>
            </a:r>
          </a:p>
        </p:txBody>
      </p:sp>
    </p:spTree>
    <p:extLst>
      <p:ext uri="{BB962C8B-B14F-4D97-AF65-F5344CB8AC3E}">
        <p14:creationId xmlns:p14="http://schemas.microsoft.com/office/powerpoint/2010/main" val="403867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Connecting to the Cloud</a:t>
            </a:r>
          </a:p>
        </p:txBody>
      </p:sp>
      <p:grpSp>
        <p:nvGrpSpPr>
          <p:cNvPr id="4" name="Group 3"/>
          <p:cNvGrpSpPr/>
          <p:nvPr/>
        </p:nvGrpSpPr>
        <p:grpSpPr>
          <a:xfrm>
            <a:off x="7227474" y="1825625"/>
            <a:ext cx="4126326" cy="4750396"/>
            <a:chOff x="7227474" y="1825625"/>
            <a:chExt cx="4126326" cy="4750396"/>
          </a:xfrm>
        </p:grpSpPr>
        <p:sp>
          <p:nvSpPr>
            <p:cNvPr id="5" name="Rectangle 4"/>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6" name="Rectangle 5"/>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7" name="Rectangle 6"/>
            <p:cNvSpPr/>
            <p:nvPr/>
          </p:nvSpPr>
          <p:spPr>
            <a:xfrm>
              <a:off x="7227474" y="348511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8" name="Rectangle 7"/>
            <p:cNvSpPr/>
            <p:nvPr/>
          </p:nvSpPr>
          <p:spPr>
            <a:xfrm>
              <a:off x="8706650"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9" name="Rectangle 8"/>
            <p:cNvSpPr/>
            <p:nvPr/>
          </p:nvSpPr>
          <p:spPr>
            <a:xfrm>
              <a:off x="7227474"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10" name="Rectangle 9"/>
            <p:cNvSpPr/>
            <p:nvPr/>
          </p:nvSpPr>
          <p:spPr>
            <a:xfrm>
              <a:off x="10185827"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11" name="Rectangle 10"/>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229554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NuGet</a:t>
            </a:r>
            <a:r>
              <a:rPr lang="en-US" dirty="0"/>
              <a:t> client library package integration</a:t>
            </a:r>
          </a:p>
        </p:txBody>
      </p:sp>
      <p:sp>
        <p:nvSpPr>
          <p:cNvPr id="3" name="Content Placeholder 2"/>
          <p:cNvSpPr>
            <a:spLocks noGrp="1"/>
          </p:cNvSpPr>
          <p:nvPr>
            <p:ph sz="half" idx="1"/>
          </p:nvPr>
        </p:nvSpPr>
        <p:spPr>
          <a:xfrm>
            <a:off x="838200" y="1825625"/>
            <a:ext cx="6078070" cy="4750396"/>
          </a:xfrm>
        </p:spPr>
        <p:txBody>
          <a:bodyPr/>
          <a:lstStyle/>
          <a:p>
            <a:r>
              <a:rPr lang="en-US" dirty="0"/>
              <a:t>REST-based Azure Storage client libraries available as a </a:t>
            </a:r>
            <a:r>
              <a:rPr lang="en-US" dirty="0" err="1"/>
              <a:t>NuGet</a:t>
            </a:r>
            <a:r>
              <a:rPr lang="en-US" dirty="0"/>
              <a:t> package for portable class libraries</a:t>
            </a:r>
          </a:p>
          <a:p>
            <a:r>
              <a:rPr lang="en-US" dirty="0"/>
              <a:t>Azure App Service Mobile App client with SQLite libraries operate at head-level projects, injected into lower-level code with interfaces </a:t>
            </a:r>
          </a:p>
        </p:txBody>
      </p:sp>
      <p:grpSp>
        <p:nvGrpSpPr>
          <p:cNvPr id="4" name="Group 3"/>
          <p:cNvGrpSpPr/>
          <p:nvPr/>
        </p:nvGrpSpPr>
        <p:grpSpPr>
          <a:xfrm>
            <a:off x="7227474" y="1825625"/>
            <a:ext cx="4126326" cy="4750396"/>
            <a:chOff x="7227474" y="1825625"/>
            <a:chExt cx="4126326" cy="4750396"/>
          </a:xfrm>
        </p:grpSpPr>
        <p:sp>
          <p:nvSpPr>
            <p:cNvPr id="22" name="Rectangle 21"/>
            <p:cNvSpPr/>
            <p:nvPr/>
          </p:nvSpPr>
          <p:spPr>
            <a:xfrm>
              <a:off x="7227474" y="5784565"/>
              <a:ext cx="4126326" cy="791456"/>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Models &amp; Code Services</a:t>
              </a:r>
            </a:p>
          </p:txBody>
        </p:sp>
        <p:sp>
          <p:nvSpPr>
            <p:cNvPr id="23" name="Rectangle 22"/>
            <p:cNvSpPr/>
            <p:nvPr/>
          </p:nvSpPr>
          <p:spPr>
            <a:xfrm>
              <a:off x="7227474" y="462767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View Models</a:t>
              </a:r>
            </a:p>
          </p:txBody>
        </p:sp>
        <p:sp>
          <p:nvSpPr>
            <p:cNvPr id="24" name="Rectangle 23"/>
            <p:cNvSpPr/>
            <p:nvPr/>
          </p:nvSpPr>
          <p:spPr>
            <a:xfrm>
              <a:off x="7227474" y="3485118"/>
              <a:ext cx="4126326" cy="791456"/>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Portable UI based on </a:t>
              </a:r>
              <a:r>
                <a:rPr lang="en-US" dirty="0" err="1">
                  <a:solidFill>
                    <a:schemeClr val="bg1"/>
                  </a:solidFill>
                </a:rPr>
                <a:t>Xamarin.Forms</a:t>
              </a:r>
              <a:endParaRPr lang="en-US" dirty="0">
                <a:solidFill>
                  <a:schemeClr val="bg1"/>
                </a:solidFill>
              </a:endParaRPr>
            </a:p>
          </p:txBody>
        </p:sp>
        <p:sp>
          <p:nvSpPr>
            <p:cNvPr id="25" name="Rectangle 24"/>
            <p:cNvSpPr/>
            <p:nvPr/>
          </p:nvSpPr>
          <p:spPr>
            <a:xfrm>
              <a:off x="8706650"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UWP</a:t>
              </a:r>
            </a:p>
          </p:txBody>
        </p:sp>
        <p:sp>
          <p:nvSpPr>
            <p:cNvPr id="26" name="Rectangle 25"/>
            <p:cNvSpPr/>
            <p:nvPr/>
          </p:nvSpPr>
          <p:spPr>
            <a:xfrm>
              <a:off x="7227474"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Android</a:t>
              </a:r>
            </a:p>
          </p:txBody>
        </p:sp>
        <p:sp>
          <p:nvSpPr>
            <p:cNvPr id="27" name="Rectangle 26"/>
            <p:cNvSpPr/>
            <p:nvPr/>
          </p:nvSpPr>
          <p:spPr>
            <a:xfrm>
              <a:off x="10185827" y="1825625"/>
              <a:ext cx="1167973" cy="128591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iOS</a:t>
              </a:r>
            </a:p>
          </p:txBody>
        </p:sp>
        <p:sp>
          <p:nvSpPr>
            <p:cNvPr id="28" name="Rectangle 27"/>
            <p:cNvSpPr/>
            <p:nvPr/>
          </p:nvSpPr>
          <p:spPr>
            <a:xfrm>
              <a:off x="7314168" y="2320856"/>
              <a:ext cx="3952935" cy="553723"/>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Shared code</a:t>
              </a:r>
            </a:p>
          </p:txBody>
        </p:sp>
      </p:grpSp>
    </p:spTree>
    <p:extLst>
      <p:ext uri="{BB962C8B-B14F-4D97-AF65-F5344CB8AC3E}">
        <p14:creationId xmlns:p14="http://schemas.microsoft.com/office/powerpoint/2010/main" val="278993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11870</TotalTime>
  <Words>1143</Words>
  <Application>Microsoft Office PowerPoint</Application>
  <PresentationFormat>Widescreen</PresentationFormat>
  <Paragraphs>176</Paragraphs>
  <Slides>15</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Starting Mobile Development</vt:lpstr>
      <vt:lpstr>Demo Architecture</vt:lpstr>
      <vt:lpstr>Demo</vt:lpstr>
      <vt:lpstr>Foundation</vt:lpstr>
      <vt:lpstr>Demo</vt:lpstr>
      <vt:lpstr>Shared vs. Portable Class Library Projects</vt:lpstr>
      <vt:lpstr>Cloud Services</vt:lpstr>
      <vt:lpstr>Demo</vt:lpstr>
      <vt:lpstr>NuGet client library package integration</vt:lpstr>
      <vt:lpstr>Demo</vt:lpstr>
      <vt:lpstr>Shared Access Signature</vt:lpstr>
      <vt:lpstr>Demo</vt:lpstr>
      <vt:lpstr>Demo</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333</cp:revision>
  <dcterms:created xsi:type="dcterms:W3CDTF">2016-04-21T18:51:19Z</dcterms:created>
  <dcterms:modified xsi:type="dcterms:W3CDTF">2017-01-23T14:55:13Z</dcterms:modified>
</cp:coreProperties>
</file>