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8"/>
  </p:notesMasterIdLst>
  <p:sldIdLst>
    <p:sldId id="256" r:id="rId3"/>
    <p:sldId id="413" r:id="rId4"/>
    <p:sldId id="397" r:id="rId5"/>
    <p:sldId id="412" r:id="rId6"/>
    <p:sldId id="374" r:id="rId7"/>
    <p:sldId id="406" r:id="rId8"/>
    <p:sldId id="407" r:id="rId9"/>
    <p:sldId id="414" r:id="rId10"/>
    <p:sldId id="408" r:id="rId11"/>
    <p:sldId id="409" r:id="rId12"/>
    <p:sldId id="410" r:id="rId13"/>
    <p:sldId id="415" r:id="rId14"/>
    <p:sldId id="411" r:id="rId15"/>
    <p:sldId id="394" r:id="rId16"/>
    <p:sldId id="39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D9D9D9"/>
    <a:srgbClr val="5095D1"/>
    <a:srgbClr val="235888"/>
    <a:srgbClr val="000000"/>
    <a:srgbClr val="4472C4"/>
    <a:srgbClr val="286498"/>
    <a:srgbClr val="7F7F7F"/>
    <a:srgbClr val="4D9CD7"/>
    <a:srgbClr val="2AB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9" autoAdjust="0"/>
    <p:restoredTop sz="68008" autoAdjust="0"/>
  </p:normalViewPr>
  <p:slideViewPr>
    <p:cSldViewPr snapToGrid="0">
      <p:cViewPr varScale="1">
        <p:scale>
          <a:sx n="70" d="100"/>
          <a:sy n="70" d="100"/>
        </p:scale>
        <p:origin x="966" y="39"/>
      </p:cViewPr>
      <p:guideLst/>
    </p:cSldViewPr>
  </p:slideViewPr>
  <p:outlineViewPr>
    <p:cViewPr>
      <p:scale>
        <a:sx n="33" d="100"/>
        <a:sy n="33" d="100"/>
      </p:scale>
      <p:origin x="0" y="-90"/>
    </p:cViewPr>
  </p:outlin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your details above.</a:t>
            </a:r>
          </a:p>
          <a:p>
            <a:endParaRPr lang="en-US" dirty="0"/>
          </a:p>
          <a:p>
            <a:r>
              <a:rPr lang="en-US" dirty="0"/>
              <a:t>Each slide contains example script in the notes.  Once confident with the content, you can use the headings in the notes as cues</a:t>
            </a:r>
            <a:r>
              <a:rPr lang="en-US" baseline="0" dirty="0"/>
              <a:t> to ad-lib the content in your own words.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implied in the sample application’s name.  Let’s add a common feature - getting user location - into our GPS image-tagging application using an available plug-in.  We’ll then add in a map to show the photo locations and use a custom render to get a consistent pin popup feature on all platforms.</a:t>
            </a:r>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3221439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return to DevOps to see the results of our build, cloud UI testing as well as application release and usage.</a:t>
            </a: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3148254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Urban refugees make up 78% of the 655,000 registered Syrian refugees in Jordan.</a:t>
            </a:r>
          </a:p>
          <a:p>
            <a:r>
              <a:rPr lang="en-CA" b="1" dirty="0"/>
              <a:t>CLICK</a:t>
            </a:r>
          </a:p>
          <a:p>
            <a:r>
              <a:rPr lang="en-CA" dirty="0"/>
              <a:t>The app Urban Refuge solves the problem of access to aid and circumvents social stigma facing urban refugees, providing information on assistance opportunities, with the listings made available in English and Arabic.</a:t>
            </a:r>
          </a:p>
          <a:p>
            <a:r>
              <a:rPr lang="en-CA" b="1" dirty="0"/>
              <a:t>CLICK</a:t>
            </a:r>
          </a:p>
          <a:p>
            <a:r>
              <a:rPr lang="en-CA" dirty="0"/>
              <a:t>It’s a </a:t>
            </a:r>
            <a:r>
              <a:rPr lang="en-CA" dirty="0" err="1"/>
              <a:t>Xamarin</a:t>
            </a:r>
            <a:r>
              <a:rPr lang="en-CA" dirty="0"/>
              <a:t> Forms cross-platform mobile application for Android and iOS that communicates with an ASP.NET Core API and management portal hosted in the Web Apps feature of Azure App Service.</a:t>
            </a:r>
          </a:p>
          <a:p>
            <a:r>
              <a:rPr lang="en-CA" b="1" dirty="0"/>
              <a:t>CLICK</a:t>
            </a:r>
          </a:p>
          <a:p>
            <a:r>
              <a:rPr lang="en-CA" dirty="0"/>
              <a:t>Using the DevOps practice of Automated Deployment, the Urban Refuge team uses Visual Studio Team Services (VSTS) to deploy to their beta testers on demand via the </a:t>
            </a:r>
            <a:r>
              <a:rPr lang="en-CA" dirty="0" err="1"/>
              <a:t>HockeyApp</a:t>
            </a:r>
            <a:r>
              <a:rPr lang="en-CA" dirty="0"/>
              <a:t> integration. The testers can then submit bug reports directly back to the Urban Refuge team, shortening the feedback cycle.</a:t>
            </a:r>
          </a:p>
          <a:p>
            <a:r>
              <a:rPr lang="en-CA" b="1" dirty="0"/>
              <a:t>CLICK</a:t>
            </a:r>
          </a:p>
          <a:p>
            <a:r>
              <a:rPr lang="en-CA" dirty="0"/>
              <a:t>The Urban Refuge team also gets to monitoring the filters users pick to find assistance which helps them focus the available resources that get listed.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328882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can try some </a:t>
            </a:r>
            <a:r>
              <a:rPr lang="en-US" dirty="0" err="1"/>
              <a:t>Xamarin</a:t>
            </a:r>
            <a:r>
              <a:rPr lang="en-US" dirty="0"/>
              <a:t> development yourselves with the </a:t>
            </a:r>
            <a:r>
              <a:rPr lang="en-US" dirty="0" err="1"/>
              <a:t>GPSImageTag</a:t>
            </a:r>
            <a:r>
              <a:rPr lang="en-US" dirty="0"/>
              <a:t> application.  You’ll start with code that lets you take a photo and add in the pieces necessary to upload a photo to the cloud and sync down the list of previously updated photos.  You can try this on Windows 10, or in the Android emulator if you have a Hyper-V enabled PC with the Android emulator ready.</a:t>
            </a:r>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711364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a:t>
            </a:r>
            <a:r>
              <a:rPr lang="en-US" baseline="0" dirty="0"/>
              <a:t> shown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018490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Let’s go back to what we have seen achieved with the last two sessions</a:t>
            </a:r>
          </a:p>
          <a:p>
            <a:r>
              <a:rPr lang="en-US" b="1" dirty="0"/>
              <a:t>CLICK One Language/Toolset</a:t>
            </a:r>
          </a:p>
          <a:p>
            <a:r>
              <a:rPr lang="en-US" b="0" dirty="0"/>
              <a:t>We saw a toolset available on Windows and Mac using C# to build code that runs on many platforms</a:t>
            </a:r>
          </a:p>
          <a:p>
            <a:r>
              <a:rPr lang="en-US" b="1" dirty="0"/>
              <a:t>CLICK Native API/Perf</a:t>
            </a:r>
          </a:p>
          <a:p>
            <a:r>
              <a:rPr lang="en-US" b="0" dirty="0"/>
              <a:t>We saw code that has access to 100% of the platform APIs with great performance</a:t>
            </a:r>
          </a:p>
          <a:p>
            <a:r>
              <a:rPr lang="en-US" b="1" dirty="0"/>
              <a:t>CLICK Native UI/Perf</a:t>
            </a:r>
          </a:p>
          <a:p>
            <a:r>
              <a:rPr lang="en-US" b="0" dirty="0"/>
              <a:t>We got the ability to use native UI designers which use native controls</a:t>
            </a:r>
          </a:p>
          <a:p>
            <a:r>
              <a:rPr lang="en-US" b="1" dirty="0"/>
              <a:t>CLICK Single UI – </a:t>
            </a:r>
            <a:r>
              <a:rPr lang="en-US" b="1" dirty="0" err="1"/>
              <a:t>Xamarin.Forms</a:t>
            </a:r>
            <a:endParaRPr lang="en-US" b="1" dirty="0"/>
          </a:p>
          <a:p>
            <a:r>
              <a:rPr lang="en-US" b="0" dirty="0"/>
              <a:t>We have the option of building one UI with XAML which turns into native controls on each platform</a:t>
            </a: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012622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a:t>
            </a:r>
            <a:r>
              <a:rPr lang="en-US" dirty="0" err="1"/>
              <a:t>GPSImageTag</a:t>
            </a:r>
            <a:r>
              <a:rPr lang="en-US" dirty="0"/>
              <a:t> demo application we used those capabilities to start building an application with examples of both…</a:t>
            </a:r>
          </a:p>
          <a:p>
            <a:r>
              <a:rPr lang="en-US" dirty="0"/>
              <a:t>CLICK</a:t>
            </a:r>
          </a:p>
          <a:p>
            <a:r>
              <a:rPr lang="en-US" dirty="0"/>
              <a:t>… Native UI code on Android and …</a:t>
            </a:r>
          </a:p>
          <a:p>
            <a:r>
              <a:rPr lang="en-US" dirty="0"/>
              <a:t>CLICK</a:t>
            </a:r>
          </a:p>
          <a:p>
            <a:r>
              <a:rPr lang="en-US" dirty="0"/>
              <a:t>… </a:t>
            </a:r>
            <a:r>
              <a:rPr lang="en-US" dirty="0" err="1"/>
              <a:t>Xamarin.Forms</a:t>
            </a:r>
            <a:r>
              <a:rPr lang="en-US" dirty="0"/>
              <a:t> XAML to share UI between mobile platforms.  </a:t>
            </a:r>
          </a:p>
          <a:p>
            <a:r>
              <a:rPr lang="en-US" dirty="0"/>
              <a:t>CLICK</a:t>
            </a:r>
          </a:p>
          <a:p>
            <a:r>
              <a:rPr lang="en-US" dirty="0"/>
              <a:t>It was built up from portable business models and services including code calling Azure client libraries obtained from </a:t>
            </a:r>
            <a:r>
              <a:rPr lang="en-US" dirty="0" err="1"/>
              <a:t>Nuget</a:t>
            </a:r>
            <a:r>
              <a:rPr lang="en-US" dirty="0"/>
              <a:t> packages…</a:t>
            </a:r>
          </a:p>
          <a:p>
            <a:r>
              <a:rPr lang="en-US" dirty="0"/>
              <a:t>CLICK…</a:t>
            </a:r>
          </a:p>
          <a:p>
            <a:r>
              <a:rPr lang="en-US" dirty="0"/>
              <a:t>… wrapped in a layer that exposes data and commands for binding by the UI as well as orchestrating calls to services.</a:t>
            </a:r>
          </a:p>
          <a:p>
            <a:r>
              <a:rPr lang="en-US" dirty="0"/>
              <a:t>CLICK</a:t>
            </a:r>
          </a:p>
          <a:p>
            <a:r>
              <a:rPr lang="en-US" dirty="0"/>
              <a:t>We also have </a:t>
            </a:r>
            <a:r>
              <a:rPr lang="en-US"/>
              <a:t>shared code </a:t>
            </a:r>
            <a:r>
              <a:rPr lang="en-US" dirty="0"/>
              <a:t>incorporated into all mobile platform heads in a Shared project using further </a:t>
            </a:r>
            <a:r>
              <a:rPr lang="en-US" dirty="0" err="1"/>
              <a:t>NuGet</a:t>
            </a:r>
            <a:r>
              <a:rPr lang="en-US" dirty="0"/>
              <a:t> packages that are dependent on the mobile platforms.</a:t>
            </a:r>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2546197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session we’ll cover a few important practicalities to resolve some of the complexities of cross-platform mobile development</a:t>
            </a:r>
          </a:p>
          <a:p>
            <a:r>
              <a:rPr lang="en-US" dirty="0"/>
              <a:t>CLICK</a:t>
            </a:r>
          </a:p>
          <a:p>
            <a:r>
              <a:rPr lang="en-US" dirty="0"/>
              <a:t>In many applications there’s a need to re-use UI components in various parts of the UI.  We’ll look at how we create user controls, sometimes called custom controls, by composing other controls together in XAML.</a:t>
            </a:r>
          </a:p>
          <a:p>
            <a:r>
              <a:rPr lang="en-US" dirty="0"/>
              <a:t>CLICK</a:t>
            </a:r>
          </a:p>
          <a:p>
            <a:r>
              <a:rPr lang="en-US" dirty="0" err="1"/>
              <a:t>Xamarin</a:t>
            </a:r>
            <a:r>
              <a:rPr lang="en-US" dirty="0"/>
              <a:t> Forms presents a set of controls that are available on all platforms.  You may find that either those controls do not render the same way on all platforms or that there’s a control available on some platforms but not all and you want to add that do </a:t>
            </a:r>
            <a:r>
              <a:rPr lang="en-US" dirty="0" err="1"/>
              <a:t>Xamarin</a:t>
            </a:r>
            <a:r>
              <a:rPr lang="en-US" dirty="0"/>
              <a:t> Forms XAML but need a way to compose it from native pieces on a platform that doesn’t include it natively.  For example there’s no checkbox natively on iOS.</a:t>
            </a:r>
          </a:p>
          <a:p>
            <a:r>
              <a:rPr lang="en-US" dirty="0"/>
              <a:t>CLICK</a:t>
            </a:r>
          </a:p>
          <a:p>
            <a:r>
              <a:rPr lang="en-US" dirty="0"/>
              <a:t>Sometimes there’s native code in the form of Java code on Android that you need to include without converting to C#.  We’ll see an example of that being done.</a:t>
            </a:r>
          </a:p>
          <a:p>
            <a:r>
              <a:rPr lang="en-US" dirty="0"/>
              <a:t>CLICK</a:t>
            </a:r>
          </a:p>
          <a:p>
            <a:r>
              <a:rPr lang="en-US" dirty="0"/>
              <a:t>We’ll also cover DevOps for mobile application development</a:t>
            </a: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2893574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look at how to compose existing </a:t>
            </a:r>
            <a:r>
              <a:rPr lang="en-US" dirty="0" err="1"/>
              <a:t>Xamarin</a:t>
            </a:r>
            <a:r>
              <a:rPr lang="en-US" dirty="0"/>
              <a:t> Forms XAML controls into a new control</a:t>
            </a: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689372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deal with the steps to get a control to be consistent across all UI platforms</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147905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now, let’s wrap some Java code for use in our </a:t>
            </a:r>
            <a:r>
              <a:rPr lang="en-US" dirty="0" err="1"/>
              <a:t>Xamarin</a:t>
            </a:r>
            <a:r>
              <a:rPr lang="en-US" dirty="0"/>
              <a:t> application</a:t>
            </a: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3809953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So we’ve dealt with some practicalities in using </a:t>
            </a:r>
            <a:r>
              <a:rPr lang="en-US" b="0" dirty="0" err="1"/>
              <a:t>Xamarin</a:t>
            </a:r>
            <a:r>
              <a:rPr lang="en-US" b="0" dirty="0"/>
              <a:t> and </a:t>
            </a:r>
            <a:r>
              <a:rPr lang="en-US" b="0" dirty="0" err="1"/>
              <a:t>Xamarin</a:t>
            </a:r>
            <a:r>
              <a:rPr lang="en-US" b="0" dirty="0"/>
              <a:t> Forms.  Now let’s look at DevOps.</a:t>
            </a:r>
          </a:p>
          <a:p>
            <a:r>
              <a:rPr lang="en-US" b="1" dirty="0"/>
              <a:t>CLICK</a:t>
            </a:r>
          </a:p>
          <a:p>
            <a:r>
              <a:rPr lang="en-US" b="0" dirty="0"/>
              <a:t>Getting our code into source control should be a top priority, even for a one-man shop.</a:t>
            </a:r>
          </a:p>
          <a:p>
            <a:r>
              <a:rPr lang="en-US" b="1" dirty="0"/>
              <a:t>CLICK</a:t>
            </a:r>
          </a:p>
          <a:p>
            <a:r>
              <a:rPr lang="en-US" b="0" dirty="0"/>
              <a:t>Having a build system with continuous integration takes away some of the manual burden and offers the opportunity for automated unit tests to run.  </a:t>
            </a:r>
          </a:p>
          <a:p>
            <a:r>
              <a:rPr lang="en-US" b="1" dirty="0"/>
              <a:t>CLICK</a:t>
            </a:r>
          </a:p>
          <a:p>
            <a:r>
              <a:rPr lang="en-US" b="0" dirty="0"/>
              <a:t>Being able to run additional tests such as UI tests against different devices can help avoid issues difficult to diagnose in the wild, and automatically deploying our application to test users starts to create a valuable network of feedback</a:t>
            </a:r>
          </a:p>
          <a:p>
            <a:r>
              <a:rPr lang="en-US" b="1" dirty="0"/>
              <a:t>CLICK</a:t>
            </a:r>
          </a:p>
          <a:p>
            <a:r>
              <a:rPr lang="en-US" b="0" dirty="0"/>
              <a:t>Having access to crash reports, user feedback and details of how an application is used, helps us response to issues quickly and gain valuable insights that can help guide future development of a product</a:t>
            </a: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1711205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DevOps applied to our sample application.</a:t>
            </a: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506326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1/26/2017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Dark Band sing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8786787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1/26/2017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1/26/2017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1/26/2017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8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xamarin.com/platfor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www.xamarin.com/university" TargetMode="External"/><Relationship Id="rId5" Type="http://schemas.openxmlformats.org/officeDocument/2006/relationships/hyperlink" Target="https://channel9.msdn.com/Shows/XamarinShow" TargetMode="External"/><Relationship Id="rId4" Type="http://schemas.openxmlformats.org/officeDocument/2006/relationships/hyperlink" Target="https://store.xamarin.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Practical Mobile Development</a:t>
            </a:r>
          </a:p>
        </p:txBody>
      </p:sp>
      <p:sp>
        <p:nvSpPr>
          <p:cNvPr id="3" name="Subtitle 2"/>
          <p:cNvSpPr>
            <a:spLocks noGrp="1"/>
          </p:cNvSpPr>
          <p:nvPr>
            <p:ph type="subTitle" idx="1"/>
          </p:nvPr>
        </p:nvSpPr>
        <p:spPr/>
        <p:txBody>
          <a:bodyPr/>
          <a:lstStyle/>
          <a:p>
            <a:r>
              <a:rPr lang="en-US" dirty="0">
                <a:solidFill>
                  <a:srgbClr val="FFFF00"/>
                </a:solidFill>
              </a:rPr>
              <a:t>[ speaker name]</a:t>
            </a:r>
          </a:p>
          <a:p>
            <a:r>
              <a:rPr lang="en-US" dirty="0">
                <a:solidFill>
                  <a:srgbClr val="FFFF00"/>
                </a:solidFill>
              </a:rPr>
              <a:t>[ speaker contact methods ]</a:t>
            </a: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GPS &amp; Map</a:t>
            </a:r>
          </a:p>
        </p:txBody>
      </p:sp>
    </p:spTree>
    <p:extLst>
      <p:ext uri="{BB962C8B-B14F-4D97-AF65-F5344CB8AC3E}">
        <p14:creationId xmlns:p14="http://schemas.microsoft.com/office/powerpoint/2010/main" val="1615175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DevOps Results</a:t>
            </a:r>
          </a:p>
        </p:txBody>
      </p:sp>
    </p:spTree>
    <p:extLst>
      <p:ext uri="{BB962C8B-B14F-4D97-AF65-F5344CB8AC3E}">
        <p14:creationId xmlns:p14="http://schemas.microsoft.com/office/powerpoint/2010/main" val="4258326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Urban Refuge in Amman, Jordan</a:t>
            </a:r>
          </a:p>
        </p:txBody>
      </p:sp>
      <p:sp>
        <p:nvSpPr>
          <p:cNvPr id="3" name="Content Placeholder 2"/>
          <p:cNvSpPr>
            <a:spLocks noGrp="1"/>
          </p:cNvSpPr>
          <p:nvPr>
            <p:ph sz="half" idx="1"/>
          </p:nvPr>
        </p:nvSpPr>
        <p:spPr/>
        <p:txBody>
          <a:bodyPr>
            <a:normAutofit lnSpcReduction="10000"/>
          </a:bodyPr>
          <a:lstStyle/>
          <a:p>
            <a:r>
              <a:rPr lang="en-US" dirty="0"/>
              <a:t>Serving 78% of 655,000 registered Syrian refugees in Jordan</a:t>
            </a:r>
          </a:p>
          <a:p>
            <a:r>
              <a:rPr lang="en-US" dirty="0" err="1"/>
              <a:t>Xamarin</a:t>
            </a:r>
            <a:r>
              <a:rPr lang="en-US" dirty="0"/>
              <a:t> Forms app for Android &amp; iOS with ASP.NET Core API and mgmt. portal</a:t>
            </a:r>
          </a:p>
          <a:p>
            <a:r>
              <a:rPr lang="en-US" dirty="0"/>
              <a:t>VSTS repo with auto deployment</a:t>
            </a:r>
          </a:p>
          <a:p>
            <a:r>
              <a:rPr lang="en-US" dirty="0" err="1"/>
              <a:t>HockeyApp</a:t>
            </a:r>
            <a:r>
              <a:rPr lang="en-US" dirty="0"/>
              <a:t> for tester feedback and tracking what users really need to help them</a:t>
            </a:r>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68523" y="1484431"/>
            <a:ext cx="5723477" cy="4268100"/>
          </a:xfrm>
        </p:spPr>
      </p:pic>
      <p:pic>
        <p:nvPicPr>
          <p:cNvPr id="9" name="Picture 8"/>
          <p:cNvPicPr>
            <a:picLocks noChangeAspect="1"/>
          </p:cNvPicPr>
          <p:nvPr/>
        </p:nvPicPr>
        <p:blipFill>
          <a:blip r:embed="rId4"/>
          <a:stretch>
            <a:fillRect/>
          </a:stretch>
        </p:blipFill>
        <p:spPr>
          <a:xfrm>
            <a:off x="6227259" y="3302758"/>
            <a:ext cx="1548063" cy="3077570"/>
          </a:xfrm>
          <a:prstGeom prst="rect">
            <a:avLst/>
          </a:prstGeom>
        </p:spPr>
      </p:pic>
    </p:spTree>
    <p:extLst>
      <p:ext uri="{BB962C8B-B14F-4D97-AF65-F5344CB8AC3E}">
        <p14:creationId xmlns:p14="http://schemas.microsoft.com/office/powerpoint/2010/main" val="100613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HOL 1</a:t>
            </a:r>
          </a:p>
        </p:txBody>
      </p:sp>
      <p:sp>
        <p:nvSpPr>
          <p:cNvPr id="3" name="Text Placeholder 2"/>
          <p:cNvSpPr>
            <a:spLocks noGrp="1"/>
          </p:cNvSpPr>
          <p:nvPr>
            <p:ph type="body" idx="1"/>
          </p:nvPr>
        </p:nvSpPr>
        <p:spPr/>
        <p:txBody>
          <a:bodyPr/>
          <a:lstStyle/>
          <a:p>
            <a:r>
              <a:rPr lang="en-US" dirty="0" err="1"/>
              <a:t>GPSImageTag</a:t>
            </a:r>
            <a:r>
              <a:rPr lang="en-US" dirty="0"/>
              <a:t> – Cloud Photos</a:t>
            </a:r>
          </a:p>
        </p:txBody>
      </p:sp>
    </p:spTree>
    <p:extLst>
      <p:ext uri="{BB962C8B-B14F-4D97-AF65-F5344CB8AC3E}">
        <p14:creationId xmlns:p14="http://schemas.microsoft.com/office/powerpoint/2010/main" val="48566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rmAutofit/>
          </a:bodyPr>
          <a:lstStyle/>
          <a:p>
            <a:r>
              <a:rPr lang="en-US" sz="2400" dirty="0"/>
              <a:t>Learn about </a:t>
            </a:r>
            <a:r>
              <a:rPr lang="en-US" sz="2400" dirty="0" err="1"/>
              <a:t>Xamarin</a:t>
            </a:r>
            <a:r>
              <a:rPr lang="en-US" sz="2400" dirty="0"/>
              <a:t> - </a:t>
            </a:r>
            <a:r>
              <a:rPr lang="en-US" sz="2400" dirty="0">
                <a:hlinkClick r:id="rId3"/>
              </a:rPr>
              <a:t>https://www.xamarin.com/platform</a:t>
            </a:r>
            <a:r>
              <a:rPr lang="en-US" sz="2400" dirty="0"/>
              <a:t> </a:t>
            </a:r>
          </a:p>
          <a:p>
            <a:r>
              <a:rPr lang="en-US" sz="2400" dirty="0"/>
              <a:t>Get started for free on Mac &amp; PC - </a:t>
            </a:r>
            <a:r>
              <a:rPr lang="en-US" sz="2400" dirty="0">
                <a:hlinkClick r:id="rId4"/>
              </a:rPr>
              <a:t>https://store.xamarin.com/</a:t>
            </a:r>
            <a:endParaRPr lang="en-US" sz="2400" dirty="0"/>
          </a:p>
          <a:p>
            <a:r>
              <a:rPr lang="en-US" sz="2400" dirty="0"/>
              <a:t>The </a:t>
            </a:r>
            <a:r>
              <a:rPr lang="en-US" sz="2400" dirty="0" err="1"/>
              <a:t>Xamarin</a:t>
            </a:r>
            <a:r>
              <a:rPr lang="en-US" sz="2400" dirty="0"/>
              <a:t> Show - </a:t>
            </a:r>
            <a:r>
              <a:rPr lang="en-US" sz="2400" dirty="0">
                <a:hlinkClick r:id="rId5"/>
              </a:rPr>
              <a:t>https://channel9.msdn.com/Shows/XamarinShow</a:t>
            </a:r>
            <a:r>
              <a:rPr lang="en-US" sz="2400" dirty="0"/>
              <a:t> </a:t>
            </a:r>
          </a:p>
          <a:p>
            <a:r>
              <a:rPr lang="en-US" sz="2400" dirty="0" err="1"/>
              <a:t>Xamarin</a:t>
            </a:r>
            <a:r>
              <a:rPr lang="en-US" sz="2400" dirty="0"/>
              <a:t> University - </a:t>
            </a:r>
            <a:r>
              <a:rPr lang="en-US" sz="2400" dirty="0">
                <a:hlinkClick r:id="rId6"/>
              </a:rPr>
              <a:t>https://www.xamarin.com/university</a:t>
            </a:r>
            <a:r>
              <a:rPr lang="en-US" sz="2400" dirty="0"/>
              <a:t> </a:t>
            </a:r>
          </a:p>
          <a:p>
            <a:endParaRPr lang="en-US" sz="2400" dirty="0"/>
          </a:p>
        </p:txBody>
      </p:sp>
    </p:spTree>
    <p:extLst>
      <p:ext uri="{BB962C8B-B14F-4D97-AF65-F5344CB8AC3E}">
        <p14:creationId xmlns:p14="http://schemas.microsoft.com/office/powerpoint/2010/main" val="95317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025246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A Better Model for Development</a:t>
            </a:r>
          </a:p>
        </p:txBody>
      </p:sp>
      <p:sp>
        <p:nvSpPr>
          <p:cNvPr id="6" name="Freeform 40"/>
          <p:cNvSpPr>
            <a:spLocks noChangeAspect="1" noEditPoints="1"/>
          </p:cNvSpPr>
          <p:nvPr/>
        </p:nvSpPr>
        <p:spPr bwMode="black">
          <a:xfrm>
            <a:off x="4436614" y="2161053"/>
            <a:ext cx="741778" cy="738765"/>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tx1"/>
          </a:solid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grpSp>
        <p:nvGrpSpPr>
          <p:cNvPr id="7" name="Group 6"/>
          <p:cNvGrpSpPr>
            <a:grpSpLocks noChangeAspect="1"/>
          </p:cNvGrpSpPr>
          <p:nvPr/>
        </p:nvGrpSpPr>
        <p:grpSpPr bwMode="black">
          <a:xfrm>
            <a:off x="6976041" y="2026716"/>
            <a:ext cx="748375" cy="873102"/>
            <a:chOff x="396875" y="1300163"/>
            <a:chExt cx="1162051" cy="1355725"/>
          </a:xfrm>
          <a:solidFill>
            <a:schemeClr val="tx1"/>
          </a:solidFill>
        </p:grpSpPr>
        <p:sp>
          <p:nvSpPr>
            <p:cNvPr id="8" name="Freeform 42"/>
            <p:cNvSpPr>
              <a:spLocks/>
            </p:cNvSpPr>
            <p:nvPr/>
          </p:nvSpPr>
          <p:spPr bwMode="black">
            <a:xfrm>
              <a:off x="396875" y="1616075"/>
              <a:ext cx="1162051" cy="1039813"/>
            </a:xfrm>
            <a:custGeom>
              <a:avLst/>
              <a:gdLst>
                <a:gd name="T0" fmla="*/ 455 w 539"/>
                <a:gd name="T1" fmla="*/ 186 h 482"/>
                <a:gd name="T2" fmla="*/ 522 w 539"/>
                <a:gd name="T3" fmla="*/ 67 h 482"/>
                <a:gd name="T4" fmla="*/ 408 w 539"/>
                <a:gd name="T5" fmla="*/ 5 h 482"/>
                <a:gd name="T6" fmla="*/ 288 w 539"/>
                <a:gd name="T7" fmla="*/ 34 h 482"/>
                <a:gd name="T8" fmla="*/ 184 w 539"/>
                <a:gd name="T9" fmla="*/ 7 h 482"/>
                <a:gd name="T10" fmla="*/ 55 w 539"/>
                <a:gd name="T11" fmla="*/ 86 h 482"/>
                <a:gd name="T12" fmla="*/ 95 w 539"/>
                <a:gd name="T13" fmla="*/ 401 h 482"/>
                <a:gd name="T14" fmla="*/ 194 w 539"/>
                <a:gd name="T15" fmla="*/ 480 h 482"/>
                <a:gd name="T16" fmla="*/ 296 w 539"/>
                <a:gd name="T17" fmla="*/ 455 h 482"/>
                <a:gd name="T18" fmla="*/ 400 w 539"/>
                <a:gd name="T19" fmla="*/ 479 h 482"/>
                <a:gd name="T20" fmla="*/ 496 w 539"/>
                <a:gd name="T21" fmla="*/ 402 h 482"/>
                <a:gd name="T22" fmla="*/ 539 w 539"/>
                <a:gd name="T23" fmla="*/ 313 h 482"/>
                <a:gd name="T24" fmla="*/ 455 w 539"/>
                <a:gd name="T25" fmla="*/ 186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9" h="482">
                  <a:moveTo>
                    <a:pt x="455" y="186"/>
                  </a:moveTo>
                  <a:cubicBezTo>
                    <a:pt x="454" y="107"/>
                    <a:pt x="519" y="69"/>
                    <a:pt x="522" y="67"/>
                  </a:cubicBezTo>
                  <a:cubicBezTo>
                    <a:pt x="485" y="13"/>
                    <a:pt x="428" y="6"/>
                    <a:pt x="408" y="5"/>
                  </a:cubicBezTo>
                  <a:cubicBezTo>
                    <a:pt x="359" y="0"/>
                    <a:pt x="312" y="34"/>
                    <a:pt x="288" y="34"/>
                  </a:cubicBezTo>
                  <a:cubicBezTo>
                    <a:pt x="263" y="34"/>
                    <a:pt x="225" y="6"/>
                    <a:pt x="184" y="7"/>
                  </a:cubicBezTo>
                  <a:cubicBezTo>
                    <a:pt x="131" y="8"/>
                    <a:pt x="82" y="38"/>
                    <a:pt x="55" y="86"/>
                  </a:cubicBezTo>
                  <a:cubicBezTo>
                    <a:pt x="0" y="182"/>
                    <a:pt x="41" y="323"/>
                    <a:pt x="95" y="401"/>
                  </a:cubicBezTo>
                  <a:cubicBezTo>
                    <a:pt x="121" y="439"/>
                    <a:pt x="153" y="482"/>
                    <a:pt x="194" y="480"/>
                  </a:cubicBezTo>
                  <a:cubicBezTo>
                    <a:pt x="234" y="479"/>
                    <a:pt x="248" y="455"/>
                    <a:pt x="296" y="455"/>
                  </a:cubicBezTo>
                  <a:cubicBezTo>
                    <a:pt x="344" y="454"/>
                    <a:pt x="358" y="480"/>
                    <a:pt x="400" y="479"/>
                  </a:cubicBezTo>
                  <a:cubicBezTo>
                    <a:pt x="443" y="478"/>
                    <a:pt x="470" y="440"/>
                    <a:pt x="496" y="402"/>
                  </a:cubicBezTo>
                  <a:cubicBezTo>
                    <a:pt x="526" y="358"/>
                    <a:pt x="538" y="315"/>
                    <a:pt x="539" y="313"/>
                  </a:cubicBezTo>
                  <a:cubicBezTo>
                    <a:pt x="538" y="313"/>
                    <a:pt x="456" y="281"/>
                    <a:pt x="455" y="186"/>
                  </a:cubicBezTo>
                </a:path>
              </a:pathLst>
            </a:custGeom>
            <a:grp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sp>
          <p:nvSpPr>
            <p:cNvPr id="9" name="Freeform 43"/>
            <p:cNvSpPr>
              <a:spLocks/>
            </p:cNvSpPr>
            <p:nvPr/>
          </p:nvSpPr>
          <p:spPr bwMode="black">
            <a:xfrm>
              <a:off x="996950" y="1300163"/>
              <a:ext cx="288925" cy="317500"/>
            </a:xfrm>
            <a:custGeom>
              <a:avLst/>
              <a:gdLst>
                <a:gd name="T0" fmla="*/ 98 w 134"/>
                <a:gd name="T1" fmla="*/ 100 h 147"/>
                <a:gd name="T2" fmla="*/ 130 w 134"/>
                <a:gd name="T3" fmla="*/ 0 h 147"/>
                <a:gd name="T4" fmla="*/ 38 w 134"/>
                <a:gd name="T5" fmla="*/ 47 h 147"/>
                <a:gd name="T6" fmla="*/ 5 w 134"/>
                <a:gd name="T7" fmla="*/ 144 h 147"/>
                <a:gd name="T8" fmla="*/ 98 w 134"/>
                <a:gd name="T9" fmla="*/ 100 h 147"/>
              </a:gdLst>
              <a:ahLst/>
              <a:cxnLst>
                <a:cxn ang="0">
                  <a:pos x="T0" y="T1"/>
                </a:cxn>
                <a:cxn ang="0">
                  <a:pos x="T2" y="T3"/>
                </a:cxn>
                <a:cxn ang="0">
                  <a:pos x="T4" y="T5"/>
                </a:cxn>
                <a:cxn ang="0">
                  <a:pos x="T6" y="T7"/>
                </a:cxn>
                <a:cxn ang="0">
                  <a:pos x="T8" y="T9"/>
                </a:cxn>
              </a:cxnLst>
              <a:rect l="0" t="0" r="r" b="b"/>
              <a:pathLst>
                <a:path w="134" h="147">
                  <a:moveTo>
                    <a:pt x="98" y="100"/>
                  </a:moveTo>
                  <a:cubicBezTo>
                    <a:pt x="120" y="73"/>
                    <a:pt x="134" y="36"/>
                    <a:pt x="130" y="0"/>
                  </a:cubicBezTo>
                  <a:cubicBezTo>
                    <a:pt x="99" y="1"/>
                    <a:pt x="61" y="21"/>
                    <a:pt x="38" y="47"/>
                  </a:cubicBezTo>
                  <a:cubicBezTo>
                    <a:pt x="18" y="71"/>
                    <a:pt x="0" y="108"/>
                    <a:pt x="5" y="144"/>
                  </a:cubicBezTo>
                  <a:cubicBezTo>
                    <a:pt x="40" y="147"/>
                    <a:pt x="76" y="126"/>
                    <a:pt x="98" y="100"/>
                  </a:cubicBezTo>
                </a:path>
              </a:pathLst>
            </a:custGeom>
            <a:grp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grpSp>
      <p:sp>
        <p:nvSpPr>
          <p:cNvPr id="10" name="Freeform 44"/>
          <p:cNvSpPr>
            <a:spLocks noEditPoints="1"/>
          </p:cNvSpPr>
          <p:nvPr/>
        </p:nvSpPr>
        <p:spPr bwMode="black">
          <a:xfrm>
            <a:off x="5781263" y="2161053"/>
            <a:ext cx="671647" cy="814970"/>
          </a:xfrm>
          <a:custGeom>
            <a:avLst/>
            <a:gdLst>
              <a:gd name="T0" fmla="*/ 574 w 618"/>
              <a:gd name="T1" fmla="*/ 227 h 723"/>
              <a:gd name="T2" fmla="*/ 530 w 618"/>
              <a:gd name="T3" fmla="*/ 272 h 723"/>
              <a:gd name="T4" fmla="*/ 530 w 618"/>
              <a:gd name="T5" fmla="*/ 446 h 723"/>
              <a:gd name="T6" fmla="*/ 574 w 618"/>
              <a:gd name="T7" fmla="*/ 491 h 723"/>
              <a:gd name="T8" fmla="*/ 618 w 618"/>
              <a:gd name="T9" fmla="*/ 446 h 723"/>
              <a:gd name="T10" fmla="*/ 618 w 618"/>
              <a:gd name="T11" fmla="*/ 272 h 723"/>
              <a:gd name="T12" fmla="*/ 574 w 618"/>
              <a:gd name="T13" fmla="*/ 227 h 723"/>
              <a:gd name="T14" fmla="*/ 44 w 618"/>
              <a:gd name="T15" fmla="*/ 227 h 723"/>
              <a:gd name="T16" fmla="*/ 0 w 618"/>
              <a:gd name="T17" fmla="*/ 272 h 723"/>
              <a:gd name="T18" fmla="*/ 0 w 618"/>
              <a:gd name="T19" fmla="*/ 446 h 723"/>
              <a:gd name="T20" fmla="*/ 44 w 618"/>
              <a:gd name="T21" fmla="*/ 491 h 723"/>
              <a:gd name="T22" fmla="*/ 88 w 618"/>
              <a:gd name="T23" fmla="*/ 446 h 723"/>
              <a:gd name="T24" fmla="*/ 88 w 618"/>
              <a:gd name="T25" fmla="*/ 272 h 723"/>
              <a:gd name="T26" fmla="*/ 44 w 618"/>
              <a:gd name="T27" fmla="*/ 227 h 723"/>
              <a:gd name="T28" fmla="*/ 505 w 618"/>
              <a:gd name="T29" fmla="*/ 228 h 723"/>
              <a:gd name="T30" fmla="*/ 505 w 618"/>
              <a:gd name="T31" fmla="*/ 547 h 723"/>
              <a:gd name="T32" fmla="*/ 471 w 618"/>
              <a:gd name="T33" fmla="*/ 581 h 723"/>
              <a:gd name="T34" fmla="*/ 432 w 618"/>
              <a:gd name="T35" fmla="*/ 581 h 723"/>
              <a:gd name="T36" fmla="*/ 432 w 618"/>
              <a:gd name="T37" fmla="*/ 678 h 723"/>
              <a:gd name="T38" fmla="*/ 388 w 618"/>
              <a:gd name="T39" fmla="*/ 723 h 723"/>
              <a:gd name="T40" fmla="*/ 344 w 618"/>
              <a:gd name="T41" fmla="*/ 678 h 723"/>
              <a:gd name="T42" fmla="*/ 344 w 618"/>
              <a:gd name="T43" fmla="*/ 581 h 723"/>
              <a:gd name="T44" fmla="*/ 276 w 618"/>
              <a:gd name="T45" fmla="*/ 581 h 723"/>
              <a:gd name="T46" fmla="*/ 276 w 618"/>
              <a:gd name="T47" fmla="*/ 678 h 723"/>
              <a:gd name="T48" fmla="*/ 232 w 618"/>
              <a:gd name="T49" fmla="*/ 723 h 723"/>
              <a:gd name="T50" fmla="*/ 188 w 618"/>
              <a:gd name="T51" fmla="*/ 678 h 723"/>
              <a:gd name="T52" fmla="*/ 188 w 618"/>
              <a:gd name="T53" fmla="*/ 581 h 723"/>
              <a:gd name="T54" fmla="*/ 149 w 618"/>
              <a:gd name="T55" fmla="*/ 581 h 723"/>
              <a:gd name="T56" fmla="*/ 115 w 618"/>
              <a:gd name="T57" fmla="*/ 547 h 723"/>
              <a:gd name="T58" fmla="*/ 115 w 618"/>
              <a:gd name="T59" fmla="*/ 228 h 723"/>
              <a:gd name="T60" fmla="*/ 505 w 618"/>
              <a:gd name="T61" fmla="*/ 228 h 723"/>
              <a:gd name="T62" fmla="*/ 402 w 618"/>
              <a:gd name="T63" fmla="*/ 63 h 723"/>
              <a:gd name="T64" fmla="*/ 438 w 618"/>
              <a:gd name="T65" fmla="*/ 11 h 723"/>
              <a:gd name="T66" fmla="*/ 437 w 618"/>
              <a:gd name="T67" fmla="*/ 2 h 723"/>
              <a:gd name="T68" fmla="*/ 428 w 618"/>
              <a:gd name="T69" fmla="*/ 4 h 723"/>
              <a:gd name="T70" fmla="*/ 390 w 618"/>
              <a:gd name="T71" fmla="*/ 59 h 723"/>
              <a:gd name="T72" fmla="*/ 309 w 618"/>
              <a:gd name="T73" fmla="*/ 43 h 723"/>
              <a:gd name="T74" fmla="*/ 228 w 618"/>
              <a:gd name="T75" fmla="*/ 59 h 723"/>
              <a:gd name="T76" fmla="*/ 190 w 618"/>
              <a:gd name="T77" fmla="*/ 4 h 723"/>
              <a:gd name="T78" fmla="*/ 181 w 618"/>
              <a:gd name="T79" fmla="*/ 2 h 723"/>
              <a:gd name="T80" fmla="*/ 180 w 618"/>
              <a:gd name="T81" fmla="*/ 11 h 723"/>
              <a:gd name="T82" fmla="*/ 216 w 618"/>
              <a:gd name="T83" fmla="*/ 63 h 723"/>
              <a:gd name="T84" fmla="*/ 114 w 618"/>
              <a:gd name="T85" fmla="*/ 200 h 723"/>
              <a:gd name="T86" fmla="*/ 504 w 618"/>
              <a:gd name="T87" fmla="*/ 200 h 723"/>
              <a:gd name="T88" fmla="*/ 402 w 618"/>
              <a:gd name="T89" fmla="*/ 63 h 723"/>
              <a:gd name="T90" fmla="*/ 227 w 618"/>
              <a:gd name="T91" fmla="*/ 146 h 723"/>
              <a:gd name="T92" fmla="*/ 205 w 618"/>
              <a:gd name="T93" fmla="*/ 124 h 723"/>
              <a:gd name="T94" fmla="*/ 227 w 618"/>
              <a:gd name="T95" fmla="*/ 103 h 723"/>
              <a:gd name="T96" fmla="*/ 248 w 618"/>
              <a:gd name="T97" fmla="*/ 124 h 723"/>
              <a:gd name="T98" fmla="*/ 227 w 618"/>
              <a:gd name="T99" fmla="*/ 146 h 723"/>
              <a:gd name="T100" fmla="*/ 394 w 618"/>
              <a:gd name="T101" fmla="*/ 146 h 723"/>
              <a:gd name="T102" fmla="*/ 373 w 618"/>
              <a:gd name="T103" fmla="*/ 124 h 723"/>
              <a:gd name="T104" fmla="*/ 394 w 618"/>
              <a:gd name="T105" fmla="*/ 103 h 723"/>
              <a:gd name="T106" fmla="*/ 416 w 618"/>
              <a:gd name="T107" fmla="*/ 124 h 723"/>
              <a:gd name="T108" fmla="*/ 394 w 618"/>
              <a:gd name="T109" fmla="*/ 146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8" h="723">
                <a:moveTo>
                  <a:pt x="574" y="227"/>
                </a:moveTo>
                <a:cubicBezTo>
                  <a:pt x="550" y="227"/>
                  <a:pt x="530" y="247"/>
                  <a:pt x="530" y="272"/>
                </a:cubicBezTo>
                <a:cubicBezTo>
                  <a:pt x="530" y="446"/>
                  <a:pt x="530" y="446"/>
                  <a:pt x="530" y="446"/>
                </a:cubicBezTo>
                <a:cubicBezTo>
                  <a:pt x="530" y="471"/>
                  <a:pt x="550" y="491"/>
                  <a:pt x="574" y="491"/>
                </a:cubicBezTo>
                <a:cubicBezTo>
                  <a:pt x="598" y="491"/>
                  <a:pt x="618" y="471"/>
                  <a:pt x="618" y="446"/>
                </a:cubicBezTo>
                <a:cubicBezTo>
                  <a:pt x="618" y="272"/>
                  <a:pt x="618" y="272"/>
                  <a:pt x="618" y="272"/>
                </a:cubicBezTo>
                <a:cubicBezTo>
                  <a:pt x="618" y="247"/>
                  <a:pt x="598" y="227"/>
                  <a:pt x="574" y="227"/>
                </a:cubicBezTo>
                <a:close/>
                <a:moveTo>
                  <a:pt x="44" y="227"/>
                </a:moveTo>
                <a:cubicBezTo>
                  <a:pt x="20" y="227"/>
                  <a:pt x="0" y="247"/>
                  <a:pt x="0" y="272"/>
                </a:cubicBezTo>
                <a:cubicBezTo>
                  <a:pt x="0" y="446"/>
                  <a:pt x="0" y="446"/>
                  <a:pt x="0" y="446"/>
                </a:cubicBezTo>
                <a:cubicBezTo>
                  <a:pt x="0" y="471"/>
                  <a:pt x="20" y="491"/>
                  <a:pt x="44" y="491"/>
                </a:cubicBezTo>
                <a:cubicBezTo>
                  <a:pt x="68" y="491"/>
                  <a:pt x="88" y="471"/>
                  <a:pt x="88" y="446"/>
                </a:cubicBezTo>
                <a:cubicBezTo>
                  <a:pt x="88" y="272"/>
                  <a:pt x="88" y="272"/>
                  <a:pt x="88" y="272"/>
                </a:cubicBezTo>
                <a:cubicBezTo>
                  <a:pt x="88" y="247"/>
                  <a:pt x="68" y="227"/>
                  <a:pt x="44" y="227"/>
                </a:cubicBezTo>
                <a:close/>
                <a:moveTo>
                  <a:pt x="505" y="228"/>
                </a:moveTo>
                <a:cubicBezTo>
                  <a:pt x="505" y="547"/>
                  <a:pt x="505" y="547"/>
                  <a:pt x="505" y="547"/>
                </a:cubicBezTo>
                <a:cubicBezTo>
                  <a:pt x="505" y="566"/>
                  <a:pt x="490" y="581"/>
                  <a:pt x="471" y="581"/>
                </a:cubicBezTo>
                <a:cubicBezTo>
                  <a:pt x="432" y="581"/>
                  <a:pt x="432" y="581"/>
                  <a:pt x="432" y="581"/>
                </a:cubicBezTo>
                <a:cubicBezTo>
                  <a:pt x="432" y="678"/>
                  <a:pt x="432" y="678"/>
                  <a:pt x="432" y="678"/>
                </a:cubicBezTo>
                <a:cubicBezTo>
                  <a:pt x="432" y="703"/>
                  <a:pt x="412" y="723"/>
                  <a:pt x="388" y="723"/>
                </a:cubicBezTo>
                <a:cubicBezTo>
                  <a:pt x="364" y="723"/>
                  <a:pt x="344" y="703"/>
                  <a:pt x="344" y="678"/>
                </a:cubicBezTo>
                <a:cubicBezTo>
                  <a:pt x="344" y="581"/>
                  <a:pt x="344" y="581"/>
                  <a:pt x="344" y="581"/>
                </a:cubicBezTo>
                <a:cubicBezTo>
                  <a:pt x="276" y="581"/>
                  <a:pt x="276" y="581"/>
                  <a:pt x="276" y="581"/>
                </a:cubicBezTo>
                <a:cubicBezTo>
                  <a:pt x="276" y="678"/>
                  <a:pt x="276" y="678"/>
                  <a:pt x="276" y="678"/>
                </a:cubicBezTo>
                <a:cubicBezTo>
                  <a:pt x="276" y="703"/>
                  <a:pt x="256" y="723"/>
                  <a:pt x="232" y="723"/>
                </a:cubicBezTo>
                <a:cubicBezTo>
                  <a:pt x="208" y="723"/>
                  <a:pt x="188" y="703"/>
                  <a:pt x="188" y="678"/>
                </a:cubicBezTo>
                <a:cubicBezTo>
                  <a:pt x="188" y="581"/>
                  <a:pt x="188" y="581"/>
                  <a:pt x="188" y="581"/>
                </a:cubicBezTo>
                <a:cubicBezTo>
                  <a:pt x="149" y="581"/>
                  <a:pt x="149" y="581"/>
                  <a:pt x="149" y="581"/>
                </a:cubicBezTo>
                <a:cubicBezTo>
                  <a:pt x="130" y="581"/>
                  <a:pt x="115" y="566"/>
                  <a:pt x="115" y="547"/>
                </a:cubicBezTo>
                <a:cubicBezTo>
                  <a:pt x="115" y="228"/>
                  <a:pt x="115" y="228"/>
                  <a:pt x="115" y="228"/>
                </a:cubicBezTo>
                <a:lnTo>
                  <a:pt x="505" y="228"/>
                </a:lnTo>
                <a:close/>
                <a:moveTo>
                  <a:pt x="402" y="63"/>
                </a:moveTo>
                <a:cubicBezTo>
                  <a:pt x="438" y="11"/>
                  <a:pt x="438" y="11"/>
                  <a:pt x="438" y="11"/>
                </a:cubicBezTo>
                <a:cubicBezTo>
                  <a:pt x="440" y="8"/>
                  <a:pt x="439" y="4"/>
                  <a:pt x="437" y="2"/>
                </a:cubicBezTo>
                <a:cubicBezTo>
                  <a:pt x="434" y="0"/>
                  <a:pt x="430" y="1"/>
                  <a:pt x="428" y="4"/>
                </a:cubicBezTo>
                <a:cubicBezTo>
                  <a:pt x="390" y="59"/>
                  <a:pt x="390" y="59"/>
                  <a:pt x="390" y="59"/>
                </a:cubicBezTo>
                <a:cubicBezTo>
                  <a:pt x="365" y="49"/>
                  <a:pt x="338" y="43"/>
                  <a:pt x="309" y="43"/>
                </a:cubicBezTo>
                <a:cubicBezTo>
                  <a:pt x="280" y="43"/>
                  <a:pt x="253" y="49"/>
                  <a:pt x="228" y="59"/>
                </a:cubicBezTo>
                <a:cubicBezTo>
                  <a:pt x="190" y="4"/>
                  <a:pt x="190" y="4"/>
                  <a:pt x="190" y="4"/>
                </a:cubicBezTo>
                <a:cubicBezTo>
                  <a:pt x="188" y="1"/>
                  <a:pt x="184" y="0"/>
                  <a:pt x="181" y="2"/>
                </a:cubicBezTo>
                <a:cubicBezTo>
                  <a:pt x="179" y="4"/>
                  <a:pt x="178" y="8"/>
                  <a:pt x="180" y="11"/>
                </a:cubicBezTo>
                <a:cubicBezTo>
                  <a:pt x="216" y="63"/>
                  <a:pt x="216" y="63"/>
                  <a:pt x="216" y="63"/>
                </a:cubicBezTo>
                <a:cubicBezTo>
                  <a:pt x="159" y="90"/>
                  <a:pt x="119" y="141"/>
                  <a:pt x="114" y="200"/>
                </a:cubicBezTo>
                <a:cubicBezTo>
                  <a:pt x="504" y="200"/>
                  <a:pt x="504" y="200"/>
                  <a:pt x="504" y="200"/>
                </a:cubicBezTo>
                <a:cubicBezTo>
                  <a:pt x="499" y="141"/>
                  <a:pt x="459" y="90"/>
                  <a:pt x="402" y="63"/>
                </a:cubicBezTo>
                <a:close/>
                <a:moveTo>
                  <a:pt x="227" y="146"/>
                </a:moveTo>
                <a:cubicBezTo>
                  <a:pt x="215" y="146"/>
                  <a:pt x="205" y="136"/>
                  <a:pt x="205" y="124"/>
                </a:cubicBezTo>
                <a:cubicBezTo>
                  <a:pt x="205" y="113"/>
                  <a:pt x="215" y="103"/>
                  <a:pt x="227" y="103"/>
                </a:cubicBezTo>
                <a:cubicBezTo>
                  <a:pt x="239" y="103"/>
                  <a:pt x="248" y="113"/>
                  <a:pt x="248" y="124"/>
                </a:cubicBezTo>
                <a:cubicBezTo>
                  <a:pt x="248" y="136"/>
                  <a:pt x="239" y="146"/>
                  <a:pt x="227" y="146"/>
                </a:cubicBezTo>
                <a:close/>
                <a:moveTo>
                  <a:pt x="394" y="146"/>
                </a:moveTo>
                <a:cubicBezTo>
                  <a:pt x="382" y="146"/>
                  <a:pt x="373" y="136"/>
                  <a:pt x="373" y="124"/>
                </a:cubicBezTo>
                <a:cubicBezTo>
                  <a:pt x="373" y="113"/>
                  <a:pt x="382" y="103"/>
                  <a:pt x="394" y="103"/>
                </a:cubicBezTo>
                <a:cubicBezTo>
                  <a:pt x="406" y="103"/>
                  <a:pt x="416" y="113"/>
                  <a:pt x="416" y="124"/>
                </a:cubicBezTo>
                <a:cubicBezTo>
                  <a:pt x="416" y="136"/>
                  <a:pt x="406" y="146"/>
                  <a:pt x="394" y="146"/>
                </a:cubicBezTo>
                <a:close/>
              </a:path>
            </a:pathLst>
          </a:custGeom>
          <a:solidFill>
            <a:schemeClr val="tx1"/>
          </a:solidFill>
          <a:ln>
            <a:noFill/>
          </a:ln>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sp>
        <p:nvSpPr>
          <p:cNvPr id="11" name="TextBox 10"/>
          <p:cNvSpPr txBox="1"/>
          <p:nvPr/>
        </p:nvSpPr>
        <p:spPr>
          <a:xfrm>
            <a:off x="4316821" y="3213469"/>
            <a:ext cx="1122422" cy="369332"/>
          </a:xfrm>
          <a:prstGeom prst="rect">
            <a:avLst/>
          </a:prstGeom>
          <a:noFill/>
        </p:spPr>
        <p:txBody>
          <a:bodyPr wrap="none" rtlCol="0">
            <a:spAutoFit/>
          </a:bodyPr>
          <a:lstStyle/>
          <a:p>
            <a:pPr algn="ctr"/>
            <a:r>
              <a:rPr lang="en-US" dirty="0"/>
              <a:t>Windows</a:t>
            </a:r>
          </a:p>
        </p:txBody>
      </p:sp>
      <p:sp>
        <p:nvSpPr>
          <p:cNvPr id="12" name="TextBox 11"/>
          <p:cNvSpPr txBox="1"/>
          <p:nvPr/>
        </p:nvSpPr>
        <p:spPr>
          <a:xfrm>
            <a:off x="5615091" y="3213468"/>
            <a:ext cx="1003993" cy="369332"/>
          </a:xfrm>
          <a:prstGeom prst="rect">
            <a:avLst/>
          </a:prstGeom>
          <a:noFill/>
        </p:spPr>
        <p:txBody>
          <a:bodyPr wrap="none" rtlCol="0">
            <a:spAutoFit/>
          </a:bodyPr>
          <a:lstStyle/>
          <a:p>
            <a:pPr algn="ctr"/>
            <a:r>
              <a:rPr lang="en-US" dirty="0"/>
              <a:t>Android</a:t>
            </a:r>
          </a:p>
        </p:txBody>
      </p:sp>
      <p:sp>
        <p:nvSpPr>
          <p:cNvPr id="13" name="TextBox 12"/>
          <p:cNvSpPr txBox="1"/>
          <p:nvPr/>
        </p:nvSpPr>
        <p:spPr>
          <a:xfrm>
            <a:off x="7080762" y="3213467"/>
            <a:ext cx="538929" cy="369332"/>
          </a:xfrm>
          <a:prstGeom prst="rect">
            <a:avLst/>
          </a:prstGeom>
          <a:noFill/>
        </p:spPr>
        <p:txBody>
          <a:bodyPr wrap="none" rtlCol="0">
            <a:spAutoFit/>
          </a:bodyPr>
          <a:lstStyle/>
          <a:p>
            <a:pPr algn="ctr"/>
            <a:r>
              <a:rPr lang="en-US" dirty="0"/>
              <a:t>iOS</a:t>
            </a:r>
          </a:p>
        </p:txBody>
      </p:sp>
      <p:sp>
        <p:nvSpPr>
          <p:cNvPr id="27" name="TextBox 26"/>
          <p:cNvSpPr txBox="1"/>
          <p:nvPr/>
        </p:nvSpPr>
        <p:spPr>
          <a:xfrm>
            <a:off x="5270434" y="3721888"/>
            <a:ext cx="1717906" cy="646331"/>
          </a:xfrm>
          <a:prstGeom prst="rect">
            <a:avLst/>
          </a:prstGeom>
          <a:noFill/>
        </p:spPr>
        <p:txBody>
          <a:bodyPr wrap="none" rtlCol="0">
            <a:spAutoFit/>
          </a:bodyPr>
          <a:lstStyle/>
          <a:p>
            <a:pPr algn="ctr"/>
            <a:r>
              <a:rPr lang="en-US" dirty="0"/>
              <a:t>One Language</a:t>
            </a:r>
          </a:p>
          <a:p>
            <a:pPr algn="ctr"/>
            <a:r>
              <a:rPr lang="en-US" dirty="0"/>
              <a:t>One Toolset</a:t>
            </a:r>
          </a:p>
        </p:txBody>
      </p:sp>
      <p:sp>
        <p:nvSpPr>
          <p:cNvPr id="30" name="TextBox 29"/>
          <p:cNvSpPr txBox="1"/>
          <p:nvPr/>
        </p:nvSpPr>
        <p:spPr>
          <a:xfrm>
            <a:off x="5338177" y="4941157"/>
            <a:ext cx="1609030" cy="369332"/>
          </a:xfrm>
          <a:prstGeom prst="rect">
            <a:avLst/>
          </a:prstGeom>
          <a:noFill/>
        </p:spPr>
        <p:txBody>
          <a:bodyPr wrap="none" rtlCol="0">
            <a:spAutoFit/>
          </a:bodyPr>
          <a:lstStyle/>
          <a:p>
            <a:pPr algn="ctr"/>
            <a:r>
              <a:rPr lang="en-US" dirty="0"/>
              <a:t>Native UI/Perf</a:t>
            </a:r>
          </a:p>
        </p:txBody>
      </p:sp>
      <p:sp>
        <p:nvSpPr>
          <p:cNvPr id="32" name="TextBox 31"/>
          <p:cNvSpPr txBox="1"/>
          <p:nvPr/>
        </p:nvSpPr>
        <p:spPr>
          <a:xfrm>
            <a:off x="5259084" y="4436088"/>
            <a:ext cx="1729256" cy="369332"/>
          </a:xfrm>
          <a:prstGeom prst="rect">
            <a:avLst/>
          </a:prstGeom>
          <a:noFill/>
        </p:spPr>
        <p:txBody>
          <a:bodyPr wrap="none" rtlCol="0">
            <a:spAutoFit/>
          </a:bodyPr>
          <a:lstStyle/>
          <a:p>
            <a:pPr algn="ctr"/>
            <a:r>
              <a:rPr lang="en-US" dirty="0"/>
              <a:t>Native API/Perf</a:t>
            </a:r>
          </a:p>
        </p:txBody>
      </p:sp>
      <p:sp>
        <p:nvSpPr>
          <p:cNvPr id="22" name="TextBox 21"/>
          <p:cNvSpPr txBox="1"/>
          <p:nvPr/>
        </p:nvSpPr>
        <p:spPr>
          <a:xfrm>
            <a:off x="5004552" y="5439474"/>
            <a:ext cx="2275879" cy="369332"/>
          </a:xfrm>
          <a:prstGeom prst="rect">
            <a:avLst/>
          </a:prstGeom>
          <a:noFill/>
        </p:spPr>
        <p:txBody>
          <a:bodyPr wrap="none" rtlCol="0">
            <a:spAutoFit/>
          </a:bodyPr>
          <a:lstStyle/>
          <a:p>
            <a:pPr algn="ctr"/>
            <a:r>
              <a:rPr lang="en-US" dirty="0"/>
              <a:t>Single UI Framework</a:t>
            </a:r>
          </a:p>
        </p:txBody>
      </p:sp>
    </p:spTree>
    <p:extLst>
      <p:ext uri="{BB962C8B-B14F-4D97-AF65-F5344CB8AC3E}">
        <p14:creationId xmlns:p14="http://schemas.microsoft.com/office/powerpoint/2010/main" val="2459721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P spid="32"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4389"/>
            <a:ext cx="10515600" cy="1325563"/>
          </a:xfrm>
        </p:spPr>
        <p:txBody>
          <a:bodyPr/>
          <a:lstStyle/>
          <a:p>
            <a:r>
              <a:rPr lang="en-US" dirty="0" err="1"/>
              <a:t>GPSImageTag</a:t>
            </a:r>
            <a:endParaRPr lang="en-US" dirty="0"/>
          </a:p>
        </p:txBody>
      </p:sp>
      <p:sp>
        <p:nvSpPr>
          <p:cNvPr id="4" name="Rectangle 3"/>
          <p:cNvSpPr/>
          <p:nvPr/>
        </p:nvSpPr>
        <p:spPr>
          <a:xfrm>
            <a:off x="3455476" y="5569588"/>
            <a:ext cx="5605504" cy="791456"/>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Models &amp; Code Services</a:t>
            </a:r>
          </a:p>
        </p:txBody>
      </p:sp>
      <p:sp>
        <p:nvSpPr>
          <p:cNvPr id="5" name="Rectangle 4"/>
          <p:cNvSpPr/>
          <p:nvPr/>
        </p:nvSpPr>
        <p:spPr>
          <a:xfrm>
            <a:off x="3455476" y="4412701"/>
            <a:ext cx="5605504" cy="791456"/>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View Models</a:t>
            </a:r>
          </a:p>
        </p:txBody>
      </p:sp>
      <p:sp>
        <p:nvSpPr>
          <p:cNvPr id="6" name="Rectangle 5"/>
          <p:cNvSpPr/>
          <p:nvPr/>
        </p:nvSpPr>
        <p:spPr>
          <a:xfrm>
            <a:off x="3455477" y="3270141"/>
            <a:ext cx="4126326" cy="791456"/>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UI based on </a:t>
            </a:r>
            <a:r>
              <a:rPr lang="en-US" dirty="0" err="1">
                <a:solidFill>
                  <a:schemeClr val="bg1"/>
                </a:solidFill>
              </a:rPr>
              <a:t>Xamarin.Forms</a:t>
            </a:r>
            <a:endParaRPr lang="en-US" dirty="0">
              <a:solidFill>
                <a:schemeClr val="bg1"/>
              </a:solidFill>
            </a:endParaRPr>
          </a:p>
        </p:txBody>
      </p:sp>
      <p:sp>
        <p:nvSpPr>
          <p:cNvPr id="7" name="Rectangle 6"/>
          <p:cNvSpPr/>
          <p:nvPr/>
        </p:nvSpPr>
        <p:spPr>
          <a:xfrm>
            <a:off x="4934653" y="1610648"/>
            <a:ext cx="1167973" cy="1285918"/>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UWP</a:t>
            </a:r>
          </a:p>
        </p:txBody>
      </p:sp>
      <p:sp>
        <p:nvSpPr>
          <p:cNvPr id="8" name="Rectangle 7"/>
          <p:cNvSpPr/>
          <p:nvPr/>
        </p:nvSpPr>
        <p:spPr>
          <a:xfrm>
            <a:off x="3455477" y="1610648"/>
            <a:ext cx="1167973" cy="1285918"/>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Android</a:t>
            </a:r>
          </a:p>
        </p:txBody>
      </p:sp>
      <p:sp>
        <p:nvSpPr>
          <p:cNvPr id="9" name="Rectangle 8"/>
          <p:cNvSpPr/>
          <p:nvPr/>
        </p:nvSpPr>
        <p:spPr>
          <a:xfrm>
            <a:off x="6413830" y="1610648"/>
            <a:ext cx="1167973" cy="1285918"/>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iOS</a:t>
            </a:r>
          </a:p>
        </p:txBody>
      </p:sp>
      <p:sp>
        <p:nvSpPr>
          <p:cNvPr id="10" name="Rectangle 9"/>
          <p:cNvSpPr/>
          <p:nvPr/>
        </p:nvSpPr>
        <p:spPr>
          <a:xfrm>
            <a:off x="3542171" y="2105879"/>
            <a:ext cx="3952935" cy="553723"/>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Shared code</a:t>
            </a:r>
          </a:p>
        </p:txBody>
      </p:sp>
      <p:sp>
        <p:nvSpPr>
          <p:cNvPr id="11" name="Rectangle 10"/>
          <p:cNvSpPr/>
          <p:nvPr/>
        </p:nvSpPr>
        <p:spPr>
          <a:xfrm>
            <a:off x="7893007" y="1624303"/>
            <a:ext cx="1167973" cy="2437293"/>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Android</a:t>
            </a:r>
          </a:p>
        </p:txBody>
      </p:sp>
    </p:spTree>
    <p:extLst>
      <p:ext uri="{BB962C8B-B14F-4D97-AF65-F5344CB8AC3E}">
        <p14:creationId xmlns:p14="http://schemas.microsoft.com/office/powerpoint/2010/main" val="3135933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Resolving Complexities</a:t>
            </a:r>
          </a:p>
        </p:txBody>
      </p:sp>
      <p:sp>
        <p:nvSpPr>
          <p:cNvPr id="3" name="Content Placeholder 2"/>
          <p:cNvSpPr>
            <a:spLocks noGrp="1"/>
          </p:cNvSpPr>
          <p:nvPr>
            <p:ph idx="1"/>
          </p:nvPr>
        </p:nvSpPr>
        <p:spPr/>
        <p:txBody>
          <a:bodyPr/>
          <a:lstStyle/>
          <a:p>
            <a:pPr lvl="0"/>
            <a:r>
              <a:rPr lang="en-US" dirty="0"/>
              <a:t>User Controls</a:t>
            </a:r>
          </a:p>
          <a:p>
            <a:pPr lvl="0"/>
            <a:r>
              <a:rPr lang="en-US" dirty="0"/>
              <a:t>Custom Renderers</a:t>
            </a:r>
          </a:p>
          <a:p>
            <a:pPr lvl="0"/>
            <a:r>
              <a:rPr lang="en-US" dirty="0"/>
              <a:t>Native Code &amp; Wrappers</a:t>
            </a:r>
          </a:p>
          <a:p>
            <a:pPr lvl="0"/>
            <a:r>
              <a:rPr lang="en-US" dirty="0"/>
              <a:t>DevOps</a:t>
            </a:r>
          </a:p>
        </p:txBody>
      </p:sp>
    </p:spTree>
    <p:extLst>
      <p:ext uri="{BB962C8B-B14F-4D97-AF65-F5344CB8AC3E}">
        <p14:creationId xmlns:p14="http://schemas.microsoft.com/office/powerpoint/2010/main" val="2967697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‘User control’</a:t>
            </a:r>
          </a:p>
        </p:txBody>
      </p:sp>
    </p:spTree>
    <p:extLst>
      <p:ext uri="{BB962C8B-B14F-4D97-AF65-F5344CB8AC3E}">
        <p14:creationId xmlns:p14="http://schemas.microsoft.com/office/powerpoint/2010/main" val="721365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Custom renderer</a:t>
            </a:r>
          </a:p>
        </p:txBody>
      </p:sp>
    </p:spTree>
    <p:extLst>
      <p:ext uri="{BB962C8B-B14F-4D97-AF65-F5344CB8AC3E}">
        <p14:creationId xmlns:p14="http://schemas.microsoft.com/office/powerpoint/2010/main" val="830854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Wrapper</a:t>
            </a:r>
          </a:p>
        </p:txBody>
      </p:sp>
    </p:spTree>
    <p:extLst>
      <p:ext uri="{BB962C8B-B14F-4D97-AF65-F5344CB8AC3E}">
        <p14:creationId xmlns:p14="http://schemas.microsoft.com/office/powerpoint/2010/main" val="1521618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Sprinkling on some DevOps</a:t>
            </a:r>
          </a:p>
        </p:txBody>
      </p:sp>
      <p:sp>
        <p:nvSpPr>
          <p:cNvPr id="6" name="Freeform 40"/>
          <p:cNvSpPr>
            <a:spLocks noChangeAspect="1" noEditPoints="1"/>
          </p:cNvSpPr>
          <p:nvPr/>
        </p:nvSpPr>
        <p:spPr bwMode="black">
          <a:xfrm>
            <a:off x="4436614" y="2161053"/>
            <a:ext cx="741778" cy="738765"/>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tx1"/>
          </a:solid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grpSp>
        <p:nvGrpSpPr>
          <p:cNvPr id="7" name="Group 6"/>
          <p:cNvGrpSpPr>
            <a:grpSpLocks noChangeAspect="1"/>
          </p:cNvGrpSpPr>
          <p:nvPr/>
        </p:nvGrpSpPr>
        <p:grpSpPr bwMode="black">
          <a:xfrm>
            <a:off x="6976041" y="2026716"/>
            <a:ext cx="748375" cy="873102"/>
            <a:chOff x="396875" y="1300163"/>
            <a:chExt cx="1162051" cy="1355725"/>
          </a:xfrm>
          <a:solidFill>
            <a:schemeClr val="tx1"/>
          </a:solidFill>
        </p:grpSpPr>
        <p:sp>
          <p:nvSpPr>
            <p:cNvPr id="8" name="Freeform 42"/>
            <p:cNvSpPr>
              <a:spLocks/>
            </p:cNvSpPr>
            <p:nvPr/>
          </p:nvSpPr>
          <p:spPr bwMode="black">
            <a:xfrm>
              <a:off x="396875" y="1616075"/>
              <a:ext cx="1162051" cy="1039813"/>
            </a:xfrm>
            <a:custGeom>
              <a:avLst/>
              <a:gdLst>
                <a:gd name="T0" fmla="*/ 455 w 539"/>
                <a:gd name="T1" fmla="*/ 186 h 482"/>
                <a:gd name="T2" fmla="*/ 522 w 539"/>
                <a:gd name="T3" fmla="*/ 67 h 482"/>
                <a:gd name="T4" fmla="*/ 408 w 539"/>
                <a:gd name="T5" fmla="*/ 5 h 482"/>
                <a:gd name="T6" fmla="*/ 288 w 539"/>
                <a:gd name="T7" fmla="*/ 34 h 482"/>
                <a:gd name="T8" fmla="*/ 184 w 539"/>
                <a:gd name="T9" fmla="*/ 7 h 482"/>
                <a:gd name="T10" fmla="*/ 55 w 539"/>
                <a:gd name="T11" fmla="*/ 86 h 482"/>
                <a:gd name="T12" fmla="*/ 95 w 539"/>
                <a:gd name="T13" fmla="*/ 401 h 482"/>
                <a:gd name="T14" fmla="*/ 194 w 539"/>
                <a:gd name="T15" fmla="*/ 480 h 482"/>
                <a:gd name="T16" fmla="*/ 296 w 539"/>
                <a:gd name="T17" fmla="*/ 455 h 482"/>
                <a:gd name="T18" fmla="*/ 400 w 539"/>
                <a:gd name="T19" fmla="*/ 479 h 482"/>
                <a:gd name="T20" fmla="*/ 496 w 539"/>
                <a:gd name="T21" fmla="*/ 402 h 482"/>
                <a:gd name="T22" fmla="*/ 539 w 539"/>
                <a:gd name="T23" fmla="*/ 313 h 482"/>
                <a:gd name="T24" fmla="*/ 455 w 539"/>
                <a:gd name="T25" fmla="*/ 186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9" h="482">
                  <a:moveTo>
                    <a:pt x="455" y="186"/>
                  </a:moveTo>
                  <a:cubicBezTo>
                    <a:pt x="454" y="107"/>
                    <a:pt x="519" y="69"/>
                    <a:pt x="522" y="67"/>
                  </a:cubicBezTo>
                  <a:cubicBezTo>
                    <a:pt x="485" y="13"/>
                    <a:pt x="428" y="6"/>
                    <a:pt x="408" y="5"/>
                  </a:cubicBezTo>
                  <a:cubicBezTo>
                    <a:pt x="359" y="0"/>
                    <a:pt x="312" y="34"/>
                    <a:pt x="288" y="34"/>
                  </a:cubicBezTo>
                  <a:cubicBezTo>
                    <a:pt x="263" y="34"/>
                    <a:pt x="225" y="6"/>
                    <a:pt x="184" y="7"/>
                  </a:cubicBezTo>
                  <a:cubicBezTo>
                    <a:pt x="131" y="8"/>
                    <a:pt x="82" y="38"/>
                    <a:pt x="55" y="86"/>
                  </a:cubicBezTo>
                  <a:cubicBezTo>
                    <a:pt x="0" y="182"/>
                    <a:pt x="41" y="323"/>
                    <a:pt x="95" y="401"/>
                  </a:cubicBezTo>
                  <a:cubicBezTo>
                    <a:pt x="121" y="439"/>
                    <a:pt x="153" y="482"/>
                    <a:pt x="194" y="480"/>
                  </a:cubicBezTo>
                  <a:cubicBezTo>
                    <a:pt x="234" y="479"/>
                    <a:pt x="248" y="455"/>
                    <a:pt x="296" y="455"/>
                  </a:cubicBezTo>
                  <a:cubicBezTo>
                    <a:pt x="344" y="454"/>
                    <a:pt x="358" y="480"/>
                    <a:pt x="400" y="479"/>
                  </a:cubicBezTo>
                  <a:cubicBezTo>
                    <a:pt x="443" y="478"/>
                    <a:pt x="470" y="440"/>
                    <a:pt x="496" y="402"/>
                  </a:cubicBezTo>
                  <a:cubicBezTo>
                    <a:pt x="526" y="358"/>
                    <a:pt x="538" y="315"/>
                    <a:pt x="539" y="313"/>
                  </a:cubicBezTo>
                  <a:cubicBezTo>
                    <a:pt x="538" y="313"/>
                    <a:pt x="456" y="281"/>
                    <a:pt x="455" y="186"/>
                  </a:cubicBezTo>
                </a:path>
              </a:pathLst>
            </a:custGeom>
            <a:grp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sp>
          <p:nvSpPr>
            <p:cNvPr id="9" name="Freeform 43"/>
            <p:cNvSpPr>
              <a:spLocks/>
            </p:cNvSpPr>
            <p:nvPr/>
          </p:nvSpPr>
          <p:spPr bwMode="black">
            <a:xfrm>
              <a:off x="996950" y="1300163"/>
              <a:ext cx="288925" cy="317500"/>
            </a:xfrm>
            <a:custGeom>
              <a:avLst/>
              <a:gdLst>
                <a:gd name="T0" fmla="*/ 98 w 134"/>
                <a:gd name="T1" fmla="*/ 100 h 147"/>
                <a:gd name="T2" fmla="*/ 130 w 134"/>
                <a:gd name="T3" fmla="*/ 0 h 147"/>
                <a:gd name="T4" fmla="*/ 38 w 134"/>
                <a:gd name="T5" fmla="*/ 47 h 147"/>
                <a:gd name="T6" fmla="*/ 5 w 134"/>
                <a:gd name="T7" fmla="*/ 144 h 147"/>
                <a:gd name="T8" fmla="*/ 98 w 134"/>
                <a:gd name="T9" fmla="*/ 100 h 147"/>
              </a:gdLst>
              <a:ahLst/>
              <a:cxnLst>
                <a:cxn ang="0">
                  <a:pos x="T0" y="T1"/>
                </a:cxn>
                <a:cxn ang="0">
                  <a:pos x="T2" y="T3"/>
                </a:cxn>
                <a:cxn ang="0">
                  <a:pos x="T4" y="T5"/>
                </a:cxn>
                <a:cxn ang="0">
                  <a:pos x="T6" y="T7"/>
                </a:cxn>
                <a:cxn ang="0">
                  <a:pos x="T8" y="T9"/>
                </a:cxn>
              </a:cxnLst>
              <a:rect l="0" t="0" r="r" b="b"/>
              <a:pathLst>
                <a:path w="134" h="147">
                  <a:moveTo>
                    <a:pt x="98" y="100"/>
                  </a:moveTo>
                  <a:cubicBezTo>
                    <a:pt x="120" y="73"/>
                    <a:pt x="134" y="36"/>
                    <a:pt x="130" y="0"/>
                  </a:cubicBezTo>
                  <a:cubicBezTo>
                    <a:pt x="99" y="1"/>
                    <a:pt x="61" y="21"/>
                    <a:pt x="38" y="47"/>
                  </a:cubicBezTo>
                  <a:cubicBezTo>
                    <a:pt x="18" y="71"/>
                    <a:pt x="0" y="108"/>
                    <a:pt x="5" y="144"/>
                  </a:cubicBezTo>
                  <a:cubicBezTo>
                    <a:pt x="40" y="147"/>
                    <a:pt x="76" y="126"/>
                    <a:pt x="98" y="100"/>
                  </a:cubicBezTo>
                </a:path>
              </a:pathLst>
            </a:custGeom>
            <a:grp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grpSp>
      <p:sp>
        <p:nvSpPr>
          <p:cNvPr id="10" name="Freeform 44"/>
          <p:cNvSpPr>
            <a:spLocks noEditPoints="1"/>
          </p:cNvSpPr>
          <p:nvPr/>
        </p:nvSpPr>
        <p:spPr bwMode="black">
          <a:xfrm>
            <a:off x="5781263" y="2161053"/>
            <a:ext cx="671647" cy="814970"/>
          </a:xfrm>
          <a:custGeom>
            <a:avLst/>
            <a:gdLst>
              <a:gd name="T0" fmla="*/ 574 w 618"/>
              <a:gd name="T1" fmla="*/ 227 h 723"/>
              <a:gd name="T2" fmla="*/ 530 w 618"/>
              <a:gd name="T3" fmla="*/ 272 h 723"/>
              <a:gd name="T4" fmla="*/ 530 w 618"/>
              <a:gd name="T5" fmla="*/ 446 h 723"/>
              <a:gd name="T6" fmla="*/ 574 w 618"/>
              <a:gd name="T7" fmla="*/ 491 h 723"/>
              <a:gd name="T8" fmla="*/ 618 w 618"/>
              <a:gd name="T9" fmla="*/ 446 h 723"/>
              <a:gd name="T10" fmla="*/ 618 w 618"/>
              <a:gd name="T11" fmla="*/ 272 h 723"/>
              <a:gd name="T12" fmla="*/ 574 w 618"/>
              <a:gd name="T13" fmla="*/ 227 h 723"/>
              <a:gd name="T14" fmla="*/ 44 w 618"/>
              <a:gd name="T15" fmla="*/ 227 h 723"/>
              <a:gd name="T16" fmla="*/ 0 w 618"/>
              <a:gd name="T17" fmla="*/ 272 h 723"/>
              <a:gd name="T18" fmla="*/ 0 w 618"/>
              <a:gd name="T19" fmla="*/ 446 h 723"/>
              <a:gd name="T20" fmla="*/ 44 w 618"/>
              <a:gd name="T21" fmla="*/ 491 h 723"/>
              <a:gd name="T22" fmla="*/ 88 w 618"/>
              <a:gd name="T23" fmla="*/ 446 h 723"/>
              <a:gd name="T24" fmla="*/ 88 w 618"/>
              <a:gd name="T25" fmla="*/ 272 h 723"/>
              <a:gd name="T26" fmla="*/ 44 w 618"/>
              <a:gd name="T27" fmla="*/ 227 h 723"/>
              <a:gd name="T28" fmla="*/ 505 w 618"/>
              <a:gd name="T29" fmla="*/ 228 h 723"/>
              <a:gd name="T30" fmla="*/ 505 w 618"/>
              <a:gd name="T31" fmla="*/ 547 h 723"/>
              <a:gd name="T32" fmla="*/ 471 w 618"/>
              <a:gd name="T33" fmla="*/ 581 h 723"/>
              <a:gd name="T34" fmla="*/ 432 w 618"/>
              <a:gd name="T35" fmla="*/ 581 h 723"/>
              <a:gd name="T36" fmla="*/ 432 w 618"/>
              <a:gd name="T37" fmla="*/ 678 h 723"/>
              <a:gd name="T38" fmla="*/ 388 w 618"/>
              <a:gd name="T39" fmla="*/ 723 h 723"/>
              <a:gd name="T40" fmla="*/ 344 w 618"/>
              <a:gd name="T41" fmla="*/ 678 h 723"/>
              <a:gd name="T42" fmla="*/ 344 w 618"/>
              <a:gd name="T43" fmla="*/ 581 h 723"/>
              <a:gd name="T44" fmla="*/ 276 w 618"/>
              <a:gd name="T45" fmla="*/ 581 h 723"/>
              <a:gd name="T46" fmla="*/ 276 w 618"/>
              <a:gd name="T47" fmla="*/ 678 h 723"/>
              <a:gd name="T48" fmla="*/ 232 w 618"/>
              <a:gd name="T49" fmla="*/ 723 h 723"/>
              <a:gd name="T50" fmla="*/ 188 w 618"/>
              <a:gd name="T51" fmla="*/ 678 h 723"/>
              <a:gd name="T52" fmla="*/ 188 w 618"/>
              <a:gd name="T53" fmla="*/ 581 h 723"/>
              <a:gd name="T54" fmla="*/ 149 w 618"/>
              <a:gd name="T55" fmla="*/ 581 h 723"/>
              <a:gd name="T56" fmla="*/ 115 w 618"/>
              <a:gd name="T57" fmla="*/ 547 h 723"/>
              <a:gd name="T58" fmla="*/ 115 w 618"/>
              <a:gd name="T59" fmla="*/ 228 h 723"/>
              <a:gd name="T60" fmla="*/ 505 w 618"/>
              <a:gd name="T61" fmla="*/ 228 h 723"/>
              <a:gd name="T62" fmla="*/ 402 w 618"/>
              <a:gd name="T63" fmla="*/ 63 h 723"/>
              <a:gd name="T64" fmla="*/ 438 w 618"/>
              <a:gd name="T65" fmla="*/ 11 h 723"/>
              <a:gd name="T66" fmla="*/ 437 w 618"/>
              <a:gd name="T67" fmla="*/ 2 h 723"/>
              <a:gd name="T68" fmla="*/ 428 w 618"/>
              <a:gd name="T69" fmla="*/ 4 h 723"/>
              <a:gd name="T70" fmla="*/ 390 w 618"/>
              <a:gd name="T71" fmla="*/ 59 h 723"/>
              <a:gd name="T72" fmla="*/ 309 w 618"/>
              <a:gd name="T73" fmla="*/ 43 h 723"/>
              <a:gd name="T74" fmla="*/ 228 w 618"/>
              <a:gd name="T75" fmla="*/ 59 h 723"/>
              <a:gd name="T76" fmla="*/ 190 w 618"/>
              <a:gd name="T77" fmla="*/ 4 h 723"/>
              <a:gd name="T78" fmla="*/ 181 w 618"/>
              <a:gd name="T79" fmla="*/ 2 h 723"/>
              <a:gd name="T80" fmla="*/ 180 w 618"/>
              <a:gd name="T81" fmla="*/ 11 h 723"/>
              <a:gd name="T82" fmla="*/ 216 w 618"/>
              <a:gd name="T83" fmla="*/ 63 h 723"/>
              <a:gd name="T84" fmla="*/ 114 w 618"/>
              <a:gd name="T85" fmla="*/ 200 h 723"/>
              <a:gd name="T86" fmla="*/ 504 w 618"/>
              <a:gd name="T87" fmla="*/ 200 h 723"/>
              <a:gd name="T88" fmla="*/ 402 w 618"/>
              <a:gd name="T89" fmla="*/ 63 h 723"/>
              <a:gd name="T90" fmla="*/ 227 w 618"/>
              <a:gd name="T91" fmla="*/ 146 h 723"/>
              <a:gd name="T92" fmla="*/ 205 w 618"/>
              <a:gd name="T93" fmla="*/ 124 h 723"/>
              <a:gd name="T94" fmla="*/ 227 w 618"/>
              <a:gd name="T95" fmla="*/ 103 h 723"/>
              <a:gd name="T96" fmla="*/ 248 w 618"/>
              <a:gd name="T97" fmla="*/ 124 h 723"/>
              <a:gd name="T98" fmla="*/ 227 w 618"/>
              <a:gd name="T99" fmla="*/ 146 h 723"/>
              <a:gd name="T100" fmla="*/ 394 w 618"/>
              <a:gd name="T101" fmla="*/ 146 h 723"/>
              <a:gd name="T102" fmla="*/ 373 w 618"/>
              <a:gd name="T103" fmla="*/ 124 h 723"/>
              <a:gd name="T104" fmla="*/ 394 w 618"/>
              <a:gd name="T105" fmla="*/ 103 h 723"/>
              <a:gd name="T106" fmla="*/ 416 w 618"/>
              <a:gd name="T107" fmla="*/ 124 h 723"/>
              <a:gd name="T108" fmla="*/ 394 w 618"/>
              <a:gd name="T109" fmla="*/ 146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8" h="723">
                <a:moveTo>
                  <a:pt x="574" y="227"/>
                </a:moveTo>
                <a:cubicBezTo>
                  <a:pt x="550" y="227"/>
                  <a:pt x="530" y="247"/>
                  <a:pt x="530" y="272"/>
                </a:cubicBezTo>
                <a:cubicBezTo>
                  <a:pt x="530" y="446"/>
                  <a:pt x="530" y="446"/>
                  <a:pt x="530" y="446"/>
                </a:cubicBezTo>
                <a:cubicBezTo>
                  <a:pt x="530" y="471"/>
                  <a:pt x="550" y="491"/>
                  <a:pt x="574" y="491"/>
                </a:cubicBezTo>
                <a:cubicBezTo>
                  <a:pt x="598" y="491"/>
                  <a:pt x="618" y="471"/>
                  <a:pt x="618" y="446"/>
                </a:cubicBezTo>
                <a:cubicBezTo>
                  <a:pt x="618" y="272"/>
                  <a:pt x="618" y="272"/>
                  <a:pt x="618" y="272"/>
                </a:cubicBezTo>
                <a:cubicBezTo>
                  <a:pt x="618" y="247"/>
                  <a:pt x="598" y="227"/>
                  <a:pt x="574" y="227"/>
                </a:cubicBezTo>
                <a:close/>
                <a:moveTo>
                  <a:pt x="44" y="227"/>
                </a:moveTo>
                <a:cubicBezTo>
                  <a:pt x="20" y="227"/>
                  <a:pt x="0" y="247"/>
                  <a:pt x="0" y="272"/>
                </a:cubicBezTo>
                <a:cubicBezTo>
                  <a:pt x="0" y="446"/>
                  <a:pt x="0" y="446"/>
                  <a:pt x="0" y="446"/>
                </a:cubicBezTo>
                <a:cubicBezTo>
                  <a:pt x="0" y="471"/>
                  <a:pt x="20" y="491"/>
                  <a:pt x="44" y="491"/>
                </a:cubicBezTo>
                <a:cubicBezTo>
                  <a:pt x="68" y="491"/>
                  <a:pt x="88" y="471"/>
                  <a:pt x="88" y="446"/>
                </a:cubicBezTo>
                <a:cubicBezTo>
                  <a:pt x="88" y="272"/>
                  <a:pt x="88" y="272"/>
                  <a:pt x="88" y="272"/>
                </a:cubicBezTo>
                <a:cubicBezTo>
                  <a:pt x="88" y="247"/>
                  <a:pt x="68" y="227"/>
                  <a:pt x="44" y="227"/>
                </a:cubicBezTo>
                <a:close/>
                <a:moveTo>
                  <a:pt x="505" y="228"/>
                </a:moveTo>
                <a:cubicBezTo>
                  <a:pt x="505" y="547"/>
                  <a:pt x="505" y="547"/>
                  <a:pt x="505" y="547"/>
                </a:cubicBezTo>
                <a:cubicBezTo>
                  <a:pt x="505" y="566"/>
                  <a:pt x="490" y="581"/>
                  <a:pt x="471" y="581"/>
                </a:cubicBezTo>
                <a:cubicBezTo>
                  <a:pt x="432" y="581"/>
                  <a:pt x="432" y="581"/>
                  <a:pt x="432" y="581"/>
                </a:cubicBezTo>
                <a:cubicBezTo>
                  <a:pt x="432" y="678"/>
                  <a:pt x="432" y="678"/>
                  <a:pt x="432" y="678"/>
                </a:cubicBezTo>
                <a:cubicBezTo>
                  <a:pt x="432" y="703"/>
                  <a:pt x="412" y="723"/>
                  <a:pt x="388" y="723"/>
                </a:cubicBezTo>
                <a:cubicBezTo>
                  <a:pt x="364" y="723"/>
                  <a:pt x="344" y="703"/>
                  <a:pt x="344" y="678"/>
                </a:cubicBezTo>
                <a:cubicBezTo>
                  <a:pt x="344" y="581"/>
                  <a:pt x="344" y="581"/>
                  <a:pt x="344" y="581"/>
                </a:cubicBezTo>
                <a:cubicBezTo>
                  <a:pt x="276" y="581"/>
                  <a:pt x="276" y="581"/>
                  <a:pt x="276" y="581"/>
                </a:cubicBezTo>
                <a:cubicBezTo>
                  <a:pt x="276" y="678"/>
                  <a:pt x="276" y="678"/>
                  <a:pt x="276" y="678"/>
                </a:cubicBezTo>
                <a:cubicBezTo>
                  <a:pt x="276" y="703"/>
                  <a:pt x="256" y="723"/>
                  <a:pt x="232" y="723"/>
                </a:cubicBezTo>
                <a:cubicBezTo>
                  <a:pt x="208" y="723"/>
                  <a:pt x="188" y="703"/>
                  <a:pt x="188" y="678"/>
                </a:cubicBezTo>
                <a:cubicBezTo>
                  <a:pt x="188" y="581"/>
                  <a:pt x="188" y="581"/>
                  <a:pt x="188" y="581"/>
                </a:cubicBezTo>
                <a:cubicBezTo>
                  <a:pt x="149" y="581"/>
                  <a:pt x="149" y="581"/>
                  <a:pt x="149" y="581"/>
                </a:cubicBezTo>
                <a:cubicBezTo>
                  <a:pt x="130" y="581"/>
                  <a:pt x="115" y="566"/>
                  <a:pt x="115" y="547"/>
                </a:cubicBezTo>
                <a:cubicBezTo>
                  <a:pt x="115" y="228"/>
                  <a:pt x="115" y="228"/>
                  <a:pt x="115" y="228"/>
                </a:cubicBezTo>
                <a:lnTo>
                  <a:pt x="505" y="228"/>
                </a:lnTo>
                <a:close/>
                <a:moveTo>
                  <a:pt x="402" y="63"/>
                </a:moveTo>
                <a:cubicBezTo>
                  <a:pt x="438" y="11"/>
                  <a:pt x="438" y="11"/>
                  <a:pt x="438" y="11"/>
                </a:cubicBezTo>
                <a:cubicBezTo>
                  <a:pt x="440" y="8"/>
                  <a:pt x="439" y="4"/>
                  <a:pt x="437" y="2"/>
                </a:cubicBezTo>
                <a:cubicBezTo>
                  <a:pt x="434" y="0"/>
                  <a:pt x="430" y="1"/>
                  <a:pt x="428" y="4"/>
                </a:cubicBezTo>
                <a:cubicBezTo>
                  <a:pt x="390" y="59"/>
                  <a:pt x="390" y="59"/>
                  <a:pt x="390" y="59"/>
                </a:cubicBezTo>
                <a:cubicBezTo>
                  <a:pt x="365" y="49"/>
                  <a:pt x="338" y="43"/>
                  <a:pt x="309" y="43"/>
                </a:cubicBezTo>
                <a:cubicBezTo>
                  <a:pt x="280" y="43"/>
                  <a:pt x="253" y="49"/>
                  <a:pt x="228" y="59"/>
                </a:cubicBezTo>
                <a:cubicBezTo>
                  <a:pt x="190" y="4"/>
                  <a:pt x="190" y="4"/>
                  <a:pt x="190" y="4"/>
                </a:cubicBezTo>
                <a:cubicBezTo>
                  <a:pt x="188" y="1"/>
                  <a:pt x="184" y="0"/>
                  <a:pt x="181" y="2"/>
                </a:cubicBezTo>
                <a:cubicBezTo>
                  <a:pt x="179" y="4"/>
                  <a:pt x="178" y="8"/>
                  <a:pt x="180" y="11"/>
                </a:cubicBezTo>
                <a:cubicBezTo>
                  <a:pt x="216" y="63"/>
                  <a:pt x="216" y="63"/>
                  <a:pt x="216" y="63"/>
                </a:cubicBezTo>
                <a:cubicBezTo>
                  <a:pt x="159" y="90"/>
                  <a:pt x="119" y="141"/>
                  <a:pt x="114" y="200"/>
                </a:cubicBezTo>
                <a:cubicBezTo>
                  <a:pt x="504" y="200"/>
                  <a:pt x="504" y="200"/>
                  <a:pt x="504" y="200"/>
                </a:cubicBezTo>
                <a:cubicBezTo>
                  <a:pt x="499" y="141"/>
                  <a:pt x="459" y="90"/>
                  <a:pt x="402" y="63"/>
                </a:cubicBezTo>
                <a:close/>
                <a:moveTo>
                  <a:pt x="227" y="146"/>
                </a:moveTo>
                <a:cubicBezTo>
                  <a:pt x="215" y="146"/>
                  <a:pt x="205" y="136"/>
                  <a:pt x="205" y="124"/>
                </a:cubicBezTo>
                <a:cubicBezTo>
                  <a:pt x="205" y="113"/>
                  <a:pt x="215" y="103"/>
                  <a:pt x="227" y="103"/>
                </a:cubicBezTo>
                <a:cubicBezTo>
                  <a:pt x="239" y="103"/>
                  <a:pt x="248" y="113"/>
                  <a:pt x="248" y="124"/>
                </a:cubicBezTo>
                <a:cubicBezTo>
                  <a:pt x="248" y="136"/>
                  <a:pt x="239" y="146"/>
                  <a:pt x="227" y="146"/>
                </a:cubicBezTo>
                <a:close/>
                <a:moveTo>
                  <a:pt x="394" y="146"/>
                </a:moveTo>
                <a:cubicBezTo>
                  <a:pt x="382" y="146"/>
                  <a:pt x="373" y="136"/>
                  <a:pt x="373" y="124"/>
                </a:cubicBezTo>
                <a:cubicBezTo>
                  <a:pt x="373" y="113"/>
                  <a:pt x="382" y="103"/>
                  <a:pt x="394" y="103"/>
                </a:cubicBezTo>
                <a:cubicBezTo>
                  <a:pt x="406" y="103"/>
                  <a:pt x="416" y="113"/>
                  <a:pt x="416" y="124"/>
                </a:cubicBezTo>
                <a:cubicBezTo>
                  <a:pt x="416" y="136"/>
                  <a:pt x="406" y="146"/>
                  <a:pt x="394" y="146"/>
                </a:cubicBezTo>
                <a:close/>
              </a:path>
            </a:pathLst>
          </a:custGeom>
          <a:solidFill>
            <a:schemeClr val="tx1"/>
          </a:solidFill>
          <a:ln>
            <a:noFill/>
          </a:ln>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sp>
        <p:nvSpPr>
          <p:cNvPr id="11" name="TextBox 10"/>
          <p:cNvSpPr txBox="1"/>
          <p:nvPr/>
        </p:nvSpPr>
        <p:spPr>
          <a:xfrm>
            <a:off x="4316821" y="3213469"/>
            <a:ext cx="1122422" cy="369332"/>
          </a:xfrm>
          <a:prstGeom prst="rect">
            <a:avLst/>
          </a:prstGeom>
          <a:noFill/>
        </p:spPr>
        <p:txBody>
          <a:bodyPr wrap="none" rtlCol="0">
            <a:spAutoFit/>
          </a:bodyPr>
          <a:lstStyle/>
          <a:p>
            <a:pPr algn="ctr"/>
            <a:r>
              <a:rPr lang="en-US" dirty="0"/>
              <a:t>Windows</a:t>
            </a:r>
          </a:p>
        </p:txBody>
      </p:sp>
      <p:sp>
        <p:nvSpPr>
          <p:cNvPr id="12" name="TextBox 11"/>
          <p:cNvSpPr txBox="1"/>
          <p:nvPr/>
        </p:nvSpPr>
        <p:spPr>
          <a:xfrm>
            <a:off x="5615091" y="3213468"/>
            <a:ext cx="1003993" cy="369332"/>
          </a:xfrm>
          <a:prstGeom prst="rect">
            <a:avLst/>
          </a:prstGeom>
          <a:noFill/>
        </p:spPr>
        <p:txBody>
          <a:bodyPr wrap="none" rtlCol="0">
            <a:spAutoFit/>
          </a:bodyPr>
          <a:lstStyle/>
          <a:p>
            <a:pPr algn="ctr"/>
            <a:r>
              <a:rPr lang="en-US" dirty="0"/>
              <a:t>Android</a:t>
            </a:r>
          </a:p>
        </p:txBody>
      </p:sp>
      <p:sp>
        <p:nvSpPr>
          <p:cNvPr id="13" name="TextBox 12"/>
          <p:cNvSpPr txBox="1"/>
          <p:nvPr/>
        </p:nvSpPr>
        <p:spPr>
          <a:xfrm>
            <a:off x="7080762" y="3213467"/>
            <a:ext cx="538929" cy="369332"/>
          </a:xfrm>
          <a:prstGeom prst="rect">
            <a:avLst/>
          </a:prstGeom>
          <a:noFill/>
        </p:spPr>
        <p:txBody>
          <a:bodyPr wrap="none" rtlCol="0">
            <a:spAutoFit/>
          </a:bodyPr>
          <a:lstStyle/>
          <a:p>
            <a:pPr algn="ctr"/>
            <a:r>
              <a:rPr lang="en-US" dirty="0"/>
              <a:t>iOS</a:t>
            </a:r>
          </a:p>
        </p:txBody>
      </p:sp>
      <p:sp>
        <p:nvSpPr>
          <p:cNvPr id="18" name="TextBox 17"/>
          <p:cNvSpPr txBox="1"/>
          <p:nvPr/>
        </p:nvSpPr>
        <p:spPr>
          <a:xfrm>
            <a:off x="2900324" y="6245613"/>
            <a:ext cx="1658210" cy="369332"/>
          </a:xfrm>
          <a:prstGeom prst="rect">
            <a:avLst/>
          </a:prstGeom>
          <a:noFill/>
        </p:spPr>
        <p:txBody>
          <a:bodyPr wrap="none" rtlCol="0">
            <a:spAutoFit/>
          </a:bodyPr>
          <a:lstStyle/>
          <a:p>
            <a:pPr algn="ctr"/>
            <a:r>
              <a:rPr lang="en-US" dirty="0"/>
              <a:t>Source control</a:t>
            </a:r>
          </a:p>
        </p:txBody>
      </p:sp>
      <p:sp>
        <p:nvSpPr>
          <p:cNvPr id="19" name="TextBox 18"/>
          <p:cNvSpPr txBox="1"/>
          <p:nvPr/>
        </p:nvSpPr>
        <p:spPr>
          <a:xfrm>
            <a:off x="4929423" y="6245613"/>
            <a:ext cx="1462068" cy="369332"/>
          </a:xfrm>
          <a:prstGeom prst="rect">
            <a:avLst/>
          </a:prstGeom>
          <a:noFill/>
        </p:spPr>
        <p:txBody>
          <a:bodyPr wrap="none" rtlCol="0">
            <a:spAutoFit/>
          </a:bodyPr>
          <a:lstStyle/>
          <a:p>
            <a:pPr algn="ctr"/>
            <a:r>
              <a:rPr lang="en-US" dirty="0"/>
              <a:t>Build system</a:t>
            </a:r>
          </a:p>
        </p:txBody>
      </p:sp>
      <p:sp>
        <p:nvSpPr>
          <p:cNvPr id="20" name="TextBox 19"/>
          <p:cNvSpPr txBox="1"/>
          <p:nvPr/>
        </p:nvSpPr>
        <p:spPr>
          <a:xfrm>
            <a:off x="8036579" y="6245613"/>
            <a:ext cx="1325812" cy="369332"/>
          </a:xfrm>
          <a:prstGeom prst="rect">
            <a:avLst/>
          </a:prstGeom>
          <a:noFill/>
        </p:spPr>
        <p:txBody>
          <a:bodyPr wrap="none" rtlCol="0">
            <a:spAutoFit/>
          </a:bodyPr>
          <a:lstStyle/>
          <a:p>
            <a:pPr algn="ctr"/>
            <a:r>
              <a:rPr lang="en-US" dirty="0"/>
              <a:t>Monitoring</a:t>
            </a:r>
          </a:p>
        </p:txBody>
      </p:sp>
      <p:sp>
        <p:nvSpPr>
          <p:cNvPr id="21" name="TextBox 20"/>
          <p:cNvSpPr txBox="1"/>
          <p:nvPr/>
        </p:nvSpPr>
        <p:spPr>
          <a:xfrm>
            <a:off x="6719068" y="6245613"/>
            <a:ext cx="899862" cy="369332"/>
          </a:xfrm>
          <a:prstGeom prst="rect">
            <a:avLst/>
          </a:prstGeom>
          <a:noFill/>
        </p:spPr>
        <p:txBody>
          <a:bodyPr wrap="none" rtlCol="0">
            <a:spAutoFit/>
          </a:bodyPr>
          <a:lstStyle/>
          <a:p>
            <a:pPr algn="ctr"/>
            <a:r>
              <a:rPr lang="en-US" dirty="0"/>
              <a:t>Testing</a:t>
            </a:r>
          </a:p>
        </p:txBody>
      </p:sp>
      <p:sp>
        <p:nvSpPr>
          <p:cNvPr id="27" name="TextBox 26"/>
          <p:cNvSpPr txBox="1"/>
          <p:nvPr/>
        </p:nvSpPr>
        <p:spPr>
          <a:xfrm>
            <a:off x="5270434" y="3721888"/>
            <a:ext cx="1717906" cy="646331"/>
          </a:xfrm>
          <a:prstGeom prst="rect">
            <a:avLst/>
          </a:prstGeom>
          <a:noFill/>
        </p:spPr>
        <p:txBody>
          <a:bodyPr wrap="none" rtlCol="0">
            <a:spAutoFit/>
          </a:bodyPr>
          <a:lstStyle/>
          <a:p>
            <a:pPr algn="ctr"/>
            <a:r>
              <a:rPr lang="en-US" dirty="0"/>
              <a:t>One Language</a:t>
            </a:r>
          </a:p>
          <a:p>
            <a:pPr algn="ctr"/>
            <a:r>
              <a:rPr lang="en-US" dirty="0"/>
              <a:t>One Toolset</a:t>
            </a:r>
          </a:p>
        </p:txBody>
      </p:sp>
      <p:sp>
        <p:nvSpPr>
          <p:cNvPr id="30" name="TextBox 29"/>
          <p:cNvSpPr txBox="1"/>
          <p:nvPr/>
        </p:nvSpPr>
        <p:spPr>
          <a:xfrm>
            <a:off x="5338177" y="4941157"/>
            <a:ext cx="1609030" cy="369332"/>
          </a:xfrm>
          <a:prstGeom prst="rect">
            <a:avLst/>
          </a:prstGeom>
          <a:noFill/>
        </p:spPr>
        <p:txBody>
          <a:bodyPr wrap="none" rtlCol="0">
            <a:spAutoFit/>
          </a:bodyPr>
          <a:lstStyle/>
          <a:p>
            <a:pPr algn="ctr"/>
            <a:r>
              <a:rPr lang="en-US" dirty="0"/>
              <a:t>Native UI/Perf</a:t>
            </a:r>
          </a:p>
        </p:txBody>
      </p:sp>
      <p:sp>
        <p:nvSpPr>
          <p:cNvPr id="32" name="TextBox 31"/>
          <p:cNvSpPr txBox="1"/>
          <p:nvPr/>
        </p:nvSpPr>
        <p:spPr>
          <a:xfrm>
            <a:off x="5259084" y="4436088"/>
            <a:ext cx="1729256" cy="369332"/>
          </a:xfrm>
          <a:prstGeom prst="rect">
            <a:avLst/>
          </a:prstGeom>
          <a:noFill/>
        </p:spPr>
        <p:txBody>
          <a:bodyPr wrap="none" rtlCol="0">
            <a:spAutoFit/>
          </a:bodyPr>
          <a:lstStyle/>
          <a:p>
            <a:pPr algn="ctr"/>
            <a:r>
              <a:rPr lang="en-US" dirty="0"/>
              <a:t>Native API/Perf</a:t>
            </a:r>
          </a:p>
        </p:txBody>
      </p:sp>
      <p:sp>
        <p:nvSpPr>
          <p:cNvPr id="22" name="TextBox 21"/>
          <p:cNvSpPr txBox="1"/>
          <p:nvPr/>
        </p:nvSpPr>
        <p:spPr>
          <a:xfrm>
            <a:off x="5004552" y="5439474"/>
            <a:ext cx="2275879" cy="369332"/>
          </a:xfrm>
          <a:prstGeom prst="rect">
            <a:avLst/>
          </a:prstGeom>
          <a:noFill/>
        </p:spPr>
        <p:txBody>
          <a:bodyPr wrap="none" rtlCol="0">
            <a:spAutoFit/>
          </a:bodyPr>
          <a:lstStyle/>
          <a:p>
            <a:pPr algn="ctr"/>
            <a:r>
              <a:rPr lang="en-US" dirty="0"/>
              <a:t>Single UI Framework</a:t>
            </a:r>
          </a:p>
        </p:txBody>
      </p:sp>
    </p:spTree>
    <p:extLst>
      <p:ext uri="{BB962C8B-B14F-4D97-AF65-F5344CB8AC3E}">
        <p14:creationId xmlns:p14="http://schemas.microsoft.com/office/powerpoint/2010/main" val="135940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Mobile DevOps</a:t>
            </a:r>
          </a:p>
        </p:txBody>
      </p:sp>
    </p:spTree>
    <p:extLst>
      <p:ext uri="{BB962C8B-B14F-4D97-AF65-F5344CB8AC3E}">
        <p14:creationId xmlns:p14="http://schemas.microsoft.com/office/powerpoint/2010/main" val="2581281052"/>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12631</TotalTime>
  <Words>1205</Words>
  <Application>Microsoft Office PowerPoint</Application>
  <PresentationFormat>Widescreen</PresentationFormat>
  <Paragraphs>135</Paragraphs>
  <Slides>15</Slides>
  <Notes>14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Practical Mobile Development</vt:lpstr>
      <vt:lpstr>Recap: A Better Model for Development</vt:lpstr>
      <vt:lpstr>GPSImageTag</vt:lpstr>
      <vt:lpstr>Resolving Complexities</vt:lpstr>
      <vt:lpstr>Demo</vt:lpstr>
      <vt:lpstr>Demo</vt:lpstr>
      <vt:lpstr>Demo</vt:lpstr>
      <vt:lpstr>Sprinkling on some DevOps</vt:lpstr>
      <vt:lpstr>Demo</vt:lpstr>
      <vt:lpstr>Demo</vt:lpstr>
      <vt:lpstr>Demo</vt:lpstr>
      <vt:lpstr>DevOps: Urban Refuge in Amman, Jordan</vt:lpstr>
      <vt:lpstr>HOL 1</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HPC and Azure Container Service</dc:title>
  <dc:creator>Gavin Gear</dc:creator>
  <cp:lastModifiedBy>Colin Melia</cp:lastModifiedBy>
  <cp:revision>349</cp:revision>
  <dcterms:created xsi:type="dcterms:W3CDTF">2016-04-21T18:51:19Z</dcterms:created>
  <dcterms:modified xsi:type="dcterms:W3CDTF">2017-01-26T16:42:06Z</dcterms:modified>
</cp:coreProperties>
</file>