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62" r:id="rId3"/>
    <p:sldId id="278" r:id="rId4"/>
    <p:sldId id="261" r:id="rId5"/>
    <p:sldId id="259" r:id="rId6"/>
    <p:sldId id="260" r:id="rId7"/>
    <p:sldId id="264" r:id="rId8"/>
    <p:sldId id="312" r:id="rId9"/>
    <p:sldId id="313" r:id="rId10"/>
    <p:sldId id="314" r:id="rId11"/>
    <p:sldId id="315" r:id="rId12"/>
    <p:sldId id="316" r:id="rId13"/>
    <p:sldId id="266" r:id="rId14"/>
    <p:sldId id="268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Black" panose="00000A00000000000000" pitchFamily="2" charset="0"/>
      <p:bold r:id="rId27"/>
      <p:boldItalic r:id="rId28"/>
    </p:embeddedFont>
    <p:embeddedFont>
      <p:font typeface="Poppins ExtraBold" panose="000009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E00650-EF26-46AB-A09E-3332FB4F1276}">
  <a:tblStyle styleId="{0DE00650-EF26-46AB-A09E-3332FB4F1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388074-16D6-43E3-9B41-12871F64BC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0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95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6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190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66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01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3" name="Google Shape;633;p27"/>
          <p:cNvGrpSpPr/>
          <p:nvPr/>
        </p:nvGrpSpPr>
        <p:grpSpPr>
          <a:xfrm rot="10800000" flipH="1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rot="10800000" flipH="1">
            <a:off x="8818850" y="4058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1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230E5-813C-7EA3-DF19-2640B93C6BC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635375" y="4973320"/>
            <a:ext cx="18986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700">
                <a:solidFill>
                  <a:srgbClr val="C8C9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Information and Basic Personal Data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7" r:id="rId7"/>
    <p:sldLayoutId id="2147483668" r:id="rId8"/>
    <p:sldLayoutId id="2147483670" r:id="rId9"/>
    <p:sldLayoutId id="2147483673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286186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DE DADOS E BIG DATA &amp; INTELIGÊNCIA ARTIFICIAL</a:t>
            </a:r>
            <a:endParaRPr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488458" y="1293143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 A3 </a:t>
            </a:r>
            <a:endParaRPr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</a:t>
            </a:r>
            <a:r>
              <a:rPr lang="pt-BR" dirty="0"/>
              <a:t>IVES BAYES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20453-7FDD-F167-58FB-6E46BC652240}"/>
              </a:ext>
            </a:extLst>
          </p:cNvPr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1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1: 0.76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1: 0.73</a:t>
            </a: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5AEA85A5-EC31-AA34-FF20-1266FAEFC59A}"/>
              </a:ext>
            </a:extLst>
          </p:cNvPr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0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0: 0.74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0: 0.76</a:t>
            </a:r>
          </a:p>
        </p:txBody>
      </p:sp>
      <p:sp>
        <p:nvSpPr>
          <p:cNvPr id="19" name="CaixaDeTexto 8">
            <a:extLst>
              <a:ext uri="{FF2B5EF4-FFF2-40B4-BE49-F238E27FC236}">
                <a16:creationId xmlns:a16="http://schemas.microsoft.com/office/drawing/2014/main" id="{3CB59E87-D9BE-405F-C93C-99401DA6334B}"/>
              </a:ext>
            </a:extLst>
          </p:cNvPr>
          <p:cNvSpPr txBox="1"/>
          <p:nvPr/>
        </p:nvSpPr>
        <p:spPr>
          <a:xfrm>
            <a:off x="1901863" y="3959685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latin typeface="Barlow" panose="00000500000000000000" pitchFamily="2" charset="0"/>
              </a:rPr>
              <a:t>Acurácia </a:t>
            </a:r>
          </a:p>
          <a:p>
            <a:r>
              <a:rPr lang="pt-BR" sz="1400" b="1" dirty="0">
                <a:latin typeface="Barlow" panose="00000500000000000000" pitchFamily="2" charset="0"/>
              </a:rPr>
              <a:t>0.75 -&gt; 75%</a:t>
            </a:r>
          </a:p>
        </p:txBody>
      </p:sp>
      <p:sp>
        <p:nvSpPr>
          <p:cNvPr id="20" name="Retângulo 12">
            <a:extLst>
              <a:ext uri="{FF2B5EF4-FFF2-40B4-BE49-F238E27FC236}">
                <a16:creationId xmlns:a16="http://schemas.microsoft.com/office/drawing/2014/main" id="{2EDEA649-6F57-DA9F-FEDC-5894AA76B5F2}"/>
              </a:ext>
            </a:extLst>
          </p:cNvPr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2" name="Imagem 4">
            <a:extLst>
              <a:ext uri="{FF2B5EF4-FFF2-40B4-BE49-F238E27FC236}">
                <a16:creationId xmlns:a16="http://schemas.microsoft.com/office/drawing/2014/main" id="{DF01CC31-E4C0-A712-2CAF-442BD748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38" y="1019910"/>
            <a:ext cx="3378581" cy="2659610"/>
          </a:xfrm>
          <a:prstGeom prst="rect">
            <a:avLst/>
          </a:prstGeom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BDB07A80-3ED2-E8DB-2E5F-CB30D3CA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08" y="1017725"/>
            <a:ext cx="3378581" cy="26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425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 DE DECISÃO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20453-7FDD-F167-58FB-6E46BC652240}"/>
              </a:ext>
            </a:extLst>
          </p:cNvPr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1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1: 0.82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1: 0.81</a:t>
            </a: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5AEA85A5-EC31-AA34-FF20-1266FAEFC59A}"/>
              </a:ext>
            </a:extLst>
          </p:cNvPr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0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0: 0.81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0: 0.83</a:t>
            </a:r>
          </a:p>
        </p:txBody>
      </p:sp>
      <p:sp>
        <p:nvSpPr>
          <p:cNvPr id="19" name="CaixaDeTexto 8">
            <a:extLst>
              <a:ext uri="{FF2B5EF4-FFF2-40B4-BE49-F238E27FC236}">
                <a16:creationId xmlns:a16="http://schemas.microsoft.com/office/drawing/2014/main" id="{3CB59E87-D9BE-405F-C93C-99401DA6334B}"/>
              </a:ext>
            </a:extLst>
          </p:cNvPr>
          <p:cNvSpPr txBox="1"/>
          <p:nvPr/>
        </p:nvSpPr>
        <p:spPr>
          <a:xfrm>
            <a:off x="1732748" y="3959685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latin typeface="Barlow" panose="00000500000000000000" pitchFamily="2" charset="0"/>
              </a:rPr>
              <a:t>Acurácia </a:t>
            </a:r>
          </a:p>
          <a:p>
            <a:r>
              <a:rPr lang="pt-BR" sz="1400" b="1" dirty="0">
                <a:latin typeface="Barlow" panose="00000500000000000000" pitchFamily="2" charset="0"/>
              </a:rPr>
              <a:t>0.8187 -&gt; 81,87%</a:t>
            </a:r>
          </a:p>
        </p:txBody>
      </p:sp>
      <p:sp>
        <p:nvSpPr>
          <p:cNvPr id="20" name="Retângulo 12">
            <a:extLst>
              <a:ext uri="{FF2B5EF4-FFF2-40B4-BE49-F238E27FC236}">
                <a16:creationId xmlns:a16="http://schemas.microsoft.com/office/drawing/2014/main" id="{2EDEA649-6F57-DA9F-FEDC-5894AA76B5F2}"/>
              </a:ext>
            </a:extLst>
          </p:cNvPr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28D6CEFA-7591-ED03-ABEE-E3074299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77" y="1016196"/>
            <a:ext cx="3378583" cy="2659611"/>
          </a:xfrm>
          <a:prstGeom prst="rect">
            <a:avLst/>
          </a:prstGeom>
        </p:spPr>
      </p:pic>
      <p:pic>
        <p:nvPicPr>
          <p:cNvPr id="13" name="Imagem 6">
            <a:extLst>
              <a:ext uri="{FF2B5EF4-FFF2-40B4-BE49-F238E27FC236}">
                <a16:creationId xmlns:a16="http://schemas.microsoft.com/office/drawing/2014/main" id="{9379E17E-4684-F207-F2C4-B9A85534B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14" y="992826"/>
            <a:ext cx="3378583" cy="26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89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RANDOM FOREST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20453-7FDD-F167-58FB-6E46BC652240}"/>
              </a:ext>
            </a:extLst>
          </p:cNvPr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1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1: 0.90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1: 0.92</a:t>
            </a: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5AEA85A5-EC31-AA34-FF20-1266FAEFC59A}"/>
              </a:ext>
            </a:extLst>
          </p:cNvPr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0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0: 0.92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0: 0.90</a:t>
            </a:r>
          </a:p>
        </p:txBody>
      </p:sp>
      <p:sp>
        <p:nvSpPr>
          <p:cNvPr id="19" name="CaixaDeTexto 8">
            <a:extLst>
              <a:ext uri="{FF2B5EF4-FFF2-40B4-BE49-F238E27FC236}">
                <a16:creationId xmlns:a16="http://schemas.microsoft.com/office/drawing/2014/main" id="{3CB59E87-D9BE-405F-C93C-99401DA6334B}"/>
              </a:ext>
            </a:extLst>
          </p:cNvPr>
          <p:cNvSpPr txBox="1"/>
          <p:nvPr/>
        </p:nvSpPr>
        <p:spPr>
          <a:xfrm>
            <a:off x="1947549" y="3959685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latin typeface="Barlow" panose="00000500000000000000" pitchFamily="2" charset="0"/>
              </a:rPr>
              <a:t>Acurácia </a:t>
            </a:r>
          </a:p>
          <a:p>
            <a:r>
              <a:rPr lang="pt-BR" sz="1400" b="1" dirty="0">
                <a:latin typeface="Barlow" panose="00000500000000000000" pitchFamily="2" charset="0"/>
              </a:rPr>
              <a:t>0.91 -&gt; 91%</a:t>
            </a:r>
          </a:p>
        </p:txBody>
      </p:sp>
      <p:sp>
        <p:nvSpPr>
          <p:cNvPr id="20" name="Retângulo 12">
            <a:extLst>
              <a:ext uri="{FF2B5EF4-FFF2-40B4-BE49-F238E27FC236}">
                <a16:creationId xmlns:a16="http://schemas.microsoft.com/office/drawing/2014/main" id="{2EDEA649-6F57-DA9F-FEDC-5894AA76B5F2}"/>
              </a:ext>
            </a:extLst>
          </p:cNvPr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0E67D-83AB-418A-CCE9-B74DFCBB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4" y="992826"/>
            <a:ext cx="3378583" cy="2659611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83935576-4013-CF27-D27A-0D5F864EC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006" y="992246"/>
            <a:ext cx="3295794" cy="2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322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6"/>
          <p:cNvSpPr txBox="1">
            <a:spLocks noGrp="1"/>
          </p:cNvSpPr>
          <p:nvPr>
            <p:ph type="title"/>
          </p:nvPr>
        </p:nvSpPr>
        <p:spPr>
          <a:xfrm>
            <a:off x="344316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</a:t>
            </a:r>
            <a:endParaRPr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E52C0BE3-A8D2-AD4C-C2AF-03E702231DB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24640" y="1017725"/>
            <a:ext cx="3528383" cy="2895056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pt-BR" dirty="0"/>
              <a:t>Gabriel Sierra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pt-BR" dirty="0"/>
              <a:t>Caio Bonato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pt-BR" dirty="0"/>
              <a:t>Gabriel Castro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pt-BR" dirty="0" err="1"/>
              <a:t>Laysla</a:t>
            </a:r>
            <a:r>
              <a:rPr lang="pt-BR" dirty="0"/>
              <a:t> Rodrigues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pt-BR" dirty="0"/>
              <a:t>Leonardo Freitas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pt-BR" dirty="0"/>
              <a:t>Lucas </a:t>
            </a:r>
            <a:r>
              <a:rPr lang="pt-BR" dirty="0" err="1"/>
              <a:t>Quireza</a:t>
            </a:r>
            <a:endParaRPr lang="pt-BR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pt-BR" dirty="0"/>
              <a:t>Vinicius Almeida</a:t>
            </a:r>
          </a:p>
        </p:txBody>
      </p:sp>
      <p:pic>
        <p:nvPicPr>
          <p:cNvPr id="4100" name="Picture 4" descr="Grupo Pessoas PNGs para download gratuito">
            <a:extLst>
              <a:ext uri="{FF2B5EF4-FFF2-40B4-BE49-F238E27FC236}">
                <a16:creationId xmlns:a16="http://schemas.microsoft.com/office/drawing/2014/main" id="{E6A37DA6-D6BE-CBB9-9B1A-714166A3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1" y="523166"/>
            <a:ext cx="5121459" cy="40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8"/>
          <p:cNvSpPr txBox="1">
            <a:spLocks noGrp="1"/>
          </p:cNvSpPr>
          <p:nvPr>
            <p:ph type="subTitle" idx="1"/>
          </p:nvPr>
        </p:nvSpPr>
        <p:spPr>
          <a:xfrm>
            <a:off x="2719959" y="1566530"/>
            <a:ext cx="3704082" cy="1375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OBRIGADO!</a:t>
            </a:r>
            <a:endParaRPr sz="5400" b="1" dirty="0"/>
          </a:p>
        </p:txBody>
      </p:sp>
      <p:grpSp>
        <p:nvGrpSpPr>
          <p:cNvPr id="1105" name="Google Shape;1105;p48"/>
          <p:cNvGrpSpPr/>
          <p:nvPr/>
        </p:nvGrpSpPr>
        <p:grpSpPr>
          <a:xfrm rot="10800000" flipH="1">
            <a:off x="-1544774" y="3310577"/>
            <a:ext cx="3296400" cy="703085"/>
            <a:chOff x="-12" y="3628590"/>
            <a:chExt cx="3296400" cy="703085"/>
          </a:xfrm>
        </p:grpSpPr>
        <p:grpSp>
          <p:nvGrpSpPr>
            <p:cNvPr id="1106" name="Google Shape;1106;p4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107" name="Google Shape;1107;p4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8" name="Google Shape;1108;p4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4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110" name="Google Shape;1110;p4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4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113" name="Google Shape;1113;p4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116" name="Google Shape;1116;p4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7" name="Google Shape;1117;p4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" name="Google Shape;1118;p48"/>
          <p:cNvGrpSpPr/>
          <p:nvPr/>
        </p:nvGrpSpPr>
        <p:grpSpPr>
          <a:xfrm>
            <a:off x="7285859" y="749790"/>
            <a:ext cx="4555892" cy="541915"/>
            <a:chOff x="5950034" y="3380465"/>
            <a:chExt cx="4555892" cy="541915"/>
          </a:xfrm>
        </p:grpSpPr>
        <p:grpSp>
          <p:nvGrpSpPr>
            <p:cNvPr id="1119" name="Google Shape;1119;p48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48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123" name="Google Shape;1123;p4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4" name="Google Shape;1124;p4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48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126" name="Google Shape;1126;p48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7" name="Google Shape;1127;p48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48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129" name="Google Shape;1129;p4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0" name="Google Shape;1130;p4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BALANCEAMENTO DE BASE</a:t>
            </a:r>
            <a:endParaRPr dirty="0"/>
          </a:p>
        </p:txBody>
      </p:sp>
      <p:pic>
        <p:nvPicPr>
          <p:cNvPr id="4" name="Imagem 8">
            <a:extLst>
              <a:ext uri="{FF2B5EF4-FFF2-40B4-BE49-F238E27FC236}">
                <a16:creationId xmlns:a16="http://schemas.microsoft.com/office/drawing/2014/main" id="{1DCE7BBC-5007-FE88-3B90-EA86DCBC9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90" y="1380515"/>
            <a:ext cx="4229488" cy="3317960"/>
          </a:xfrm>
          <a:prstGeom prst="rect">
            <a:avLst/>
          </a:prstGeom>
        </p:spPr>
      </p:pic>
      <p:sp>
        <p:nvSpPr>
          <p:cNvPr id="5" name="Google Shape;946;p42">
            <a:extLst>
              <a:ext uri="{FF2B5EF4-FFF2-40B4-BE49-F238E27FC236}">
                <a16:creationId xmlns:a16="http://schemas.microsoft.com/office/drawing/2014/main" id="{1D8A0D51-34AA-3869-FF1C-F4DD92ECBF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7374" y="1956390"/>
            <a:ext cx="4229488" cy="1509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600" b="1" dirty="0"/>
              <a:t>Não houve necessidade de balanceamento da base de dados, pois as quantidades das classes estavam previamente equalizadas, garantindo uma distribuição adequada entre as classes para o modelo.</a:t>
            </a:r>
            <a:endParaRPr sz="1600" b="1" dirty="0"/>
          </a:p>
        </p:txBody>
      </p:sp>
      <p:sp>
        <p:nvSpPr>
          <p:cNvPr id="6" name="Google Shape;946;p42">
            <a:extLst>
              <a:ext uri="{FF2B5EF4-FFF2-40B4-BE49-F238E27FC236}">
                <a16:creationId xmlns:a16="http://schemas.microsoft.com/office/drawing/2014/main" id="{4E4FD33A-1A4C-BAB4-8408-5E37074B7FDD}"/>
              </a:ext>
            </a:extLst>
          </p:cNvPr>
          <p:cNvSpPr txBox="1">
            <a:spLocks/>
          </p:cNvSpPr>
          <p:nvPr/>
        </p:nvSpPr>
        <p:spPr>
          <a:xfrm>
            <a:off x="3495747" y="1048763"/>
            <a:ext cx="6470503" cy="30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Font typeface="Barlow"/>
              <a:buNone/>
            </a:pPr>
            <a:r>
              <a:rPr lang="pt-BR" dirty="0"/>
              <a:t>GOOD = 2004	                                   BAD = 1996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PREPARAÇÕES GERAIS</a:t>
            </a:r>
            <a:endParaRPr dirty="0"/>
          </a:p>
        </p:txBody>
      </p:sp>
      <p:sp>
        <p:nvSpPr>
          <p:cNvPr id="1334" name="Google Shape;1334;p58"/>
          <p:cNvSpPr/>
          <p:nvPr/>
        </p:nvSpPr>
        <p:spPr>
          <a:xfrm>
            <a:off x="1558288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8"/>
          <p:cNvSpPr/>
          <p:nvPr/>
        </p:nvSpPr>
        <p:spPr>
          <a:xfrm>
            <a:off x="4286294" y="1203212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8"/>
          <p:cNvSpPr/>
          <p:nvPr/>
        </p:nvSpPr>
        <p:spPr>
          <a:xfrm>
            <a:off x="6934712" y="11830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8"/>
          <p:cNvSpPr txBox="1"/>
          <p:nvPr/>
        </p:nvSpPr>
        <p:spPr>
          <a:xfrm flipH="1">
            <a:off x="929432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LIMPEZA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39" name="Google Shape;1339;p58"/>
          <p:cNvSpPr txBox="1"/>
          <p:nvPr/>
        </p:nvSpPr>
        <p:spPr>
          <a:xfrm flipH="1">
            <a:off x="933084" y="2235261"/>
            <a:ext cx="1812300" cy="6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>
                <a:latin typeface="Barlow" panose="00000500000000000000" pitchFamily="2" charset="0"/>
              </a:rPr>
              <a:t>Foi feito a limpeza de linhas com valores </a:t>
            </a:r>
            <a:r>
              <a:rPr lang="pt-BR" sz="1200" dirty="0" err="1">
                <a:latin typeface="Barlow" panose="00000500000000000000" pitchFamily="2" charset="0"/>
              </a:rPr>
              <a:t>NaN</a:t>
            </a:r>
            <a:r>
              <a:rPr lang="pt-BR" sz="1200" dirty="0">
                <a:latin typeface="Barlow" panose="00000500000000000000" pitchFamily="2" charset="0"/>
              </a:rPr>
              <a:t>.</a:t>
            </a:r>
          </a:p>
        </p:txBody>
      </p:sp>
      <p:sp>
        <p:nvSpPr>
          <p:cNvPr id="1340" name="Google Shape;1340;p58"/>
          <p:cNvSpPr txBox="1"/>
          <p:nvPr/>
        </p:nvSpPr>
        <p:spPr>
          <a:xfrm flipH="1">
            <a:off x="3641200" y="1946419"/>
            <a:ext cx="1857187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CONVERSÃO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1" name="Google Shape;1341;p58"/>
          <p:cNvSpPr txBox="1"/>
          <p:nvPr/>
        </p:nvSpPr>
        <p:spPr>
          <a:xfrm flipH="1">
            <a:off x="3632117" y="2239199"/>
            <a:ext cx="2161003" cy="76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>
                <a:latin typeface="Barlow" panose="00000500000000000000" pitchFamily="2" charset="0"/>
              </a:rPr>
              <a:t>Foi convertido a categoria “</a:t>
            </a:r>
            <a:r>
              <a:rPr lang="pt-BR" sz="1200" dirty="0" err="1">
                <a:latin typeface="Barlow" panose="00000500000000000000" pitchFamily="2" charset="0"/>
              </a:rPr>
              <a:t>good</a:t>
            </a:r>
            <a:r>
              <a:rPr lang="pt-BR" sz="1200" dirty="0">
                <a:latin typeface="Barlow" panose="00000500000000000000" pitchFamily="2" charset="0"/>
              </a:rPr>
              <a:t>” por 1 e “</a:t>
            </a:r>
            <a:r>
              <a:rPr lang="pt-BR" sz="1200" dirty="0" err="1">
                <a:latin typeface="Barlow" panose="00000500000000000000" pitchFamily="2" charset="0"/>
              </a:rPr>
              <a:t>bad</a:t>
            </a:r>
            <a:r>
              <a:rPr lang="pt-BR" sz="1200" dirty="0">
                <a:latin typeface="Barlow" panose="00000500000000000000" pitchFamily="2" charset="0"/>
              </a:rPr>
              <a:t>” por 0.</a:t>
            </a:r>
          </a:p>
        </p:txBody>
      </p:sp>
      <p:sp>
        <p:nvSpPr>
          <p:cNvPr id="1342" name="Google Shape;1342;p58"/>
          <p:cNvSpPr txBox="1"/>
          <p:nvPr/>
        </p:nvSpPr>
        <p:spPr>
          <a:xfrm flipH="1">
            <a:off x="6312061" y="1926175"/>
            <a:ext cx="18123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VARIÁVEL</a:t>
            </a:r>
            <a:endParaRPr sz="20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43" name="Google Shape;1343;p58"/>
          <p:cNvSpPr txBox="1"/>
          <p:nvPr/>
        </p:nvSpPr>
        <p:spPr>
          <a:xfrm flipH="1">
            <a:off x="6059568" y="2230745"/>
            <a:ext cx="2658961" cy="66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200" dirty="0">
                <a:latin typeface="Barlow" panose="00000500000000000000" pitchFamily="2" charset="0"/>
              </a:rPr>
              <a:t>A coluna “</a:t>
            </a:r>
            <a:r>
              <a:rPr lang="pt-BR" sz="1200" dirty="0" err="1">
                <a:latin typeface="Barlow" panose="00000500000000000000" pitchFamily="2" charset="0"/>
              </a:rPr>
              <a:t>Acidity</a:t>
            </a:r>
            <a:r>
              <a:rPr lang="pt-BR" sz="1200" dirty="0">
                <a:latin typeface="Barlow" panose="00000500000000000000" pitchFamily="2" charset="0"/>
              </a:rPr>
              <a:t>” estava como </a:t>
            </a:r>
            <a:r>
              <a:rPr lang="pt-BR" sz="1200" dirty="0" err="1">
                <a:latin typeface="Barlow" panose="00000500000000000000" pitchFamily="2" charset="0"/>
              </a:rPr>
              <a:t>string</a:t>
            </a:r>
            <a:r>
              <a:rPr lang="pt-BR" sz="1200" dirty="0">
                <a:latin typeface="Barlow" panose="00000500000000000000" pitchFamily="2" charset="0"/>
              </a:rPr>
              <a:t>, então foi feito a conversão dela para </a:t>
            </a:r>
            <a:r>
              <a:rPr lang="pt-BR" sz="1200" dirty="0" err="1">
                <a:latin typeface="Barlow" panose="00000500000000000000" pitchFamily="2" charset="0"/>
              </a:rPr>
              <a:t>float</a:t>
            </a:r>
            <a:r>
              <a:rPr lang="pt-BR" sz="1200" dirty="0">
                <a:latin typeface="Barlow" panose="00000500000000000000" pitchFamily="2" charset="0"/>
              </a:rPr>
              <a:t>.</a:t>
            </a:r>
          </a:p>
        </p:txBody>
      </p:sp>
      <p:cxnSp>
        <p:nvCxnSpPr>
          <p:cNvPr id="1346" name="Google Shape;1346;p58"/>
          <p:cNvCxnSpPr>
            <a:stCxn id="1334" idx="3"/>
            <a:endCxn id="1335" idx="1"/>
          </p:cNvCxnSpPr>
          <p:nvPr/>
        </p:nvCxnSpPr>
        <p:spPr>
          <a:xfrm>
            <a:off x="2125288" y="1466575"/>
            <a:ext cx="2161006" cy="201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7" name="Google Shape;1347;p58"/>
          <p:cNvCxnSpPr>
            <a:stCxn id="1335" idx="3"/>
            <a:endCxn id="1336" idx="1"/>
          </p:cNvCxnSpPr>
          <p:nvPr/>
        </p:nvCxnSpPr>
        <p:spPr>
          <a:xfrm flipV="1">
            <a:off x="4853294" y="1466575"/>
            <a:ext cx="2081418" cy="201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9" name="Google Shape;1349;p58"/>
          <p:cNvCxnSpPr>
            <a:stCxn id="1334" idx="2"/>
            <a:endCxn id="1338" idx="0"/>
          </p:cNvCxnSpPr>
          <p:nvPr/>
        </p:nvCxnSpPr>
        <p:spPr>
          <a:xfrm flipH="1">
            <a:off x="1835582" y="1750075"/>
            <a:ext cx="6206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58"/>
          <p:cNvCxnSpPr>
            <a:cxnSpLocks/>
            <a:stCxn id="1335" idx="2"/>
            <a:endCxn id="1340" idx="0"/>
          </p:cNvCxnSpPr>
          <p:nvPr/>
        </p:nvCxnSpPr>
        <p:spPr>
          <a:xfrm flipH="1">
            <a:off x="4569793" y="1770212"/>
            <a:ext cx="1" cy="1762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58"/>
          <p:cNvCxnSpPr>
            <a:stCxn id="1336" idx="2"/>
            <a:endCxn id="1342" idx="0"/>
          </p:cNvCxnSpPr>
          <p:nvPr/>
        </p:nvCxnSpPr>
        <p:spPr>
          <a:xfrm flipH="1">
            <a:off x="7218211" y="1750075"/>
            <a:ext cx="1" cy="17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3" name="Google Shape;1373;p58"/>
          <p:cNvGrpSpPr/>
          <p:nvPr/>
        </p:nvGrpSpPr>
        <p:grpSpPr>
          <a:xfrm>
            <a:off x="4408294" y="1297137"/>
            <a:ext cx="339200" cy="338875"/>
            <a:chOff x="2489475" y="2118450"/>
            <a:chExt cx="339200" cy="338875"/>
          </a:xfrm>
        </p:grpSpPr>
        <p:sp>
          <p:nvSpPr>
            <p:cNvPr id="1374" name="Google Shape;1374;p58"/>
            <p:cNvSpPr/>
            <p:nvPr/>
          </p:nvSpPr>
          <p:spPr>
            <a:xfrm>
              <a:off x="2489475" y="2118450"/>
              <a:ext cx="339200" cy="338875"/>
            </a:xfrm>
            <a:custGeom>
              <a:avLst/>
              <a:gdLst/>
              <a:ahLst/>
              <a:cxnLst/>
              <a:rect l="l" t="t" r="r" b="b"/>
              <a:pathLst>
                <a:path w="13568" h="13555" extrusionOk="0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8"/>
            <p:cNvSpPr/>
            <p:nvPr/>
          </p:nvSpPr>
          <p:spPr>
            <a:xfrm>
              <a:off x="2619450" y="2159900"/>
              <a:ext cx="79600" cy="79250"/>
            </a:xfrm>
            <a:custGeom>
              <a:avLst/>
              <a:gdLst/>
              <a:ahLst/>
              <a:cxnLst/>
              <a:rect l="l" t="t" r="r" b="b"/>
              <a:pathLst>
                <a:path w="3184" h="3170" extrusionOk="0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8"/>
            <p:cNvSpPr/>
            <p:nvPr/>
          </p:nvSpPr>
          <p:spPr>
            <a:xfrm>
              <a:off x="2560025" y="2282350"/>
              <a:ext cx="198375" cy="92325"/>
            </a:xfrm>
            <a:custGeom>
              <a:avLst/>
              <a:gdLst/>
              <a:ahLst/>
              <a:cxnLst/>
              <a:rect l="l" t="t" r="r" b="b"/>
              <a:pathLst>
                <a:path w="7935" h="3693" extrusionOk="0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58"/>
          <p:cNvGrpSpPr/>
          <p:nvPr/>
        </p:nvGrpSpPr>
        <p:grpSpPr>
          <a:xfrm>
            <a:off x="7047374" y="1317175"/>
            <a:ext cx="341675" cy="339075"/>
            <a:chOff x="4026125" y="2118350"/>
            <a:chExt cx="341675" cy="339075"/>
          </a:xfrm>
        </p:grpSpPr>
        <p:sp>
          <p:nvSpPr>
            <p:cNvPr id="1378" name="Google Shape;1378;p58"/>
            <p:cNvSpPr/>
            <p:nvPr/>
          </p:nvSpPr>
          <p:spPr>
            <a:xfrm>
              <a:off x="4026125" y="2118350"/>
              <a:ext cx="341675" cy="339075"/>
            </a:xfrm>
            <a:custGeom>
              <a:avLst/>
              <a:gdLst/>
              <a:ahLst/>
              <a:cxnLst/>
              <a:rect l="l" t="t" r="r" b="b"/>
              <a:pathLst>
                <a:path w="13667" h="13563" extrusionOk="0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8"/>
            <p:cNvSpPr/>
            <p:nvPr/>
          </p:nvSpPr>
          <p:spPr>
            <a:xfrm>
              <a:off x="4120550" y="2148750"/>
              <a:ext cx="53225" cy="212175"/>
            </a:xfrm>
            <a:custGeom>
              <a:avLst/>
              <a:gdLst/>
              <a:ahLst/>
              <a:cxnLst/>
              <a:rect l="l" t="t" r="r" b="b"/>
              <a:pathLst>
                <a:path w="2129" h="8487" extrusionOk="0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8"/>
            <p:cNvSpPr/>
            <p:nvPr/>
          </p:nvSpPr>
          <p:spPr>
            <a:xfrm>
              <a:off x="4200075" y="2188550"/>
              <a:ext cx="52950" cy="211850"/>
            </a:xfrm>
            <a:custGeom>
              <a:avLst/>
              <a:gdLst/>
              <a:ahLst/>
              <a:cxnLst/>
              <a:rect l="l" t="t" r="r" b="b"/>
              <a:pathLst>
                <a:path w="2118" h="8474" extrusionOk="0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8"/>
            <p:cNvSpPr/>
            <p:nvPr/>
          </p:nvSpPr>
          <p:spPr>
            <a:xfrm>
              <a:off x="4279575" y="2148750"/>
              <a:ext cx="52975" cy="172350"/>
            </a:xfrm>
            <a:custGeom>
              <a:avLst/>
              <a:gdLst/>
              <a:ahLst/>
              <a:cxnLst/>
              <a:rect l="l" t="t" r="r" b="b"/>
              <a:pathLst>
                <a:path w="2119" h="6894" extrusionOk="0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58"/>
          <p:cNvSpPr/>
          <p:nvPr/>
        </p:nvSpPr>
        <p:spPr>
          <a:xfrm>
            <a:off x="1680288" y="1311767"/>
            <a:ext cx="339200" cy="339275"/>
          </a:xfrm>
          <a:custGeom>
            <a:avLst/>
            <a:gdLst/>
            <a:ahLst/>
            <a:cxnLst/>
            <a:rect l="l" t="t" r="r" b="b"/>
            <a:pathLst>
              <a:path w="13568" h="13571" extrusionOk="0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Process Steps PNGs for Free Download">
            <a:extLst>
              <a:ext uri="{FF2B5EF4-FFF2-40B4-BE49-F238E27FC236}">
                <a16:creationId xmlns:a16="http://schemas.microsoft.com/office/drawing/2014/main" id="{78B86B7C-6B8B-EEC0-3D27-91E3296C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6145">
            <a:off x="2824079" y="2371444"/>
            <a:ext cx="3428380" cy="25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COLUNA ‘’ID’’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09086-0843-712C-1879-4CD7336A6960}"/>
              </a:ext>
            </a:extLst>
          </p:cNvPr>
          <p:cNvSpPr txBox="1"/>
          <p:nvPr/>
        </p:nvSpPr>
        <p:spPr>
          <a:xfrm>
            <a:off x="623776" y="968149"/>
            <a:ext cx="801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Barlow" panose="00000500000000000000" pitchFamily="2" charset="0"/>
              </a:rPr>
              <a:t>Foi retirado a coluna ID pois ela não tem correlação com as outras classes. Além disso, a assertividade dos modelos melhoraram ao treinarem sem a coluna ID.</a:t>
            </a:r>
          </a:p>
        </p:txBody>
      </p:sp>
      <p:pic>
        <p:nvPicPr>
          <p:cNvPr id="7" name="Imagem 9">
            <a:extLst>
              <a:ext uri="{FF2B5EF4-FFF2-40B4-BE49-F238E27FC236}">
                <a16:creationId xmlns:a16="http://schemas.microsoft.com/office/drawing/2014/main" id="{3D7D42CF-AE5F-EAB4-63DF-F98AB94A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16" y="1892796"/>
            <a:ext cx="2994371" cy="2452676"/>
          </a:xfrm>
          <a:prstGeom prst="rect">
            <a:avLst/>
          </a:prstGeom>
        </p:spPr>
      </p:pic>
      <p:pic>
        <p:nvPicPr>
          <p:cNvPr id="8" name="Imagem 11">
            <a:extLst>
              <a:ext uri="{FF2B5EF4-FFF2-40B4-BE49-F238E27FC236}">
                <a16:creationId xmlns:a16="http://schemas.microsoft.com/office/drawing/2014/main" id="{C5B1929D-22DB-6C34-C66E-AF097BC1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897" y="1892796"/>
            <a:ext cx="2994371" cy="2452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A0CF5-9005-8C72-0526-376221DB3BAC}"/>
              </a:ext>
            </a:extLst>
          </p:cNvPr>
          <p:cNvSpPr txBox="1"/>
          <p:nvPr/>
        </p:nvSpPr>
        <p:spPr>
          <a:xfrm>
            <a:off x="6189921" y="1585017"/>
            <a:ext cx="5908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Sem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6FC58-60B1-AB17-5CC9-2FF23F9FBBAA}"/>
              </a:ext>
            </a:extLst>
          </p:cNvPr>
          <p:cNvSpPr txBox="1"/>
          <p:nvPr/>
        </p:nvSpPr>
        <p:spPr>
          <a:xfrm>
            <a:off x="1967023" y="1585018"/>
            <a:ext cx="6673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Com ID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1878419" y="1521976"/>
            <a:ext cx="5614231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BASE DE TREINO</a:t>
            </a:r>
            <a:endParaRPr sz="4400" dirty="0"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1498589" y="2070602"/>
            <a:ext cx="7398408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600" b="1" dirty="0"/>
              <a:t>A base de treino foi dividido por 70/30, com a Random </a:t>
            </a:r>
            <a:r>
              <a:rPr lang="pt-BR" sz="1600" b="1" dirty="0" err="1"/>
              <a:t>State</a:t>
            </a:r>
            <a:r>
              <a:rPr lang="pt-BR" sz="1600" b="1" dirty="0"/>
              <a:t> de 42.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84" name="Picture 12" descr="Treino - ícones de esportes e competição grátis">
            <a:extLst>
              <a:ext uri="{FF2B5EF4-FFF2-40B4-BE49-F238E27FC236}">
                <a16:creationId xmlns:a16="http://schemas.microsoft.com/office/drawing/2014/main" id="{3C2B6BF7-0DE6-BB60-8D9F-4C7A6EAA0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37" y="2602012"/>
            <a:ext cx="2146437" cy="21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1454161" y="1773942"/>
            <a:ext cx="654861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TREINAMENTO DE MODELOS</a:t>
            </a:r>
            <a:endParaRPr dirty="0"/>
          </a:p>
        </p:txBody>
      </p:sp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9A4289F-D196-2A93-11D6-D31173FC9535}"/>
              </a:ext>
            </a:extLst>
          </p:cNvPr>
          <p:cNvSpPr/>
          <p:nvPr/>
        </p:nvSpPr>
        <p:spPr>
          <a:xfrm>
            <a:off x="5705178" y="1089220"/>
            <a:ext cx="3240348" cy="865187"/>
          </a:xfrm>
          <a:prstGeom prst="wedgeRectCallout">
            <a:avLst>
              <a:gd name="adj1" fmla="val -21690"/>
              <a:gd name="adj2" fmla="val 76389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latin typeface="Barlow" panose="00000500000000000000" pitchFamily="2" charset="0"/>
              </a:rPr>
              <a:t>Utilizamos a função </a:t>
            </a:r>
            <a:r>
              <a:rPr lang="pt-BR" b="1" dirty="0" err="1">
                <a:latin typeface="Barlow" panose="00000500000000000000" pitchFamily="2" charset="0"/>
              </a:rPr>
              <a:t>Grid_Search</a:t>
            </a:r>
            <a:r>
              <a:rPr lang="pt-BR" b="1" dirty="0">
                <a:latin typeface="Barlow" panose="00000500000000000000" pitchFamily="2" charset="0"/>
              </a:rPr>
              <a:t> </a:t>
            </a:r>
            <a:r>
              <a:rPr lang="pt-BR" dirty="0">
                <a:latin typeface="Barlow" panose="00000500000000000000" pitchFamily="2" charset="0"/>
              </a:rPr>
              <a:t>para encontrar os melhores parâmetros pra cada modelo.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XGBoost</a:t>
            </a:r>
            <a:endParaRPr dirty="0"/>
          </a:p>
        </p:txBody>
      </p:sp>
      <p:pic>
        <p:nvPicPr>
          <p:cNvPr id="14" name="Imagem 2">
            <a:extLst>
              <a:ext uri="{FF2B5EF4-FFF2-40B4-BE49-F238E27FC236}">
                <a16:creationId xmlns:a16="http://schemas.microsoft.com/office/drawing/2014/main" id="{FCA5E144-FBA6-14C6-8177-69A0E7D1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98" y="1064916"/>
            <a:ext cx="3318354" cy="2659608"/>
          </a:xfrm>
          <a:prstGeom prst="rect">
            <a:avLst/>
          </a:prstGeom>
        </p:spPr>
      </p:pic>
      <p:pic>
        <p:nvPicPr>
          <p:cNvPr id="15" name="Imagem 6">
            <a:extLst>
              <a:ext uri="{FF2B5EF4-FFF2-40B4-BE49-F238E27FC236}">
                <a16:creationId xmlns:a16="http://schemas.microsoft.com/office/drawing/2014/main" id="{A7BF8F54-3266-F0DF-A9B1-1117A174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692" y="1064916"/>
            <a:ext cx="3318354" cy="26596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A20453-7FDD-F167-58FB-6E46BC652240}"/>
              </a:ext>
            </a:extLst>
          </p:cNvPr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1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1: 0.90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1: 0.90</a:t>
            </a: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5AEA85A5-EC31-AA34-FF20-1266FAEFC59A}"/>
              </a:ext>
            </a:extLst>
          </p:cNvPr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0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0: 0.90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0: 0.90</a:t>
            </a:r>
          </a:p>
        </p:txBody>
      </p:sp>
      <p:sp>
        <p:nvSpPr>
          <p:cNvPr id="19" name="CaixaDeTexto 8">
            <a:extLst>
              <a:ext uri="{FF2B5EF4-FFF2-40B4-BE49-F238E27FC236}">
                <a16:creationId xmlns:a16="http://schemas.microsoft.com/office/drawing/2014/main" id="{3CB59E87-D9BE-405F-C93C-99401DA6334B}"/>
              </a:ext>
            </a:extLst>
          </p:cNvPr>
          <p:cNvSpPr txBox="1"/>
          <p:nvPr/>
        </p:nvSpPr>
        <p:spPr>
          <a:xfrm>
            <a:off x="1703893" y="3959685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latin typeface="Barlow" panose="00000500000000000000" pitchFamily="2" charset="0"/>
              </a:rPr>
              <a:t>Acurácia </a:t>
            </a:r>
          </a:p>
          <a:p>
            <a:r>
              <a:rPr lang="pt-BR" sz="1400" b="1" dirty="0">
                <a:latin typeface="Barlow" panose="00000500000000000000" pitchFamily="2" charset="0"/>
              </a:rPr>
              <a:t>0.8975 -&gt; 89,75%</a:t>
            </a:r>
          </a:p>
        </p:txBody>
      </p:sp>
      <p:sp>
        <p:nvSpPr>
          <p:cNvPr id="20" name="Retângulo 12">
            <a:extLst>
              <a:ext uri="{FF2B5EF4-FFF2-40B4-BE49-F238E27FC236}">
                <a16:creationId xmlns:a16="http://schemas.microsoft.com/office/drawing/2014/main" id="{2EDEA649-6F57-DA9F-FEDC-5894AA76B5F2}"/>
              </a:ext>
            </a:extLst>
          </p:cNvPr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REGRESSÃO LINEAR</a:t>
            </a:r>
            <a:endParaRPr dirty="0"/>
          </a:p>
        </p:txBody>
      </p:sp>
      <p:pic>
        <p:nvPicPr>
          <p:cNvPr id="2" name="Imagem 4">
            <a:extLst>
              <a:ext uri="{FF2B5EF4-FFF2-40B4-BE49-F238E27FC236}">
                <a16:creationId xmlns:a16="http://schemas.microsoft.com/office/drawing/2014/main" id="{B8622FB0-BA71-811E-A84D-0EF36CBC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95" y="1123644"/>
            <a:ext cx="4610210" cy="35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5310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SVM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20453-7FDD-F167-58FB-6E46BC652240}"/>
              </a:ext>
            </a:extLst>
          </p:cNvPr>
          <p:cNvSpPr txBox="1"/>
          <p:nvPr/>
        </p:nvSpPr>
        <p:spPr>
          <a:xfrm>
            <a:off x="5766392" y="3882741"/>
            <a:ext cx="1293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1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1: 0.92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1: 0.91</a:t>
            </a:r>
          </a:p>
        </p:txBody>
      </p:sp>
      <p:sp>
        <p:nvSpPr>
          <p:cNvPr id="18" name="CaixaDeTexto 10">
            <a:extLst>
              <a:ext uri="{FF2B5EF4-FFF2-40B4-BE49-F238E27FC236}">
                <a16:creationId xmlns:a16="http://schemas.microsoft.com/office/drawing/2014/main" id="{5AEA85A5-EC31-AA34-FF20-1266FAEFC59A}"/>
              </a:ext>
            </a:extLst>
          </p:cNvPr>
          <p:cNvSpPr txBox="1"/>
          <p:nvPr/>
        </p:nvSpPr>
        <p:spPr>
          <a:xfrm>
            <a:off x="3832152" y="3866593"/>
            <a:ext cx="129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latin typeface="Barlow" panose="00000500000000000000" pitchFamily="2" charset="0"/>
              </a:rPr>
              <a:t>PRECISÃO 0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Precisão 0: 0.91</a:t>
            </a:r>
          </a:p>
          <a:p>
            <a:r>
              <a:rPr lang="pt-BR" sz="1200" b="1" dirty="0">
                <a:latin typeface="Barlow" panose="00000500000000000000" pitchFamily="2" charset="0"/>
              </a:rPr>
              <a:t>Recall 0: 0.92</a:t>
            </a:r>
          </a:p>
        </p:txBody>
      </p:sp>
      <p:sp>
        <p:nvSpPr>
          <p:cNvPr id="19" name="CaixaDeTexto 8">
            <a:extLst>
              <a:ext uri="{FF2B5EF4-FFF2-40B4-BE49-F238E27FC236}">
                <a16:creationId xmlns:a16="http://schemas.microsoft.com/office/drawing/2014/main" id="{3CB59E87-D9BE-405F-C93C-99401DA6334B}"/>
              </a:ext>
            </a:extLst>
          </p:cNvPr>
          <p:cNvSpPr txBox="1"/>
          <p:nvPr/>
        </p:nvSpPr>
        <p:spPr>
          <a:xfrm>
            <a:off x="1731144" y="3959685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>
                <a:latin typeface="Barlow" panose="00000500000000000000" pitchFamily="2" charset="0"/>
              </a:rPr>
              <a:t>Acurácia </a:t>
            </a:r>
          </a:p>
          <a:p>
            <a:r>
              <a:rPr lang="pt-BR" sz="1400" b="1" dirty="0">
                <a:latin typeface="Barlow" panose="00000500000000000000" pitchFamily="2" charset="0"/>
              </a:rPr>
              <a:t>0.9071 -&gt; 90,71%</a:t>
            </a:r>
          </a:p>
        </p:txBody>
      </p:sp>
      <p:sp>
        <p:nvSpPr>
          <p:cNvPr id="20" name="Retângulo 12">
            <a:extLst>
              <a:ext uri="{FF2B5EF4-FFF2-40B4-BE49-F238E27FC236}">
                <a16:creationId xmlns:a16="http://schemas.microsoft.com/office/drawing/2014/main" id="{2EDEA649-6F57-DA9F-FEDC-5894AA76B5F2}"/>
              </a:ext>
            </a:extLst>
          </p:cNvPr>
          <p:cNvSpPr/>
          <p:nvPr/>
        </p:nvSpPr>
        <p:spPr>
          <a:xfrm>
            <a:off x="0" y="267392"/>
            <a:ext cx="969562" cy="43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dirty="0"/>
          </a:p>
          <a:p>
            <a:pPr algn="ctr"/>
            <a:r>
              <a:rPr lang="pt-BR" sz="1100" dirty="0" err="1"/>
              <a:t>Good</a:t>
            </a:r>
            <a:r>
              <a:rPr lang="pt-BR" sz="1100" dirty="0"/>
              <a:t> = 1</a:t>
            </a:r>
          </a:p>
          <a:p>
            <a:pPr algn="ctr"/>
            <a:r>
              <a:rPr lang="pt-BR" sz="1100" dirty="0" err="1"/>
              <a:t>Bad</a:t>
            </a:r>
            <a:r>
              <a:rPr lang="pt-BR" sz="1100" dirty="0"/>
              <a:t> = 0</a:t>
            </a:r>
          </a:p>
          <a:p>
            <a:pPr algn="ctr"/>
            <a:endParaRPr lang="pt-BR" sz="1100" dirty="0"/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20348B3-2AE8-E4C0-B0A4-2D7C86DD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2" y="1064916"/>
            <a:ext cx="3318355" cy="2659608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B8552366-05BC-FE71-AA95-DFE2C40C9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82" y="1017725"/>
            <a:ext cx="3318356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41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360</Words>
  <Application>Microsoft Office PowerPoint</Application>
  <PresentationFormat>On-screen Show 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Nunito Light</vt:lpstr>
      <vt:lpstr>Barlow</vt:lpstr>
      <vt:lpstr>Poppins Black</vt:lpstr>
      <vt:lpstr>Arial</vt:lpstr>
      <vt:lpstr>Poppins ExtraBold</vt:lpstr>
      <vt:lpstr>Poppins</vt:lpstr>
      <vt:lpstr>Data Analytics Strategy Toolkit by Slidesgo</vt:lpstr>
      <vt:lpstr>PROJETO A3 </vt:lpstr>
      <vt:lpstr>BALANCEAMENTO DE BASE</vt:lpstr>
      <vt:lpstr>PREPARAÇÕES GERAIS</vt:lpstr>
      <vt:lpstr>COLUNA ‘’ID’’</vt:lpstr>
      <vt:lpstr>BASE DE TREINO</vt:lpstr>
      <vt:lpstr>TREINAMENTO DE MODELOS</vt:lpstr>
      <vt:lpstr>XGBoost</vt:lpstr>
      <vt:lpstr>REGRESSÃO LINEAR</vt:lpstr>
      <vt:lpstr>SVM</vt:lpstr>
      <vt:lpstr>NAIVES BAYES</vt:lpstr>
      <vt:lpstr>ÁRVORE DE DECISÃO</vt:lpstr>
      <vt:lpstr>RANDOM FOREST</vt:lpstr>
      <vt:lpstr>GRUPO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Sierra, Gabriel</dc:creator>
  <cp:lastModifiedBy>Sierra, Gabriel</cp:lastModifiedBy>
  <cp:revision>2</cp:revision>
  <dcterms:modified xsi:type="dcterms:W3CDTF">2024-11-21T23:59:27Z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09cb06-7738-4ab2-bfa1-5e7551442bdd_Enabled">
    <vt:lpwstr>true</vt:lpwstr>
  </property>
  <property fmtid="{D5CDD505-2E9C-101B-9397-08002B2CF9AE}" pid="3" name="MSIP_Label_8009cb06-7738-4ab2-bfa1-5e7551442bdd_SetDate">
    <vt:lpwstr>2024-11-21T23:56:30Z</vt:lpwstr>
  </property>
  <property fmtid="{D5CDD505-2E9C-101B-9397-08002B2CF9AE}" pid="4" name="MSIP_Label_8009cb06-7738-4ab2-bfa1-5e7551442bdd_Method">
    <vt:lpwstr>Standard</vt:lpwstr>
  </property>
  <property fmtid="{D5CDD505-2E9C-101B-9397-08002B2CF9AE}" pid="5" name="MSIP_Label_8009cb06-7738-4ab2-bfa1-5e7551442bdd_Name">
    <vt:lpwstr>8009cb06-7738-4ab2-bfa1-5e7551442bdd</vt:lpwstr>
  </property>
  <property fmtid="{D5CDD505-2E9C-101B-9397-08002B2CF9AE}" pid="6" name="MSIP_Label_8009cb06-7738-4ab2-bfa1-5e7551442bdd_SiteId">
    <vt:lpwstr>9295d077-5563-4c2d-9456-be5c3ad9f4ec</vt:lpwstr>
  </property>
  <property fmtid="{D5CDD505-2E9C-101B-9397-08002B2CF9AE}" pid="7" name="MSIP_Label_8009cb06-7738-4ab2-bfa1-5e7551442bdd_ActionId">
    <vt:lpwstr>6f5e6bf5-901e-40ba-b3a3-01f7e56feb4f</vt:lpwstr>
  </property>
  <property fmtid="{D5CDD505-2E9C-101B-9397-08002B2CF9AE}" pid="8" name="MSIP_Label_8009cb06-7738-4ab2-bfa1-5e7551442bdd_ContentBits">
    <vt:lpwstr>2</vt:lpwstr>
  </property>
  <property fmtid="{D5CDD505-2E9C-101B-9397-08002B2CF9AE}" pid="9" name="ClassificationContentMarkingFooterLocations">
    <vt:lpwstr>Data Analytics Strategy Toolkit by Slidesgo:3</vt:lpwstr>
  </property>
  <property fmtid="{D5CDD505-2E9C-101B-9397-08002B2CF9AE}" pid="10" name="ClassificationContentMarkingFooterText">
    <vt:lpwstr>Restricted Information and Basic Personal Data</vt:lpwstr>
  </property>
</Properties>
</file>