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9144000" cy="5143500" type="screen16x9"/>
  <p:notesSz cx="6858000" cy="9144000"/>
  <p:embeddedFontLst>
    <p:embeddedFont>
      <p:font typeface="Exo" panose="020B0604020202020204" charset="0"/>
      <p:regular r:id="rId16"/>
      <p:bold r:id="rId17"/>
      <p:italic r:id="rId18"/>
      <p:bold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A6V+nIMcrvMBitVKJlVHBAkVCH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533BB2-03D5-DC83-8124-9FA5791EC6CA}" name="José Carmino Junior Gomes" initials="JG" userId="589f67c4b7b5644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aa80c8c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g1aa80c8c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2c2f5d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252c2f5d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308852e33c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g1308852e33c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308852e33c_4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4" name="Google Shape;1354;g1308852e33c_4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1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647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10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1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1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1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0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10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0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1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0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10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1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1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1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1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1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1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0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10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1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0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1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1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171" name="Google Shape;171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1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181" name="Google Shape;181;p11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184" name="Google Shape;184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1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190" name="Google Shape;19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1"/>
          <p:cNvGrpSpPr/>
          <p:nvPr/>
        </p:nvGrpSpPr>
        <p:grpSpPr>
          <a:xfrm flipH="1">
            <a:off x="-799253" y="2157805"/>
            <a:ext cx="1823015" cy="196993"/>
            <a:chOff x="7857346" y="4002005"/>
            <a:chExt cx="1823015" cy="196993"/>
          </a:xfrm>
        </p:grpSpPr>
        <p:sp>
          <p:nvSpPr>
            <p:cNvPr id="197" name="Google Shape;197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201" name="Google Shape;201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2" name="Google Shape;202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" name="Google Shape;223;p11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224" name="Google Shape;224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1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2"/>
          <p:cNvGrpSpPr/>
          <p:nvPr/>
        </p:nvGrpSpPr>
        <p:grpSpPr>
          <a:xfrm>
            <a:off x="8137507" y="-109361"/>
            <a:ext cx="586800" cy="1284434"/>
            <a:chOff x="8137507" y="-109361"/>
            <a:chExt cx="586800" cy="1284434"/>
          </a:xfrm>
        </p:grpSpPr>
        <p:sp>
          <p:nvSpPr>
            <p:cNvPr id="272" name="Google Shape;272;p12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p12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274" name="Google Shape;274;p1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0" name="Google Shape;280;p12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281" name="Google Shape;281;p1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2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2"/>
          <p:cNvGrpSpPr/>
          <p:nvPr/>
        </p:nvGrpSpPr>
        <p:grpSpPr>
          <a:xfrm>
            <a:off x="4913901" y="675155"/>
            <a:ext cx="1252896" cy="51000"/>
            <a:chOff x="2915381" y="4104819"/>
            <a:chExt cx="1252896" cy="51000"/>
          </a:xfrm>
        </p:grpSpPr>
        <p:sp>
          <p:nvSpPr>
            <p:cNvPr id="288" name="Google Shape;288;p1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2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305" name="Google Shape;305;p1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2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311" name="Google Shape;311;p1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8" name="Google Shape;318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3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359" name="Google Shape;359;p1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375" name="Google Shape;375;p1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3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381" name="Google Shape;381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388" name="Google Shape;388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13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395" name="Google Shape;395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02" name="Google Shape;402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42" name="Google Shape;442;p1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443" name="Google Shape;443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4"/>
          <p:cNvGrpSpPr/>
          <p:nvPr/>
        </p:nvGrpSpPr>
        <p:grpSpPr>
          <a:xfrm>
            <a:off x="8085946" y="4723543"/>
            <a:ext cx="1823015" cy="196993"/>
            <a:chOff x="8085946" y="4723543"/>
            <a:chExt cx="1823015" cy="196993"/>
          </a:xfrm>
        </p:grpSpPr>
        <p:sp>
          <p:nvSpPr>
            <p:cNvPr id="451" name="Google Shape;451;p1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455" name="Google Shape;455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6" name="Google Shape;456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67" name="Google Shape;467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82" name="Google Shape;482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21" name="Google Shape;521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16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527" name="Google Shape;527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16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6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6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533" name="Google Shape;533;p1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34" name="Google Shape;534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" name="Google Shape;544;p1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45" name="Google Shape;545;p1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5" name="Google Shape;555;p16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556" name="Google Shape;556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16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562" name="Google Shape;562;p16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6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16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566" name="Google Shape;566;p1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16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572" name="Google Shape;572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0" name="Google Shape;580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17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619" name="Google Shape;619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625" name="Google Shape;625;p17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628" name="Google Shape;628;p1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17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7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17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634" name="Google Shape;634;p1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641" name="Google Shape;641;p17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17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647" name="Google Shape;647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7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653" name="Google Shape;653;p17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656" name="Google Shape;656;p17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17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658" name="Google Shape;658;p17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59" name="Google Shape;659;p1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9" name="Google Shape;669;p17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670" name="Google Shape;670;p1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vindpcoder/obesity-or-cvd-risk-classifyregressorclust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Expo São Judas</a:t>
            </a:r>
            <a:endParaRPr dirty="0"/>
          </a:p>
        </p:txBody>
      </p:sp>
      <p:grpSp>
        <p:nvGrpSpPr>
          <p:cNvPr id="686" name="Google Shape;686;p1"/>
          <p:cNvGrpSpPr/>
          <p:nvPr/>
        </p:nvGrpSpPr>
        <p:grpSpPr>
          <a:xfrm rot="10800000">
            <a:off x="222554" y="3683072"/>
            <a:ext cx="883262" cy="242091"/>
            <a:chOff x="2300350" y="2601250"/>
            <a:chExt cx="2275275" cy="623625"/>
          </a:xfrm>
        </p:grpSpPr>
        <p:sp>
          <p:nvSpPr>
            <p:cNvPr id="687" name="Google Shape;687;p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694" name="Google Shape;694;p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1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701" name="Google Shape;701;p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1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19" name="Google Shape;719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9" name="Google Shape;729;p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730" name="Google Shape;730;p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1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647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>
                <a:solidFill>
                  <a:schemeClr val="accent2"/>
                </a:solidFill>
              </a:rPr>
              <a:t>Inteligência Artificial</a:t>
            </a:r>
            <a:br>
              <a:rPr lang="en" sz="3000" dirty="0"/>
            </a:b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Peso Corporal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Hábitos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Alimentares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Condições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Físicas</a:t>
            </a:r>
            <a:endParaRPr sz="3000" dirty="0"/>
          </a:p>
        </p:txBody>
      </p:sp>
      <p:pic>
        <p:nvPicPr>
          <p:cNvPr id="745" name="Google Shape;7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0AFE489-F02E-06FE-40C5-415E6FBA4463}"/>
              </a:ext>
            </a:extLst>
          </p:cNvPr>
          <p:cNvSpPr txBox="1"/>
          <p:nvPr/>
        </p:nvSpPr>
        <p:spPr>
          <a:xfrm>
            <a:off x="4249675" y="2557266"/>
            <a:ext cx="91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lt1"/>
                </a:solidFill>
                <a:latin typeface="Exo"/>
                <a:sym typeface="Exo"/>
              </a:rPr>
              <a:t>12.2024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E3623-DF5C-3B3C-C82D-40878AC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95" y="823890"/>
            <a:ext cx="4709610" cy="572700"/>
          </a:xfrm>
        </p:spPr>
        <p:txBody>
          <a:bodyPr/>
          <a:lstStyle/>
          <a:p>
            <a:r>
              <a:rPr lang="pt-BR" dirty="0"/>
              <a:t>Comitê de Classificação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5D80D7-7BF5-C45A-7F6F-1836E98C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" y="1653540"/>
            <a:ext cx="3308577" cy="25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1D34E5-C226-F3E1-80A7-CA595051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24" y="1653540"/>
            <a:ext cx="3187732" cy="25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928FBF-E470-EBE0-1DD2-32C253681E86}"/>
              </a:ext>
            </a:extLst>
          </p:cNvPr>
          <p:cNvSpPr txBox="1"/>
          <p:nvPr/>
        </p:nvSpPr>
        <p:spPr>
          <a:xfrm>
            <a:off x="3255589" y="4404373"/>
            <a:ext cx="2632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 = 97%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 = 99,49%</a:t>
            </a:r>
          </a:p>
        </p:txBody>
      </p:sp>
    </p:spTree>
    <p:extLst>
      <p:ext uri="{BB962C8B-B14F-4D97-AF65-F5344CB8AC3E}">
        <p14:creationId xmlns:p14="http://schemas.microsoft.com/office/powerpoint/2010/main" val="9236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736763-6775-9E83-B5D1-E3498A1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23890"/>
            <a:ext cx="4344300" cy="5727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B29B7E8-72E5-4F3A-8D8F-DDADA21F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69" y="2007697"/>
            <a:ext cx="5876062" cy="13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7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DA5A206-90AA-F3FA-2583-48CBC7B8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30" y="2724150"/>
            <a:ext cx="7536630" cy="689610"/>
          </a:xfrm>
        </p:spPr>
        <p:txBody>
          <a:bodyPr/>
          <a:lstStyle/>
          <a:p>
            <a:pPr algn="just"/>
            <a:r>
              <a:rPr lang="pt-BR" b="1" dirty="0" err="1"/>
              <a:t>Dataset</a:t>
            </a:r>
            <a:r>
              <a:rPr lang="pt-BR" b="1" dirty="0"/>
              <a:t>: </a:t>
            </a:r>
            <a:r>
              <a:rPr lang="en-US" dirty="0"/>
              <a:t>Obesity or CVD risk (Classify/Regressor/Cluster)</a:t>
            </a:r>
            <a:endParaRPr lang="pt-BR" dirty="0"/>
          </a:p>
          <a:p>
            <a:pPr algn="just"/>
            <a:r>
              <a:rPr lang="pt-BR" dirty="0">
                <a:hlinkClick r:id="rId2"/>
              </a:rPr>
              <a:t>https://www.kaggle.com/datasets/aravindpcoder/obesity-or-cvd-risk-classifyregressorcluster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30A080-1BF9-3E6A-CA2C-32303FDB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73243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" name="Google Shape;1356;g1308852e33c_4_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027" y="415530"/>
            <a:ext cx="5389330" cy="215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g1308852e33c_4_595"/>
          <p:cNvSpPr txBox="1"/>
          <p:nvPr/>
        </p:nvSpPr>
        <p:spPr>
          <a:xfrm>
            <a:off x="2256676" y="1926222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Alguma dúvida?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g1308852e33c_4_595"/>
          <p:cNvSpPr txBox="1"/>
          <p:nvPr/>
        </p:nvSpPr>
        <p:spPr>
          <a:xfrm>
            <a:off x="4347962" y="2188879"/>
            <a:ext cx="6744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g1308852e33c_4_5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"/>
          <p:cNvSpPr txBox="1">
            <a:spLocks noGrp="1"/>
          </p:cNvSpPr>
          <p:nvPr>
            <p:ph type="title"/>
          </p:nvPr>
        </p:nvSpPr>
        <p:spPr>
          <a:xfrm>
            <a:off x="3112050" y="1237500"/>
            <a:ext cx="2919900" cy="26685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 dirty="0"/>
              <a:t>Equipe</a:t>
            </a:r>
            <a:endParaRPr sz="2500" dirty="0"/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br>
              <a:rPr lang="en" sz="1300" b="0" dirty="0"/>
            </a:br>
            <a:r>
              <a:rPr lang="en" sz="1300" b="0" dirty="0"/>
              <a:t>Gustavo Rodrigues – 822125117</a:t>
            </a:r>
            <a:br>
              <a:rPr lang="en" sz="1300" b="0" dirty="0"/>
            </a:br>
            <a:r>
              <a:rPr lang="en" sz="1300" b="0" dirty="0"/>
              <a:t>Juan Souza – </a:t>
            </a:r>
            <a:r>
              <a:rPr lang="pt-BR" sz="1300" b="0" dirty="0"/>
              <a:t>822138724</a:t>
            </a:r>
            <a:br>
              <a:rPr lang="en" sz="1300" b="0" dirty="0"/>
            </a:br>
            <a:r>
              <a:rPr lang="en" sz="1300" b="0" dirty="0"/>
              <a:t>João Pedro Silva – </a:t>
            </a:r>
            <a:r>
              <a:rPr lang="pt-BR" sz="1300" b="0" dirty="0"/>
              <a:t>822153960</a:t>
            </a:r>
            <a:br>
              <a:rPr lang="en" sz="1300" b="0" dirty="0"/>
            </a:br>
            <a:r>
              <a:rPr lang="en" sz="1300" b="0" dirty="0"/>
              <a:t>Marcio Faria – </a:t>
            </a:r>
            <a:r>
              <a:rPr lang="pt-BR" sz="1300" b="0" dirty="0"/>
              <a:t>824219962</a:t>
            </a:r>
            <a:br>
              <a:rPr lang="pt-BR" sz="1300" b="0" dirty="0"/>
            </a:br>
            <a:br>
              <a:rPr lang="pt-BR" sz="1300" b="0" dirty="0"/>
            </a:br>
            <a:r>
              <a:rPr lang="pt-BR" sz="1400" dirty="0"/>
              <a:t>Professores:</a:t>
            </a:r>
            <a:br>
              <a:rPr lang="pt-BR" sz="1300" b="0" dirty="0"/>
            </a:br>
            <a:r>
              <a:rPr lang="pt-BR" sz="1300" b="0" dirty="0"/>
              <a:t>José Carmino Gomes Junior</a:t>
            </a:r>
            <a:br>
              <a:rPr lang="pt-BR" sz="1300" b="0" dirty="0"/>
            </a:br>
            <a:r>
              <a:rPr lang="pt-BR" sz="1300" b="0" dirty="0"/>
              <a:t>Bruno Silveira de Lima Honda</a:t>
            </a:r>
            <a:endParaRPr sz="1300" b="0" dirty="0">
              <a:sym typeface="Arial"/>
            </a:endParaRPr>
          </a:p>
        </p:txBody>
      </p:sp>
      <p:grpSp>
        <p:nvGrpSpPr>
          <p:cNvPr id="751" name="Google Shape;751;p2"/>
          <p:cNvGrpSpPr/>
          <p:nvPr/>
        </p:nvGrpSpPr>
        <p:grpSpPr>
          <a:xfrm flipH="1">
            <a:off x="1743452" y="2519993"/>
            <a:ext cx="883262" cy="242091"/>
            <a:chOff x="2300350" y="2601250"/>
            <a:chExt cx="2275275" cy="623625"/>
          </a:xfrm>
        </p:grpSpPr>
        <p:sp>
          <p:nvSpPr>
            <p:cNvPr id="752" name="Google Shape;75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Google Shape;758;p2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2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760" name="Google Shape;760;p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2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775" name="Google Shape;775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2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781" name="Google Shape;781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82" name="Google Shape;782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93" name="Google Shape;793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3" name="Google Shape;803;p2"/>
          <p:cNvGrpSpPr/>
          <p:nvPr/>
        </p:nvGrpSpPr>
        <p:grpSpPr>
          <a:xfrm flipH="1">
            <a:off x="6293964" y="2541893"/>
            <a:ext cx="883262" cy="242091"/>
            <a:chOff x="2300350" y="2601250"/>
            <a:chExt cx="2275275" cy="623625"/>
          </a:xfrm>
        </p:grpSpPr>
        <p:sp>
          <p:nvSpPr>
            <p:cNvPr id="804" name="Google Shape;804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0" name="Google Shape;8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2"/>
          <p:cNvGrpSpPr/>
          <p:nvPr/>
        </p:nvGrpSpPr>
        <p:grpSpPr>
          <a:xfrm>
            <a:off x="6915976" y="1198319"/>
            <a:ext cx="1252896" cy="51000"/>
            <a:chOff x="2915381" y="4104819"/>
            <a:chExt cx="1252896" cy="51000"/>
          </a:xfrm>
        </p:grpSpPr>
        <p:sp>
          <p:nvSpPr>
            <p:cNvPr id="812" name="Google Shape;812;p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aa80c8cac9_0_0"/>
          <p:cNvSpPr txBox="1">
            <a:spLocks noGrp="1"/>
          </p:cNvSpPr>
          <p:nvPr>
            <p:ph type="title"/>
          </p:nvPr>
        </p:nvSpPr>
        <p:spPr>
          <a:xfrm>
            <a:off x="9565350" y="4710075"/>
            <a:ext cx="619200" cy="299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grpSp>
        <p:nvGrpSpPr>
          <p:cNvPr id="831" name="Google Shape;831;g1aa80c8cac9_0_0"/>
          <p:cNvGrpSpPr/>
          <p:nvPr/>
        </p:nvGrpSpPr>
        <p:grpSpPr>
          <a:xfrm flipH="1">
            <a:off x="6763564" y="1354893"/>
            <a:ext cx="883262" cy="242091"/>
            <a:chOff x="2300350" y="2601250"/>
            <a:chExt cx="2275275" cy="623625"/>
          </a:xfrm>
        </p:grpSpPr>
        <p:sp>
          <p:nvSpPr>
            <p:cNvPr id="832" name="Google Shape;832;g1aa80c8cac9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aa80c8cac9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aa80c8cac9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aa80c8cac9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1aa80c8cac9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aa80c8cac9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g1aa80c8cac9_0_0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g1aa80c8cac9_0_0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840" name="Google Shape;840;g1aa80c8cac9_0_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1aa80c8cac9_0_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1aa80c8cac9_0_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1aa80c8cac9_0_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1aa80c8cac9_0_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1aa80c8cac9_0_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1aa80c8cac9_0_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1aa80c8cac9_0_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aa80c8cac9_0_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aa80c8cac9_0_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1aa80c8cac9_0_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1aa80c8cac9_0_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1aa80c8cac9_0_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1aa80c8cac9_0_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g1aa80c8cac9_0_0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855" name="Google Shape;855;g1aa80c8cac9_0_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1aa80c8cac9_0_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1aa80c8cac9_0_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1aa80c8cac9_0_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1aa80c8cac9_0_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g1aa80c8cac9_0_0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861" name="Google Shape;861;g1aa80c8cac9_0_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62" name="Google Shape;862;g1aa80c8cac9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1aa80c8cac9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1aa80c8cac9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1aa80c8cac9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1aa80c8cac9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g1aa80c8cac9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1aa80c8cac9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g1aa80c8cac9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g1aa80c8cac9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g1aa80c8cac9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g1aa80c8cac9_0_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73" name="Google Shape;873;g1aa80c8cac9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g1aa80c8cac9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g1aa80c8cac9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g1aa80c8cac9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g1aa80c8cac9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1aa80c8cac9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g1aa80c8cac9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g1aa80c8cac9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g1aa80c8cac9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g1aa80c8cac9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3" name="Google Shape;883;g1aa80c8cac9_0_0"/>
          <p:cNvGrpSpPr/>
          <p:nvPr/>
        </p:nvGrpSpPr>
        <p:grpSpPr>
          <a:xfrm flipH="1">
            <a:off x="4238164" y="4467993"/>
            <a:ext cx="883262" cy="242091"/>
            <a:chOff x="2300350" y="2601250"/>
            <a:chExt cx="2275275" cy="623625"/>
          </a:xfrm>
        </p:grpSpPr>
        <p:sp>
          <p:nvSpPr>
            <p:cNvPr id="884" name="Google Shape;884;g1aa80c8cac9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aa80c8cac9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aa80c8cac9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aa80c8cac9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aa80c8cac9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aa80c8cac9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0" name="Google Shape;890;g1aa80c8cac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g1aa80c8cac9_0_0"/>
          <p:cNvSpPr txBox="1">
            <a:spLocks noGrp="1"/>
          </p:cNvSpPr>
          <p:nvPr>
            <p:ph type="title"/>
          </p:nvPr>
        </p:nvSpPr>
        <p:spPr>
          <a:xfrm>
            <a:off x="3438000" y="480900"/>
            <a:ext cx="2268000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92" name="Google Shape;892;g1aa80c8cac9_0_0"/>
          <p:cNvSpPr txBox="1"/>
          <p:nvPr/>
        </p:nvSpPr>
        <p:spPr>
          <a:xfrm>
            <a:off x="1419900" y="2067525"/>
            <a:ext cx="6304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 objetivo do projeto é desenvolver um </a:t>
            </a:r>
            <a:r>
              <a:rPr lang="en" b="1" dirty="0">
                <a:solidFill>
                  <a:srgbClr val="05FFFF"/>
                </a:solidFill>
                <a:latin typeface="PT Sans"/>
                <a:ea typeface="PT Sans"/>
                <a:cs typeface="PT Sans"/>
                <a:sym typeface="PT Sans"/>
              </a:rPr>
              <a:t>Comitê de Decisão </a:t>
            </a: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utilizando técnicas de </a:t>
            </a:r>
            <a:r>
              <a:rPr lang="en" b="1" dirty="0">
                <a:solidFill>
                  <a:srgbClr val="05FFFF"/>
                </a:solidFill>
                <a:latin typeface="PT Sans"/>
                <a:ea typeface="PT Sans"/>
                <a:cs typeface="PT Sans"/>
                <a:sym typeface="PT Sans"/>
              </a:rPr>
              <a:t>Inteligência Artificial</a:t>
            </a:r>
            <a:r>
              <a:rPr lang="en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para Classificação de Níveis de Peso Corporal. </a:t>
            </a:r>
            <a:endParaRPr b="1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Google Shape;893;g1aa80c8cac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52c2f5dd35_0_0"/>
          <p:cNvSpPr txBox="1">
            <a:spLocks noGrp="1"/>
          </p:cNvSpPr>
          <p:nvPr>
            <p:ph type="title"/>
          </p:nvPr>
        </p:nvSpPr>
        <p:spPr>
          <a:xfrm>
            <a:off x="9565350" y="4710075"/>
            <a:ext cx="619200" cy="299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grpSp>
        <p:nvGrpSpPr>
          <p:cNvPr id="899" name="Google Shape;899;g252c2f5dd35_0_0"/>
          <p:cNvGrpSpPr/>
          <p:nvPr/>
        </p:nvGrpSpPr>
        <p:grpSpPr>
          <a:xfrm flipH="1">
            <a:off x="6763564" y="1354894"/>
            <a:ext cx="883262" cy="242091"/>
            <a:chOff x="2300350" y="2601250"/>
            <a:chExt cx="2275275" cy="623625"/>
          </a:xfrm>
        </p:grpSpPr>
        <p:sp>
          <p:nvSpPr>
            <p:cNvPr id="900" name="Google Shape;900;g252c2f5dd35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52c2f5dd35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52c2f5dd35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52c2f5dd35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52c2f5dd35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52c2f5dd35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g252c2f5dd35_0_0"/>
          <p:cNvSpPr/>
          <p:nvPr/>
        </p:nvSpPr>
        <p:spPr>
          <a:xfrm rot="10800000">
            <a:off x="6176787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g252c2f5dd35_0_0"/>
          <p:cNvGrpSpPr/>
          <p:nvPr/>
        </p:nvGrpSpPr>
        <p:grpSpPr>
          <a:xfrm>
            <a:off x="6763576" y="1045919"/>
            <a:ext cx="1252896" cy="51000"/>
            <a:chOff x="2915381" y="4104819"/>
            <a:chExt cx="1252896" cy="51000"/>
          </a:xfrm>
        </p:grpSpPr>
        <p:sp>
          <p:nvSpPr>
            <p:cNvPr id="908" name="Google Shape;908;g252c2f5dd35_0_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52c2f5dd35_0_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52c2f5dd35_0_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52c2f5dd35_0_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252c2f5dd35_0_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252c2f5dd35_0_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52c2f5dd35_0_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52c2f5dd35_0_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52c2f5dd35_0_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52c2f5dd35_0_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52c2f5dd35_0_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252c2f5dd35_0_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52c2f5dd35_0_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52c2f5dd35_0_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g252c2f5dd35_0_0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923" name="Google Shape;923;g252c2f5dd35_0_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52c2f5dd35_0_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52c2f5dd35_0_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252c2f5dd35_0_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252c2f5dd35_0_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g252c2f5dd35_0_0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929" name="Google Shape;929;g252c2f5dd35_0_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30" name="Google Shape;930;g252c2f5dd35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252c2f5dd35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252c2f5dd35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252c2f5dd35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252c2f5dd35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252c2f5dd35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52c2f5dd35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252c2f5dd35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52c2f5dd35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252c2f5dd35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0" name="Google Shape;940;g252c2f5dd35_0_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41" name="Google Shape;941;g252c2f5dd35_0_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52c2f5dd35_0_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52c2f5dd35_0_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52c2f5dd35_0_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52c2f5dd35_0_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52c2f5dd35_0_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52c2f5dd35_0_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52c2f5dd35_0_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52c2f5dd35_0_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52c2f5dd35_0_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1" name="Google Shape;951;g252c2f5dd35_0_0"/>
          <p:cNvGrpSpPr/>
          <p:nvPr/>
        </p:nvGrpSpPr>
        <p:grpSpPr>
          <a:xfrm flipH="1">
            <a:off x="4238164" y="4467994"/>
            <a:ext cx="883262" cy="242091"/>
            <a:chOff x="2300350" y="2601250"/>
            <a:chExt cx="2275275" cy="623625"/>
          </a:xfrm>
        </p:grpSpPr>
        <p:sp>
          <p:nvSpPr>
            <p:cNvPr id="952" name="Google Shape;952;g252c2f5dd35_0_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52c2f5dd35_0_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52c2f5dd35_0_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52c2f5dd35_0_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52c2f5dd35_0_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52c2f5dd35_0_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8" name="Google Shape;958;g252c2f5dd3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252c2f5dd35_0_0"/>
          <p:cNvSpPr txBox="1">
            <a:spLocks noGrp="1"/>
          </p:cNvSpPr>
          <p:nvPr>
            <p:ph type="title"/>
          </p:nvPr>
        </p:nvSpPr>
        <p:spPr>
          <a:xfrm>
            <a:off x="2837751" y="482339"/>
            <a:ext cx="3468498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Contextualização</a:t>
            </a:r>
            <a:endParaRPr dirty="0"/>
          </a:p>
        </p:txBody>
      </p:sp>
      <p:sp>
        <p:nvSpPr>
          <p:cNvPr id="960" name="Google Shape;960;g252c2f5dd35_0_0"/>
          <p:cNvSpPr txBox="1"/>
          <p:nvPr/>
        </p:nvSpPr>
        <p:spPr>
          <a:xfrm>
            <a:off x="1048658" y="1938595"/>
            <a:ext cx="7049887" cy="155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pt-BR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Este trabalho, utiliza uma base de dados, contendo informações sobre a condição corporal de diferente pessoas com diversos atributos. A partir deste conjunto de dados, foram aplicadas técnicas de Regressão Logística, Árvore de Decisão e Rede Neural para classificação, que compõe um Comitê de Decisão para uma avaliação final.</a:t>
            </a:r>
            <a:endParaRPr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g252c2f5dd3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08852e33c_2_11"/>
          <p:cNvSpPr/>
          <p:nvPr/>
        </p:nvSpPr>
        <p:spPr>
          <a:xfrm rot="10800000">
            <a:off x="6346312" y="40765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g1308852e33c_2_11"/>
          <p:cNvGrpSpPr/>
          <p:nvPr/>
        </p:nvGrpSpPr>
        <p:grpSpPr>
          <a:xfrm>
            <a:off x="7017926" y="4834419"/>
            <a:ext cx="1252896" cy="51000"/>
            <a:chOff x="2915381" y="4104819"/>
            <a:chExt cx="1252896" cy="51000"/>
          </a:xfrm>
        </p:grpSpPr>
        <p:sp>
          <p:nvSpPr>
            <p:cNvPr id="970" name="Google Shape;970;g1308852e33c_2_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308852e33c_2_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308852e33c_2_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308852e33c_2_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308852e33c_2_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308852e33c_2_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308852e33c_2_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308852e33c_2_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308852e33c_2_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308852e33c_2_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308852e33c_2_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308852e33c_2_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308852e33c_2_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308852e33c_2_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g1308852e33c_2_11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985" name="Google Shape;985;g1308852e33c_2_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1308852e33c_2_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308852e33c_2_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308852e33c_2_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308852e33c_2_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0" name="Google Shape;990;g1308852e33c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g1308852e33c_2_11"/>
          <p:cNvSpPr txBox="1">
            <a:spLocks noGrp="1"/>
          </p:cNvSpPr>
          <p:nvPr>
            <p:ph type="title"/>
          </p:nvPr>
        </p:nvSpPr>
        <p:spPr>
          <a:xfrm>
            <a:off x="2051250" y="504675"/>
            <a:ext cx="5041500" cy="9936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 dirty="0"/>
              <a:t>Escolha do Dataset</a:t>
            </a:r>
            <a:endParaRPr sz="2500" dirty="0">
              <a:solidFill>
                <a:schemeClr val="accent2"/>
              </a:solidFill>
            </a:endParaRPr>
          </a:p>
        </p:txBody>
      </p:sp>
      <p:pic>
        <p:nvPicPr>
          <p:cNvPr id="992" name="Google Shape;992;g1308852e33c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472899" cy="64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D8BC7E-3305-1529-A2C9-90BD27BB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169" y="1818294"/>
            <a:ext cx="3679973" cy="20473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74FF3D-F0B0-E1FB-BE8D-A23E34C4D3DB}"/>
              </a:ext>
            </a:extLst>
          </p:cNvPr>
          <p:cNvSpPr txBox="1"/>
          <p:nvPr/>
        </p:nvSpPr>
        <p:spPr>
          <a:xfrm>
            <a:off x="1169580" y="2148352"/>
            <a:ext cx="2913321" cy="132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Base de Dados Íntegra</a:t>
            </a:r>
          </a:p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Poucos Dados não Tratados</a:t>
            </a:r>
          </a:p>
          <a:p>
            <a:pPr>
              <a:lnSpc>
                <a:spcPct val="200000"/>
              </a:lnSpc>
            </a:pPr>
            <a:r>
              <a:rPr lang="pt-BR" b="1" dirty="0">
                <a:solidFill>
                  <a:schemeClr val="lt1"/>
                </a:solidFill>
                <a:latin typeface="PT Sans"/>
              </a:rPr>
              <a:t>• Tema Importante para Discussão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BE9869B-AE14-286C-A3BA-9231916F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22" y="836873"/>
            <a:ext cx="4546755" cy="572700"/>
          </a:xfrm>
        </p:spPr>
        <p:txBody>
          <a:bodyPr/>
          <a:lstStyle/>
          <a:p>
            <a:r>
              <a:rPr lang="pt-BR" dirty="0"/>
              <a:t>Tratamento dos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D7917-3ACC-34FE-D9F5-00E4E891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4" y="1613931"/>
            <a:ext cx="3168676" cy="26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E58931-FF92-719E-AE20-A84E4277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1613931"/>
            <a:ext cx="3159519" cy="26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534610-3E24-1752-B967-3B31FC48B5FD}"/>
              </a:ext>
            </a:extLst>
          </p:cNvPr>
          <p:cNvSpPr txBox="1"/>
          <p:nvPr/>
        </p:nvSpPr>
        <p:spPr>
          <a:xfrm>
            <a:off x="1389186" y="4559773"/>
            <a:ext cx="69561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" b="1" dirty="0">
                <a:solidFill>
                  <a:schemeClr val="lt1"/>
                </a:solidFill>
                <a:latin typeface="PT Sans"/>
              </a:rPr>
              <a:t>Legenda:</a:t>
            </a:r>
            <a:endParaRPr lang="pt-BR" sz="1200" b="1" dirty="0">
              <a:solidFill>
                <a:schemeClr val="lt1"/>
              </a:solidFill>
              <a:latin typeface="PT Sa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01E540-81AF-0DA8-E184-B989CF11841E}"/>
              </a:ext>
            </a:extLst>
          </p:cNvPr>
          <p:cNvSpPr txBox="1"/>
          <p:nvPr/>
        </p:nvSpPr>
        <p:spPr>
          <a:xfrm>
            <a:off x="2483567" y="4515785"/>
            <a:ext cx="937569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0 – Abaixo do Peso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1 – Peso Normal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BA189D-6EFD-B67E-7036-5CBB750F6204}"/>
              </a:ext>
            </a:extLst>
          </p:cNvPr>
          <p:cNvSpPr txBox="1"/>
          <p:nvPr/>
        </p:nvSpPr>
        <p:spPr>
          <a:xfrm>
            <a:off x="4126253" y="4510984"/>
            <a:ext cx="1274267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2 – Excesso de Peso Nível 1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3 – Excesso de Peso Nível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914F08-68D9-A394-AB20-6E5BCCF25E4E}"/>
              </a:ext>
            </a:extLst>
          </p:cNvPr>
          <p:cNvSpPr txBox="1"/>
          <p:nvPr/>
        </p:nvSpPr>
        <p:spPr>
          <a:xfrm>
            <a:off x="6107453" y="4510984"/>
            <a:ext cx="1043895" cy="55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4 – Obesidade Tipo 1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5 – Obesidade Tipo 2</a:t>
            </a:r>
          </a:p>
          <a:p>
            <a:pPr>
              <a:lnSpc>
                <a:spcPct val="150000"/>
              </a:lnSpc>
            </a:pPr>
            <a:r>
              <a:rPr lang="pt-BR" sz="700" b="1" dirty="0">
                <a:solidFill>
                  <a:schemeClr val="lt1"/>
                </a:solidFill>
                <a:latin typeface="PT Sans"/>
              </a:rPr>
              <a:t>6 – Obesidade Tipo 3</a:t>
            </a:r>
          </a:p>
        </p:txBody>
      </p:sp>
    </p:spTree>
    <p:extLst>
      <p:ext uri="{BB962C8B-B14F-4D97-AF65-F5344CB8AC3E}">
        <p14:creationId xmlns:p14="http://schemas.microsoft.com/office/powerpoint/2010/main" val="3773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D28D49-6A47-C837-9DEC-EE85BE9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44091"/>
            <a:ext cx="4344300" cy="572700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E2F104-1271-24CF-DBCA-B2C0F33D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9" y="1684325"/>
            <a:ext cx="3174202" cy="24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5810EE-9FDA-D3C0-A66D-985DBD46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80" y="1684324"/>
            <a:ext cx="3060727" cy="24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7D9D401-B99B-0F6D-36FE-0ACD0043F09F}"/>
              </a:ext>
            </a:extLst>
          </p:cNvPr>
          <p:cNvSpPr txBox="1"/>
          <p:nvPr/>
        </p:nvSpPr>
        <p:spPr>
          <a:xfrm>
            <a:off x="3284756" y="4418632"/>
            <a:ext cx="2574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lt1"/>
                </a:solidFill>
                <a:latin typeface="PT Sans"/>
              </a:rPr>
              <a:t>AUC-ROC (Macro): 97.44%</a:t>
            </a:r>
          </a:p>
          <a:p>
            <a:pPr algn="ctr"/>
            <a:r>
              <a:rPr lang="pt-BR" b="1" dirty="0">
                <a:solidFill>
                  <a:schemeClr val="lt1"/>
                </a:solidFill>
                <a:latin typeface="PT Sans"/>
              </a:rPr>
              <a:t>F1-score (Minor </a:t>
            </a:r>
            <a:r>
              <a:rPr lang="pt-BR" b="1" dirty="0" err="1">
                <a:solidFill>
                  <a:schemeClr val="lt1"/>
                </a:solidFill>
                <a:latin typeface="PT Sans"/>
              </a:rPr>
              <a:t>Class</a:t>
            </a:r>
            <a:r>
              <a:rPr lang="pt-BR" b="1" dirty="0">
                <a:solidFill>
                  <a:schemeClr val="lt1"/>
                </a:solidFill>
                <a:latin typeface="PT Sans"/>
              </a:rPr>
              <a:t>): 87.16%</a:t>
            </a:r>
          </a:p>
        </p:txBody>
      </p:sp>
    </p:spTree>
    <p:extLst>
      <p:ext uri="{BB962C8B-B14F-4D97-AF65-F5344CB8AC3E}">
        <p14:creationId xmlns:p14="http://schemas.microsoft.com/office/powerpoint/2010/main" val="139148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92A1E8-2F64-A63F-1E1C-FC058C9F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37004"/>
            <a:ext cx="4344300" cy="572700"/>
          </a:xfrm>
        </p:spPr>
        <p:txBody>
          <a:bodyPr/>
          <a:lstStyle/>
          <a:p>
            <a:r>
              <a:rPr lang="pt-BR" dirty="0"/>
              <a:t>Árvore de Decisão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A9048E-526C-2F75-8593-19BFCCFB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9" y="1663906"/>
            <a:ext cx="3240027" cy="25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8DE0DC-4E03-7D28-B11A-C2D12ACD721D}"/>
              </a:ext>
            </a:extLst>
          </p:cNvPr>
          <p:cNvSpPr txBox="1"/>
          <p:nvPr/>
        </p:nvSpPr>
        <p:spPr>
          <a:xfrm>
            <a:off x="3284756" y="4418631"/>
            <a:ext cx="2574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AUC-ROC: 95,49%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Class: 94%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4FF6E4-8CC7-4414-B505-AAD59CCB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62" y="1663906"/>
            <a:ext cx="3159507" cy="25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8D65A2-52F2-38D5-D77F-1F6E4A0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50" y="829914"/>
            <a:ext cx="4344300" cy="572700"/>
          </a:xfrm>
        </p:spPr>
        <p:txBody>
          <a:bodyPr/>
          <a:lstStyle/>
          <a:p>
            <a:r>
              <a:rPr lang="pt-BR" dirty="0"/>
              <a:t>Rede Neural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6BE621-4088-D224-6630-DFC31B74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22" y="1651591"/>
            <a:ext cx="3255778" cy="257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BEE3A91-8111-2994-965E-2F717368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02" y="1651591"/>
            <a:ext cx="3242658" cy="25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A87963-C9FA-0EA0-B09E-6E866E79708C}"/>
              </a:ext>
            </a:extLst>
          </p:cNvPr>
          <p:cNvSpPr txBox="1"/>
          <p:nvPr/>
        </p:nvSpPr>
        <p:spPr>
          <a:xfrm>
            <a:off x="3255589" y="4404373"/>
            <a:ext cx="2632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AUC-ROC = 97%</a:t>
            </a:r>
          </a:p>
          <a:p>
            <a:pPr algn="ctr" fontAlgn="base"/>
            <a:r>
              <a:rPr lang="en-US" b="1" dirty="0">
                <a:solidFill>
                  <a:schemeClr val="lt1"/>
                </a:solidFill>
                <a:latin typeface="PT Sans"/>
              </a:rPr>
              <a:t>F1-score Minor Class = 99,49%</a:t>
            </a:r>
          </a:p>
        </p:txBody>
      </p:sp>
    </p:spTree>
    <p:extLst>
      <p:ext uri="{BB962C8B-B14F-4D97-AF65-F5344CB8AC3E}">
        <p14:creationId xmlns:p14="http://schemas.microsoft.com/office/powerpoint/2010/main" val="27455743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281</Words>
  <Application>Microsoft Office PowerPoint</Application>
  <PresentationFormat>Apresentação na tela (16:9)</PresentationFormat>
  <Paragraphs>39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Exo</vt:lpstr>
      <vt:lpstr>Arial</vt:lpstr>
      <vt:lpstr>PT Sans</vt:lpstr>
      <vt:lpstr>Roboto Condensed Light</vt:lpstr>
      <vt:lpstr>Data Center Business Plan by Slidesgo</vt:lpstr>
      <vt:lpstr>Inteligência Artificial Análise de Peso Corporal através de Hábitos Alimentares e Condições Físicas</vt:lpstr>
      <vt:lpstr>Equipe  Gustavo Rodrigues – 822125117 Juan Souza – 822138724 João Pedro Silva – 822153960 Marcio Faria – 824219962  Professores: José Carmino Gomes Junior Bruno Silveira de Lima Honda</vt:lpstr>
      <vt:lpstr>Apresentação do PowerPoint</vt:lpstr>
      <vt:lpstr>Apresentação do PowerPoint</vt:lpstr>
      <vt:lpstr>Escolha do Dataset</vt:lpstr>
      <vt:lpstr>Tratamento dos Dados</vt:lpstr>
      <vt:lpstr>Regressão Logística</vt:lpstr>
      <vt:lpstr>Árvore de Decisão</vt:lpstr>
      <vt:lpstr>Rede Neural</vt:lpstr>
      <vt:lpstr>Comitê de Classificação</vt:lpstr>
      <vt:lpstr>Conclusão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 Big Data</dc:title>
  <dc:creator>Rafael Vargas</dc:creator>
  <cp:lastModifiedBy>João P</cp:lastModifiedBy>
  <cp:revision>23</cp:revision>
  <dcterms:modified xsi:type="dcterms:W3CDTF">2024-12-06T21:28:46Z</dcterms:modified>
</cp:coreProperties>
</file>