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127000"/>
            <a:ext cx="10287000" cy="69812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604" y="2307803"/>
            <a:ext cx="4217670" cy="91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04071" y="2102942"/>
            <a:ext cx="811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0">
                <a:solidFill>
                  <a:srgbClr val="2364E9"/>
                </a:solidFill>
                <a:latin typeface="Arial MT"/>
                <a:cs typeface="Arial MT"/>
              </a:rPr>
              <a:t>Seminário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604" y="2307803"/>
            <a:ext cx="4217670" cy="91186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3335">
              <a:lnSpc>
                <a:spcPts val="3345"/>
              </a:lnSpc>
              <a:spcBef>
                <a:spcPts val="135"/>
              </a:spcBef>
            </a:pPr>
            <a:r>
              <a:rPr dirty="0" spc="350">
                <a:solidFill>
                  <a:srgbClr val="282828"/>
                </a:solidFill>
              </a:rPr>
              <a:t>O</a:t>
            </a:r>
            <a:r>
              <a:rPr dirty="0" spc="60">
                <a:solidFill>
                  <a:srgbClr val="282828"/>
                </a:solidFill>
              </a:rPr>
              <a:t> </a:t>
            </a:r>
            <a:r>
              <a:rPr dirty="0" spc="235"/>
              <a:t>Ecossistema</a:t>
            </a:r>
            <a:r>
              <a:rPr dirty="0" spc="215"/>
              <a:t> </a:t>
            </a:r>
            <a:r>
              <a:rPr dirty="0" spc="240">
                <a:solidFill>
                  <a:srgbClr val="282828"/>
                </a:solidFill>
              </a:rPr>
              <a:t>de</a:t>
            </a:r>
          </a:p>
          <a:p>
            <a:pPr marL="12700">
              <a:lnSpc>
                <a:spcPts val="3585"/>
              </a:lnSpc>
            </a:pPr>
            <a:r>
              <a:rPr dirty="0" sz="3500" spc="120">
                <a:solidFill>
                  <a:srgbClr val="282828"/>
                </a:solidFill>
              </a:rPr>
              <a:t>Investimento</a:t>
            </a:r>
            <a:r>
              <a:rPr dirty="0" sz="3500" spc="185">
                <a:solidFill>
                  <a:srgbClr val="282828"/>
                </a:solidFill>
              </a:rPr>
              <a:t> </a:t>
            </a:r>
            <a:r>
              <a:rPr dirty="0" sz="3500" spc="120"/>
              <a:t>Privado</a:t>
            </a:r>
            <a:endParaRPr sz="3500"/>
          </a:p>
        </p:txBody>
      </p:sp>
      <p:sp>
        <p:nvSpPr>
          <p:cNvPr id="4" name="object 4" descr=""/>
          <p:cNvSpPr txBox="1"/>
          <p:nvPr/>
        </p:nvSpPr>
        <p:spPr>
          <a:xfrm>
            <a:off x="1399809" y="3315370"/>
            <a:ext cx="323278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90">
                <a:solidFill>
                  <a:srgbClr val="2462E9"/>
                </a:solidFill>
                <a:latin typeface="Arial MT"/>
                <a:cs typeface="Arial MT"/>
              </a:rPr>
              <a:t>Startups</a:t>
            </a:r>
            <a:r>
              <a:rPr dirty="0" sz="1950" spc="1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950" spc="135">
                <a:solidFill>
                  <a:srgbClr val="2462E9"/>
                </a:solidFill>
                <a:latin typeface="Arial MT"/>
                <a:cs typeface="Arial MT"/>
              </a:rPr>
              <a:t>em</a:t>
            </a:r>
            <a:r>
              <a:rPr dirty="0" sz="1950" spc="9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950" spc="50">
                <a:solidFill>
                  <a:srgbClr val="2462E9"/>
                </a:solidFill>
                <a:latin typeface="Arial MT"/>
                <a:cs typeface="Arial MT"/>
              </a:rPr>
              <a:t>Estágio</a:t>
            </a:r>
            <a:r>
              <a:rPr dirty="0" sz="1950" spc="1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950" spc="60">
                <a:solidFill>
                  <a:srgbClr val="2364E9"/>
                </a:solidFill>
                <a:latin typeface="Arial MT"/>
                <a:cs typeface="Arial MT"/>
              </a:rPr>
              <a:t>Inicial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1273" y="4270550"/>
            <a:ext cx="2105660" cy="14719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just" marL="26670">
              <a:lnSpc>
                <a:spcPct val="100000"/>
              </a:lnSpc>
              <a:spcBef>
                <a:spcPts val="795"/>
              </a:spcBef>
            </a:pPr>
            <a:r>
              <a:rPr dirty="0" sz="1150">
                <a:solidFill>
                  <a:srgbClr val="7E7E7E"/>
                </a:solidFill>
                <a:latin typeface="Arial MT"/>
                <a:cs typeface="Arial MT"/>
              </a:rPr>
              <a:t>Apresentado</a:t>
            </a:r>
            <a:r>
              <a:rPr dirty="0" sz="1150" spc="459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69727E"/>
                </a:solidFill>
                <a:latin typeface="Arial MT"/>
                <a:cs typeface="Arial MT"/>
              </a:rPr>
              <a:t>por:</a:t>
            </a:r>
            <a:endParaRPr sz="1150">
              <a:latin typeface="Arial MT"/>
              <a:cs typeface="Arial MT"/>
            </a:endParaRPr>
          </a:p>
          <a:p>
            <a:pPr algn="just" marL="12700" marR="5080">
              <a:lnSpc>
                <a:spcPct val="113900"/>
              </a:lnSpc>
              <a:spcBef>
                <a:spcPts val="545"/>
              </a:spcBef>
            </a:pPr>
            <a:r>
              <a:rPr dirty="0" sz="1250" spc="85">
                <a:solidFill>
                  <a:srgbClr val="3B82F6"/>
                </a:solidFill>
                <a:latin typeface="Arial MT"/>
                <a:cs typeface="Arial MT"/>
              </a:rPr>
              <a:t>@</a:t>
            </a:r>
            <a:r>
              <a:rPr dirty="0" sz="1250" spc="484">
                <a:solidFill>
                  <a:srgbClr val="3B82F6"/>
                </a:solidFill>
                <a:latin typeface="Arial MT"/>
                <a:cs typeface="Arial MT"/>
              </a:rPr>
              <a:t> </a:t>
            </a:r>
            <a:r>
              <a:rPr dirty="0" sz="1250" spc="75">
                <a:solidFill>
                  <a:srgbClr val="424242"/>
                </a:solidFill>
                <a:latin typeface="Arial MT"/>
                <a:cs typeface="Arial MT"/>
              </a:rPr>
              <a:t>[Nome</a:t>
            </a:r>
            <a:r>
              <a:rPr dirty="0" sz="1250" spc="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65">
                <a:solidFill>
                  <a:srgbClr val="424242"/>
                </a:solidFill>
                <a:latin typeface="Arial MT"/>
                <a:cs typeface="Arial MT"/>
              </a:rPr>
              <a:t>do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55">
                <a:solidFill>
                  <a:srgbClr val="424242"/>
                </a:solidFill>
                <a:latin typeface="Arial MT"/>
                <a:cs typeface="Arial MT"/>
              </a:rPr>
              <a:t>Integrante</a:t>
            </a:r>
            <a:r>
              <a:rPr dirty="0" sz="1250" spc="-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I] </a:t>
            </a:r>
            <a:r>
              <a:rPr dirty="0" sz="1250" spc="85">
                <a:solidFill>
                  <a:srgbClr val="3B82F6"/>
                </a:solidFill>
                <a:latin typeface="Arial MT"/>
                <a:cs typeface="Arial MT"/>
              </a:rPr>
              <a:t>@</a:t>
            </a:r>
            <a:r>
              <a:rPr dirty="0" sz="1250" spc="480">
                <a:solidFill>
                  <a:srgbClr val="3B82F6"/>
                </a:solidFill>
                <a:latin typeface="Arial MT"/>
                <a:cs typeface="Arial MT"/>
              </a:rPr>
              <a:t> </a:t>
            </a:r>
            <a:r>
              <a:rPr dirty="0" sz="1250" spc="75">
                <a:solidFill>
                  <a:srgbClr val="424242"/>
                </a:solidFill>
                <a:latin typeface="Arial MT"/>
                <a:cs typeface="Arial MT"/>
              </a:rPr>
              <a:t>[Nome</a:t>
            </a:r>
            <a:r>
              <a:rPr dirty="0" sz="1250" spc="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65">
                <a:solidFill>
                  <a:srgbClr val="424242"/>
                </a:solidFill>
                <a:latin typeface="Arial MT"/>
                <a:cs typeface="Arial MT"/>
              </a:rPr>
              <a:t>do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55">
                <a:solidFill>
                  <a:srgbClr val="424242"/>
                </a:solidFill>
                <a:latin typeface="Arial MT"/>
                <a:cs typeface="Arial MT"/>
              </a:rPr>
              <a:t>Integrante</a:t>
            </a:r>
            <a:r>
              <a:rPr dirty="0" sz="1250" spc="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2] </a:t>
            </a:r>
            <a:r>
              <a:rPr dirty="0" sz="1250" spc="85">
                <a:solidFill>
                  <a:srgbClr val="3B82F6"/>
                </a:solidFill>
                <a:latin typeface="Arial MT"/>
                <a:cs typeface="Arial MT"/>
              </a:rPr>
              <a:t>@</a:t>
            </a:r>
            <a:r>
              <a:rPr dirty="0" sz="1250" spc="484">
                <a:solidFill>
                  <a:srgbClr val="3B82F6"/>
                </a:solidFill>
                <a:latin typeface="Arial MT"/>
                <a:cs typeface="Arial MT"/>
              </a:rPr>
              <a:t> </a:t>
            </a:r>
            <a:r>
              <a:rPr dirty="0" sz="1250" spc="75">
                <a:solidFill>
                  <a:srgbClr val="424242"/>
                </a:solidFill>
                <a:latin typeface="Arial MT"/>
                <a:cs typeface="Arial MT"/>
              </a:rPr>
              <a:t>[Nome</a:t>
            </a:r>
            <a:r>
              <a:rPr dirty="0" sz="1250" spc="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65">
                <a:solidFill>
                  <a:srgbClr val="424242"/>
                </a:solidFill>
                <a:latin typeface="Arial MT"/>
                <a:cs typeface="Arial MT"/>
              </a:rPr>
              <a:t>do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55">
                <a:solidFill>
                  <a:srgbClr val="424242"/>
                </a:solidFill>
                <a:latin typeface="Arial MT"/>
                <a:cs typeface="Arial MT"/>
              </a:rPr>
              <a:t>Integrante</a:t>
            </a:r>
            <a:r>
              <a:rPr dirty="0" sz="1250" spc="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3]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2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100">
                <a:solidFill>
                  <a:srgbClr val="3B82F6"/>
                </a:solidFill>
                <a:latin typeface="Arial MT"/>
                <a:cs typeface="Arial MT"/>
              </a:rPr>
              <a:t>l}{j</a:t>
            </a:r>
            <a:r>
              <a:rPr dirty="0" sz="1100" spc="215">
                <a:solidFill>
                  <a:srgbClr val="3B82F6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4B70AF"/>
                </a:solidFill>
                <a:latin typeface="Arial MT"/>
                <a:cs typeface="Arial MT"/>
              </a:rPr>
              <a:t>15</a:t>
            </a:r>
            <a:r>
              <a:rPr dirty="0" sz="1100" spc="-20">
                <a:solidFill>
                  <a:srgbClr val="4B70A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B5464"/>
                </a:solidFill>
                <a:latin typeface="Arial MT"/>
                <a:cs typeface="Arial MT"/>
              </a:rPr>
              <a:t>de</a:t>
            </a:r>
            <a:r>
              <a:rPr dirty="0" sz="1100" spc="190">
                <a:solidFill>
                  <a:srgbClr val="4B5464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607B8C"/>
                </a:solidFill>
                <a:latin typeface="Arial MT"/>
                <a:cs typeface="Arial MT"/>
              </a:rPr>
              <a:t>setem</a:t>
            </a:r>
            <a:r>
              <a:rPr dirty="0" sz="1100" spc="-204">
                <a:solidFill>
                  <a:srgbClr val="607B8C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4B5464"/>
                </a:solidFill>
                <a:latin typeface="Arial MT"/>
                <a:cs typeface="Arial MT"/>
              </a:rPr>
              <a:t>bro</a:t>
            </a:r>
            <a:r>
              <a:rPr dirty="0" sz="1100" spc="-15">
                <a:solidFill>
                  <a:srgbClr val="4B5464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4B5464"/>
                </a:solidFill>
                <a:latin typeface="Arial MT"/>
                <a:cs typeface="Arial MT"/>
              </a:rPr>
              <a:t>de</a:t>
            </a:r>
            <a:r>
              <a:rPr dirty="0" sz="1100" spc="-50">
                <a:solidFill>
                  <a:srgbClr val="4B5464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4B677E"/>
                </a:solidFill>
                <a:latin typeface="Arial MT"/>
                <a:cs typeface="Arial MT"/>
              </a:rPr>
              <a:t>2O25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127000"/>
            <a:ext cx="10287000" cy="698122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14558" y="2342629"/>
            <a:ext cx="249491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Síntese</a:t>
            </a:r>
            <a:r>
              <a:rPr dirty="0" sz="1550" spc="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2A2A2A"/>
                </a:solidFill>
                <a:latin typeface="Arial MT"/>
                <a:cs typeface="Arial MT"/>
              </a:rPr>
              <a:t>dos</a:t>
            </a:r>
            <a:r>
              <a:rPr dirty="0" sz="1550" spc="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60">
                <a:solidFill>
                  <a:srgbClr val="282828"/>
                </a:solidFill>
                <a:latin typeface="Arial MT"/>
                <a:cs typeface="Arial MT"/>
              </a:rPr>
              <a:t>Aprendizados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7637" y="2847974"/>
            <a:ext cx="362013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23000"/>
              </a:lnSpc>
              <a:spcBef>
                <a:spcPts val="100"/>
              </a:spcBef>
            </a:pPr>
            <a:r>
              <a:rPr dirty="0" sz="1000" spc="40">
                <a:solidFill>
                  <a:srgbClr val="697CA0"/>
                </a:solidFill>
                <a:latin typeface="Arial MT"/>
                <a:cs typeface="Arial MT"/>
              </a:rPr>
              <a:t>O</a:t>
            </a:r>
            <a:r>
              <a:rPr dirty="0" sz="1000" spc="-60">
                <a:solidFill>
                  <a:srgbClr val="697CA0"/>
                </a:solidFill>
                <a:latin typeface="Arial MT"/>
                <a:cs typeface="Arial MT"/>
              </a:rPr>
              <a:t> </a:t>
            </a:r>
            <a:r>
              <a:rPr dirty="0" sz="1000" spc="30">
                <a:solidFill>
                  <a:srgbClr val="424242"/>
                </a:solidFill>
                <a:latin typeface="Arial MT"/>
                <a:cs typeface="Arial MT"/>
              </a:rPr>
              <a:t>ecossistema</a:t>
            </a:r>
            <a:r>
              <a:rPr dirty="0" sz="10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000" spc="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424242"/>
                </a:solidFill>
                <a:latin typeface="Arial MT"/>
                <a:cs typeface="Arial MT"/>
              </a:rPr>
              <a:t>startu</a:t>
            </a:r>
            <a:r>
              <a:rPr dirty="0" sz="1000" spc="-1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7EC1FF"/>
                </a:solidFill>
                <a:latin typeface="Arial MT"/>
                <a:cs typeface="Arial MT"/>
              </a:rPr>
              <a:t>ps</a:t>
            </a:r>
            <a:r>
              <a:rPr dirty="0" sz="1000" spc="-25">
                <a:solidFill>
                  <a:srgbClr val="7EC1FF"/>
                </a:solidFill>
                <a:latin typeface="Arial MT"/>
                <a:cs typeface="Arial MT"/>
              </a:rPr>
              <a:t> </a:t>
            </a:r>
            <a:r>
              <a:rPr dirty="0" sz="1000" spc="30">
                <a:solidFill>
                  <a:srgbClr val="424242"/>
                </a:solidFill>
                <a:latin typeface="Arial MT"/>
                <a:cs typeface="Arial MT"/>
              </a:rPr>
              <a:t>brasileiro</a:t>
            </a:r>
            <a:r>
              <a:rPr dirty="0" sz="1000" spc="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4B4B4B"/>
                </a:solidFill>
                <a:latin typeface="Arial MT"/>
                <a:cs typeface="Arial MT"/>
              </a:rPr>
              <a:t>está</a:t>
            </a:r>
            <a:r>
              <a:rPr dirty="0" sz="1000" spc="5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7995B3"/>
                </a:solidFill>
                <a:latin typeface="Arial MT"/>
                <a:cs typeface="Arial MT"/>
              </a:rPr>
              <a:t>em</a:t>
            </a:r>
            <a:r>
              <a:rPr dirty="0" sz="1000" spc="90">
                <a:solidFill>
                  <a:srgbClr val="7995B3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2462E9"/>
                </a:solidFill>
                <a:latin typeface="Arial MT"/>
                <a:cs typeface="Arial MT"/>
              </a:rPr>
              <a:t>crescimento </a:t>
            </a:r>
            <a:r>
              <a:rPr dirty="0" sz="1000">
                <a:solidFill>
                  <a:srgbClr val="386BEB"/>
                </a:solidFill>
                <a:latin typeface="Arial MT"/>
                <a:cs typeface="Arial MT"/>
              </a:rPr>
              <a:t>acelerado,</a:t>
            </a:r>
            <a:r>
              <a:rPr dirty="0" sz="1000" spc="60">
                <a:solidFill>
                  <a:srgbClr val="386BEB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6785AC"/>
                </a:solidFill>
                <a:latin typeface="Arial MT"/>
                <a:cs typeface="Arial MT"/>
              </a:rPr>
              <a:t>com</a:t>
            </a:r>
            <a:r>
              <a:rPr dirty="0" sz="1000" spc="220">
                <a:solidFill>
                  <a:srgbClr val="6785AC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3483C8"/>
                </a:solidFill>
                <a:latin typeface="Arial MT"/>
                <a:cs typeface="Arial MT"/>
              </a:rPr>
              <a:t>R$</a:t>
            </a:r>
            <a:r>
              <a:rPr dirty="0" sz="1000" spc="-30">
                <a:solidFill>
                  <a:srgbClr val="3483C8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36416E"/>
                </a:solidFill>
                <a:latin typeface="Arial MT"/>
                <a:cs typeface="Arial MT"/>
              </a:rPr>
              <a:t>13,9</a:t>
            </a:r>
            <a:r>
              <a:rPr dirty="0" sz="1000" spc="105">
                <a:solidFill>
                  <a:srgbClr val="36416E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bil</a:t>
            </a:r>
            <a:r>
              <a:rPr dirty="0" sz="1000" spc="10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EC1FF"/>
                </a:solidFill>
                <a:latin typeface="Arial MT"/>
                <a:cs typeface="Arial MT"/>
              </a:rPr>
              <a:t>hões</a:t>
            </a:r>
            <a:r>
              <a:rPr dirty="0" sz="1000" spc="15">
                <a:solidFill>
                  <a:srgbClr val="7EC1FF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424242"/>
                </a:solidFill>
                <a:latin typeface="Arial MT"/>
                <a:cs typeface="Arial MT"/>
              </a:rPr>
              <a:t>captados</a:t>
            </a:r>
            <a:r>
              <a:rPr dirty="0" sz="1000" spc="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65">
                <a:solidFill>
                  <a:srgbClr val="4F6E90"/>
                </a:solidFill>
                <a:latin typeface="Arial MT"/>
                <a:cs typeface="Arial MT"/>
              </a:rPr>
              <a:t>em</a:t>
            </a:r>
            <a:r>
              <a:rPr dirty="0" sz="1000" spc="160">
                <a:solidFill>
                  <a:srgbClr val="4F6E9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44444"/>
                </a:solidFill>
                <a:latin typeface="Arial MT"/>
                <a:cs typeface="Arial MT"/>
              </a:rPr>
              <a:t>2024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49350" y="3324819"/>
            <a:ext cx="339090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19500"/>
              </a:lnSpc>
              <a:spcBef>
                <a:spcPts val="100"/>
              </a:spcBef>
            </a:pPr>
            <a:r>
              <a:rPr dirty="0" sz="1000" spc="50">
                <a:solidFill>
                  <a:srgbClr val="424242"/>
                </a:solidFill>
                <a:latin typeface="Arial MT"/>
                <a:cs typeface="Arial MT"/>
              </a:rPr>
              <a:t>Diversidade</a:t>
            </a:r>
            <a:r>
              <a:rPr dirty="0" sz="100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0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 MT"/>
                <a:cs typeface="Arial MT"/>
              </a:rPr>
              <a:t>fontes</a:t>
            </a:r>
            <a:r>
              <a:rPr dirty="0" sz="100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00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 MT"/>
                <a:cs typeface="Arial MT"/>
              </a:rPr>
              <a:t>capital</a:t>
            </a:r>
            <a:r>
              <a:rPr dirty="0" sz="10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99CB8"/>
                </a:solidFill>
                <a:latin typeface="Arial MT"/>
                <a:cs typeface="Arial MT"/>
              </a:rPr>
              <a:t>disponíveis,</a:t>
            </a:r>
            <a:r>
              <a:rPr dirty="0" sz="1000" spc="114">
                <a:solidFill>
                  <a:srgbClr val="799CB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660AA"/>
                </a:solidFill>
                <a:latin typeface="Arial MT"/>
                <a:cs typeface="Arial MT"/>
              </a:rPr>
              <a:t>desde </a:t>
            </a:r>
            <a:r>
              <a:rPr dirty="0" sz="1000" spc="10">
                <a:solidFill>
                  <a:srgbClr val="424242"/>
                </a:solidFill>
                <a:latin typeface="Arial MT"/>
                <a:cs typeface="Arial MT"/>
              </a:rPr>
              <a:t>investidores-anjo</a:t>
            </a:r>
            <a:r>
              <a:rPr dirty="0" sz="1000" spc="2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7EA5C8"/>
                </a:solidFill>
                <a:latin typeface="Arial MT"/>
                <a:cs typeface="Arial MT"/>
              </a:rPr>
              <a:t>até</a:t>
            </a:r>
            <a:r>
              <a:rPr dirty="0" sz="1000" spc="110">
                <a:solidFill>
                  <a:srgbClr val="7EA5C8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3675BA"/>
                </a:solidFill>
                <a:latin typeface="Arial MT"/>
                <a:cs typeface="Arial MT"/>
              </a:rPr>
              <a:t>venture</a:t>
            </a:r>
            <a:r>
              <a:rPr dirty="0" sz="1000" spc="190">
                <a:solidFill>
                  <a:srgbClr val="3675BA"/>
                </a:solidFill>
                <a:latin typeface="Arial MT"/>
                <a:cs typeface="Arial MT"/>
              </a:rPr>
              <a:t> </a:t>
            </a:r>
            <a:r>
              <a:rPr dirty="0" sz="1000" spc="45">
                <a:solidFill>
                  <a:srgbClr val="444444"/>
                </a:solidFill>
                <a:latin typeface="Arial MT"/>
                <a:cs typeface="Arial MT"/>
              </a:rPr>
              <a:t>capital</a:t>
            </a:r>
            <a:r>
              <a:rPr dirty="0" sz="1000" spc="204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25066"/>
                </a:solidFill>
                <a:latin typeface="Arial MT"/>
                <a:cs typeface="Arial MT"/>
              </a:rPr>
              <a:t>e</a:t>
            </a:r>
            <a:r>
              <a:rPr dirty="0" sz="1000" spc="120">
                <a:solidFill>
                  <a:srgbClr val="425066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24242"/>
                </a:solidFill>
                <a:latin typeface="Arial MT"/>
                <a:cs typeface="Arial MT"/>
              </a:rPr>
              <a:t>editais</a:t>
            </a:r>
            <a:r>
              <a:rPr dirty="0" sz="1000" spc="20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9AB3C8"/>
                </a:solidFill>
                <a:latin typeface="Arial MT"/>
                <a:cs typeface="Arial MT"/>
              </a:rPr>
              <a:t>pú</a:t>
            </a:r>
            <a:r>
              <a:rPr dirty="0" sz="1000" spc="-10">
                <a:solidFill>
                  <a:srgbClr val="3F507E"/>
                </a:solidFill>
                <a:latin typeface="Arial MT"/>
                <a:cs typeface="Arial MT"/>
              </a:rPr>
              <a:t>blicos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51018" y="3785593"/>
            <a:ext cx="348996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23000"/>
              </a:lnSpc>
              <a:spcBef>
                <a:spcPts val="100"/>
              </a:spcBef>
            </a:pP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Principais</a:t>
            </a:r>
            <a:r>
              <a:rPr dirty="0" sz="100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660AA"/>
                </a:solidFill>
                <a:latin typeface="Arial MT"/>
                <a:cs typeface="Arial MT"/>
              </a:rPr>
              <a:t>desafios</a:t>
            </a:r>
            <a:r>
              <a:rPr dirty="0" sz="1000" spc="140">
                <a:solidFill>
                  <a:srgbClr val="3660AA"/>
                </a:solidFill>
                <a:latin typeface="Arial MT"/>
                <a:cs typeface="Arial MT"/>
              </a:rPr>
              <a:t> </a:t>
            </a:r>
            <a:r>
              <a:rPr dirty="0" sz="1000" spc="70">
                <a:solidFill>
                  <a:srgbClr val="7EC1FF"/>
                </a:solidFill>
                <a:latin typeface="Arial MT"/>
                <a:cs typeface="Arial MT"/>
              </a:rPr>
              <a:t>incluem</a:t>
            </a:r>
            <a:r>
              <a:rPr dirty="0" sz="1000" spc="165">
                <a:solidFill>
                  <a:srgbClr val="7EC1FF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424242"/>
                </a:solidFill>
                <a:latin typeface="Arial MT"/>
                <a:cs typeface="Arial MT"/>
              </a:rPr>
              <a:t>burocracia</a:t>
            </a:r>
            <a:r>
              <a:rPr dirty="0" sz="1000" spc="2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F6E90"/>
                </a:solidFill>
                <a:latin typeface="Arial MT"/>
                <a:cs typeface="Arial MT"/>
              </a:rPr>
              <a:t>e</a:t>
            </a:r>
            <a:r>
              <a:rPr dirty="0" sz="1000" spc="90">
                <a:solidFill>
                  <a:srgbClr val="4F6E90"/>
                </a:solidFill>
                <a:latin typeface="Arial MT"/>
                <a:cs typeface="Arial MT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 MT"/>
                <a:cs typeface="Arial MT"/>
              </a:rPr>
              <a:t>conhecimento </a:t>
            </a:r>
            <a:r>
              <a:rPr dirty="0" sz="1000" spc="80">
                <a:solidFill>
                  <a:srgbClr val="414141"/>
                </a:solidFill>
                <a:latin typeface="Arial MT"/>
                <a:cs typeface="Arial MT"/>
              </a:rPr>
              <a:t>limitado</a:t>
            </a:r>
            <a:r>
              <a:rPr dirty="0" sz="1000" spc="-1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000" spc="135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00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424242"/>
                </a:solidFill>
                <a:latin typeface="Arial MT"/>
                <a:cs typeface="Arial MT"/>
              </a:rPr>
              <a:t>gestão</a:t>
            </a:r>
            <a:r>
              <a:rPr dirty="0" sz="10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424242"/>
                </a:solidFill>
                <a:latin typeface="Arial MT"/>
                <a:cs typeface="Arial MT"/>
              </a:rPr>
              <a:t>financeira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93518" y="4257079"/>
            <a:ext cx="3760470" cy="39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5080" indent="-255270">
              <a:lnSpc>
                <a:spcPct val="121300"/>
              </a:lnSpc>
              <a:spcBef>
                <a:spcPts val="100"/>
              </a:spcBef>
              <a:tabLst>
                <a:tab pos="274320" algn="l"/>
              </a:tabLst>
            </a:pPr>
            <a:r>
              <a:rPr dirty="0" sz="1000" spc="20">
                <a:solidFill>
                  <a:srgbClr val="3497DB"/>
                </a:solidFill>
                <a:latin typeface="Arial MT"/>
                <a:cs typeface="Arial MT"/>
              </a:rPr>
              <a:t>0</a:t>
            </a:r>
            <a:r>
              <a:rPr dirty="0" sz="1000">
                <a:solidFill>
                  <a:srgbClr val="3497DB"/>
                </a:solidFill>
                <a:latin typeface="Arial MT"/>
                <a:cs typeface="Arial MT"/>
              </a:rPr>
              <a:t>		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Brasil</a:t>
            </a:r>
            <a:r>
              <a:rPr dirty="0" sz="1000" spc="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EC1FF"/>
                </a:solidFill>
                <a:latin typeface="Arial MT"/>
                <a:cs typeface="Arial MT"/>
              </a:rPr>
              <a:t>representa</a:t>
            </a:r>
            <a:r>
              <a:rPr dirty="0" sz="1000" spc="155">
                <a:solidFill>
                  <a:srgbClr val="7EC1F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424242"/>
                </a:solidFill>
                <a:latin typeface="Arial MT"/>
                <a:cs typeface="Arial MT"/>
              </a:rPr>
              <a:t>5496</a:t>
            </a:r>
            <a:r>
              <a:rPr dirty="0" sz="100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dos</a:t>
            </a:r>
            <a:r>
              <a:rPr dirty="0" sz="10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444444"/>
                </a:solidFill>
                <a:latin typeface="Arial MT"/>
                <a:cs typeface="Arial MT"/>
              </a:rPr>
              <a:t>investimentos</a:t>
            </a:r>
            <a:r>
              <a:rPr dirty="0" sz="1000" spc="12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75">
                <a:solidFill>
                  <a:srgbClr val="89A5BD"/>
                </a:solidFill>
                <a:latin typeface="Arial MT"/>
                <a:cs typeface="Arial MT"/>
              </a:rPr>
              <a:t>em</a:t>
            </a:r>
            <a:r>
              <a:rPr dirty="0" sz="1000" spc="140">
                <a:solidFill>
                  <a:srgbClr val="89A5B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B6E89"/>
                </a:solidFill>
                <a:latin typeface="Arial MT"/>
                <a:cs typeface="Arial MT"/>
              </a:rPr>
              <a:t>sta</a:t>
            </a:r>
            <a:r>
              <a:rPr dirty="0" sz="1000" spc="-125">
                <a:solidFill>
                  <a:srgbClr val="4B6E89"/>
                </a:solidFill>
                <a:latin typeface="Arial MT"/>
                <a:cs typeface="Arial MT"/>
              </a:rPr>
              <a:t> </a:t>
            </a:r>
            <a:r>
              <a:rPr dirty="0" sz="1000" spc="70">
                <a:solidFill>
                  <a:srgbClr val="424242"/>
                </a:solidFill>
                <a:latin typeface="Arial MT"/>
                <a:cs typeface="Arial MT"/>
              </a:rPr>
              <a:t>rtups</a:t>
            </a:r>
            <a:r>
              <a:rPr dirty="0" sz="10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3682C6"/>
                </a:solidFill>
                <a:latin typeface="Arial MT"/>
                <a:cs typeface="Arial MT"/>
              </a:rPr>
              <a:t>na </a:t>
            </a:r>
            <a:r>
              <a:rPr dirty="0" sz="1000">
                <a:solidFill>
                  <a:srgbClr val="494949"/>
                </a:solidFill>
                <a:latin typeface="Arial MT"/>
                <a:cs typeface="Arial MT"/>
              </a:rPr>
              <a:t>América</a:t>
            </a:r>
            <a:r>
              <a:rPr dirty="0" sz="1000" spc="39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64262"/>
                </a:solidFill>
                <a:latin typeface="Arial MT"/>
                <a:cs typeface="Arial MT"/>
              </a:rPr>
              <a:t>Latina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16524" y="4839816"/>
            <a:ext cx="165925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20">
                <a:solidFill>
                  <a:srgbClr val="424242"/>
                </a:solidFill>
                <a:latin typeface="Arial MT"/>
                <a:cs typeface="Arial MT"/>
              </a:rPr>
              <a:t>Perspectivas</a:t>
            </a:r>
            <a:r>
              <a:rPr dirty="0" sz="1250" spc="4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40">
                <a:solidFill>
                  <a:srgbClr val="424242"/>
                </a:solidFill>
                <a:latin typeface="Arial MT"/>
                <a:cs typeface="Arial MT"/>
              </a:rPr>
              <a:t>Futuras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38196" y="5183980"/>
            <a:ext cx="3658870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dirty="0" sz="1000">
                <a:solidFill>
                  <a:srgbClr val="444444"/>
                </a:solidFill>
                <a:latin typeface="Arial MT"/>
                <a:cs typeface="Arial MT"/>
              </a:rPr>
              <a:t>Tendência</a:t>
            </a:r>
            <a:r>
              <a:rPr dirty="0" sz="1000" spc="17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00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75">
                <a:solidFill>
                  <a:srgbClr val="444444"/>
                </a:solidFill>
                <a:latin typeface="Arial MT"/>
                <a:cs typeface="Arial MT"/>
              </a:rPr>
              <a:t>au</a:t>
            </a:r>
            <a:r>
              <a:rPr dirty="0" sz="1000" spc="75">
                <a:solidFill>
                  <a:srgbClr val="384F62"/>
                </a:solidFill>
                <a:latin typeface="Arial MT"/>
                <a:cs typeface="Arial MT"/>
              </a:rPr>
              <a:t>mento</a:t>
            </a:r>
            <a:r>
              <a:rPr dirty="0" sz="1000" spc="165">
                <a:solidFill>
                  <a:srgbClr val="384F62"/>
                </a:solidFill>
                <a:latin typeface="Arial MT"/>
                <a:cs typeface="Arial MT"/>
              </a:rPr>
              <a:t> </a:t>
            </a:r>
            <a:r>
              <a:rPr dirty="0" sz="1000" spc="80">
                <a:solidFill>
                  <a:srgbClr val="9AD8FD"/>
                </a:solidFill>
                <a:latin typeface="Arial MT"/>
                <a:cs typeface="Arial MT"/>
              </a:rPr>
              <a:t>no</a:t>
            </a:r>
            <a:r>
              <a:rPr dirty="0" sz="1000" spc="25">
                <a:solidFill>
                  <a:srgbClr val="9AD8FD"/>
                </a:solidFill>
                <a:latin typeface="Arial MT"/>
                <a:cs typeface="Arial MT"/>
              </a:rPr>
              <a:t> </a:t>
            </a:r>
            <a:r>
              <a:rPr dirty="0" sz="1000" spc="80">
                <a:solidFill>
                  <a:srgbClr val="424242"/>
                </a:solidFill>
                <a:latin typeface="Arial MT"/>
                <a:cs typeface="Arial MT"/>
              </a:rPr>
              <a:t>microfinanciamento</a:t>
            </a:r>
            <a:r>
              <a:rPr dirty="0" sz="1000" spc="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65">
                <a:solidFill>
                  <a:srgbClr val="424242"/>
                </a:solidFill>
                <a:latin typeface="Arial MT"/>
                <a:cs typeface="Arial MT"/>
              </a:rPr>
              <a:t>coletivo</a:t>
            </a:r>
            <a:r>
              <a:rPr dirty="0" sz="1000" spc="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82A1BD"/>
                </a:solidFill>
                <a:latin typeface="Arial MT"/>
                <a:cs typeface="Arial MT"/>
              </a:rPr>
              <a:t>e </a:t>
            </a:r>
            <a:r>
              <a:rPr dirty="0" sz="1000" spc="70">
                <a:solidFill>
                  <a:srgbClr val="424242"/>
                </a:solidFill>
                <a:latin typeface="Arial MT"/>
                <a:cs typeface="Arial MT"/>
              </a:rPr>
              <a:t>investimentos</a:t>
            </a:r>
            <a:r>
              <a:rPr dirty="0" sz="1000" spc="1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85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000" spc="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90">
                <a:solidFill>
                  <a:srgbClr val="424242"/>
                </a:solidFill>
                <a:latin typeface="Arial MT"/>
                <a:cs typeface="Arial MT"/>
              </a:rPr>
              <a:t>impacto</a:t>
            </a:r>
            <a:r>
              <a:rPr dirty="0" sz="100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424242"/>
                </a:solidFill>
                <a:latin typeface="Arial MT"/>
                <a:cs typeface="Arial MT"/>
              </a:rPr>
              <a:t>alinhados</a:t>
            </a:r>
            <a:r>
              <a:rPr dirty="0" sz="1000" spc="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709AC4"/>
                </a:solidFill>
                <a:latin typeface="Arial MT"/>
                <a:cs typeface="Arial MT"/>
              </a:rPr>
              <a:t>aos</a:t>
            </a:r>
            <a:r>
              <a:rPr dirty="0" sz="1000" spc="40">
                <a:solidFill>
                  <a:srgbClr val="709AC4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5B729A"/>
                </a:solidFill>
                <a:latin typeface="Arial MT"/>
                <a:cs typeface="Arial MT"/>
              </a:rPr>
              <a:t>Objetivos</a:t>
            </a:r>
            <a:r>
              <a:rPr dirty="0" sz="1000" spc="70">
                <a:solidFill>
                  <a:srgbClr val="5B729A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44444"/>
                </a:solidFill>
                <a:latin typeface="Arial MT"/>
                <a:cs typeface="Arial MT"/>
              </a:rPr>
              <a:t>de </a:t>
            </a:r>
            <a:r>
              <a:rPr dirty="0" sz="1000" spc="60">
                <a:solidFill>
                  <a:srgbClr val="364262"/>
                </a:solidFill>
                <a:latin typeface="Arial MT"/>
                <a:cs typeface="Arial MT"/>
              </a:rPr>
              <a:t>Desenvolvimento</a:t>
            </a:r>
            <a:r>
              <a:rPr dirty="0" sz="1000" spc="-40">
                <a:solidFill>
                  <a:srgbClr val="36426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24242"/>
                </a:solidFill>
                <a:latin typeface="Arial MT"/>
                <a:cs typeface="Arial MT"/>
              </a:rPr>
              <a:t>Sustentável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03186" y="622697"/>
            <a:ext cx="166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99CCA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36373" y="622697"/>
            <a:ext cx="20535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8295A1"/>
                </a:solidFill>
                <a:latin typeface="Arial MT"/>
                <a:cs typeface="Arial MT"/>
              </a:rPr>
              <a:t>siste</a:t>
            </a:r>
            <a:r>
              <a:rPr dirty="0" sz="1000" spc="-175">
                <a:solidFill>
                  <a:srgbClr val="8295A1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7EB5E2"/>
                </a:solidFill>
                <a:latin typeface="Arial MT"/>
                <a:cs typeface="Arial MT"/>
              </a:rPr>
              <a:t>ma</a:t>
            </a:r>
            <a:r>
              <a:rPr dirty="0" sz="1000" spc="125">
                <a:solidFill>
                  <a:srgbClr val="7EB5E2"/>
                </a:solidFill>
                <a:latin typeface="Arial MT"/>
                <a:cs typeface="Arial MT"/>
              </a:rPr>
              <a:t> </a:t>
            </a:r>
            <a:r>
              <a:rPr dirty="0" sz="1000" spc="65">
                <a:solidFill>
                  <a:srgbClr val="93B1C1"/>
                </a:solidFill>
                <a:latin typeface="Arial MT"/>
                <a:cs typeface="Arial MT"/>
              </a:rPr>
              <a:t>d</a:t>
            </a:r>
            <a:r>
              <a:rPr dirty="0" sz="1000" spc="65">
                <a:solidFill>
                  <a:srgbClr val="A3BDC8"/>
                </a:solidFill>
                <a:latin typeface="Arial MT"/>
                <a:cs typeface="Arial MT"/>
              </a:rPr>
              <a:t>e</a:t>
            </a:r>
            <a:r>
              <a:rPr dirty="0" sz="1000" spc="5">
                <a:solidFill>
                  <a:srgbClr val="A3BDC8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6B85B3"/>
                </a:solidFill>
                <a:latin typeface="Arial MT"/>
                <a:cs typeface="Arial MT"/>
              </a:rPr>
              <a:t>I</a:t>
            </a:r>
            <a:r>
              <a:rPr dirty="0" sz="1000" spc="20">
                <a:solidFill>
                  <a:srgbClr val="95CDFF"/>
                </a:solidFill>
                <a:latin typeface="Arial MT"/>
                <a:cs typeface="Arial MT"/>
              </a:rPr>
              <a:t>nvesti</a:t>
            </a:r>
            <a:r>
              <a:rPr dirty="0" sz="1000" spc="-140">
                <a:solidFill>
                  <a:srgbClr val="95CDFF"/>
                </a:solidFill>
                <a:latin typeface="Arial MT"/>
                <a:cs typeface="Arial MT"/>
              </a:rPr>
              <a:t> </a:t>
            </a:r>
            <a:r>
              <a:rPr dirty="0" sz="1000" spc="75">
                <a:solidFill>
                  <a:srgbClr val="7EB5E2"/>
                </a:solidFill>
                <a:latin typeface="Arial MT"/>
                <a:cs typeface="Arial MT"/>
              </a:rPr>
              <a:t>mento</a:t>
            </a:r>
            <a:r>
              <a:rPr dirty="0" sz="1000" spc="110">
                <a:solidFill>
                  <a:srgbClr val="7EB5E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6B85B5"/>
                </a:solidFill>
                <a:latin typeface="Arial MT"/>
                <a:cs typeface="Arial MT"/>
              </a:rPr>
              <a:t>Privado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03654" y="2348954"/>
            <a:ext cx="295910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85">
                <a:solidFill>
                  <a:srgbClr val="2A2A2A"/>
                </a:solidFill>
                <a:latin typeface="Arial MT"/>
                <a:cs typeface="Arial MT"/>
              </a:rPr>
              <a:t>Recomendações</a:t>
            </a:r>
            <a:r>
              <a:rPr dirty="0" sz="1500" spc="2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500" spc="19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00" spc="80">
                <a:solidFill>
                  <a:srgbClr val="2A2A2A"/>
                </a:solidFill>
                <a:latin typeface="Arial MT"/>
                <a:cs typeface="Arial MT"/>
              </a:rPr>
              <a:t>Startups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51147" y="2934727"/>
            <a:ext cx="3763645" cy="4476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114">
                <a:solidFill>
                  <a:srgbClr val="2462E9"/>
                </a:solidFill>
                <a:latin typeface="Arial MT"/>
                <a:cs typeface="Arial MT"/>
              </a:rPr>
              <a:t>O</a:t>
            </a:r>
            <a:r>
              <a:rPr dirty="0" sz="1100" spc="27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2D3D4F"/>
                </a:solidFill>
                <a:latin typeface="Arial MT"/>
                <a:cs typeface="Arial MT"/>
              </a:rPr>
              <a:t>Definir</a:t>
            </a:r>
            <a:r>
              <a:rPr dirty="0" sz="1100" spc="114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90">
                <a:solidFill>
                  <a:srgbClr val="2D3D4F"/>
                </a:solidFill>
                <a:latin typeface="Arial MT"/>
                <a:cs typeface="Arial MT"/>
              </a:rPr>
              <a:t>modelo</a:t>
            </a:r>
            <a:r>
              <a:rPr dirty="0" sz="1100" spc="6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95">
                <a:solidFill>
                  <a:srgbClr val="2D3D52"/>
                </a:solidFill>
                <a:latin typeface="Arial MT"/>
                <a:cs typeface="Arial MT"/>
              </a:rPr>
              <a:t>de</a:t>
            </a:r>
            <a:r>
              <a:rPr dirty="0" sz="1100" spc="65">
                <a:solidFill>
                  <a:srgbClr val="2D3D52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2B3F4F"/>
                </a:solidFill>
                <a:latin typeface="Arial MT"/>
                <a:cs typeface="Arial MT"/>
              </a:rPr>
              <a:t>negõcio</a:t>
            </a:r>
            <a:r>
              <a:rPr dirty="0" sz="1100" spc="100">
                <a:solidFill>
                  <a:srgbClr val="2B3F4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D3D4F"/>
                </a:solidFill>
                <a:latin typeface="Arial MT"/>
                <a:cs typeface="Arial MT"/>
              </a:rPr>
              <a:t>cia</a:t>
            </a:r>
            <a:r>
              <a:rPr dirty="0" sz="1100" spc="-18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D3D4F"/>
                </a:solidFill>
                <a:latin typeface="Arial MT"/>
                <a:cs typeface="Arial MT"/>
              </a:rPr>
              <a:t>ro</a:t>
            </a:r>
            <a:endParaRPr sz="11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385"/>
              </a:spcBef>
            </a:pPr>
            <a:r>
              <a:rPr dirty="0" sz="1000" spc="-20">
                <a:solidFill>
                  <a:srgbClr val="4F4F4F"/>
                </a:solidFill>
                <a:latin typeface="Arial MT"/>
                <a:cs typeface="Arial MT"/>
              </a:rPr>
              <a:t>Investidores</a:t>
            </a:r>
            <a:r>
              <a:rPr dirty="0" sz="1000" spc="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B4D7C"/>
                </a:solidFill>
                <a:latin typeface="Arial MT"/>
                <a:cs typeface="Arial MT"/>
              </a:rPr>
              <a:t>buscam</a:t>
            </a:r>
            <a:r>
              <a:rPr dirty="0" sz="1000" spc="15">
                <a:solidFill>
                  <a:srgbClr val="3B4D7C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3660A8"/>
                </a:solidFill>
                <a:latin typeface="Arial MT"/>
                <a:cs typeface="Arial MT"/>
              </a:rPr>
              <a:t>propostas</a:t>
            </a:r>
            <a:r>
              <a:rPr dirty="0" sz="1000" spc="-45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9CBFDF"/>
                </a:solidFill>
                <a:latin typeface="Arial MT"/>
                <a:cs typeface="Arial MT"/>
              </a:rPr>
              <a:t>ae</a:t>
            </a:r>
            <a:r>
              <a:rPr dirty="0" sz="1000" spc="-70">
                <a:solidFill>
                  <a:srgbClr val="9CBFD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444444"/>
                </a:solidFill>
                <a:latin typeface="Arial MT"/>
                <a:cs typeface="Arial MT"/>
              </a:rPr>
              <a:t>valor</a:t>
            </a:r>
            <a:r>
              <a:rPr dirty="0" sz="1000" spc="1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6779A"/>
                </a:solidFill>
                <a:latin typeface="Arial MT"/>
                <a:cs typeface="Arial MT"/>
              </a:rPr>
              <a:t>bem</a:t>
            </a:r>
            <a:r>
              <a:rPr dirty="0" sz="1000" spc="-30">
                <a:solidFill>
                  <a:srgbClr val="36779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660A8"/>
                </a:solidFill>
                <a:latin typeface="Arial MT"/>
                <a:cs typeface="Arial MT"/>
              </a:rPr>
              <a:t>definidas</a:t>
            </a:r>
            <a:r>
              <a:rPr dirty="0" sz="1000" spc="-5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6793B5"/>
                </a:solidFill>
                <a:latin typeface="Arial MT"/>
                <a:cs typeface="Arial MT"/>
              </a:rPr>
              <a:t>e</a:t>
            </a:r>
            <a:r>
              <a:rPr dirty="0" sz="1000" spc="-15">
                <a:solidFill>
                  <a:srgbClr val="6793B5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282C1"/>
                </a:solidFill>
                <a:latin typeface="Arial MT"/>
                <a:cs typeface="Arial MT"/>
              </a:rPr>
              <a:t>modelos</a:t>
            </a:r>
            <a:r>
              <a:rPr dirty="0" sz="1000" spc="-45">
                <a:solidFill>
                  <a:srgbClr val="4282C1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9CBFE2"/>
                </a:solidFill>
                <a:latin typeface="Arial MT"/>
                <a:cs typeface="Arial MT"/>
              </a:rPr>
              <a:t>ae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51573" y="3775904"/>
            <a:ext cx="3366770" cy="60325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520"/>
              </a:spcBef>
            </a:pPr>
            <a:r>
              <a:rPr dirty="0" sz="1100" spc="70">
                <a:solidFill>
                  <a:srgbClr val="2D3D4F"/>
                </a:solidFill>
                <a:latin typeface="Arial MT"/>
                <a:cs typeface="Arial MT"/>
              </a:rPr>
              <a:t>Formar</a:t>
            </a:r>
            <a:r>
              <a:rPr dirty="0" sz="1100" spc="114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80">
                <a:solidFill>
                  <a:srgbClr val="2B3D54"/>
                </a:solidFill>
                <a:latin typeface="Arial MT"/>
                <a:cs typeface="Arial MT"/>
              </a:rPr>
              <a:t>equipe</a:t>
            </a:r>
            <a:r>
              <a:rPr dirty="0" sz="1100" spc="25">
                <a:solidFill>
                  <a:srgbClr val="2B3D54"/>
                </a:solidFill>
                <a:latin typeface="Arial MT"/>
                <a:cs typeface="Arial MT"/>
              </a:rPr>
              <a:t> </a:t>
            </a:r>
            <a:r>
              <a:rPr dirty="0" sz="1100" spc="85">
                <a:solidFill>
                  <a:srgbClr val="2D3D4F"/>
                </a:solidFill>
                <a:latin typeface="Arial MT"/>
                <a:cs typeface="Arial MT"/>
              </a:rPr>
              <a:t>complementar</a:t>
            </a:r>
            <a:endParaRPr sz="1100">
              <a:latin typeface="Arial MT"/>
              <a:cs typeface="Arial MT"/>
            </a:endParaRPr>
          </a:p>
          <a:p>
            <a:pPr marL="15875" marR="5080" indent="-3810">
              <a:lnSpc>
                <a:spcPct val="102000"/>
              </a:lnSpc>
              <a:spcBef>
                <a:spcPts val="360"/>
              </a:spcBef>
            </a:pPr>
            <a:r>
              <a:rPr dirty="0" sz="1000" spc="-20">
                <a:solidFill>
                  <a:srgbClr val="56729A"/>
                </a:solidFill>
                <a:latin typeface="Arial MT"/>
                <a:cs typeface="Arial MT"/>
              </a:rPr>
              <a:t>Combine</a:t>
            </a:r>
            <a:r>
              <a:rPr dirty="0" sz="1000" spc="-25">
                <a:solidFill>
                  <a:srgbClr val="56729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A80C4"/>
                </a:solidFill>
                <a:latin typeface="Arial MT"/>
                <a:cs typeface="Arial MT"/>
              </a:rPr>
              <a:t>habilidades</a:t>
            </a:r>
            <a:r>
              <a:rPr dirty="0" sz="1000" spc="10">
                <a:solidFill>
                  <a:srgbClr val="3A80C4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857269"/>
                </a:solidFill>
                <a:latin typeface="Arial MT"/>
                <a:cs typeface="Arial MT"/>
              </a:rPr>
              <a:t>tecnicas</a:t>
            </a:r>
            <a:r>
              <a:rPr dirty="0" sz="1000" spc="10">
                <a:solidFill>
                  <a:srgbClr val="857269"/>
                </a:solidFill>
                <a:latin typeface="Arial MT"/>
                <a:cs typeface="Arial MT"/>
              </a:rPr>
              <a:t> </a:t>
            </a:r>
            <a:r>
              <a:rPr dirty="0" sz="1000" spc="-80">
                <a:solidFill>
                  <a:srgbClr val="5B8CAF"/>
                </a:solidFill>
                <a:latin typeface="Arial MT"/>
                <a:cs typeface="Arial MT"/>
              </a:rPr>
              <a:t>e</a:t>
            </a:r>
            <a:r>
              <a:rPr dirty="0" sz="1000">
                <a:solidFill>
                  <a:srgbClr val="5B8CA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80A3C6"/>
                </a:solidFill>
                <a:latin typeface="Arial MT"/>
                <a:cs typeface="Arial MT"/>
              </a:rPr>
              <a:t>de</a:t>
            </a:r>
            <a:r>
              <a:rPr dirty="0" sz="1000" spc="-50">
                <a:solidFill>
                  <a:srgbClr val="80A3C6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3880C4"/>
                </a:solidFill>
                <a:latin typeface="Arial MT"/>
                <a:cs typeface="Arial MT"/>
              </a:rPr>
              <a:t>gestôo</a:t>
            </a:r>
            <a:r>
              <a:rPr dirty="0" sz="1000">
                <a:solidFill>
                  <a:srgbClr val="3880C4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365260"/>
                </a:solidFill>
                <a:latin typeface="Arial MT"/>
                <a:cs typeface="Arial MT"/>
              </a:rPr>
              <a:t>para</a:t>
            </a:r>
            <a:r>
              <a:rPr dirty="0" sz="1000" spc="-20">
                <a:solidFill>
                  <a:srgbClr val="36526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97C1DB"/>
                </a:solidFill>
                <a:latin typeface="Arial MT"/>
                <a:cs typeface="Arial MT"/>
              </a:rPr>
              <a:t>criar</a:t>
            </a:r>
            <a:r>
              <a:rPr dirty="0" sz="1000" spc="30">
                <a:solidFill>
                  <a:srgbClr val="97C1D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B9EDD"/>
                </a:solidFill>
                <a:latin typeface="Arial MT"/>
                <a:cs typeface="Arial MT"/>
              </a:rPr>
              <a:t>um</a:t>
            </a:r>
            <a:r>
              <a:rPr dirty="0" sz="1000" spc="-10">
                <a:solidFill>
                  <a:srgbClr val="5B9EDD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857269"/>
                </a:solidFill>
                <a:latin typeface="Arial MT"/>
                <a:cs typeface="Arial MT"/>
              </a:rPr>
              <a:t>time </a:t>
            </a:r>
            <a:r>
              <a:rPr dirty="0" sz="1000" spc="-25">
                <a:solidFill>
                  <a:srgbClr val="DD9E6B"/>
                </a:solidFill>
                <a:latin typeface="Arial MT"/>
                <a:cs typeface="Arial MT"/>
              </a:rPr>
              <a:t>balanceado</a:t>
            </a:r>
            <a:r>
              <a:rPr dirty="0" sz="1000">
                <a:solidFill>
                  <a:srgbClr val="DD9E6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A17C72"/>
                </a:solidFill>
                <a:latin typeface="Arial MT"/>
                <a:cs typeface="Arial MT"/>
              </a:rPr>
              <a:t>e</a:t>
            </a:r>
            <a:r>
              <a:rPr dirty="0" sz="1000" spc="-70">
                <a:solidFill>
                  <a:srgbClr val="A17C7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880C6"/>
                </a:solidFill>
                <a:latin typeface="Arial MT"/>
                <a:cs typeface="Arial MT"/>
              </a:rPr>
              <a:t>resiliente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50841" y="4609745"/>
            <a:ext cx="3750310" cy="6108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50">
                <a:solidFill>
                  <a:srgbClr val="2462E9"/>
                </a:solidFill>
                <a:latin typeface="Arial MT"/>
                <a:cs typeface="Arial MT"/>
              </a:rPr>
              <a:t>Õ</a:t>
            </a:r>
            <a:r>
              <a:rPr dirty="0" sz="1150" spc="19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3D4F"/>
                </a:solidFill>
                <a:latin typeface="Arial MT"/>
                <a:cs typeface="Arial MT"/>
              </a:rPr>
              <a:t>Preparar</a:t>
            </a:r>
            <a:r>
              <a:rPr dirty="0" sz="1150" spc="14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70">
                <a:solidFill>
                  <a:srgbClr val="2D4454"/>
                </a:solidFill>
                <a:latin typeface="Arial MT"/>
                <a:cs typeface="Arial MT"/>
              </a:rPr>
              <a:t>pitch</a:t>
            </a:r>
            <a:r>
              <a:rPr dirty="0" sz="1150" spc="25">
                <a:solidFill>
                  <a:srgbClr val="2D4454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3F3F3F"/>
                </a:solidFill>
                <a:latin typeface="Arial MT"/>
                <a:cs typeface="Arial MT"/>
              </a:rPr>
              <a:t>deck</a:t>
            </a:r>
            <a:r>
              <a:rPr dirty="0" sz="115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2D3D4F"/>
                </a:solidFill>
                <a:latin typeface="Arial MT"/>
                <a:cs typeface="Arial MT"/>
              </a:rPr>
              <a:t>im</a:t>
            </a:r>
            <a:r>
              <a:rPr dirty="0" sz="1150" spc="-114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45">
                <a:solidFill>
                  <a:srgbClr val="3D3D3D"/>
                </a:solidFill>
                <a:latin typeface="Arial MT"/>
                <a:cs typeface="Arial MT"/>
              </a:rPr>
              <a:t>pactante</a:t>
            </a:r>
            <a:endParaRPr sz="1150">
              <a:latin typeface="Arial MT"/>
              <a:cs typeface="Arial MT"/>
            </a:endParaRPr>
          </a:p>
          <a:p>
            <a:pPr marL="16510" marR="5080" indent="3810">
              <a:lnSpc>
                <a:spcPct val="102000"/>
              </a:lnSpc>
              <a:spcBef>
                <a:spcPts val="350"/>
              </a:spcBef>
            </a:pPr>
            <a:r>
              <a:rPr dirty="0" sz="1000" spc="-45">
                <a:solidFill>
                  <a:srgbClr val="464646"/>
                </a:solidFill>
                <a:latin typeface="Arial MT"/>
                <a:cs typeface="Arial MT"/>
              </a:rPr>
              <a:t>Desenvolva</a:t>
            </a:r>
            <a:r>
              <a:rPr dirty="0" sz="1000" spc="4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464646"/>
                </a:solidFill>
                <a:latin typeface="Arial MT"/>
                <a:cs typeface="Arial MT"/>
              </a:rPr>
              <a:t>apresentações</a:t>
            </a:r>
            <a:r>
              <a:rPr dirty="0" sz="1000" spc="1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A17C72"/>
                </a:solidFill>
                <a:latin typeface="Arial MT"/>
                <a:cs typeface="Arial MT"/>
              </a:rPr>
              <a:t>concisas,</a:t>
            </a:r>
            <a:r>
              <a:rPr dirty="0" sz="1000" spc="10">
                <a:solidFill>
                  <a:srgbClr val="A17C72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384266"/>
                </a:solidFill>
                <a:latin typeface="Arial MT"/>
                <a:cs typeface="Arial MT"/>
              </a:rPr>
              <a:t>visuais</a:t>
            </a:r>
            <a:r>
              <a:rPr dirty="0" sz="1000" spc="-30">
                <a:solidFill>
                  <a:srgbClr val="384266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A17C72"/>
                </a:solidFill>
                <a:latin typeface="Arial MT"/>
                <a:cs typeface="Arial MT"/>
              </a:rPr>
              <a:t>e</a:t>
            </a:r>
            <a:r>
              <a:rPr dirty="0" sz="1000" spc="-50">
                <a:solidFill>
                  <a:srgbClr val="A17C72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D8B393"/>
                </a:solidFill>
                <a:latin typeface="Arial MT"/>
                <a:cs typeface="Arial MT"/>
              </a:rPr>
              <a:t>centradas</a:t>
            </a:r>
            <a:r>
              <a:rPr dirty="0" sz="1000" spc="20">
                <a:solidFill>
                  <a:srgbClr val="D8B393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D8B393"/>
                </a:solidFill>
                <a:latin typeface="Arial MT"/>
                <a:cs typeface="Arial MT"/>
              </a:rPr>
              <a:t>em</a:t>
            </a:r>
            <a:r>
              <a:rPr dirty="0" sz="1000" spc="-20">
                <a:solidFill>
                  <a:srgbClr val="D8B393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680C3"/>
                </a:solidFill>
                <a:latin typeface="Arial MT"/>
                <a:cs typeface="Arial MT"/>
              </a:rPr>
              <a:t>métricas </a:t>
            </a:r>
            <a:r>
              <a:rPr dirty="0" sz="1000" spc="-10">
                <a:solidFill>
                  <a:srgbClr val="364D5D"/>
                </a:solidFill>
                <a:latin typeface="Arial MT"/>
                <a:cs typeface="Arial MT"/>
              </a:rPr>
              <a:t>relevantes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51573" y="5450922"/>
            <a:ext cx="3744595" cy="6108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530"/>
              </a:spcBef>
            </a:pPr>
            <a:r>
              <a:rPr dirty="0" sz="1150" spc="-145">
                <a:solidFill>
                  <a:srgbClr val="2462E9"/>
                </a:solidFill>
                <a:latin typeface="Arial MT"/>
                <a:cs typeface="Arial MT"/>
              </a:rPr>
              <a:t>z}{s</a:t>
            </a:r>
            <a:r>
              <a:rPr dirty="0" sz="1150" spc="37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3D52"/>
                </a:solidFill>
                <a:latin typeface="Arial MT"/>
                <a:cs typeface="Arial MT"/>
              </a:rPr>
              <a:t>Participar</a:t>
            </a:r>
            <a:r>
              <a:rPr dirty="0" sz="1150" spc="195">
                <a:solidFill>
                  <a:srgbClr val="2D3D52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dirty="0" sz="1150" spc="9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3D4F"/>
                </a:solidFill>
                <a:latin typeface="Arial MT"/>
                <a:cs typeface="Arial MT"/>
              </a:rPr>
              <a:t>redes</a:t>
            </a:r>
            <a:r>
              <a:rPr dirty="0" sz="1150" spc="8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3D4F"/>
                </a:solidFill>
                <a:latin typeface="Arial MT"/>
                <a:cs typeface="Arial MT"/>
              </a:rPr>
              <a:t>e</a:t>
            </a:r>
            <a:r>
              <a:rPr dirty="0" sz="1150" spc="4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2B6EB5"/>
                </a:solidFill>
                <a:latin typeface="Arial MT"/>
                <a:cs typeface="Arial MT"/>
              </a:rPr>
              <a:t>comunidades</a:t>
            </a:r>
            <a:endParaRPr sz="1150">
              <a:latin typeface="Arial MT"/>
              <a:cs typeface="Arial MT"/>
            </a:endParaRPr>
          </a:p>
          <a:p>
            <a:pPr marL="15875" marR="5080" indent="-3810">
              <a:lnSpc>
                <a:spcPct val="102000"/>
              </a:lnSpc>
              <a:spcBef>
                <a:spcPts val="350"/>
              </a:spcBef>
            </a:pPr>
            <a:r>
              <a:rPr dirty="0" sz="1000" spc="-50">
                <a:solidFill>
                  <a:srgbClr val="EFEFEF"/>
                </a:solidFill>
                <a:latin typeface="Arial MT"/>
                <a:cs typeface="Arial MT"/>
              </a:rPr>
              <a:t>Conecte-</a:t>
            </a:r>
            <a:r>
              <a:rPr dirty="0" sz="1000">
                <a:solidFill>
                  <a:srgbClr val="EFEFEF"/>
                </a:solidFill>
                <a:latin typeface="Arial MT"/>
                <a:cs typeface="Arial MT"/>
              </a:rPr>
              <a:t>se</a:t>
            </a:r>
            <a:r>
              <a:rPr dirty="0" sz="1000" spc="40">
                <a:solidFill>
                  <a:srgbClr val="EFEFEF"/>
                </a:solidFill>
                <a:latin typeface="Arial MT"/>
                <a:cs typeface="Arial MT"/>
              </a:rPr>
              <a:t> </a:t>
            </a:r>
            <a:r>
              <a:rPr dirty="0" sz="1000" spc="-130">
                <a:solidFill>
                  <a:srgbClr val="5B9EDD"/>
                </a:solidFill>
                <a:latin typeface="Arial MT"/>
                <a:cs typeface="Arial MT"/>
              </a:rPr>
              <a:t>a</a:t>
            </a:r>
            <a:r>
              <a:rPr dirty="0" sz="1000" spc="5">
                <a:solidFill>
                  <a:srgbClr val="5B9EDD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3660A8"/>
                </a:solidFill>
                <a:latin typeface="Arial MT"/>
                <a:cs typeface="Arial MT"/>
              </a:rPr>
              <a:t>aceleraaoras,</a:t>
            </a:r>
            <a:r>
              <a:rPr dirty="0" sz="1000" spc="-5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CBFFB"/>
                </a:solidFill>
                <a:latin typeface="Arial MT"/>
                <a:cs typeface="Arial MT"/>
              </a:rPr>
              <a:t>hubs</a:t>
            </a:r>
            <a:r>
              <a:rPr dirty="0" sz="1000" spc="-35">
                <a:solidFill>
                  <a:srgbClr val="7CBFF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660A8"/>
                </a:solidFill>
                <a:latin typeface="Arial MT"/>
                <a:cs typeface="Arial MT"/>
              </a:rPr>
              <a:t>de</a:t>
            </a:r>
            <a:r>
              <a:rPr dirty="0" sz="1000" spc="-45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5B416B"/>
                </a:solidFill>
                <a:latin typeface="Arial MT"/>
                <a:cs typeface="Arial MT"/>
              </a:rPr>
              <a:t>inovação</a:t>
            </a:r>
            <a:r>
              <a:rPr dirty="0" sz="1000" spc="35">
                <a:solidFill>
                  <a:srgbClr val="5B416B"/>
                </a:solidFill>
                <a:latin typeface="Arial MT"/>
                <a:cs typeface="Arial MT"/>
              </a:rPr>
              <a:t> </a:t>
            </a:r>
            <a:r>
              <a:rPr dirty="0" sz="1000" spc="-80">
                <a:solidFill>
                  <a:srgbClr val="759CC3"/>
                </a:solidFill>
                <a:latin typeface="Arial MT"/>
                <a:cs typeface="Arial MT"/>
              </a:rPr>
              <a:t>e</a:t>
            </a:r>
            <a:r>
              <a:rPr dirty="0" sz="1000" spc="-45">
                <a:solidFill>
                  <a:srgbClr val="759CC3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79A3CD"/>
                </a:solidFill>
                <a:latin typeface="Arial MT"/>
                <a:cs typeface="Arial MT"/>
              </a:rPr>
              <a:t>eventos</a:t>
            </a:r>
            <a:r>
              <a:rPr dirty="0" sz="1000" spc="15">
                <a:solidFill>
                  <a:srgbClr val="79A3CD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dirty="0" sz="1000" spc="-7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6E93B1"/>
                </a:solidFill>
                <a:latin typeface="Arial MT"/>
                <a:cs typeface="Arial MT"/>
              </a:rPr>
              <a:t>setor</a:t>
            </a:r>
            <a:r>
              <a:rPr dirty="0" sz="1000" spc="35">
                <a:solidFill>
                  <a:srgbClr val="6E93B1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365260"/>
                </a:solidFill>
                <a:latin typeface="Arial MT"/>
                <a:cs typeface="Arial MT"/>
              </a:rPr>
              <a:t>para </a:t>
            </a:r>
            <a:r>
              <a:rPr dirty="0" sz="1000" spc="-10">
                <a:solidFill>
                  <a:srgbClr val="4F4F4F"/>
                </a:solidFill>
                <a:latin typeface="Arial MT"/>
                <a:cs typeface="Arial MT"/>
              </a:rPr>
              <a:t>networ&lt;ing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51573" y="6280580"/>
            <a:ext cx="3708400" cy="6223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575"/>
              </a:spcBef>
            </a:pPr>
            <a:r>
              <a:rPr dirty="0" sz="1150" spc="10">
                <a:solidFill>
                  <a:srgbClr val="2D3D4F"/>
                </a:solidFill>
                <a:latin typeface="Arial MT"/>
                <a:cs typeface="Arial MT"/>
              </a:rPr>
              <a:t>Diversifica</a:t>
            </a:r>
            <a:r>
              <a:rPr dirty="0" sz="1150" spc="-7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2D3D4F"/>
                </a:solidFill>
                <a:latin typeface="Arial MT"/>
                <a:cs typeface="Arial MT"/>
              </a:rPr>
              <a:t>r</a:t>
            </a:r>
            <a:r>
              <a:rPr dirty="0" sz="1150" spc="12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2D3D4F"/>
                </a:solidFill>
                <a:latin typeface="Arial MT"/>
                <a:cs typeface="Arial MT"/>
              </a:rPr>
              <a:t>fontes</a:t>
            </a:r>
            <a:r>
              <a:rPr dirty="0" sz="1150" spc="10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2D3D4F"/>
                </a:solidFill>
                <a:latin typeface="Arial MT"/>
                <a:cs typeface="Arial MT"/>
              </a:rPr>
              <a:t>de</a:t>
            </a:r>
            <a:r>
              <a:rPr dirty="0" sz="1150" spc="8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2D3D4F"/>
                </a:solidFill>
                <a:latin typeface="Arial MT"/>
                <a:cs typeface="Arial MT"/>
              </a:rPr>
              <a:t>financiamento</a:t>
            </a:r>
            <a:endParaRPr sz="1150">
              <a:latin typeface="Arial MT"/>
              <a:cs typeface="Arial MT"/>
            </a:endParaRPr>
          </a:p>
          <a:p>
            <a:pPr marL="13970" marR="5080" indent="-1905">
              <a:lnSpc>
                <a:spcPct val="102000"/>
              </a:lnSpc>
              <a:spcBef>
                <a:spcPts val="395"/>
              </a:spcBef>
            </a:pPr>
            <a:r>
              <a:rPr dirty="0" sz="1000" spc="-20">
                <a:solidFill>
                  <a:srgbClr val="56729A"/>
                </a:solidFill>
                <a:latin typeface="Arial MT"/>
                <a:cs typeface="Arial MT"/>
              </a:rPr>
              <a:t>Combine</a:t>
            </a:r>
            <a:r>
              <a:rPr dirty="0" sz="1000" spc="-50">
                <a:solidFill>
                  <a:srgbClr val="56729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675B8"/>
                </a:solidFill>
                <a:latin typeface="Arial MT"/>
                <a:cs typeface="Arial MT"/>
              </a:rPr>
              <a:t>capital</a:t>
            </a:r>
            <a:r>
              <a:rPr dirty="0" sz="1000">
                <a:solidFill>
                  <a:srgbClr val="3675B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660A8"/>
                </a:solidFill>
                <a:latin typeface="Arial MT"/>
                <a:cs typeface="Arial MT"/>
              </a:rPr>
              <a:t>público</a:t>
            </a:r>
            <a:r>
              <a:rPr dirty="0" sz="1000" spc="-15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9A3CD"/>
                </a:solidFill>
                <a:latin typeface="Arial MT"/>
                <a:cs typeface="Arial MT"/>
              </a:rPr>
              <a:t>e</a:t>
            </a:r>
            <a:r>
              <a:rPr dirty="0" sz="1000" spc="-55">
                <a:solidFill>
                  <a:srgbClr val="79A3CD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444444"/>
                </a:solidFill>
                <a:latin typeface="Arial MT"/>
                <a:cs typeface="Arial MT"/>
              </a:rPr>
              <a:t>privado, </a:t>
            </a:r>
            <a:r>
              <a:rPr dirty="0" sz="1000" spc="-20">
                <a:solidFill>
                  <a:srgbClr val="97BCD6"/>
                </a:solidFill>
                <a:latin typeface="Arial MT"/>
                <a:cs typeface="Arial MT"/>
              </a:rPr>
              <a:t>exploranao</a:t>
            </a:r>
            <a:r>
              <a:rPr dirty="0" sz="1000" spc="20">
                <a:solidFill>
                  <a:srgbClr val="97BCD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9A3CD"/>
                </a:solidFill>
                <a:latin typeface="Arial MT"/>
                <a:cs typeface="Arial MT"/>
              </a:rPr>
              <a:t>editais</a:t>
            </a:r>
            <a:r>
              <a:rPr dirty="0" sz="1000" spc="-30">
                <a:solidFill>
                  <a:srgbClr val="79A3C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9A3CD"/>
                </a:solidFill>
                <a:latin typeface="Arial MT"/>
                <a:cs typeface="Arial MT"/>
              </a:rPr>
              <a:t>e</a:t>
            </a:r>
            <a:r>
              <a:rPr dirty="0" sz="1000" spc="-55">
                <a:solidFill>
                  <a:srgbClr val="79A3CD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investidores </a:t>
            </a:r>
            <a:r>
              <a:rPr dirty="0" sz="1000" spc="-10">
                <a:solidFill>
                  <a:srgbClr val="545454"/>
                </a:solidFill>
                <a:latin typeface="Arial MT"/>
                <a:cs typeface="Arial MT"/>
              </a:rPr>
              <a:t>estratégicos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7000" y="127000"/>
            <a:ext cx="10287000" cy="6981825"/>
            <a:chOff x="127000" y="127000"/>
            <a:chExt cx="10287000" cy="69818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0" y="127000"/>
              <a:ext cx="10287000" cy="698122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09" y="6947495"/>
              <a:ext cx="80367" cy="10179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560686" y="2415630"/>
            <a:ext cx="217614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20">
                <a:solidFill>
                  <a:srgbClr val="2D3D4F"/>
                </a:solidFill>
                <a:latin typeface="Arial MT"/>
                <a:cs typeface="Arial MT"/>
              </a:rPr>
              <a:t>Relatórios</a:t>
            </a:r>
            <a:r>
              <a:rPr dirty="0" sz="1100" spc="19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2D3D4F"/>
                </a:solidFill>
                <a:latin typeface="Arial MT"/>
                <a:cs typeface="Arial MT"/>
              </a:rPr>
              <a:t>e</a:t>
            </a:r>
            <a:r>
              <a:rPr dirty="0" sz="1100" spc="12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2D3D4F"/>
                </a:solidFill>
                <a:latin typeface="Arial MT"/>
                <a:cs typeface="Arial MT"/>
              </a:rPr>
              <a:t>Dados</a:t>
            </a:r>
            <a:r>
              <a:rPr dirty="0" sz="1100" spc="14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D3D4F"/>
                </a:solidFill>
                <a:latin typeface="Arial MT"/>
                <a:cs typeface="Arial MT"/>
              </a:rPr>
              <a:t>Estatísticos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0554" y="2895227"/>
            <a:ext cx="2200275" cy="293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50" spc="100">
                <a:solidFill>
                  <a:srgbClr val="2A2A2A"/>
                </a:solidFill>
                <a:latin typeface="Arial MT"/>
                <a:cs typeface="Arial MT"/>
              </a:rPr>
              <a:t>Startu</a:t>
            </a:r>
            <a:r>
              <a:rPr dirty="0" sz="750" spc="-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95">
                <a:solidFill>
                  <a:srgbClr val="429CE4"/>
                </a:solidFill>
                <a:latin typeface="Arial MT"/>
                <a:cs typeface="Arial MT"/>
              </a:rPr>
              <a:t>pi</a:t>
            </a:r>
            <a:r>
              <a:rPr dirty="0" sz="750" spc="90">
                <a:solidFill>
                  <a:srgbClr val="429CE4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2A2A2A"/>
                </a:solidFill>
                <a:latin typeface="Arial MT"/>
                <a:cs typeface="Arial MT"/>
              </a:rPr>
              <a:t>(2O24)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750" spc="-20">
                <a:solidFill>
                  <a:srgbClr val="575757"/>
                </a:solidFill>
                <a:latin typeface="Arial MT"/>
                <a:cs typeface="Arial MT"/>
              </a:rPr>
              <a:t>Sta</a:t>
            </a:r>
            <a:r>
              <a:rPr dirty="0" sz="750" spc="-9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646464"/>
                </a:solidFill>
                <a:latin typeface="Arial MT"/>
                <a:cs typeface="Arial MT"/>
              </a:rPr>
              <a:t>rt</a:t>
            </a:r>
            <a:r>
              <a:rPr dirty="0" sz="750" spc="-6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u</a:t>
            </a:r>
            <a:r>
              <a:rPr dirty="0" sz="750">
                <a:solidFill>
                  <a:srgbClr val="67ACE4"/>
                </a:solidFill>
                <a:latin typeface="Arial MT"/>
                <a:cs typeface="Arial MT"/>
              </a:rPr>
              <a:t>ps</a:t>
            </a:r>
            <a:r>
              <a:rPr dirty="0" sz="750" spc="30">
                <a:solidFill>
                  <a:srgbClr val="67ACE4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4D91C8"/>
                </a:solidFill>
                <a:latin typeface="Arial MT"/>
                <a:cs typeface="Arial MT"/>
              </a:rPr>
              <a:t>no</a:t>
            </a:r>
            <a:r>
              <a:rPr dirty="0" sz="750" spc="20">
                <a:solidFill>
                  <a:srgbClr val="4D91C8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6B8C95"/>
                </a:solidFill>
                <a:latin typeface="Arial MT"/>
                <a:cs typeface="Arial MT"/>
              </a:rPr>
              <a:t>B</a:t>
            </a:r>
            <a:r>
              <a:rPr dirty="0" sz="750" spc="-10">
                <a:solidFill>
                  <a:srgbClr val="626262"/>
                </a:solidFill>
                <a:latin typeface="Arial MT"/>
                <a:cs typeface="Arial MT"/>
              </a:rPr>
              <a:t>ra</a:t>
            </a:r>
            <a:r>
              <a:rPr dirty="0" sz="750" spc="-114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A88E7E"/>
                </a:solidFill>
                <a:latin typeface="Arial MT"/>
                <a:cs typeface="Arial MT"/>
              </a:rPr>
              <a:t>si</a:t>
            </a:r>
            <a:r>
              <a:rPr dirty="0" sz="750" spc="-10">
                <a:solidFill>
                  <a:srgbClr val="4D74AF"/>
                </a:solidFill>
                <a:latin typeface="Arial MT"/>
                <a:cs typeface="Arial MT"/>
              </a:rPr>
              <a:t>I</a:t>
            </a:r>
            <a:r>
              <a:rPr dirty="0" sz="750" spc="60">
                <a:solidFill>
                  <a:srgbClr val="4D74A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8CC8FF"/>
                </a:solidFill>
                <a:latin typeface="Arial MT"/>
                <a:cs typeface="Arial MT"/>
              </a:rPr>
              <a:t>capta</a:t>
            </a:r>
            <a:r>
              <a:rPr dirty="0" sz="750" spc="-12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-35">
                <a:solidFill>
                  <a:srgbClr val="568CC3"/>
                </a:solidFill>
                <a:latin typeface="Arial MT"/>
                <a:cs typeface="Arial MT"/>
              </a:rPr>
              <a:t>ra</a:t>
            </a:r>
            <a:r>
              <a:rPr dirty="0" sz="750" spc="-100">
                <a:solidFill>
                  <a:srgbClr val="568CC3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7ACE2"/>
                </a:solidFill>
                <a:latin typeface="Arial MT"/>
                <a:cs typeface="Arial MT"/>
              </a:rPr>
              <a:t>m</a:t>
            </a:r>
            <a:r>
              <a:rPr dirty="0" sz="750" spc="200">
                <a:solidFill>
                  <a:srgbClr val="67ACE2"/>
                </a:solidFill>
                <a:latin typeface="Arial MT"/>
                <a:cs typeface="Arial MT"/>
              </a:rPr>
              <a:t> </a:t>
            </a:r>
            <a:r>
              <a:rPr dirty="0" sz="750" spc="-120">
                <a:solidFill>
                  <a:srgbClr val="506980"/>
                </a:solidFill>
                <a:latin typeface="Arial MT"/>
                <a:cs typeface="Arial MT"/>
              </a:rPr>
              <a:t>R</a:t>
            </a:r>
            <a:r>
              <a:rPr dirty="0" sz="750" spc="-90">
                <a:solidFill>
                  <a:srgbClr val="506980"/>
                </a:solidFill>
                <a:latin typeface="Arial MT"/>
                <a:cs typeface="Arial MT"/>
              </a:rPr>
              <a:t> </a:t>
            </a:r>
            <a:r>
              <a:rPr dirty="0" sz="750" spc="-35">
                <a:solidFill>
                  <a:srgbClr val="85B8D6"/>
                </a:solidFill>
                <a:latin typeface="Arial MT"/>
                <a:cs typeface="Arial MT"/>
              </a:rPr>
              <a:t>$</a:t>
            </a:r>
            <a:r>
              <a:rPr dirty="0" sz="750" spc="-55">
                <a:solidFill>
                  <a:srgbClr val="85B8D6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695690"/>
                </a:solidFill>
                <a:latin typeface="Arial MT"/>
                <a:cs typeface="Arial MT"/>
              </a:rPr>
              <a:t>13,9</a:t>
            </a:r>
            <a:r>
              <a:rPr dirty="0" sz="750" spc="110">
                <a:solidFill>
                  <a:srgbClr val="695690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9AAE4"/>
                </a:solidFill>
                <a:latin typeface="Arial MT"/>
                <a:cs typeface="Arial MT"/>
              </a:rPr>
              <a:t>bi</a:t>
            </a:r>
            <a:r>
              <a:rPr dirty="0" sz="750" spc="155">
                <a:solidFill>
                  <a:srgbClr val="69AAE4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87756B"/>
                </a:solidFill>
                <a:latin typeface="Arial MT"/>
                <a:cs typeface="Arial MT"/>
              </a:rPr>
              <a:t>e</a:t>
            </a:r>
            <a:r>
              <a:rPr dirty="0" sz="750">
                <a:solidFill>
                  <a:srgbClr val="5699D3"/>
                </a:solidFill>
                <a:latin typeface="Arial MT"/>
                <a:cs typeface="Arial MT"/>
              </a:rPr>
              <a:t>m</a:t>
            </a:r>
            <a:r>
              <a:rPr dirty="0" sz="750" spc="190">
                <a:solidFill>
                  <a:srgbClr val="5699D3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A87466"/>
                </a:solidFill>
                <a:latin typeface="Arial MT"/>
                <a:cs typeface="Arial MT"/>
              </a:rPr>
              <a:t>2O24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3225" y="3554240"/>
            <a:ext cx="2572385" cy="293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50" spc="85">
                <a:solidFill>
                  <a:srgbClr val="2A2A2A"/>
                </a:solidFill>
                <a:latin typeface="Arial MT"/>
                <a:cs typeface="Arial MT"/>
              </a:rPr>
              <a:t>Liga</a:t>
            </a:r>
            <a:r>
              <a:rPr dirty="0" sz="750" spc="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105">
                <a:solidFill>
                  <a:srgbClr val="2A2A2A"/>
                </a:solidFill>
                <a:latin typeface="Arial MT"/>
                <a:cs typeface="Arial MT"/>
              </a:rPr>
              <a:t>Ventures</a:t>
            </a:r>
            <a:r>
              <a:rPr dirty="0" sz="750" spc="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2A2A2A"/>
                </a:solidFill>
                <a:latin typeface="Arial MT"/>
                <a:cs typeface="Arial MT"/>
              </a:rPr>
              <a:t>(2O24)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750" spc="10">
                <a:solidFill>
                  <a:srgbClr val="6E8A95"/>
                </a:solidFill>
                <a:latin typeface="Arial MT"/>
                <a:cs typeface="Arial MT"/>
              </a:rPr>
              <a:t>Ba</a:t>
            </a:r>
            <a:r>
              <a:rPr dirty="0" sz="750" spc="10">
                <a:solidFill>
                  <a:srgbClr val="8CC8FF"/>
                </a:solidFill>
                <a:latin typeface="Arial MT"/>
                <a:cs typeface="Arial MT"/>
              </a:rPr>
              <a:t>Ianç</a:t>
            </a:r>
            <a:r>
              <a:rPr dirty="0" sz="750" spc="-130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9A7E74"/>
                </a:solidFill>
                <a:latin typeface="Arial MT"/>
                <a:cs typeface="Arial MT"/>
              </a:rPr>
              <a:t>o</a:t>
            </a:r>
            <a:r>
              <a:rPr dirty="0" sz="750" spc="5">
                <a:solidFill>
                  <a:srgbClr val="9A7E74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8CC8FF"/>
                </a:solidFill>
                <a:latin typeface="Arial MT"/>
                <a:cs typeface="Arial MT"/>
              </a:rPr>
              <a:t>do</a:t>
            </a:r>
            <a:r>
              <a:rPr dirty="0" sz="750" spc="14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646464"/>
                </a:solidFill>
                <a:latin typeface="Arial MT"/>
                <a:cs typeface="Arial MT"/>
              </a:rPr>
              <a:t>Ecossistem</a:t>
            </a:r>
            <a:r>
              <a:rPr dirty="0" sz="750" spc="-9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67ACE4"/>
                </a:solidFill>
                <a:latin typeface="Arial MT"/>
                <a:cs typeface="Arial MT"/>
              </a:rPr>
              <a:t>a</a:t>
            </a:r>
            <a:r>
              <a:rPr dirty="0" sz="750" spc="45">
                <a:solidFill>
                  <a:srgbClr val="67ACE4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4B90C8"/>
                </a:solidFill>
                <a:latin typeface="Arial MT"/>
                <a:cs typeface="Arial MT"/>
              </a:rPr>
              <a:t>de</a:t>
            </a:r>
            <a:r>
              <a:rPr dirty="0" sz="750" spc="4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EB1E6"/>
                </a:solidFill>
                <a:latin typeface="Arial MT"/>
                <a:cs typeface="Arial MT"/>
              </a:rPr>
              <a:t>Sta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rt</a:t>
            </a:r>
            <a:r>
              <a:rPr dirty="0" sz="750" spc="-1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67ACE4"/>
                </a:solidFill>
                <a:latin typeface="Arial MT"/>
                <a:cs typeface="Arial MT"/>
              </a:rPr>
              <a:t>u</a:t>
            </a:r>
            <a:r>
              <a:rPr dirty="0" sz="750" spc="10">
                <a:solidFill>
                  <a:srgbClr val="8CC8FF"/>
                </a:solidFill>
                <a:latin typeface="Arial MT"/>
                <a:cs typeface="Arial MT"/>
              </a:rPr>
              <a:t>ps</a:t>
            </a:r>
            <a:r>
              <a:rPr dirty="0" sz="750" spc="2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5690C8"/>
                </a:solidFill>
                <a:latin typeface="Arial MT"/>
                <a:cs typeface="Arial MT"/>
              </a:rPr>
              <a:t>n</a:t>
            </a:r>
            <a:r>
              <a:rPr dirty="0" sz="750" spc="10">
                <a:solidFill>
                  <a:srgbClr val="8CC8FF"/>
                </a:solidFill>
                <a:latin typeface="Arial MT"/>
                <a:cs typeface="Arial MT"/>
              </a:rPr>
              <a:t>o</a:t>
            </a:r>
            <a:r>
              <a:rPr dirty="0" sz="750" spc="6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626262"/>
                </a:solidFill>
                <a:latin typeface="Arial MT"/>
                <a:cs typeface="Arial MT"/>
              </a:rPr>
              <a:t>Brasil</a:t>
            </a:r>
            <a:r>
              <a:rPr dirty="0" sz="750" spc="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50" spc="10">
                <a:solidFill>
                  <a:srgbClr val="87756B"/>
                </a:solidFill>
                <a:latin typeface="Arial MT"/>
                <a:cs typeface="Arial MT"/>
              </a:rPr>
              <a:t>e</a:t>
            </a:r>
            <a:r>
              <a:rPr dirty="0" sz="750" spc="10">
                <a:solidFill>
                  <a:srgbClr val="5699D3"/>
                </a:solidFill>
                <a:latin typeface="Arial MT"/>
                <a:cs typeface="Arial MT"/>
              </a:rPr>
              <a:t>m</a:t>
            </a:r>
            <a:r>
              <a:rPr dirty="0" sz="750" spc="180">
                <a:solidFill>
                  <a:srgbClr val="5699D3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A87464"/>
                </a:solidFill>
                <a:latin typeface="Arial MT"/>
                <a:cs typeface="Arial MT"/>
              </a:rPr>
              <a:t>2O24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90554" y="4213250"/>
            <a:ext cx="3129915" cy="293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50" spc="80">
                <a:solidFill>
                  <a:srgbClr val="2A2A2A"/>
                </a:solidFill>
                <a:latin typeface="Arial MT"/>
                <a:cs typeface="Arial MT"/>
              </a:rPr>
              <a:t>Sebrae(2023)</a:t>
            </a:r>
            <a:endParaRPr sz="7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155"/>
              </a:spcBef>
            </a:pPr>
            <a:r>
              <a:rPr dirty="0" sz="750" spc="30">
                <a:solidFill>
                  <a:srgbClr val="646464"/>
                </a:solidFill>
                <a:latin typeface="Arial MT"/>
                <a:cs typeface="Arial MT"/>
              </a:rPr>
              <a:t>lnsights</a:t>
            </a:r>
            <a:r>
              <a:rPr dirty="0" sz="750" spc="7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750" spc="50">
                <a:solidFill>
                  <a:srgbClr val="8CC8FF"/>
                </a:solidFill>
                <a:latin typeface="Arial MT"/>
                <a:cs typeface="Arial MT"/>
              </a:rPr>
              <a:t>do</a:t>
            </a:r>
            <a:r>
              <a:rPr dirty="0" sz="750" spc="5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30">
                <a:solidFill>
                  <a:srgbClr val="606060"/>
                </a:solidFill>
                <a:latin typeface="Arial MT"/>
                <a:cs typeface="Arial MT"/>
              </a:rPr>
              <a:t>panorama</a:t>
            </a:r>
            <a:r>
              <a:rPr dirty="0" sz="750" spc="15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750" spc="30">
                <a:solidFill>
                  <a:srgbClr val="626262"/>
                </a:solidFill>
                <a:latin typeface="Arial MT"/>
                <a:cs typeface="Arial MT"/>
              </a:rPr>
              <a:t>nacionaldas</a:t>
            </a:r>
            <a:r>
              <a:rPr dirty="0" sz="750" spc="13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50" spc="30">
                <a:solidFill>
                  <a:srgbClr val="575757"/>
                </a:solidFill>
                <a:latin typeface="Arial MT"/>
                <a:cs typeface="Arial MT"/>
              </a:rPr>
              <a:t>startups</a:t>
            </a:r>
            <a:r>
              <a:rPr dirty="0" sz="750" spc="14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30">
                <a:solidFill>
                  <a:srgbClr val="8CC8FF"/>
                </a:solidFill>
                <a:latin typeface="Arial MT"/>
                <a:cs typeface="Arial MT"/>
              </a:rPr>
              <a:t>atendidas</a:t>
            </a:r>
            <a:r>
              <a:rPr dirty="0" sz="750" spc="18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30">
                <a:solidFill>
                  <a:srgbClr val="67ACE4"/>
                </a:solidFill>
                <a:latin typeface="Arial MT"/>
                <a:cs typeface="Arial MT"/>
              </a:rPr>
              <a:t>pelo</a:t>
            </a:r>
            <a:r>
              <a:rPr dirty="0" sz="750" spc="35">
                <a:solidFill>
                  <a:srgbClr val="67ACE4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626262"/>
                </a:solidFill>
                <a:latin typeface="Arial MT"/>
                <a:cs typeface="Arial MT"/>
              </a:rPr>
              <a:t>Sebrae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88562" y="4859798"/>
            <a:ext cx="1735455" cy="472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dirty="0" sz="850" spc="50">
                <a:solidFill>
                  <a:srgbClr val="2A2A2A"/>
                </a:solidFill>
                <a:latin typeface="Arial MT"/>
                <a:cs typeface="Arial MT"/>
              </a:rPr>
              <a:t>Anjos</a:t>
            </a:r>
            <a:r>
              <a:rPr dirty="0" sz="850" spc="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2D2D2D"/>
                </a:solidFill>
                <a:latin typeface="Arial MT"/>
                <a:cs typeface="Arial MT"/>
              </a:rPr>
              <a:t>do</a:t>
            </a:r>
            <a:r>
              <a:rPr dirty="0" sz="850" spc="1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A2A2A"/>
                </a:solidFill>
                <a:latin typeface="Arial MT"/>
                <a:cs typeface="Arial MT"/>
              </a:rPr>
              <a:t>Brasil</a:t>
            </a:r>
            <a:r>
              <a:rPr dirty="0" sz="850" spc="10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A2A2A"/>
                </a:solidFill>
                <a:latin typeface="Arial MT"/>
                <a:cs typeface="Arial MT"/>
              </a:rPr>
              <a:t>(2023)</a:t>
            </a:r>
            <a:endParaRPr sz="8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750" spc="20">
                <a:solidFill>
                  <a:srgbClr val="8AC8FD"/>
                </a:solidFill>
                <a:latin typeface="Arial MT"/>
                <a:cs typeface="Arial MT"/>
              </a:rPr>
              <a:t>O</a:t>
            </a:r>
            <a:r>
              <a:rPr dirty="0" sz="750" spc="75">
                <a:solidFill>
                  <a:srgbClr val="8AC8FD"/>
                </a:solidFill>
                <a:latin typeface="Arial MT"/>
                <a:cs typeface="Arial MT"/>
              </a:rPr>
              <a:t> </a:t>
            </a:r>
            <a:r>
              <a:rPr dirty="0" sz="750" spc="20">
                <a:solidFill>
                  <a:srgbClr val="575757"/>
                </a:solidFill>
                <a:latin typeface="Arial MT"/>
                <a:cs typeface="Arial MT"/>
              </a:rPr>
              <a:t>crescimento</a:t>
            </a:r>
            <a:r>
              <a:rPr dirty="0" sz="750" spc="16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20">
                <a:solidFill>
                  <a:srgbClr val="8CC8FF"/>
                </a:solidFill>
                <a:latin typeface="Arial MT"/>
                <a:cs typeface="Arial MT"/>
              </a:rPr>
              <a:t>do</a:t>
            </a:r>
            <a:r>
              <a:rPr dirty="0" sz="750" spc="150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20">
                <a:solidFill>
                  <a:srgbClr val="575757"/>
                </a:solidFill>
                <a:latin typeface="Arial MT"/>
                <a:cs typeface="Arial MT"/>
              </a:rPr>
              <a:t>Investimento</a:t>
            </a:r>
            <a:r>
              <a:rPr dirty="0" sz="750" spc="22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828282"/>
                </a:solidFill>
                <a:latin typeface="Arial MT"/>
                <a:cs typeface="Arial MT"/>
              </a:rPr>
              <a:t>Anjo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750" spc="10">
                <a:solidFill>
                  <a:srgbClr val="4FAEF6"/>
                </a:solidFill>
                <a:latin typeface="Arial MT"/>
                <a:cs typeface="Arial MT"/>
              </a:rPr>
              <a:t>nnjosdobrasil</a:t>
            </a:r>
            <a:r>
              <a:rPr dirty="0" sz="750" spc="254">
                <a:solidFill>
                  <a:srgbClr val="4FAEF6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5070EB"/>
                </a:solidFill>
                <a:latin typeface="Arial MT"/>
                <a:cs typeface="Arial MT"/>
              </a:rPr>
              <a:t>net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67610" y="5758905"/>
            <a:ext cx="142113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2462E9"/>
                </a:solidFill>
                <a:latin typeface="Arial MT"/>
                <a:cs typeface="Arial MT"/>
              </a:rPr>
              <a:t>9</a:t>
            </a:r>
            <a:r>
              <a:rPr dirty="0" sz="1100" spc="33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D3D4F"/>
                </a:solidFill>
                <a:latin typeface="Arial MT"/>
                <a:cs typeface="Arial MT"/>
              </a:rPr>
              <a:t>Casos</a:t>
            </a:r>
            <a:r>
              <a:rPr dirty="0" sz="1100" spc="9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D3D4F"/>
                </a:solidFill>
                <a:latin typeface="Arial MT"/>
                <a:cs typeface="Arial MT"/>
              </a:rPr>
              <a:t>de</a:t>
            </a:r>
            <a:r>
              <a:rPr dirty="0" sz="1100" spc="19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D3D4F"/>
                </a:solidFill>
                <a:latin typeface="Arial MT"/>
                <a:cs typeface="Arial MT"/>
              </a:rPr>
              <a:t>Sucesso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90091" y="6213634"/>
            <a:ext cx="2830195" cy="3238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300"/>
              </a:spcBef>
            </a:pPr>
            <a:r>
              <a:rPr dirty="0" sz="900" spc="40">
                <a:solidFill>
                  <a:srgbClr val="2A2A2A"/>
                </a:solidFill>
                <a:latin typeface="Arial MT"/>
                <a:cs typeface="Arial MT"/>
              </a:rPr>
              <a:t>N</a:t>
            </a:r>
            <a:r>
              <a:rPr dirty="0" sz="900" spc="40">
                <a:solidFill>
                  <a:srgbClr val="1F3459"/>
                </a:solidFill>
                <a:latin typeface="Arial MT"/>
                <a:cs typeface="Arial MT"/>
              </a:rPr>
              <a:t>u</a:t>
            </a:r>
            <a:r>
              <a:rPr dirty="0" sz="900" spc="40">
                <a:solidFill>
                  <a:srgbClr val="2A2A2A"/>
                </a:solidFill>
                <a:latin typeface="Arial MT"/>
                <a:cs typeface="Arial MT"/>
              </a:rPr>
              <a:t>bank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750">
                <a:solidFill>
                  <a:srgbClr val="BF9E87"/>
                </a:solidFill>
                <a:latin typeface="Arial MT"/>
                <a:cs typeface="Arial MT"/>
              </a:rPr>
              <a:t>Case</a:t>
            </a:r>
            <a:r>
              <a:rPr dirty="0" sz="750" spc="80">
                <a:solidFill>
                  <a:srgbClr val="BF9E87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4D5475"/>
                </a:solidFill>
                <a:latin typeface="Arial MT"/>
                <a:cs typeface="Arial MT"/>
              </a:rPr>
              <a:t>de</a:t>
            </a:r>
            <a:r>
              <a:rPr dirty="0" sz="750" spc="204">
                <a:solidFill>
                  <a:srgbClr val="4D5475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BFA589"/>
                </a:solidFill>
                <a:latin typeface="Arial MT"/>
                <a:cs typeface="Arial MT"/>
              </a:rPr>
              <a:t>sucesso</a:t>
            </a:r>
            <a:r>
              <a:rPr dirty="0" sz="750" spc="155">
                <a:solidFill>
                  <a:srgbClr val="BFA58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4B70AF"/>
                </a:solidFill>
                <a:latin typeface="Arial MT"/>
                <a:cs typeface="Arial MT"/>
              </a:rPr>
              <a:t>do</a:t>
            </a:r>
            <a:r>
              <a:rPr dirty="0" sz="750" spc="240">
                <a:solidFill>
                  <a:srgbClr val="4B70A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26279"/>
                </a:solidFill>
                <a:latin typeface="Arial MT"/>
                <a:cs typeface="Arial MT"/>
              </a:rPr>
              <a:t>Nu</a:t>
            </a:r>
            <a:r>
              <a:rPr dirty="0" sz="750" spc="-105">
                <a:solidFill>
                  <a:srgbClr val="52627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4D85B5"/>
                </a:solidFill>
                <a:latin typeface="Arial MT"/>
                <a:cs typeface="Arial MT"/>
              </a:rPr>
              <a:t>ban</a:t>
            </a:r>
            <a:r>
              <a:rPr dirty="0" sz="750" spc="-100">
                <a:solidFill>
                  <a:srgbClr val="4D85B5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A79775"/>
                </a:solidFill>
                <a:latin typeface="Arial MT"/>
                <a:cs typeface="Arial MT"/>
              </a:rPr>
              <a:t>k</a:t>
            </a:r>
            <a:r>
              <a:rPr dirty="0" sz="750" spc="90">
                <a:solidFill>
                  <a:srgbClr val="A79775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96969"/>
                </a:solidFill>
                <a:latin typeface="Arial MT"/>
                <a:cs typeface="Arial MT"/>
              </a:rPr>
              <a:t>apostando</a:t>
            </a:r>
            <a:r>
              <a:rPr dirty="0" sz="750" spc="204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999CD"/>
                </a:solidFill>
                <a:latin typeface="Arial MT"/>
                <a:cs typeface="Arial MT"/>
              </a:rPr>
              <a:t>no</a:t>
            </a:r>
            <a:r>
              <a:rPr dirty="0" sz="750" spc="150">
                <a:solidFill>
                  <a:srgbClr val="5999CD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D6D6D"/>
                </a:solidFill>
                <a:latin typeface="Arial MT"/>
                <a:cs typeface="Arial MT"/>
              </a:rPr>
              <a:t>ma</a:t>
            </a:r>
            <a:r>
              <a:rPr dirty="0" sz="750" spc="-75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750" spc="-65">
                <a:solidFill>
                  <a:srgbClr val="5B7EB5"/>
                </a:solidFill>
                <a:latin typeface="Arial MT"/>
                <a:cs typeface="Arial MT"/>
              </a:rPr>
              <a:t>r</a:t>
            </a:r>
            <a:r>
              <a:rPr dirty="0" sz="750" spc="-80">
                <a:solidFill>
                  <a:srgbClr val="5B7EB5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AA7E72"/>
                </a:solidFill>
                <a:latin typeface="Arial MT"/>
                <a:cs typeface="Arial MT"/>
              </a:rPr>
              <a:t>keting</a:t>
            </a:r>
            <a:r>
              <a:rPr dirty="0" sz="750" spc="100">
                <a:solidFill>
                  <a:srgbClr val="AA7E72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8CC8FF"/>
                </a:solidFill>
                <a:latin typeface="Arial MT"/>
                <a:cs typeface="Arial MT"/>
              </a:rPr>
              <a:t>digital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89924" y="6898630"/>
            <a:ext cx="7289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2A2A2A"/>
                </a:solidFill>
                <a:latin typeface="Arial MT"/>
                <a:cs typeface="Arial MT"/>
              </a:rPr>
              <a:t>QuintoAndar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11189" y="586160"/>
            <a:ext cx="248412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55">
                <a:solidFill>
                  <a:srgbClr val="95AFBC"/>
                </a:solidFill>
                <a:latin typeface="Arial MT"/>
                <a:cs typeface="Arial MT"/>
              </a:rPr>
              <a:t>O</a:t>
            </a:r>
            <a:r>
              <a:rPr dirty="0" sz="950" spc="130">
                <a:solidFill>
                  <a:srgbClr val="95AFBC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7ACC6"/>
                </a:solidFill>
                <a:latin typeface="Arial MT"/>
                <a:cs typeface="Arial MT"/>
              </a:rPr>
              <a:t>E</a:t>
            </a:r>
            <a:r>
              <a:rPr dirty="0" sz="950">
                <a:solidFill>
                  <a:srgbClr val="8AACCA"/>
                </a:solidFill>
                <a:latin typeface="Arial MT"/>
                <a:cs typeface="Arial MT"/>
              </a:rPr>
              <a:t>consiste</a:t>
            </a:r>
            <a:r>
              <a:rPr dirty="0" sz="950" spc="-85">
                <a:solidFill>
                  <a:srgbClr val="8AACC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EB5E2"/>
                </a:solidFill>
                <a:latin typeface="Arial MT"/>
                <a:cs typeface="Arial MT"/>
              </a:rPr>
              <a:t>ma</a:t>
            </a:r>
            <a:r>
              <a:rPr dirty="0" sz="950" spc="295">
                <a:solidFill>
                  <a:srgbClr val="7EB5E2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8CACBA"/>
                </a:solidFill>
                <a:latin typeface="Arial MT"/>
                <a:cs typeface="Arial MT"/>
              </a:rPr>
              <a:t>d</a:t>
            </a:r>
            <a:r>
              <a:rPr dirty="0" sz="950" spc="70">
                <a:solidFill>
                  <a:srgbClr val="A18E87"/>
                </a:solidFill>
                <a:latin typeface="Arial MT"/>
                <a:cs typeface="Arial MT"/>
              </a:rPr>
              <a:t>e</a:t>
            </a:r>
            <a:r>
              <a:rPr dirty="0" sz="950" spc="125">
                <a:solidFill>
                  <a:srgbClr val="A18E87"/>
                </a:solidFill>
                <a:latin typeface="Arial MT"/>
                <a:cs typeface="Arial MT"/>
              </a:rPr>
              <a:t> </a:t>
            </a:r>
            <a:r>
              <a:rPr dirty="0" sz="950" spc="45">
                <a:solidFill>
                  <a:srgbClr val="6B85B5"/>
                </a:solidFill>
                <a:latin typeface="Arial MT"/>
                <a:cs typeface="Arial MT"/>
              </a:rPr>
              <a:t>Investi</a:t>
            </a:r>
            <a:r>
              <a:rPr dirty="0" sz="950" spc="-114">
                <a:solidFill>
                  <a:srgbClr val="6B85B5"/>
                </a:solidFill>
                <a:latin typeface="Arial MT"/>
                <a:cs typeface="Arial MT"/>
              </a:rPr>
              <a:t> </a:t>
            </a:r>
            <a:r>
              <a:rPr dirty="0" sz="950" spc="105">
                <a:solidFill>
                  <a:srgbClr val="7EB5E2"/>
                </a:solidFill>
                <a:latin typeface="Arial MT"/>
                <a:cs typeface="Arial MT"/>
              </a:rPr>
              <a:t>mento</a:t>
            </a:r>
            <a:r>
              <a:rPr dirty="0" sz="950" spc="190">
                <a:solidFill>
                  <a:srgbClr val="7EB5E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B85B5"/>
                </a:solidFill>
                <a:latin typeface="Arial MT"/>
                <a:cs typeface="Arial MT"/>
              </a:rPr>
              <a:t>Privad</a:t>
            </a:r>
            <a:r>
              <a:rPr dirty="0" sz="950" spc="-135">
                <a:solidFill>
                  <a:srgbClr val="6B85B5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8CACBA"/>
                </a:solidFill>
                <a:latin typeface="Arial MT"/>
                <a:cs typeface="Arial MT"/>
              </a:rPr>
              <a:t>o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59582" y="2409304"/>
            <a:ext cx="159258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>
                <a:solidFill>
                  <a:srgbClr val="2D3F50"/>
                </a:solidFill>
                <a:latin typeface="Arial MT"/>
                <a:cs typeface="Arial MT"/>
              </a:rPr>
              <a:t>Captação</a:t>
            </a:r>
            <a:r>
              <a:rPr dirty="0" sz="1150" spc="250">
                <a:solidFill>
                  <a:srgbClr val="2D3F50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3D4F"/>
                </a:solidFill>
                <a:latin typeface="Arial MT"/>
                <a:cs typeface="Arial MT"/>
              </a:rPr>
              <a:t>de</a:t>
            </a:r>
            <a:r>
              <a:rPr dirty="0" sz="1150" spc="13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B3F4F"/>
                </a:solidFill>
                <a:latin typeface="Arial MT"/>
                <a:cs typeface="Arial MT"/>
              </a:rPr>
              <a:t>Recursos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87650" y="2885125"/>
            <a:ext cx="1601470" cy="304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85"/>
              </a:spcBef>
            </a:pPr>
            <a:r>
              <a:rPr dirty="0" sz="900">
                <a:solidFill>
                  <a:srgbClr val="2A2A2A"/>
                </a:solidFill>
                <a:latin typeface="Arial MT"/>
                <a:cs typeface="Arial MT"/>
              </a:rPr>
              <a:t>Sebrae</a:t>
            </a:r>
            <a:r>
              <a:rPr dirty="0" sz="90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2A2A2A"/>
                </a:solidFill>
                <a:latin typeface="Arial MT"/>
                <a:cs typeface="Arial MT"/>
              </a:rPr>
              <a:t>(2023)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800">
                <a:solidFill>
                  <a:srgbClr val="695791"/>
                </a:solidFill>
                <a:latin typeface="Arial MT"/>
                <a:cs typeface="Arial MT"/>
              </a:rPr>
              <a:t>Tipos</a:t>
            </a:r>
            <a:r>
              <a:rPr dirty="0" sz="800" spc="70">
                <a:solidFill>
                  <a:srgbClr val="695791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BF977E"/>
                </a:solidFill>
                <a:latin typeface="Arial MT"/>
                <a:cs typeface="Arial MT"/>
              </a:rPr>
              <a:t>de</a:t>
            </a:r>
            <a:r>
              <a:rPr dirty="0" sz="800" spc="60">
                <a:solidFill>
                  <a:srgbClr val="BF977E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4B72AE"/>
                </a:solidFill>
                <a:latin typeface="Arial MT"/>
                <a:cs typeface="Arial MT"/>
              </a:rPr>
              <a:t>investimento</a:t>
            </a:r>
            <a:r>
              <a:rPr dirty="0" sz="800" spc="105">
                <a:solidFill>
                  <a:srgbClr val="4B72AE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495664"/>
                </a:solidFill>
                <a:latin typeface="Arial MT"/>
                <a:cs typeface="Arial MT"/>
              </a:rPr>
              <a:t>em</a:t>
            </a:r>
            <a:r>
              <a:rPr dirty="0" sz="800" spc="70">
                <a:solidFill>
                  <a:srgbClr val="495664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5E5E5E"/>
                </a:solidFill>
                <a:latin typeface="Arial MT"/>
                <a:cs typeface="Arial MT"/>
              </a:rPr>
              <a:t>startu</a:t>
            </a:r>
            <a:r>
              <a:rPr dirty="0" sz="800" spc="-10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800" spc="-50">
                <a:solidFill>
                  <a:srgbClr val="67ACE4"/>
                </a:solidFill>
                <a:latin typeface="Arial MT"/>
                <a:cs typeface="Arial MT"/>
              </a:rPr>
              <a:t>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93417" y="3554240"/>
            <a:ext cx="3484245" cy="293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50">
                <a:solidFill>
                  <a:srgbClr val="2A2A2A"/>
                </a:solidFill>
                <a:latin typeface="Arial MT"/>
                <a:cs typeface="Arial MT"/>
              </a:rPr>
              <a:t>DXA</a:t>
            </a:r>
            <a:r>
              <a:rPr dirty="0" sz="750" spc="2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90">
                <a:solidFill>
                  <a:srgbClr val="2A2A2A"/>
                </a:solidFill>
                <a:latin typeface="Arial MT"/>
                <a:cs typeface="Arial MT"/>
              </a:rPr>
              <a:t>Invest</a:t>
            </a:r>
            <a:r>
              <a:rPr dirty="0" sz="750" spc="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2A2A2A"/>
                </a:solidFill>
                <a:latin typeface="Arial MT"/>
                <a:cs typeface="Arial MT"/>
              </a:rPr>
              <a:t>(2O24)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solidFill>
                  <a:srgbClr val="4B90C8"/>
                </a:solidFill>
                <a:latin typeface="Arial MT"/>
                <a:cs typeface="Arial MT"/>
              </a:rPr>
              <a:t>D</a:t>
            </a:r>
            <a:r>
              <a:rPr dirty="0" sz="750">
                <a:solidFill>
                  <a:srgbClr val="4D72AF"/>
                </a:solidFill>
                <a:latin typeface="Arial MT"/>
                <a:cs typeface="Arial MT"/>
              </a:rPr>
              <a:t>ife</a:t>
            </a:r>
            <a:r>
              <a:rPr dirty="0" sz="750">
                <a:solidFill>
                  <a:srgbClr val="4F72B1"/>
                </a:solidFill>
                <a:latin typeface="Arial MT"/>
                <a:cs typeface="Arial MT"/>
              </a:rPr>
              <a:t>ren</a:t>
            </a:r>
            <a:r>
              <a:rPr dirty="0" sz="750">
                <a:solidFill>
                  <a:srgbClr val="797979"/>
                </a:solidFill>
                <a:latin typeface="Arial MT"/>
                <a:cs typeface="Arial MT"/>
              </a:rPr>
              <a:t>ças</a:t>
            </a:r>
            <a:r>
              <a:rPr dirty="0" sz="750" spc="12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4A180"/>
                </a:solidFill>
                <a:latin typeface="Arial MT"/>
                <a:cs typeface="Arial MT"/>
              </a:rPr>
              <a:t>entre</a:t>
            </a:r>
            <a:r>
              <a:rPr dirty="0" sz="750" spc="145">
                <a:solidFill>
                  <a:srgbClr val="C4A180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46464"/>
                </a:solidFill>
                <a:latin typeface="Arial MT"/>
                <a:cs typeface="Arial MT"/>
              </a:rPr>
              <a:t>vent</a:t>
            </a:r>
            <a:r>
              <a:rPr dirty="0" sz="750" spc="-6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u</a:t>
            </a:r>
            <a:r>
              <a:rPr dirty="0" sz="750" spc="-10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4F91C8"/>
                </a:solidFill>
                <a:latin typeface="Arial MT"/>
                <a:cs typeface="Arial MT"/>
              </a:rPr>
              <a:t>re</a:t>
            </a:r>
            <a:r>
              <a:rPr dirty="0" sz="750" spc="170">
                <a:solidFill>
                  <a:srgbClr val="4F91C8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626262"/>
                </a:solidFill>
                <a:latin typeface="Arial MT"/>
                <a:cs typeface="Arial MT"/>
              </a:rPr>
              <a:t>ca</a:t>
            </a:r>
            <a:r>
              <a:rPr dirty="0" sz="750" spc="-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7ACE6"/>
                </a:solidFill>
                <a:latin typeface="Arial MT"/>
                <a:cs typeface="Arial MT"/>
              </a:rPr>
              <a:t>pital.</a:t>
            </a:r>
            <a:r>
              <a:rPr dirty="0" sz="750" spc="75">
                <a:solidFill>
                  <a:srgbClr val="67ACE6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4A180"/>
                </a:solidFill>
                <a:latin typeface="Arial MT"/>
                <a:cs typeface="Arial MT"/>
              </a:rPr>
              <a:t>equ</a:t>
            </a:r>
            <a:r>
              <a:rPr dirty="0" sz="750" spc="-80">
                <a:solidFill>
                  <a:srgbClr val="C4A180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ity</a:t>
            </a:r>
            <a:r>
              <a:rPr dirty="0" sz="750" spc="13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8CC8FF"/>
                </a:solidFill>
                <a:latin typeface="Arial MT"/>
                <a:cs typeface="Arial MT"/>
              </a:rPr>
              <a:t>c</a:t>
            </a:r>
            <a:r>
              <a:rPr dirty="0" sz="750" spc="-8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rowdfu</a:t>
            </a:r>
            <a:r>
              <a:rPr dirty="0" sz="750" spc="-4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55">
                <a:solidFill>
                  <a:srgbClr val="4D72B1"/>
                </a:solidFill>
                <a:latin typeface="Arial MT"/>
                <a:cs typeface="Arial MT"/>
              </a:rPr>
              <a:t>n</a:t>
            </a:r>
            <a:r>
              <a:rPr dirty="0" sz="750" spc="55">
                <a:solidFill>
                  <a:srgbClr val="4B90C8"/>
                </a:solidFill>
                <a:latin typeface="Arial MT"/>
                <a:cs typeface="Arial MT"/>
              </a:rPr>
              <a:t>d</a:t>
            </a:r>
            <a:r>
              <a:rPr dirty="0" sz="750" spc="55">
                <a:solidFill>
                  <a:srgbClr val="4F91C6"/>
                </a:solidFill>
                <a:latin typeface="Arial MT"/>
                <a:cs typeface="Arial MT"/>
              </a:rPr>
              <a:t>i</a:t>
            </a:r>
            <a:r>
              <a:rPr dirty="0" sz="750" spc="55">
                <a:solidFill>
                  <a:srgbClr val="5690CA"/>
                </a:solidFill>
                <a:latin typeface="Arial MT"/>
                <a:cs typeface="Arial MT"/>
              </a:rPr>
              <a:t>n</a:t>
            </a:r>
            <a:r>
              <a:rPr dirty="0" sz="750" spc="55">
                <a:solidFill>
                  <a:srgbClr val="495690"/>
                </a:solidFill>
                <a:latin typeface="Arial MT"/>
                <a:cs typeface="Arial MT"/>
              </a:rPr>
              <a:t>g</a:t>
            </a:r>
            <a:r>
              <a:rPr dirty="0" sz="750" spc="185">
                <a:solidFill>
                  <a:srgbClr val="495690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87756B"/>
                </a:solidFill>
                <a:latin typeface="Arial MT"/>
                <a:cs typeface="Arial MT"/>
              </a:rPr>
              <a:t>e</a:t>
            </a:r>
            <a:r>
              <a:rPr dirty="0" sz="750" spc="135">
                <a:solidFill>
                  <a:srgbClr val="87756B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4F91C8"/>
                </a:solidFill>
                <a:latin typeface="Arial MT"/>
                <a:cs typeface="Arial MT"/>
              </a:rPr>
              <a:t>i</a:t>
            </a:r>
            <a:r>
              <a:rPr dirty="0" sz="750">
                <a:solidFill>
                  <a:srgbClr val="8CC8FF"/>
                </a:solidFill>
                <a:latin typeface="Arial MT"/>
                <a:cs typeface="Arial MT"/>
              </a:rPr>
              <a:t>nvesti</a:t>
            </a:r>
            <a:r>
              <a:rPr dirty="0" sz="750" spc="-45">
                <a:solidFill>
                  <a:srgbClr val="8CC8FF"/>
                </a:solidFill>
                <a:latin typeface="Arial MT"/>
                <a:cs typeface="Arial MT"/>
              </a:rPr>
              <a:t> </a:t>
            </a:r>
            <a:r>
              <a:rPr dirty="0" sz="750" spc="60">
                <a:solidFill>
                  <a:srgbClr val="575757"/>
                </a:solidFill>
                <a:latin typeface="Arial MT"/>
                <a:cs typeface="Arial MT"/>
              </a:rPr>
              <a:t>mento</a:t>
            </a:r>
            <a:r>
              <a:rPr dirty="0" sz="750" spc="14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67ACE4"/>
                </a:solidFill>
                <a:latin typeface="Arial MT"/>
                <a:cs typeface="Arial MT"/>
              </a:rPr>
              <a:t>anjo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98421" y="4213250"/>
            <a:ext cx="2010410" cy="293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50">
                <a:solidFill>
                  <a:srgbClr val="3497DB"/>
                </a:solidFill>
                <a:latin typeface="Arial MT"/>
                <a:cs typeface="Arial MT"/>
              </a:rPr>
              <a:t>Q</a:t>
            </a:r>
            <a:r>
              <a:rPr dirty="0" sz="750" spc="250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750" spc="85">
                <a:solidFill>
                  <a:srgbClr val="2A2A2A"/>
                </a:solidFill>
                <a:latin typeface="Arial MT"/>
                <a:cs typeface="Arial MT"/>
              </a:rPr>
              <a:t>StHpe(2024)</a:t>
            </a:r>
            <a:endParaRPr sz="750">
              <a:latin typeface="Arial MT"/>
              <a:cs typeface="Arial MT"/>
            </a:endParaRPr>
          </a:p>
          <a:p>
            <a:pPr marL="199390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solidFill>
                  <a:srgbClr val="4B90C8"/>
                </a:solidFill>
                <a:latin typeface="Arial MT"/>
                <a:cs typeface="Arial MT"/>
              </a:rPr>
              <a:t>Corno</a:t>
            </a:r>
            <a:r>
              <a:rPr dirty="0" sz="750" spc="16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levantar</a:t>
            </a:r>
            <a:r>
              <a:rPr dirty="0" sz="750" spc="18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75757"/>
                </a:solidFill>
                <a:latin typeface="Arial MT"/>
                <a:cs typeface="Arial MT"/>
              </a:rPr>
              <a:t>capital</a:t>
            </a:r>
            <a:r>
              <a:rPr dirty="0" sz="750" spc="16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06060"/>
                </a:solidFill>
                <a:latin typeface="Arial MT"/>
                <a:cs typeface="Arial MT"/>
              </a:rPr>
              <a:t>para</a:t>
            </a:r>
            <a:r>
              <a:rPr dirty="0" sz="750" spc="19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626262"/>
                </a:solidFill>
                <a:latin typeface="Arial MT"/>
                <a:cs typeface="Arial MT"/>
              </a:rPr>
              <a:t>sua</a:t>
            </a:r>
            <a:r>
              <a:rPr dirty="0" sz="750" spc="1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565656"/>
                </a:solidFill>
                <a:latin typeface="Arial MT"/>
                <a:cs typeface="Arial MT"/>
              </a:rPr>
              <a:t>startup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50841" y="5039990"/>
            <a:ext cx="199453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>
                <a:solidFill>
                  <a:srgbClr val="2462E9"/>
                </a:solidFill>
                <a:latin typeface="Arial MT"/>
                <a:cs typeface="Arial MT"/>
              </a:rPr>
              <a:t>Õ</a:t>
            </a:r>
            <a:r>
              <a:rPr dirty="0" sz="1150" spc="29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3D4F"/>
                </a:solidFill>
                <a:latin typeface="Arial MT"/>
                <a:cs typeface="Arial MT"/>
              </a:rPr>
              <a:t>Editais</a:t>
            </a:r>
            <a:r>
              <a:rPr dirty="0" sz="1150" spc="114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F3F52"/>
                </a:solidFill>
                <a:latin typeface="Arial MT"/>
                <a:cs typeface="Arial MT"/>
              </a:rPr>
              <a:t>e</a:t>
            </a:r>
            <a:r>
              <a:rPr dirty="0" sz="1150" spc="105">
                <a:solidFill>
                  <a:srgbClr val="2F3F5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A82C6"/>
                </a:solidFill>
                <a:latin typeface="Arial MT"/>
                <a:cs typeface="Arial MT"/>
              </a:rPr>
              <a:t>Fundos</a:t>
            </a:r>
            <a:r>
              <a:rPr dirty="0" sz="1150" spc="130">
                <a:solidFill>
                  <a:srgbClr val="2A82C6"/>
                </a:solidFill>
                <a:latin typeface="Arial MT"/>
                <a:cs typeface="Arial MT"/>
              </a:rPr>
              <a:t> </a:t>
            </a:r>
            <a:r>
              <a:rPr dirty="0" sz="1150" spc="40">
                <a:solidFill>
                  <a:srgbClr val="2D3D4F"/>
                </a:solidFill>
                <a:latin typeface="Arial MT"/>
                <a:cs typeface="Arial MT"/>
              </a:rPr>
              <a:t>Públicos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06854" y="5579491"/>
            <a:ext cx="1140460" cy="293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50">
                <a:solidFill>
                  <a:srgbClr val="3399DB"/>
                </a:solidFill>
                <a:latin typeface="Arial MT"/>
                <a:cs typeface="Arial MT"/>
              </a:rPr>
              <a:t>j{]}</a:t>
            </a:r>
            <a:r>
              <a:rPr dirty="0" sz="750" spc="490">
                <a:solidFill>
                  <a:srgbClr val="3399DB"/>
                </a:solidFill>
                <a:latin typeface="Arial MT"/>
                <a:cs typeface="Arial MT"/>
              </a:rPr>
              <a:t> </a:t>
            </a:r>
            <a:r>
              <a:rPr dirty="0" sz="750" spc="80">
                <a:solidFill>
                  <a:srgbClr val="2A2A2A"/>
                </a:solidFill>
                <a:latin typeface="Arial MT"/>
                <a:cs typeface="Arial MT"/>
              </a:rPr>
              <a:t>FINEP</a:t>
            </a:r>
            <a:r>
              <a:rPr dirty="0" sz="750" spc="9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2A2A2A"/>
                </a:solidFill>
                <a:latin typeface="Arial MT"/>
                <a:cs typeface="Arial MT"/>
              </a:rPr>
              <a:t>(2O24)</a:t>
            </a:r>
            <a:endParaRPr sz="750">
              <a:latin typeface="Arial MT"/>
              <a:cs typeface="Arial MT"/>
            </a:endParaRPr>
          </a:p>
          <a:p>
            <a:pPr marL="207010">
              <a:lnSpc>
                <a:spcPct val="100000"/>
              </a:lnSpc>
              <a:spcBef>
                <a:spcPts val="155"/>
              </a:spcBef>
            </a:pPr>
            <a:r>
              <a:rPr dirty="0" sz="750">
                <a:solidFill>
                  <a:srgbClr val="64AAE2"/>
                </a:solidFill>
                <a:latin typeface="Arial MT"/>
                <a:cs typeface="Arial MT"/>
              </a:rPr>
              <a:t>Chamadas</a:t>
            </a:r>
            <a:r>
              <a:rPr dirty="0" sz="750" spc="345">
                <a:solidFill>
                  <a:srgbClr val="64AAE2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5699CD"/>
                </a:solidFill>
                <a:latin typeface="Arial MT"/>
                <a:cs typeface="Arial MT"/>
              </a:rPr>
              <a:t>Pú</a:t>
            </a:r>
            <a:r>
              <a:rPr dirty="0" sz="750" spc="-80">
                <a:solidFill>
                  <a:srgbClr val="5699CD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67ACE4"/>
                </a:solidFill>
                <a:latin typeface="Arial MT"/>
                <a:cs typeface="Arial MT"/>
              </a:rPr>
              <a:t>blicas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06854" y="6258595"/>
            <a:ext cx="124079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>
                <a:solidFill>
                  <a:srgbClr val="3497DB"/>
                </a:solidFill>
                <a:latin typeface="Arial MT"/>
                <a:cs typeface="Arial MT"/>
              </a:rPr>
              <a:t>j{]}</a:t>
            </a:r>
            <a:r>
              <a:rPr dirty="0" sz="750" spc="145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750" spc="60">
                <a:solidFill>
                  <a:srgbClr val="2A2A2A"/>
                </a:solidFill>
                <a:latin typeface="Arial MT"/>
                <a:cs typeface="Arial MT"/>
              </a:rPr>
              <a:t>MCTI/FI</a:t>
            </a:r>
            <a:r>
              <a:rPr dirty="0" sz="750" spc="-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100">
                <a:solidFill>
                  <a:srgbClr val="2A2A2A"/>
                </a:solidFill>
                <a:latin typeface="Arial MT"/>
                <a:cs typeface="Arial MT"/>
              </a:rPr>
              <a:t>NEP</a:t>
            </a:r>
            <a:r>
              <a:rPr dirty="0" sz="750" spc="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2A2A2A"/>
                </a:solidFill>
                <a:latin typeface="Arial MT"/>
                <a:cs typeface="Arial MT"/>
              </a:rPr>
              <a:t>(2O24)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127000"/>
            <a:ext cx="10287000" cy="241637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843353" y="84013"/>
            <a:ext cx="171259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>
                <a:solidFill>
                  <a:srgbClr val="2362E8"/>
                </a:solidFill>
                <a:latin typeface="Arial MT"/>
                <a:cs typeface="Arial MT"/>
              </a:rPr>
              <a:t>Œ</a:t>
            </a:r>
            <a:r>
              <a:rPr dirty="0" sz="1150" spc="165">
                <a:solidFill>
                  <a:srgbClr val="2362E8"/>
                </a:solidFill>
                <a:latin typeface="Arial MT"/>
                <a:cs typeface="Arial MT"/>
              </a:rPr>
              <a:t> </a:t>
            </a:r>
            <a:r>
              <a:rPr dirty="0" sz="1150" spc="70">
                <a:solidFill>
                  <a:srgbClr val="3D3D3D"/>
                </a:solidFill>
                <a:latin typeface="Arial MT"/>
                <a:cs typeface="Arial MT"/>
              </a:rPr>
              <a:t>Impacto</a:t>
            </a:r>
            <a:r>
              <a:rPr dirty="0" sz="115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F3F3F"/>
                </a:solidFill>
                <a:latin typeface="Arial MT"/>
                <a:cs typeface="Arial MT"/>
              </a:rPr>
              <a:t>Social</a:t>
            </a:r>
            <a:r>
              <a:rPr dirty="0" sz="1150" spc="10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3885C8"/>
                </a:solidFill>
                <a:latin typeface="Arial MT"/>
                <a:cs typeface="Arial MT"/>
              </a:rPr>
              <a:t>(ODS)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8717" y="1217488"/>
            <a:ext cx="8619490" cy="4483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dirty="0" sz="1550" spc="65">
                <a:solidFill>
                  <a:srgbClr val="2A2A2A"/>
                </a:solidFill>
                <a:latin typeface="Arial MT"/>
                <a:cs typeface="Arial MT"/>
              </a:rPr>
              <a:t>Crescimento</a:t>
            </a:r>
            <a:r>
              <a:rPr dirty="0" sz="1550" spc="1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75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55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80">
                <a:solidFill>
                  <a:srgbClr val="2A2A2A"/>
                </a:solidFill>
                <a:latin typeface="Arial MT"/>
                <a:cs typeface="Arial MT"/>
              </a:rPr>
              <a:t>startups</a:t>
            </a:r>
            <a:r>
              <a:rPr dirty="0" sz="155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100">
                <a:solidFill>
                  <a:srgbClr val="2A2A2A"/>
                </a:solidFill>
                <a:latin typeface="Arial MT"/>
                <a:cs typeface="Arial MT"/>
              </a:rPr>
              <a:t>no</a:t>
            </a:r>
            <a:r>
              <a:rPr dirty="0" sz="15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2A2A2A"/>
                </a:solidFill>
                <a:latin typeface="Arial MT"/>
                <a:cs typeface="Arial MT"/>
              </a:rPr>
              <a:t>Brasil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550">
              <a:latin typeface="Arial MT"/>
              <a:cs typeface="Arial MT"/>
            </a:endParaRPr>
          </a:p>
          <a:p>
            <a:pPr marL="298450" marR="2092325" indent="3810">
              <a:lnSpc>
                <a:spcPct val="117200"/>
              </a:lnSpc>
            </a:pPr>
            <a:r>
              <a:rPr dirty="0" sz="1200">
                <a:solidFill>
                  <a:srgbClr val="464646"/>
                </a:solidFill>
                <a:latin typeface="Arial MT"/>
                <a:cs typeface="Arial MT"/>
              </a:rPr>
              <a:t>O</a:t>
            </a:r>
            <a:r>
              <a:rPr dirty="0" sz="1200" spc="1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ecossistema</a:t>
            </a:r>
            <a:r>
              <a:rPr dirty="0" sz="1200" spc="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200" spc="-2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startups</a:t>
            </a:r>
            <a:r>
              <a:rPr dirty="0" sz="1200" spc="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660AA"/>
                </a:solidFill>
                <a:latin typeface="Arial MT"/>
                <a:cs typeface="Arial MT"/>
              </a:rPr>
              <a:t>no</a:t>
            </a:r>
            <a:r>
              <a:rPr dirty="0" sz="1200" spc="70">
                <a:solidFill>
                  <a:srgbClr val="3660A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Brasil</a:t>
            </a:r>
            <a:r>
              <a:rPr dirty="0" sz="120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registrou</a:t>
            </a:r>
            <a:r>
              <a:rPr dirty="0" sz="1200" spc="1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462E9"/>
                </a:solidFill>
                <a:latin typeface="Arial MT"/>
                <a:cs typeface="Arial MT"/>
              </a:rPr>
              <a:t>R$</a:t>
            </a:r>
            <a:r>
              <a:rPr dirty="0" sz="1200" spc="-13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462E9"/>
                </a:solidFill>
                <a:latin typeface="Arial MT"/>
                <a:cs typeface="Arial MT"/>
              </a:rPr>
              <a:t>13,9</a:t>
            </a:r>
            <a:r>
              <a:rPr dirty="0" sz="1200" spc="114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462E9"/>
                </a:solidFill>
                <a:latin typeface="Arial MT"/>
                <a:cs typeface="Arial MT"/>
              </a:rPr>
              <a:t>bilhões</a:t>
            </a:r>
            <a:r>
              <a:rPr dirty="0" sz="1200" spc="4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20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investimentos</a:t>
            </a:r>
            <a:r>
              <a:rPr dirty="0" sz="120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20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2024,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crescimento</a:t>
            </a:r>
            <a:r>
              <a:rPr dirty="0" sz="120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45E7C"/>
                </a:solidFill>
                <a:latin typeface="Arial MT"/>
                <a:cs typeface="Arial MT"/>
              </a:rPr>
              <a:t>de</a:t>
            </a:r>
            <a:r>
              <a:rPr dirty="0" sz="1200" spc="-55">
                <a:solidFill>
                  <a:srgbClr val="445E7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462E9"/>
                </a:solidFill>
                <a:latin typeface="Arial MT"/>
                <a:cs typeface="Arial MT"/>
              </a:rPr>
              <a:t>50%</a:t>
            </a:r>
            <a:r>
              <a:rPr dirty="0" sz="1200" spc="2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200" spc="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relação</a:t>
            </a:r>
            <a:r>
              <a:rPr dirty="0" sz="12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ao</a:t>
            </a:r>
            <a:r>
              <a:rPr dirty="0" sz="1200" spc="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ano</a:t>
            </a:r>
            <a:r>
              <a:rPr dirty="0" sz="1200" spc="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anterior</a:t>
            </a:r>
            <a:endParaRPr sz="1200">
              <a:latin typeface="Arial MT"/>
              <a:cs typeface="Arial MT"/>
            </a:endParaRPr>
          </a:p>
          <a:p>
            <a:pPr marL="261620" marR="2493645" indent="-1905">
              <a:lnSpc>
                <a:spcPct val="125299"/>
              </a:lnSpc>
              <a:spcBef>
                <a:spcPts val="965"/>
              </a:spcBef>
            </a:pP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dirty="0" sz="1150" spc="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5679"/>
                </a:solidFill>
                <a:latin typeface="Arial MT"/>
                <a:cs typeface="Arial MT"/>
              </a:rPr>
              <a:t>Brasil</a:t>
            </a:r>
            <a:r>
              <a:rPr dirty="0" sz="1150" spc="105">
                <a:solidFill>
                  <a:srgbClr val="38567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possui</a:t>
            </a:r>
            <a:r>
              <a:rPr dirty="0" sz="115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57A1E1"/>
                </a:solidFill>
                <a:latin typeface="Arial MT"/>
                <a:cs typeface="Arial MT"/>
              </a:rPr>
              <a:t>ma</a:t>
            </a:r>
            <a:r>
              <a:rPr dirty="0" sz="1150" spc="-195">
                <a:solidFill>
                  <a:srgbClr val="57A1E1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418E"/>
                </a:solidFill>
                <a:latin typeface="Arial MT"/>
                <a:cs typeface="Arial MT"/>
              </a:rPr>
              <a:t>is </a:t>
            </a:r>
            <a:r>
              <a:rPr dirty="0" sz="1150">
                <a:solidFill>
                  <a:srgbClr val="445E7C"/>
                </a:solidFill>
                <a:latin typeface="Arial MT"/>
                <a:cs typeface="Arial MT"/>
              </a:rPr>
              <a:t>de</a:t>
            </a:r>
            <a:r>
              <a:rPr dirty="0" sz="1150" spc="75">
                <a:solidFill>
                  <a:srgbClr val="445E7C"/>
                </a:solidFill>
                <a:latin typeface="Arial MT"/>
                <a:cs typeface="Arial MT"/>
              </a:rPr>
              <a:t> </a:t>
            </a:r>
            <a:r>
              <a:rPr dirty="0" sz="1150" spc="-110">
                <a:solidFill>
                  <a:srgbClr val="424242"/>
                </a:solidFill>
                <a:latin typeface="Arial MT"/>
                <a:cs typeface="Arial MT"/>
              </a:rPr>
              <a:t>18.OOO</a:t>
            </a:r>
            <a:r>
              <a:rPr dirty="0" sz="1150" spc="1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65">
                <a:solidFill>
                  <a:srgbClr val="424242"/>
                </a:solidFill>
                <a:latin typeface="Arial MT"/>
                <a:cs typeface="Arial MT"/>
              </a:rPr>
              <a:t>startups</a:t>
            </a:r>
            <a:r>
              <a:rPr dirty="0" sz="11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10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5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operaçáo,</a:t>
            </a:r>
            <a:r>
              <a:rPr dirty="0" sz="115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150" spc="3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São</a:t>
            </a:r>
            <a:r>
              <a:rPr dirty="0" sz="115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424242"/>
                </a:solidFill>
                <a:latin typeface="Arial MT"/>
                <a:cs typeface="Arial MT"/>
              </a:rPr>
              <a:t>Pa</a:t>
            </a:r>
            <a:r>
              <a:rPr dirty="0" sz="1150" spc="-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ulo</a:t>
            </a:r>
            <a:r>
              <a:rPr dirty="0" sz="1150" spc="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liderando</a:t>
            </a:r>
            <a:r>
              <a:rPr dirty="0" sz="1150" spc="11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30">
                <a:solidFill>
                  <a:srgbClr val="424242"/>
                </a:solidFill>
                <a:latin typeface="Arial MT"/>
                <a:cs typeface="Arial MT"/>
              </a:rPr>
              <a:t>com </a:t>
            </a:r>
            <a:r>
              <a:rPr dirty="0" sz="1150" spc="60">
                <a:solidFill>
                  <a:srgbClr val="424242"/>
                </a:solidFill>
                <a:latin typeface="Arial MT"/>
                <a:cs typeface="Arial MT"/>
              </a:rPr>
              <a:t>aproximadamente</a:t>
            </a:r>
            <a:r>
              <a:rPr dirty="0" sz="1150" spc="-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1.900</a:t>
            </a:r>
            <a:r>
              <a:rPr dirty="0" sz="115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50" spc="-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presas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02895" algn="l"/>
              </a:tabLst>
            </a:pPr>
            <a:r>
              <a:rPr dirty="0" sz="1150" spc="-50">
                <a:solidFill>
                  <a:srgbClr val="3699DB"/>
                </a:solidFill>
                <a:latin typeface="Arial MT"/>
                <a:cs typeface="Arial MT"/>
              </a:rPr>
              <a:t>@</a:t>
            </a:r>
            <a:r>
              <a:rPr dirty="0" sz="1150">
                <a:solidFill>
                  <a:srgbClr val="3699DB"/>
                </a:solidFill>
                <a:latin typeface="Arial MT"/>
                <a:cs typeface="Arial MT"/>
              </a:rPr>
              <a:t>	</a:t>
            </a:r>
            <a:r>
              <a:rPr dirty="0" sz="1150">
                <a:solidFill>
                  <a:srgbClr val="494949"/>
                </a:solidFill>
                <a:latin typeface="Arial MT"/>
                <a:cs typeface="Arial MT"/>
              </a:rPr>
              <a:t>O</a:t>
            </a:r>
            <a:r>
              <a:rPr dirty="0" sz="1150" spc="6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pa</a:t>
            </a:r>
            <a:r>
              <a:rPr dirty="0" sz="1150" spc="-1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662AA"/>
                </a:solidFill>
                <a:latin typeface="Arial MT"/>
                <a:cs typeface="Arial MT"/>
              </a:rPr>
              <a:t>is</a:t>
            </a:r>
            <a:r>
              <a:rPr dirty="0" sz="1150" spc="65">
                <a:solidFill>
                  <a:srgbClr val="3662A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74625B"/>
                </a:solidFill>
                <a:latin typeface="Arial MT"/>
                <a:cs typeface="Arial MT"/>
              </a:rPr>
              <a:t>é</a:t>
            </a:r>
            <a:r>
              <a:rPr dirty="0" sz="1150" spc="55">
                <a:solidFill>
                  <a:srgbClr val="74625B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responsãvel</a:t>
            </a:r>
            <a:r>
              <a:rPr dirty="0" sz="1150" spc="2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por</a:t>
            </a:r>
            <a:r>
              <a:rPr dirty="0" sz="1150" spc="1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54%</a:t>
            </a:r>
            <a:r>
              <a:rPr dirty="0" sz="11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44444"/>
                </a:solidFill>
                <a:latin typeface="Arial MT"/>
                <a:cs typeface="Arial MT"/>
              </a:rPr>
              <a:t>do</a:t>
            </a:r>
            <a:r>
              <a:rPr dirty="0" sz="1150" spc="19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64646"/>
                </a:solidFill>
                <a:latin typeface="Arial MT"/>
                <a:cs typeface="Arial MT"/>
              </a:rPr>
              <a:t>total</a:t>
            </a:r>
            <a:r>
              <a:rPr dirty="0" sz="1150" spc="12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captado</a:t>
            </a:r>
            <a:r>
              <a:rPr dirty="0" sz="1150" spc="1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por</a:t>
            </a:r>
            <a:r>
              <a:rPr dirty="0" sz="115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424242"/>
                </a:solidFill>
                <a:latin typeface="Arial MT"/>
                <a:cs typeface="Arial MT"/>
              </a:rPr>
              <a:t>startups</a:t>
            </a:r>
            <a:r>
              <a:rPr dirty="0" sz="1150" spc="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na</a:t>
            </a:r>
            <a:r>
              <a:rPr dirty="0" sz="115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América</a:t>
            </a:r>
            <a:r>
              <a:rPr dirty="0" sz="1150" spc="2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Latina</a:t>
            </a:r>
            <a:r>
              <a:rPr dirty="0" sz="1150" spc="1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50" spc="2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444444"/>
                </a:solidFill>
                <a:latin typeface="Arial MT"/>
                <a:cs typeface="Arial MT"/>
              </a:rPr>
              <a:t>2024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1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dirty="0" sz="1550" spc="80">
                <a:solidFill>
                  <a:srgbClr val="2A2A2A"/>
                </a:solidFill>
                <a:latin typeface="Arial MT"/>
                <a:cs typeface="Arial MT"/>
              </a:rPr>
              <a:t>Importância</a:t>
            </a:r>
            <a:r>
              <a:rPr dirty="0" sz="1550" spc="2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da</a:t>
            </a:r>
            <a:r>
              <a:rPr dirty="0" sz="1550" spc="7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65">
                <a:solidFill>
                  <a:srgbClr val="2A2A2A"/>
                </a:solidFill>
                <a:latin typeface="Arial MT"/>
                <a:cs typeface="Arial MT"/>
              </a:rPr>
              <a:t>captação</a:t>
            </a:r>
            <a:r>
              <a:rPr dirty="0" sz="1550" spc="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550" spc="1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2A2A2A"/>
                </a:solidFill>
                <a:latin typeface="Arial MT"/>
                <a:cs typeface="Arial MT"/>
              </a:rPr>
              <a:t>inovação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550">
              <a:latin typeface="Arial MT"/>
              <a:cs typeface="Arial MT"/>
            </a:endParaRPr>
          </a:p>
          <a:p>
            <a:pPr marL="264160" marR="1722120" indent="-5715">
              <a:lnSpc>
                <a:spcPct val="112500"/>
              </a:lnSpc>
            </a:pP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Capital</a:t>
            </a:r>
            <a:r>
              <a:rPr dirty="0" sz="125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EC3FF"/>
                </a:solidFill>
                <a:latin typeface="Arial MT"/>
                <a:cs typeface="Arial MT"/>
              </a:rPr>
              <a:t>é</a:t>
            </a:r>
            <a:r>
              <a:rPr dirty="0" sz="1250" spc="-90">
                <a:solidFill>
                  <a:srgbClr val="7EC3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424242"/>
                </a:solidFill>
                <a:latin typeface="Arial MT"/>
                <a:cs typeface="Arial MT"/>
              </a:rPr>
              <a:t>essencial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para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desenvolvimento</a:t>
            </a:r>
            <a:r>
              <a:rPr dirty="0" sz="1250" spc="-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250" spc="-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produtos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inovadores, pesquisa</a:t>
            </a:r>
            <a:r>
              <a:rPr dirty="0" sz="125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3B4B66"/>
                </a:solidFill>
                <a:latin typeface="Arial MT"/>
                <a:cs typeface="Arial MT"/>
              </a:rPr>
              <a:t>e</a:t>
            </a:r>
            <a:r>
              <a:rPr dirty="0" sz="1250" spc="-85">
                <a:solidFill>
                  <a:srgbClr val="3B4B66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desenvolvimento tecnológico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200" spc="105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200" spc="200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Investimentos</a:t>
            </a:r>
            <a:r>
              <a:rPr dirty="0" sz="120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Arial MT"/>
                <a:cs typeface="Arial MT"/>
              </a:rPr>
              <a:t>permitem</a:t>
            </a:r>
            <a:r>
              <a:rPr dirty="0" sz="120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escalar</a:t>
            </a:r>
            <a:r>
              <a:rPr dirty="0" sz="120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operações</a:t>
            </a:r>
            <a:r>
              <a:rPr dirty="0" sz="1200" spc="1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rapidamente,</a:t>
            </a:r>
            <a:r>
              <a:rPr dirty="0" sz="12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um</a:t>
            </a:r>
            <a:r>
              <a:rPr dirty="0" sz="1200" spc="2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fator</a:t>
            </a:r>
            <a:r>
              <a:rPr dirty="0" sz="1200" spc="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crítico</a:t>
            </a:r>
            <a:r>
              <a:rPr dirty="0" sz="120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para</a:t>
            </a:r>
            <a:r>
              <a:rPr dirty="0" sz="12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40">
                <a:solidFill>
                  <a:srgbClr val="424242"/>
                </a:solidFill>
                <a:latin typeface="Arial MT"/>
                <a:cs typeface="Arial MT"/>
              </a:rPr>
              <a:t>competitividade</a:t>
            </a:r>
            <a:endParaRPr sz="12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390"/>
              </a:spcBef>
            </a:pP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g</a:t>
            </a:r>
            <a:r>
              <a:rPr dirty="0" sz="1100" spc="-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24242"/>
                </a:solidFill>
                <a:latin typeface="Arial MT"/>
                <a:cs typeface="Arial MT"/>
              </a:rPr>
              <a:t>lobal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</a:pPr>
            <a:r>
              <a:rPr dirty="0" sz="1150" spc="55">
                <a:solidFill>
                  <a:srgbClr val="3697DB"/>
                </a:solidFill>
                <a:latin typeface="Arial MT"/>
                <a:cs typeface="Arial MT"/>
              </a:rPr>
              <a:t>*T!</a:t>
            </a:r>
            <a:r>
              <a:rPr dirty="0" sz="1150" spc="210">
                <a:solidFill>
                  <a:srgbClr val="3697DB"/>
                </a:solidFill>
                <a:latin typeface="Arial MT"/>
                <a:cs typeface="Arial MT"/>
              </a:rPr>
              <a:t> 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Conexão</a:t>
            </a:r>
            <a:r>
              <a:rPr dirty="0" sz="115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150" spc="3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investidores</a:t>
            </a:r>
            <a:r>
              <a:rPr dirty="0" sz="1150" spc="1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traz</a:t>
            </a:r>
            <a:r>
              <a:rPr dirty="0" sz="115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mentoria,</a:t>
            </a:r>
            <a:r>
              <a:rPr dirty="0" sz="1150" spc="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60">
                <a:solidFill>
                  <a:srgbClr val="424242"/>
                </a:solidFill>
                <a:latin typeface="Arial MT"/>
                <a:cs typeface="Arial MT"/>
              </a:rPr>
              <a:t>networking</a:t>
            </a:r>
            <a:r>
              <a:rPr dirty="0" sz="1150" spc="1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dirty="0" sz="1150" spc="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acesso</a:t>
            </a:r>
            <a:r>
              <a:rPr dirty="0" sz="115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5B7C"/>
                </a:solidFill>
                <a:latin typeface="Arial MT"/>
                <a:cs typeface="Arial MT"/>
              </a:rPr>
              <a:t>a</a:t>
            </a:r>
            <a:r>
              <a:rPr dirty="0" sz="1150" spc="145">
                <a:solidFill>
                  <a:srgbClr val="425B7C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novos</a:t>
            </a:r>
            <a:r>
              <a:rPr dirty="0" sz="115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mercados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1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10">
                <a:solidFill>
                  <a:srgbClr val="6B7593"/>
                </a:solidFill>
                <a:latin typeface="Arial MT"/>
                <a:cs typeface="Arial MT"/>
              </a:rPr>
              <a:t>2</a:t>
            </a:r>
            <a:r>
              <a:rPr dirty="0" sz="950" spc="335">
                <a:solidFill>
                  <a:srgbClr val="6B7593"/>
                </a:solidFill>
                <a:latin typeface="Arial MT"/>
                <a:cs typeface="Arial MT"/>
              </a:rPr>
              <a:t> </a:t>
            </a:r>
            <a:r>
              <a:rPr dirty="0" sz="950" spc="10">
                <a:solidFill>
                  <a:srgbClr val="757CA8"/>
                </a:solidFill>
                <a:latin typeface="Arial MT"/>
                <a:cs typeface="Arial MT"/>
              </a:rPr>
              <a:t>|</a:t>
            </a:r>
            <a:r>
              <a:rPr dirty="0" sz="950" spc="415">
                <a:solidFill>
                  <a:srgbClr val="757CA8"/>
                </a:solidFill>
                <a:latin typeface="Arial MT"/>
                <a:cs typeface="Arial MT"/>
              </a:rPr>
              <a:t> </a:t>
            </a:r>
            <a:r>
              <a:rPr dirty="0" sz="950" spc="55">
                <a:solidFill>
                  <a:srgbClr val="8CA7B1"/>
                </a:solidFill>
                <a:latin typeface="Arial MT"/>
                <a:cs typeface="Arial MT"/>
              </a:rPr>
              <a:t>O</a:t>
            </a:r>
            <a:r>
              <a:rPr dirty="0" sz="950" spc="70">
                <a:solidFill>
                  <a:srgbClr val="8CA7B1"/>
                </a:solidFill>
                <a:latin typeface="Arial MT"/>
                <a:cs typeface="Arial MT"/>
              </a:rPr>
              <a:t> </a:t>
            </a:r>
            <a:r>
              <a:rPr dirty="0" sz="950" spc="10">
                <a:solidFill>
                  <a:srgbClr val="939393"/>
                </a:solidFill>
                <a:latin typeface="Arial MT"/>
                <a:cs typeface="Arial MT"/>
              </a:rPr>
              <a:t>Ecossistema</a:t>
            </a:r>
            <a:r>
              <a:rPr dirty="0" sz="950" spc="20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dirty="0" sz="950" spc="95">
                <a:solidFill>
                  <a:srgbClr val="85A1B1"/>
                </a:solidFill>
                <a:latin typeface="Arial MT"/>
                <a:cs typeface="Arial MT"/>
              </a:rPr>
              <a:t>d</a:t>
            </a:r>
            <a:r>
              <a:rPr dirty="0" sz="950" spc="95">
                <a:solidFill>
                  <a:srgbClr val="95AEBA"/>
                </a:solidFill>
                <a:latin typeface="Arial MT"/>
                <a:cs typeface="Arial MT"/>
              </a:rPr>
              <a:t>e</a:t>
            </a:r>
            <a:r>
              <a:rPr dirty="0" sz="950" spc="10">
                <a:solidFill>
                  <a:srgbClr val="95AEBA"/>
                </a:solidFill>
                <a:latin typeface="Arial MT"/>
                <a:cs typeface="Arial MT"/>
              </a:rPr>
              <a:t> </a:t>
            </a:r>
            <a:r>
              <a:rPr dirty="0" sz="950" spc="45">
                <a:solidFill>
                  <a:srgbClr val="6B85B5"/>
                </a:solidFill>
                <a:latin typeface="Arial MT"/>
                <a:cs typeface="Arial MT"/>
              </a:rPr>
              <a:t>I</a:t>
            </a:r>
            <a:r>
              <a:rPr dirty="0" sz="950" spc="45">
                <a:solidFill>
                  <a:srgbClr val="95CDFF"/>
                </a:solidFill>
                <a:latin typeface="Arial MT"/>
                <a:cs typeface="Arial MT"/>
              </a:rPr>
              <a:t>nvesti</a:t>
            </a:r>
            <a:r>
              <a:rPr dirty="0" sz="950" spc="-140">
                <a:solidFill>
                  <a:srgbClr val="95CDFF"/>
                </a:solidFill>
                <a:latin typeface="Arial MT"/>
                <a:cs typeface="Arial MT"/>
              </a:rPr>
              <a:t> </a:t>
            </a:r>
            <a:r>
              <a:rPr dirty="0" sz="950" spc="105">
                <a:solidFill>
                  <a:srgbClr val="8C8C8C"/>
                </a:solidFill>
                <a:latin typeface="Arial MT"/>
                <a:cs typeface="Arial MT"/>
              </a:rPr>
              <a:t>mento</a:t>
            </a:r>
            <a:r>
              <a:rPr dirty="0" sz="950" spc="12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B18580"/>
                </a:solidFill>
                <a:latin typeface="Arial MT"/>
                <a:cs typeface="Arial MT"/>
              </a:rPr>
              <a:t>Privado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645" y="2580879"/>
            <a:ext cx="155376" cy="1553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791" y="7011789"/>
            <a:ext cx="75009" cy="8036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2893" y="7043936"/>
            <a:ext cx="3059310" cy="6429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9087" y="7011789"/>
            <a:ext cx="996553" cy="964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9218" y="7043936"/>
            <a:ext cx="2110978" cy="6429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64343" y="315441"/>
            <a:ext cx="6736080" cy="3404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dirty="0" sz="1650" spc="75">
                <a:solidFill>
                  <a:srgbClr val="282828"/>
                </a:solidFill>
                <a:latin typeface="Calibri"/>
                <a:cs typeface="Calibri"/>
              </a:rPr>
              <a:t>Apresentar</a:t>
            </a:r>
            <a:r>
              <a:rPr dirty="0" sz="1650" spc="1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650" spc="85">
                <a:solidFill>
                  <a:srgbClr val="2A2A2A"/>
                </a:solidFill>
                <a:latin typeface="Calibri"/>
                <a:cs typeface="Calibri"/>
              </a:rPr>
              <a:t>o</a:t>
            </a:r>
            <a:r>
              <a:rPr dirty="0" sz="1650" spc="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90">
                <a:solidFill>
                  <a:srgbClr val="2A2A2A"/>
                </a:solidFill>
                <a:latin typeface="Calibri"/>
                <a:cs typeface="Calibri"/>
              </a:rPr>
              <a:t>panorama</a:t>
            </a:r>
            <a:r>
              <a:rPr dirty="0" sz="1650" spc="1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50">
                <a:solidFill>
                  <a:srgbClr val="2A2A2A"/>
                </a:solidFill>
                <a:latin typeface="Calibri"/>
                <a:cs typeface="Calibri"/>
              </a:rPr>
              <a:t>brasileiro</a:t>
            </a:r>
            <a:r>
              <a:rPr dirty="0" sz="1650" spc="114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70">
                <a:solidFill>
                  <a:srgbClr val="2A2A2A"/>
                </a:solidFill>
                <a:latin typeface="Calibri"/>
                <a:cs typeface="Calibri"/>
              </a:rPr>
              <a:t>de</a:t>
            </a:r>
            <a:r>
              <a:rPr dirty="0" sz="1650" spc="12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70">
                <a:solidFill>
                  <a:srgbClr val="2A2A2A"/>
                </a:solidFill>
                <a:latin typeface="Calibri"/>
                <a:cs typeface="Calibri"/>
              </a:rPr>
              <a:t>startups</a:t>
            </a:r>
            <a:endParaRPr sz="1650">
              <a:latin typeface="Calibri"/>
              <a:cs typeface="Calibri"/>
            </a:endParaRPr>
          </a:p>
          <a:p>
            <a:pPr marL="12700" marR="5080" indent="5715">
              <a:lnSpc>
                <a:spcPct val="187500"/>
              </a:lnSpc>
              <a:spcBef>
                <a:spcPts val="1345"/>
              </a:spcBef>
              <a:tabLst>
                <a:tab pos="306070" algn="l"/>
              </a:tabLst>
            </a:pPr>
            <a:r>
              <a:rPr dirty="0" sz="1200">
                <a:solidFill>
                  <a:srgbClr val="3497DA"/>
                </a:solidFill>
                <a:latin typeface="Calibri"/>
                <a:cs typeface="Calibri"/>
              </a:rPr>
              <a:t>ãeã</a:t>
            </a:r>
            <a:r>
              <a:rPr dirty="0" sz="1200" spc="245">
                <a:solidFill>
                  <a:srgbClr val="3497DA"/>
                </a:solidFill>
                <a:latin typeface="Calibri"/>
                <a:cs typeface="Calibri"/>
              </a:rPr>
              <a:t> 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Mapear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F6E"/>
                </a:solidFill>
                <a:latin typeface="Calibri"/>
                <a:cs typeface="Calibri"/>
              </a:rPr>
              <a:t>o</a:t>
            </a:r>
            <a:r>
              <a:rPr dirty="0" sz="1200" spc="85">
                <a:solidFill>
                  <a:srgbClr val="444F6E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crescimento</a:t>
            </a:r>
            <a:r>
              <a:rPr dirty="0" sz="120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0">
                <a:solidFill>
                  <a:srgbClr val="627589"/>
                </a:solidFill>
                <a:latin typeface="Calibri"/>
                <a:cs typeface="Calibri"/>
              </a:rPr>
              <a:t>e</a:t>
            </a:r>
            <a:r>
              <a:rPr dirty="0" sz="1200" spc="45">
                <a:solidFill>
                  <a:srgbClr val="627589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distribuiçáo</a:t>
            </a:r>
            <a:r>
              <a:rPr dirty="0" sz="1200" spc="1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0">
                <a:solidFill>
                  <a:srgbClr val="445D7B"/>
                </a:solidFill>
                <a:latin typeface="Calibri"/>
                <a:cs typeface="Calibri"/>
              </a:rPr>
              <a:t>do</a:t>
            </a:r>
            <a:r>
              <a:rPr dirty="0" sz="1200" spc="55">
                <a:solidFill>
                  <a:srgbClr val="445D7B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ecossistema</a:t>
            </a:r>
            <a:r>
              <a:rPr dirty="0" sz="1200" spc="1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0">
                <a:solidFill>
                  <a:srgbClr val="445D7B"/>
                </a:solidFill>
                <a:latin typeface="Calibri"/>
                <a:cs typeface="Calibri"/>
              </a:rPr>
              <a:t>de</a:t>
            </a:r>
            <a:r>
              <a:rPr dirty="0" sz="1200" spc="60">
                <a:solidFill>
                  <a:srgbClr val="445D7B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startups 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no</a:t>
            </a: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Brasil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em</a:t>
            </a:r>
            <a:r>
              <a:rPr dirty="0" sz="1200" spc="1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estágio</a:t>
            </a: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inicial </a:t>
            </a:r>
            <a:r>
              <a:rPr dirty="0" sz="1200" spc="75">
                <a:solidFill>
                  <a:srgbClr val="3497DB"/>
                </a:solidFill>
                <a:latin typeface="Calibri"/>
                <a:cs typeface="Calibri"/>
              </a:rPr>
              <a:t>@</a:t>
            </a:r>
            <a:r>
              <a:rPr dirty="0" sz="1200">
                <a:solidFill>
                  <a:srgbClr val="3497DB"/>
                </a:solidFill>
                <a:latin typeface="Calibri"/>
                <a:cs typeface="Calibri"/>
              </a:rPr>
              <a:t>	</a:t>
            </a:r>
            <a:r>
              <a:rPr dirty="0" sz="1200" spc="10">
                <a:solidFill>
                  <a:srgbClr val="424242"/>
                </a:solidFill>
                <a:latin typeface="Calibri"/>
                <a:cs typeface="Calibri"/>
              </a:rPr>
              <a:t>Analisar</a:t>
            </a:r>
            <a:r>
              <a:rPr dirty="0" sz="1200" spc="1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tendências</a:t>
            </a:r>
            <a:r>
              <a:rPr dirty="0" sz="1200" spc="1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de</a:t>
            </a:r>
            <a:r>
              <a:rPr dirty="0" sz="1200" spc="1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investimento</a:t>
            </a:r>
            <a:r>
              <a:rPr dirty="0" sz="1200" spc="22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82C3FF"/>
                </a:solidFill>
                <a:latin typeface="Calibri"/>
                <a:cs typeface="Calibri"/>
              </a:rPr>
              <a:t>e</a:t>
            </a:r>
            <a:r>
              <a:rPr dirty="0" sz="1200" spc="75">
                <a:solidFill>
                  <a:srgbClr val="82C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424242"/>
                </a:solidFill>
                <a:latin typeface="Calibri"/>
                <a:cs typeface="Calibri"/>
              </a:rPr>
              <a:t>setores</a:t>
            </a:r>
            <a:r>
              <a:rPr dirty="0" sz="1200" spc="1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424242"/>
                </a:solidFill>
                <a:latin typeface="Calibri"/>
                <a:cs typeface="Calibri"/>
              </a:rPr>
              <a:t>prioritários</a:t>
            </a:r>
            <a:r>
              <a:rPr dirty="0" sz="1200" spc="1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424242"/>
                </a:solidFill>
                <a:latin typeface="Calibri"/>
                <a:cs typeface="Calibri"/>
              </a:rPr>
              <a:t>para</a:t>
            </a:r>
            <a:r>
              <a:rPr dirty="0" sz="120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capital</a:t>
            </a:r>
            <a:r>
              <a:rPr dirty="0" sz="1200" spc="1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Calibri"/>
                <a:cs typeface="Calibri"/>
              </a:rPr>
              <a:t>de</a:t>
            </a:r>
            <a:r>
              <a:rPr dirty="0" sz="1200" spc="1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risco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600" spc="105">
                <a:solidFill>
                  <a:srgbClr val="2A2A2A"/>
                </a:solidFill>
                <a:latin typeface="Calibri"/>
                <a:cs typeface="Calibri"/>
              </a:rPr>
              <a:t>Explicar </a:t>
            </a:r>
            <a:r>
              <a:rPr dirty="0" sz="1600" spc="95">
                <a:solidFill>
                  <a:srgbClr val="2A2A2A"/>
                </a:solidFill>
                <a:latin typeface="Calibri"/>
                <a:cs typeface="Calibri"/>
              </a:rPr>
              <a:t>tipos</a:t>
            </a:r>
            <a:r>
              <a:rPr dirty="0" sz="1600" spc="7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00" spc="125">
                <a:solidFill>
                  <a:srgbClr val="2A2A2A"/>
                </a:solidFill>
                <a:latin typeface="Calibri"/>
                <a:cs typeface="Calibri"/>
              </a:rPr>
              <a:t>de</a:t>
            </a:r>
            <a:r>
              <a:rPr dirty="0" sz="1600" spc="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00" spc="120">
                <a:solidFill>
                  <a:srgbClr val="2A2A2A"/>
                </a:solidFill>
                <a:latin typeface="Calibri"/>
                <a:cs typeface="Calibri"/>
              </a:rPr>
              <a:t>captação</a:t>
            </a:r>
            <a:r>
              <a:rPr dirty="0" sz="1600" spc="9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00" spc="135">
                <a:solidFill>
                  <a:srgbClr val="2A2A2A"/>
                </a:solidFill>
                <a:latin typeface="Calibri"/>
                <a:cs typeface="Calibri"/>
              </a:rPr>
              <a:t>de</a:t>
            </a:r>
            <a:r>
              <a:rPr dirty="0" sz="1600" spc="8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00" spc="95">
                <a:solidFill>
                  <a:srgbClr val="2A2A2A"/>
                </a:solidFill>
                <a:latin typeface="Calibri"/>
                <a:cs typeface="Calibri"/>
              </a:rPr>
              <a:t>recursos</a:t>
            </a:r>
            <a:endParaRPr sz="1600">
              <a:latin typeface="Calibri"/>
              <a:cs typeface="Calibri"/>
            </a:endParaRPr>
          </a:p>
          <a:p>
            <a:pPr marL="307340" marR="246379" indent="-284480">
              <a:lnSpc>
                <a:spcPct val="187500"/>
              </a:lnSpc>
              <a:spcBef>
                <a:spcPts val="1355"/>
              </a:spcBef>
              <a:tabLst>
                <a:tab pos="344170" algn="l"/>
              </a:tabLst>
            </a:pPr>
            <a:r>
              <a:rPr dirty="0" sz="1200" spc="-25">
                <a:solidFill>
                  <a:srgbClr val="3497DB"/>
                </a:solidFill>
                <a:latin typeface="Calibri"/>
                <a:cs typeface="Calibri"/>
              </a:rPr>
              <a:t>de</a:t>
            </a:r>
            <a:r>
              <a:rPr dirty="0" sz="1200">
                <a:solidFill>
                  <a:srgbClr val="3497DB"/>
                </a:solidFill>
                <a:latin typeface="Calibri"/>
                <a:cs typeface="Calibri"/>
              </a:rPr>
              <a:t>		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Detalhar</a:t>
            </a:r>
            <a:r>
              <a:rPr dirty="0" sz="1200" spc="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8597AE"/>
                </a:solidFill>
                <a:latin typeface="Calibri"/>
                <a:cs typeface="Calibri"/>
              </a:rPr>
              <a:t>as</a:t>
            </a:r>
            <a:r>
              <a:rPr dirty="0" sz="1200" spc="40">
                <a:solidFill>
                  <a:srgbClr val="8597AE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caracteristicas,</a:t>
            </a:r>
            <a:r>
              <a:rPr dirty="0" sz="1200" spc="-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Calibri"/>
                <a:cs typeface="Calibri"/>
              </a:rPr>
              <a:t>vantagens</a:t>
            </a:r>
            <a:r>
              <a:rPr dirty="0" sz="1200" spc="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5">
                <a:solidFill>
                  <a:srgbClr val="627589"/>
                </a:solidFill>
                <a:latin typeface="Calibri"/>
                <a:cs typeface="Calibri"/>
              </a:rPr>
              <a:t>e</a:t>
            </a:r>
            <a:r>
              <a:rPr dirty="0" sz="1200" spc="30">
                <a:solidFill>
                  <a:srgbClr val="627589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limitações</a:t>
            </a:r>
            <a:r>
              <a:rPr dirty="0" sz="1200" spc="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0">
                <a:solidFill>
                  <a:srgbClr val="424242"/>
                </a:solidFill>
                <a:latin typeface="Calibri"/>
                <a:cs typeface="Calibri"/>
              </a:rPr>
              <a:t>de</a:t>
            </a:r>
            <a:r>
              <a:rPr dirty="0" sz="1200" spc="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Calibri"/>
                <a:cs typeface="Calibri"/>
              </a:rPr>
              <a:t>cada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modalidade </a:t>
            </a:r>
            <a:r>
              <a:rPr dirty="0" sz="1200" spc="80">
                <a:solidFill>
                  <a:srgbClr val="445D7B"/>
                </a:solidFill>
                <a:latin typeface="Calibri"/>
                <a:cs typeface="Calibri"/>
              </a:rPr>
              <a:t>de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investimento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Comparar</a:t>
            </a:r>
            <a:r>
              <a:rPr dirty="0" sz="1200" spc="1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B4B4B"/>
                </a:solidFill>
                <a:latin typeface="Calibri"/>
                <a:cs typeface="Calibri"/>
              </a:rPr>
              <a:t>os</a:t>
            </a:r>
            <a:r>
              <a:rPr dirty="0" sz="1200" spc="85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perfis</a:t>
            </a:r>
            <a:r>
              <a:rPr dirty="0" sz="1200" spc="114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de</a:t>
            </a:r>
            <a:r>
              <a:rPr dirty="0" sz="1200" spc="1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investidores</a:t>
            </a:r>
            <a:r>
              <a:rPr dirty="0" sz="120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627589"/>
                </a:solidFill>
                <a:latin typeface="Calibri"/>
                <a:cs typeface="Calibri"/>
              </a:rPr>
              <a:t>e</a:t>
            </a:r>
            <a:r>
              <a:rPr dirty="0" sz="1200" spc="114">
                <a:solidFill>
                  <a:srgbClr val="627589"/>
                </a:solidFill>
                <a:latin typeface="Calibri"/>
                <a:cs typeface="Calibri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suas</a:t>
            </a:r>
            <a:r>
              <a:rPr dirty="0" sz="1200" spc="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expectativas</a:t>
            </a:r>
            <a:r>
              <a:rPr dirty="0" sz="1200" spc="1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em</a:t>
            </a:r>
            <a:r>
              <a:rPr dirty="0" sz="1200" spc="1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diferentes</a:t>
            </a:r>
            <a:r>
              <a:rPr dirty="0" sz="1200" spc="1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estágios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dirty="0" sz="1650" spc="90">
                <a:solidFill>
                  <a:srgbClr val="2A2A2A"/>
                </a:solidFill>
                <a:latin typeface="Calibri"/>
                <a:cs typeface="Calibri"/>
              </a:rPr>
              <a:t>Discutir</a:t>
            </a:r>
            <a:r>
              <a:rPr dirty="0" sz="1650" spc="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65">
                <a:solidFill>
                  <a:srgbClr val="2A2A2A"/>
                </a:solidFill>
                <a:latin typeface="Calibri"/>
                <a:cs typeface="Calibri"/>
              </a:rPr>
              <a:t>desafios,</a:t>
            </a:r>
            <a:r>
              <a:rPr dirty="0" sz="1650" spc="8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85">
                <a:solidFill>
                  <a:srgbClr val="2A2A2A"/>
                </a:solidFill>
                <a:latin typeface="Calibri"/>
                <a:cs typeface="Calibri"/>
              </a:rPr>
              <a:t>oportunidades</a:t>
            </a:r>
            <a:r>
              <a:rPr dirty="0" sz="1650" spc="17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95">
                <a:solidFill>
                  <a:srgbClr val="2A2A2A"/>
                </a:solidFill>
                <a:latin typeface="Calibri"/>
                <a:cs typeface="Calibri"/>
              </a:rPr>
              <a:t>e</a:t>
            </a:r>
            <a:r>
              <a:rPr dirty="0" sz="1650" spc="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90">
                <a:solidFill>
                  <a:srgbClr val="282828"/>
                </a:solidFill>
                <a:latin typeface="Calibri"/>
                <a:cs typeface="Calibri"/>
              </a:rPr>
              <a:t>impactos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06705" algn="l"/>
              </a:tabLst>
            </a:pPr>
            <a:r>
              <a:rPr dirty="0" sz="1200" spc="100">
                <a:solidFill>
                  <a:srgbClr val="3497DB"/>
                </a:solidFill>
                <a:latin typeface="Calibri"/>
                <a:cs typeface="Calibri"/>
              </a:rPr>
              <a:t>@</a:t>
            </a:r>
            <a:r>
              <a:rPr dirty="0" sz="1200">
                <a:solidFill>
                  <a:srgbClr val="3497DB"/>
                </a:solidFill>
                <a:latin typeface="Calibri"/>
                <a:cs typeface="Calibri"/>
              </a:rPr>
              <a:t>	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Identificar</a:t>
            </a:r>
            <a:r>
              <a:rPr dirty="0" sz="1200" spc="2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barreiras</a:t>
            </a:r>
            <a:r>
              <a:rPr dirty="0" sz="120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regulatórias</a:t>
            </a:r>
            <a:r>
              <a:rPr dirty="0" sz="1200" spc="2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Calibri"/>
                <a:cs typeface="Calibri"/>
              </a:rPr>
              <a:t>e</a:t>
            </a:r>
            <a:r>
              <a:rPr dirty="0" sz="1200" spc="12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operacionais</a:t>
            </a:r>
            <a:r>
              <a:rPr dirty="0" sz="120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para</a:t>
            </a:r>
            <a:r>
              <a:rPr dirty="0" sz="1200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startups</a:t>
            </a:r>
            <a:r>
              <a:rPr dirty="0" sz="1200" spc="1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brasileiras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66642" y="3854946"/>
            <a:ext cx="1949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>
                <a:solidFill>
                  <a:srgbClr val="3497DB"/>
                </a:solidFill>
                <a:latin typeface="Calibri"/>
                <a:cs typeface="Calibri"/>
              </a:rPr>
              <a:t>'*I*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54905" y="3817441"/>
            <a:ext cx="599948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20100"/>
              </a:lnSpc>
              <a:spcBef>
                <a:spcPts val="100"/>
              </a:spcBef>
            </a:pP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Avaliar</a:t>
            </a:r>
            <a:r>
              <a:rPr dirty="0" sz="1200" spc="12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o</a:t>
            </a:r>
            <a:r>
              <a:rPr dirty="0" sz="1200" spc="1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potencial</a:t>
            </a:r>
            <a:r>
              <a:rPr dirty="0" sz="1200" spc="1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transformador</a:t>
            </a:r>
            <a:r>
              <a:rPr dirty="0" sz="1200" spc="254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5B77"/>
                </a:solidFill>
                <a:latin typeface="Calibri"/>
                <a:cs typeface="Calibri"/>
              </a:rPr>
              <a:t>do</a:t>
            </a:r>
            <a:r>
              <a:rPr dirty="0" sz="1200" spc="150">
                <a:solidFill>
                  <a:srgbClr val="425B77"/>
                </a:solidFill>
                <a:latin typeface="Calibri"/>
                <a:cs typeface="Calibri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Calibri"/>
                <a:cs typeface="Calibri"/>
              </a:rPr>
              <a:t>empreendedorismo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 inovador</a:t>
            </a:r>
            <a:r>
              <a:rPr dirty="0" sz="1200" spc="2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para</a:t>
            </a:r>
            <a:r>
              <a:rPr dirty="0" sz="120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dirty="0" sz="1200" spc="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economia</a:t>
            </a:r>
            <a:r>
              <a:rPr dirty="0" sz="1200" spc="1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25">
                <a:solidFill>
                  <a:srgbClr val="446077"/>
                </a:solidFill>
                <a:latin typeface="Calibri"/>
                <a:cs typeface="Calibri"/>
              </a:rPr>
              <a:t>e 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sociedade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75488" y="6401916"/>
            <a:ext cx="170180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80">
                <a:solidFill>
                  <a:srgbClr val="282828"/>
                </a:solidFill>
                <a:latin typeface="Calibri"/>
                <a:cs typeface="Calibri"/>
              </a:rPr>
              <a:t>Investidores-</a:t>
            </a:r>
            <a:r>
              <a:rPr dirty="0" sz="1650" spc="70">
                <a:solidFill>
                  <a:srgbClr val="282828"/>
                </a:solidFill>
                <a:latin typeface="Calibri"/>
                <a:cs typeface="Calibri"/>
              </a:rPr>
              <a:t>anjo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82903" y="6401916"/>
            <a:ext cx="151765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80">
                <a:solidFill>
                  <a:srgbClr val="2A2A2A"/>
                </a:solidFill>
                <a:latin typeface="Calibri"/>
                <a:cs typeface="Calibri"/>
              </a:rPr>
              <a:t>Venture</a:t>
            </a:r>
            <a:r>
              <a:rPr dirty="0" sz="1650" spc="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650" spc="75">
                <a:solidFill>
                  <a:srgbClr val="2A2A2A"/>
                </a:solidFill>
                <a:latin typeface="Calibri"/>
                <a:cs typeface="Calibri"/>
              </a:rPr>
              <a:t>Capital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69534" y="4635699"/>
            <a:ext cx="2724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>
                <a:solidFill>
                  <a:srgbClr val="8090A1"/>
                </a:solidFill>
                <a:latin typeface="Calibri"/>
                <a:cs typeface="Calibri"/>
              </a:rPr>
              <a:t>3</a:t>
            </a:r>
            <a:r>
              <a:rPr dirty="0" sz="1000" spc="210">
                <a:solidFill>
                  <a:srgbClr val="8090A1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8287AF"/>
                </a:solidFill>
                <a:latin typeface="Calibri"/>
                <a:cs typeface="Calibri"/>
              </a:rPr>
              <a:t>|</a:t>
            </a:r>
            <a:r>
              <a:rPr dirty="0" sz="1000" spc="350">
                <a:solidFill>
                  <a:srgbClr val="8287AF"/>
                </a:solidFill>
                <a:latin typeface="Calibri"/>
                <a:cs typeface="Calibri"/>
              </a:rPr>
              <a:t> </a:t>
            </a:r>
            <a:r>
              <a:rPr dirty="0" sz="1000" spc="-315">
                <a:solidFill>
                  <a:srgbClr val="87A0AA"/>
                </a:solidFill>
                <a:latin typeface="Calibri"/>
                <a:cs typeface="Calibri"/>
              </a:rPr>
              <a:t>O</a:t>
            </a:r>
            <a:r>
              <a:rPr dirty="0" sz="1000" spc="484">
                <a:solidFill>
                  <a:srgbClr val="87A0AA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A1A1A1"/>
                </a:solidFill>
                <a:latin typeface="Calibri"/>
                <a:cs typeface="Calibri"/>
              </a:rPr>
              <a:t>Ecossistema</a:t>
            </a:r>
            <a:r>
              <a:rPr dirty="0" sz="1000" spc="105">
                <a:solidFill>
                  <a:srgbClr val="A1A1A1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809AAA"/>
                </a:solidFill>
                <a:latin typeface="Calibri"/>
                <a:cs typeface="Calibri"/>
              </a:rPr>
              <a:t>de</a:t>
            </a:r>
            <a:r>
              <a:rPr dirty="0" sz="1000" spc="55">
                <a:solidFill>
                  <a:srgbClr val="809AAA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6985B3"/>
                </a:solidFill>
                <a:latin typeface="Calibri"/>
                <a:cs typeface="Calibri"/>
              </a:rPr>
              <a:t>I</a:t>
            </a:r>
            <a:r>
              <a:rPr dirty="0" sz="1000" spc="55">
                <a:solidFill>
                  <a:srgbClr val="6B85B5"/>
                </a:solidFill>
                <a:latin typeface="Calibri"/>
                <a:cs typeface="Calibri"/>
              </a:rPr>
              <a:t>nvesti</a:t>
            </a:r>
            <a:r>
              <a:rPr dirty="0" sz="1000" spc="-125">
                <a:solidFill>
                  <a:srgbClr val="6B85B5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828282"/>
                </a:solidFill>
                <a:latin typeface="Calibri"/>
                <a:cs typeface="Calibri"/>
              </a:rPr>
              <a:t>mento</a:t>
            </a:r>
            <a:r>
              <a:rPr dirty="0" sz="1000" spc="85">
                <a:solidFill>
                  <a:srgbClr val="828282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828282"/>
                </a:solidFill>
                <a:latin typeface="Calibri"/>
                <a:cs typeface="Calibri"/>
              </a:rPr>
              <a:t>Privado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35" y="127000"/>
            <a:ext cx="3064668" cy="2839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471" y="7017146"/>
            <a:ext cx="5706070" cy="910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76517" y="566215"/>
            <a:ext cx="281241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370" algn="l"/>
              </a:tabLst>
            </a:pPr>
            <a:r>
              <a:rPr dirty="0" sz="1150" spc="105">
                <a:solidFill>
                  <a:srgbClr val="3497DB"/>
                </a:solidFill>
                <a:latin typeface="Arial MT"/>
                <a:cs typeface="Arial MT"/>
              </a:rPr>
              <a:t>w</a:t>
            </a:r>
            <a:r>
              <a:rPr dirty="0" sz="1150">
                <a:solidFill>
                  <a:srgbClr val="3497DB"/>
                </a:solidFill>
                <a:latin typeface="Arial MT"/>
                <a:cs typeface="Arial MT"/>
              </a:rPr>
              <a:t>	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Ticket</a:t>
            </a:r>
            <a:r>
              <a:rPr dirty="0" sz="115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médio:</a:t>
            </a:r>
            <a:r>
              <a:rPr dirty="0" sz="115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R$</a:t>
            </a:r>
            <a:r>
              <a:rPr dirty="0" sz="1150" spc="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90">
                <a:solidFill>
                  <a:srgbClr val="424242"/>
                </a:solidFill>
                <a:latin typeface="Arial MT"/>
                <a:cs typeface="Arial MT"/>
              </a:rPr>
              <a:t>5O</a:t>
            </a:r>
            <a:r>
              <a:rPr dirty="0" sz="1150" spc="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mil</a:t>
            </a:r>
            <a:r>
              <a:rPr dirty="0" sz="1150" spc="100">
                <a:solidFill>
                  <a:srgbClr val="424242"/>
                </a:solidFill>
                <a:latin typeface="Arial MT"/>
                <a:cs typeface="Arial MT"/>
              </a:rPr>
              <a:t> 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dirty="0" sz="115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R$ </a:t>
            </a:r>
            <a:r>
              <a:rPr dirty="0" sz="1150" spc="-165">
                <a:solidFill>
                  <a:srgbClr val="424242"/>
                </a:solidFill>
                <a:latin typeface="Arial MT"/>
                <a:cs typeface="Arial MT"/>
              </a:rPr>
              <a:t>SOO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424242"/>
                </a:solidFill>
                <a:latin typeface="Arial MT"/>
                <a:cs typeface="Arial MT"/>
              </a:rPr>
              <a:t>mil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69060" y="864023"/>
            <a:ext cx="343471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25299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1150" spc="-50">
                <a:solidFill>
                  <a:srgbClr val="3699DB"/>
                </a:solidFill>
                <a:latin typeface="Arial MT"/>
                <a:cs typeface="Arial MT"/>
              </a:rPr>
              <a:t>@</a:t>
            </a:r>
            <a:r>
              <a:rPr dirty="0" sz="1150">
                <a:solidFill>
                  <a:srgbClr val="3699DB"/>
                </a:solidFill>
                <a:latin typeface="Arial MT"/>
                <a:cs typeface="Arial MT"/>
              </a:rPr>
              <a:t>		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Além</a:t>
            </a:r>
            <a:r>
              <a:rPr dirty="0" sz="1150" spc="1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do</a:t>
            </a:r>
            <a:r>
              <a:rPr dirty="0" sz="115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capital,</a:t>
            </a:r>
            <a:r>
              <a:rPr dirty="0" sz="115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oferece</a:t>
            </a:r>
            <a:r>
              <a:rPr dirty="0" sz="115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70">
                <a:solidFill>
                  <a:srgbClr val="424242"/>
                </a:solidFill>
                <a:latin typeface="Arial MT"/>
                <a:cs typeface="Arial MT"/>
              </a:rPr>
              <a:t>mentoria</a:t>
            </a:r>
            <a:r>
              <a:rPr dirty="0" sz="1150" spc="1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566780"/>
                </a:solidFill>
                <a:latin typeface="Arial MT"/>
                <a:cs typeface="Arial MT"/>
              </a:rPr>
              <a:t>e</a:t>
            </a:r>
            <a:r>
              <a:rPr dirty="0" sz="1150" spc="95">
                <a:solidFill>
                  <a:srgbClr val="566780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D4D4D"/>
                </a:solidFill>
                <a:latin typeface="Arial MT"/>
                <a:cs typeface="Arial MT"/>
              </a:rPr>
              <a:t>acesso</a:t>
            </a:r>
            <a:r>
              <a:rPr dirty="0" sz="1150" spc="1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424242"/>
                </a:solidFill>
                <a:latin typeface="Arial MT"/>
                <a:cs typeface="Arial MT"/>
              </a:rPr>
              <a:t>a </a:t>
            </a:r>
            <a:r>
              <a:rPr dirty="0" sz="1150" spc="75">
                <a:solidFill>
                  <a:srgbClr val="424242"/>
                </a:solidFill>
                <a:latin typeface="Arial MT"/>
                <a:cs typeface="Arial MT"/>
              </a:rPr>
              <a:t>networking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72536" y="1892572"/>
            <a:ext cx="140462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85">
                <a:solidFill>
                  <a:srgbClr val="2A2A2A"/>
                </a:solidFill>
                <a:latin typeface="Arial MT"/>
                <a:cs typeface="Arial MT"/>
              </a:rPr>
              <a:t>Crowdfunding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27287" y="54916"/>
            <a:ext cx="3158490" cy="3702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280"/>
              </a:spcBef>
              <a:tabLst>
                <a:tab pos="820419" algn="l"/>
                <a:tab pos="1903095" algn="l"/>
              </a:tabLst>
            </a:pPr>
            <a:r>
              <a:rPr dirty="0" sz="600" spc="-20">
                <a:solidFill>
                  <a:srgbClr val="2462E9"/>
                </a:solidFill>
                <a:latin typeface="Calibri"/>
                <a:cs typeface="Calibri"/>
              </a:rPr>
              <a:t>W</a:t>
            </a:r>
            <a:r>
              <a:rPr dirty="0" sz="600" spc="-2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M</a:t>
            </a:r>
            <a:r>
              <a:rPr dirty="0" sz="600" spc="100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1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-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W</a:t>
            </a:r>
            <a:r>
              <a:rPr dirty="0" sz="600" spc="8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WM</a:t>
            </a:r>
            <a:r>
              <a:rPr dirty="0" sz="600" spc="420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2462E9"/>
                </a:solidFill>
                <a:latin typeface="Calibri"/>
                <a:cs typeface="Calibri"/>
              </a:rPr>
              <a:t>Wc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	I I</a:t>
            </a:r>
            <a:r>
              <a:rPr dirty="0" sz="600" spc="1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90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8"/>
                </a:solidFill>
                <a:latin typeface="Calibri"/>
                <a:cs typeface="Calibri"/>
              </a:rPr>
              <a:t>V</a:t>
            </a:r>
            <a:r>
              <a:rPr dirty="0" sz="600" spc="30">
                <a:solidFill>
                  <a:srgbClr val="2462E8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MM</a:t>
            </a:r>
            <a:r>
              <a:rPr dirty="0" sz="600" spc="18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L</a:t>
            </a:r>
            <a:r>
              <a:rPr dirty="0" sz="600" spc="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50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1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1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-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M</a:t>
            </a:r>
            <a:r>
              <a:rPr dirty="0" sz="600" spc="110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I</a:t>
            </a:r>
            <a:r>
              <a:rPr dirty="0" sz="600" spc="135">
                <a:solidFill>
                  <a:srgbClr val="2462E9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64EB"/>
                </a:solidFill>
                <a:latin typeface="Calibri"/>
                <a:cs typeface="Calibri"/>
              </a:rPr>
              <a:t>I</a:t>
            </a:r>
            <a:r>
              <a:rPr dirty="0" sz="600" spc="60">
                <a:solidFill>
                  <a:srgbClr val="2364EB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2462E9"/>
                </a:solidFill>
                <a:latin typeface="Calibri"/>
                <a:cs typeface="Calibri"/>
              </a:rPr>
              <a:t>6W</a:t>
            </a:r>
            <a:r>
              <a:rPr dirty="0" sz="600">
                <a:solidFill>
                  <a:srgbClr val="2462E9"/>
                </a:solidFill>
                <a:latin typeface="Calibri"/>
                <a:cs typeface="Calibri"/>
              </a:rPr>
              <a:t>	</a:t>
            </a:r>
            <a:r>
              <a:rPr dirty="0" sz="600">
                <a:solidFill>
                  <a:srgbClr val="424242"/>
                </a:solidFill>
                <a:latin typeface="Calibri"/>
                <a:cs typeface="Calibri"/>
              </a:rPr>
              <a:t>M</a:t>
            </a:r>
            <a:r>
              <a:rPr dirty="0" sz="600" spc="4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4566E"/>
                </a:solidFill>
                <a:latin typeface="Calibri"/>
                <a:cs typeface="Calibri"/>
              </a:rPr>
              <a:t>G</a:t>
            </a:r>
            <a:r>
              <a:rPr dirty="0" sz="600" spc="450">
                <a:solidFill>
                  <a:srgbClr val="44566E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24242"/>
                </a:solidFill>
                <a:latin typeface="Calibri"/>
                <a:cs typeface="Calibri"/>
              </a:rPr>
              <a:t>Cz</a:t>
            </a:r>
            <a:r>
              <a:rPr dirty="0" sz="600" spc="290">
                <a:solidFill>
                  <a:srgbClr val="424242"/>
                </a:solidFill>
                <a:latin typeface="Calibri"/>
                <a:cs typeface="Calibri"/>
              </a:rPr>
              <a:t>  </a:t>
            </a:r>
            <a:r>
              <a:rPr dirty="0" sz="600">
                <a:solidFill>
                  <a:srgbClr val="424242"/>
                </a:solidFill>
                <a:latin typeface="Calibri"/>
                <a:cs typeface="Calibri"/>
              </a:rPr>
              <a:t>I</a:t>
            </a:r>
            <a:r>
              <a:rPr dirty="0" sz="600" spc="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5DA1E2"/>
                </a:solidFill>
                <a:latin typeface="Calibri"/>
                <a:cs typeface="Calibri"/>
              </a:rPr>
              <a:t>I</a:t>
            </a:r>
            <a:r>
              <a:rPr dirty="0" sz="600" spc="-45">
                <a:solidFill>
                  <a:srgbClr val="5DA1E2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44566E"/>
                </a:solidFill>
                <a:latin typeface="Calibri"/>
                <a:cs typeface="Calibri"/>
              </a:rPr>
              <a:t>W</a:t>
            </a:r>
            <a:r>
              <a:rPr dirty="0" sz="600" spc="-45">
                <a:solidFill>
                  <a:srgbClr val="44566E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24242"/>
                </a:solidFill>
                <a:latin typeface="Calibri"/>
                <a:cs typeface="Calibri"/>
              </a:rPr>
              <a:t>Cz</a:t>
            </a:r>
            <a:r>
              <a:rPr dirty="0" sz="600" spc="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3660AC"/>
                </a:solidFill>
                <a:latin typeface="Calibri"/>
                <a:cs typeface="Calibri"/>
              </a:rPr>
              <a:t>I</a:t>
            </a:r>
            <a:r>
              <a:rPr dirty="0" sz="600" spc="135">
                <a:solidFill>
                  <a:srgbClr val="3660A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36416E"/>
                </a:solidFill>
                <a:latin typeface="Calibri"/>
                <a:cs typeface="Calibri"/>
              </a:rPr>
              <a:t>I</a:t>
            </a:r>
            <a:r>
              <a:rPr dirty="0" sz="600" spc="170">
                <a:solidFill>
                  <a:srgbClr val="36416E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5DA1E2"/>
                </a:solidFill>
                <a:latin typeface="Calibri"/>
                <a:cs typeface="Calibri"/>
              </a:rPr>
              <a:t>I</a:t>
            </a:r>
            <a:r>
              <a:rPr dirty="0" sz="600" spc="40">
                <a:solidFill>
                  <a:srgbClr val="5DA1E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45E77"/>
                </a:solidFill>
                <a:latin typeface="Calibri"/>
                <a:cs typeface="Calibri"/>
              </a:rPr>
              <a:t>C</a:t>
            </a:r>
            <a:r>
              <a:rPr dirty="0" sz="600" spc="440">
                <a:solidFill>
                  <a:srgbClr val="445E77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38418E"/>
                </a:solidFill>
                <a:latin typeface="Calibri"/>
                <a:cs typeface="Calibri"/>
              </a:rPr>
              <a:t>I</a:t>
            </a:r>
            <a:r>
              <a:rPr dirty="0" sz="600" spc="135">
                <a:solidFill>
                  <a:srgbClr val="38418E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24242"/>
                </a:solidFill>
                <a:latin typeface="Calibri"/>
                <a:cs typeface="Calibri"/>
              </a:rPr>
              <a:t>I</a:t>
            </a:r>
            <a:r>
              <a:rPr dirty="0" sz="600" spc="1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3682C8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empresas</a:t>
            </a:r>
            <a:r>
              <a:rPr dirty="0" sz="120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2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alto</a:t>
            </a:r>
            <a:r>
              <a:rPr dirty="0" sz="12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potencial</a:t>
            </a:r>
            <a:r>
              <a:rPr dirty="0" sz="1200" spc="1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5979"/>
                </a:solidFill>
                <a:latin typeface="Arial MT"/>
                <a:cs typeface="Arial MT"/>
              </a:rPr>
              <a:t>de</a:t>
            </a:r>
            <a:r>
              <a:rPr dirty="0" sz="1200" spc="45">
                <a:solidFill>
                  <a:srgbClr val="425979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crescimento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88373" y="566215"/>
            <a:ext cx="297053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Ticket</a:t>
            </a:r>
            <a:r>
              <a:rPr dirty="0" sz="115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médio:</a:t>
            </a:r>
            <a:r>
              <a:rPr dirty="0" sz="115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R$</a:t>
            </a:r>
            <a:r>
              <a:rPr dirty="0" sz="1150" spc="-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1</a:t>
            </a:r>
            <a:r>
              <a:rPr dirty="0" sz="1150" spc="-1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80">
                <a:solidFill>
                  <a:srgbClr val="424242"/>
                </a:solidFill>
                <a:latin typeface="Arial MT"/>
                <a:cs typeface="Arial MT"/>
              </a:rPr>
              <a:t>milhão</a:t>
            </a:r>
            <a:r>
              <a:rPr dirty="0" sz="115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dirty="0" sz="115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R$</a:t>
            </a:r>
            <a:r>
              <a:rPr dirty="0" sz="1150" spc="-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IO</a:t>
            </a:r>
            <a:r>
              <a:rPr dirty="0" sz="115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milhões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68504" y="864023"/>
            <a:ext cx="302641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">
              <a:lnSpc>
                <a:spcPct val="125299"/>
              </a:lnSpc>
              <a:spcBef>
                <a:spcPts val="100"/>
              </a:spcBef>
            </a:pP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Foco</a:t>
            </a:r>
            <a:r>
              <a:rPr dirty="0" sz="1150" spc="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50" spc="1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84848"/>
                </a:solidFill>
                <a:latin typeface="Arial MT"/>
                <a:cs typeface="Arial MT"/>
              </a:rPr>
              <a:t>sta</a:t>
            </a:r>
            <a:r>
              <a:rPr dirty="0" sz="1150" spc="-19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rtu</a:t>
            </a:r>
            <a:r>
              <a:rPr dirty="0" sz="115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ps</a:t>
            </a:r>
            <a:r>
              <a:rPr dirty="0" sz="115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150" spc="2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75">
                <a:solidFill>
                  <a:srgbClr val="424242"/>
                </a:solidFill>
                <a:latin typeface="Arial MT"/>
                <a:cs typeface="Arial MT"/>
              </a:rPr>
              <a:t>modelo</a:t>
            </a:r>
            <a:r>
              <a:rPr dirty="0" sz="115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8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5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negócio </a:t>
            </a:r>
            <a:r>
              <a:rPr dirty="0" sz="1150" spc="50">
                <a:solidFill>
                  <a:srgbClr val="424242"/>
                </a:solidFill>
                <a:latin typeface="Arial MT"/>
                <a:cs typeface="Arial MT"/>
              </a:rPr>
              <a:t>validado</a:t>
            </a:r>
            <a:r>
              <a:rPr dirty="0" sz="115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65B74"/>
                </a:solidFill>
                <a:latin typeface="Arial MT"/>
                <a:cs typeface="Arial MT"/>
              </a:rPr>
              <a:t>e</a:t>
            </a:r>
            <a:r>
              <a:rPr dirty="0" sz="1150" spc="5">
                <a:solidFill>
                  <a:srgbClr val="465B74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tração</a:t>
            </a:r>
            <a:r>
              <a:rPr dirty="0" sz="1150" spc="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606D"/>
                </a:solidFill>
                <a:latin typeface="Arial MT"/>
                <a:cs typeface="Arial MT"/>
              </a:rPr>
              <a:t>no</a:t>
            </a:r>
            <a:r>
              <a:rPr dirty="0" sz="1150" spc="114">
                <a:solidFill>
                  <a:srgbClr val="38606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mercado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86948" y="1892572"/>
            <a:ext cx="293624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50">
                <a:solidFill>
                  <a:srgbClr val="2A2A2A"/>
                </a:solidFill>
                <a:latin typeface="Arial MT"/>
                <a:cs typeface="Arial MT"/>
              </a:rPr>
              <a:t>Editais</a:t>
            </a:r>
            <a:r>
              <a:rPr dirty="0" sz="1550" spc="55">
                <a:solidFill>
                  <a:srgbClr val="2A2A2A"/>
                </a:solidFill>
                <a:latin typeface="Arial MT"/>
                <a:cs typeface="Arial MT"/>
              </a:rPr>
              <a:t> Públicos</a:t>
            </a:r>
            <a:r>
              <a:rPr dirty="0" sz="1550" spc="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(CNPq,</a:t>
            </a:r>
            <a:r>
              <a:rPr dirty="0" sz="15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2A2A2A"/>
                </a:solidFill>
                <a:latin typeface="Arial MT"/>
                <a:cs typeface="Arial MT"/>
              </a:rPr>
              <a:t>FINEP)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00916" y="2423145"/>
            <a:ext cx="367284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marR="5080" indent="-198120">
              <a:lnSpc>
                <a:spcPct val="125299"/>
              </a:lnSpc>
              <a:spcBef>
                <a:spcPts val="100"/>
              </a:spcBef>
              <a:tabLst>
                <a:tab pos="208915" algn="l"/>
              </a:tabLst>
            </a:pPr>
            <a:r>
              <a:rPr dirty="0" sz="1150" spc="-50">
                <a:solidFill>
                  <a:srgbClr val="3497DB"/>
                </a:solidFill>
                <a:latin typeface="Arial MT"/>
                <a:cs typeface="Arial MT"/>
              </a:rPr>
              <a:t>-</a:t>
            </a:r>
            <a:r>
              <a:rPr dirty="0" sz="1150">
                <a:solidFill>
                  <a:srgbClr val="3497DB"/>
                </a:solidFill>
                <a:latin typeface="Arial MT"/>
                <a:cs typeface="Arial MT"/>
              </a:rPr>
              <a:t>	</a:t>
            </a:r>
            <a:r>
              <a:rPr dirty="0" sz="1150" spc="60">
                <a:solidFill>
                  <a:srgbClr val="2462E9"/>
                </a:solidFill>
                <a:latin typeface="Arial MT"/>
                <a:cs typeface="Arial MT"/>
              </a:rPr>
              <a:t>Financiamento</a:t>
            </a:r>
            <a:r>
              <a:rPr dirty="0" sz="1150" spc="16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2462E9"/>
                </a:solidFill>
                <a:latin typeface="Arial MT"/>
                <a:cs typeface="Arial MT"/>
              </a:rPr>
              <a:t>coletivo</a:t>
            </a:r>
            <a:r>
              <a:rPr dirty="0" sz="1150" spc="8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D679A"/>
                </a:solidFill>
                <a:latin typeface="Arial MT"/>
                <a:cs typeface="Arial MT"/>
              </a:rPr>
              <a:t>por</a:t>
            </a:r>
            <a:r>
              <a:rPr dirty="0" sz="1150" spc="135">
                <a:solidFill>
                  <a:srgbClr val="3D679A"/>
                </a:solidFill>
                <a:latin typeface="Arial MT"/>
                <a:cs typeface="Arial MT"/>
              </a:rPr>
              <a:t> </a:t>
            </a:r>
            <a:r>
              <a:rPr dirty="0" sz="1150" spc="60">
                <a:solidFill>
                  <a:srgbClr val="424242"/>
                </a:solidFill>
                <a:latin typeface="Arial MT"/>
                <a:cs typeface="Arial MT"/>
              </a:rPr>
              <a:t>meio</a:t>
            </a:r>
            <a:r>
              <a:rPr dirty="0" sz="1150" spc="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5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plataformas </a:t>
            </a:r>
            <a:r>
              <a:rPr dirty="0" sz="1150" spc="40">
                <a:solidFill>
                  <a:srgbClr val="424242"/>
                </a:solidFill>
                <a:latin typeface="Arial MT"/>
                <a:cs typeface="Arial MT"/>
              </a:rPr>
              <a:t>online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98423" y="2423145"/>
            <a:ext cx="3491229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marR="5080" indent="-273050">
              <a:lnSpc>
                <a:spcPct val="125299"/>
              </a:lnSpc>
              <a:spcBef>
                <a:spcPts val="100"/>
              </a:spcBef>
            </a:pPr>
            <a:r>
              <a:rPr dirty="0" sz="1150">
                <a:solidFill>
                  <a:srgbClr val="3497DB"/>
                </a:solidFill>
                <a:latin typeface="Arial MT"/>
                <a:cs typeface="Arial MT"/>
              </a:rPr>
              <a:t>jut</a:t>
            </a:r>
            <a:r>
              <a:rPr dirty="0" sz="1150" spc="225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150">
                <a:solidFill>
                  <a:srgbClr val="2462E9"/>
                </a:solidFill>
                <a:latin typeface="Arial MT"/>
                <a:cs typeface="Arial MT"/>
              </a:rPr>
              <a:t>Recursos</a:t>
            </a:r>
            <a:r>
              <a:rPr dirty="0" sz="1150" spc="9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 spc="60">
                <a:solidFill>
                  <a:srgbClr val="2462E9"/>
                </a:solidFill>
                <a:latin typeface="Arial MT"/>
                <a:cs typeface="Arial MT"/>
              </a:rPr>
              <a:t>não-reembolsáveis</a:t>
            </a:r>
            <a:r>
              <a:rPr dirty="0" sz="1150" spc="-3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pa</a:t>
            </a:r>
            <a:r>
              <a:rPr dirty="0" sz="1150" spc="-20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ra</a:t>
            </a:r>
            <a:r>
              <a:rPr dirty="0" sz="115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inovação</a:t>
            </a:r>
            <a:r>
              <a:rPr dirty="0" sz="115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96B80"/>
                </a:solidFill>
                <a:latin typeface="Arial MT"/>
                <a:cs typeface="Arial MT"/>
              </a:rPr>
              <a:t>e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pesquisa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61103" y="2991074"/>
            <a:ext cx="3154045" cy="45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 marR="5080" indent="-295910">
              <a:lnSpc>
                <a:spcPct val="122300"/>
              </a:lnSpc>
              <a:spcBef>
                <a:spcPts val="100"/>
              </a:spcBef>
            </a:pPr>
            <a:r>
              <a:rPr dirty="0" sz="1150">
                <a:solidFill>
                  <a:srgbClr val="3497DB"/>
                </a:solidFill>
                <a:latin typeface="Arial MT"/>
                <a:cs typeface="Arial MT"/>
              </a:rPr>
              <a:t>1••</a:t>
            </a:r>
            <a:r>
              <a:rPr dirty="0" sz="1150" spc="220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Democratiza</a:t>
            </a:r>
            <a:r>
              <a:rPr dirty="0" sz="1150" spc="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acesso</a:t>
            </a:r>
            <a:r>
              <a:rPr dirty="0" sz="115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648095"/>
                </a:solidFill>
                <a:latin typeface="Arial MT"/>
                <a:cs typeface="Arial MT"/>
              </a:rPr>
              <a:t>a</a:t>
            </a:r>
            <a:r>
              <a:rPr dirty="0" sz="1150" spc="110">
                <a:solidFill>
                  <a:srgbClr val="648095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capital</a:t>
            </a:r>
            <a:r>
              <a:rPr dirty="0" sz="115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para</a:t>
            </a:r>
            <a:r>
              <a:rPr dirty="0" sz="115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40">
                <a:solidFill>
                  <a:srgbClr val="424242"/>
                </a:solidFill>
                <a:latin typeface="Arial MT"/>
                <a:cs typeface="Arial MT"/>
              </a:rPr>
              <a:t>ideias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inovadoras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69060" y="3542929"/>
            <a:ext cx="33877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5080" indent="-287655">
              <a:lnSpc>
                <a:spcPct val="125299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1150" spc="50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150">
                <a:solidFill>
                  <a:srgbClr val="3497DB"/>
                </a:solidFill>
                <a:latin typeface="Arial MT"/>
                <a:cs typeface="Arial MT"/>
              </a:rPr>
              <a:t>		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Além</a:t>
            </a:r>
            <a:r>
              <a:rPr dirty="0" sz="1150" spc="2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150" spc="17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recursos,</a:t>
            </a:r>
            <a:r>
              <a:rPr dirty="0" sz="1150" spc="2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proporciona</a:t>
            </a:r>
            <a:r>
              <a:rPr dirty="0" sz="1150" spc="4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validação</a:t>
            </a:r>
            <a:r>
              <a:rPr dirty="0" sz="1150" spc="3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424242"/>
                </a:solidFill>
                <a:latin typeface="Arial MT"/>
                <a:cs typeface="Arial MT"/>
              </a:rPr>
              <a:t>de </a:t>
            </a:r>
            <a:r>
              <a:rPr dirty="0" sz="1150" spc="70">
                <a:solidFill>
                  <a:srgbClr val="424242"/>
                </a:solidFill>
                <a:latin typeface="Arial MT"/>
                <a:cs typeface="Arial MT"/>
              </a:rPr>
              <a:t>mercado</a:t>
            </a:r>
            <a:r>
              <a:rPr dirty="0" sz="11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45B74"/>
                </a:solidFill>
                <a:latin typeface="Arial MT"/>
                <a:cs typeface="Arial MT"/>
              </a:rPr>
              <a:t>e</a:t>
            </a:r>
            <a:r>
              <a:rPr dirty="0" sz="1150" spc="-20">
                <a:solidFill>
                  <a:srgbClr val="445B74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visibilidade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72114" y="6173465"/>
            <a:ext cx="6004560" cy="775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Desafios</a:t>
            </a:r>
            <a:r>
              <a:rPr dirty="0" sz="1550" spc="1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550" spc="2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80">
                <a:solidFill>
                  <a:srgbClr val="2A2A2A"/>
                </a:solidFill>
                <a:latin typeface="Arial MT"/>
                <a:cs typeface="Arial MT"/>
              </a:rPr>
              <a:t>startups</a:t>
            </a:r>
            <a:r>
              <a:rPr dirty="0" sz="1550" spc="2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2A2A2A"/>
                </a:solidFill>
                <a:latin typeface="Arial MT"/>
                <a:cs typeface="Arial MT"/>
              </a:rPr>
              <a:t>brasileiras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50" spc="70">
                <a:solidFill>
                  <a:srgbClr val="3497DB"/>
                </a:solidFill>
                <a:latin typeface="Arial MT"/>
                <a:cs typeface="Arial MT"/>
              </a:rPr>
              <a:t>ó</a:t>
            </a:r>
            <a:r>
              <a:rPr dirty="0" sz="1150" spc="-40">
                <a:solidFill>
                  <a:srgbClr val="3497DB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3497DB"/>
                </a:solidFill>
                <a:latin typeface="Arial MT"/>
                <a:cs typeface="Arial MT"/>
              </a:rPr>
              <a:t>ó</a:t>
            </a:r>
            <a:r>
              <a:rPr dirty="0" sz="1150" spc="325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150" spc="10">
                <a:solidFill>
                  <a:srgbClr val="2462E9"/>
                </a:solidFill>
                <a:latin typeface="Arial MT"/>
                <a:cs typeface="Arial MT"/>
              </a:rPr>
              <a:t>Barreiras</a:t>
            </a:r>
            <a:r>
              <a:rPr dirty="0" sz="1150" spc="254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2462E9"/>
                </a:solidFill>
                <a:latin typeface="Arial MT"/>
                <a:cs typeface="Arial MT"/>
              </a:rPr>
              <a:t>burocráticas:</a:t>
            </a:r>
            <a:r>
              <a:rPr dirty="0" sz="1150" spc="23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Processos</a:t>
            </a:r>
            <a:r>
              <a:rPr dirty="0" sz="1150" spc="2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38418E"/>
                </a:solidFill>
                <a:latin typeface="Arial MT"/>
                <a:cs typeface="Arial MT"/>
              </a:rPr>
              <a:t>lentos</a:t>
            </a:r>
            <a:r>
              <a:rPr dirty="0" sz="1150" spc="55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5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424242"/>
                </a:solidFill>
                <a:latin typeface="Arial MT"/>
                <a:cs typeface="Arial MT"/>
              </a:rPr>
              <a:t>abertura</a:t>
            </a:r>
            <a:r>
              <a:rPr dirty="0" sz="1150" spc="2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57697C"/>
                </a:solidFill>
                <a:latin typeface="Arial MT"/>
                <a:cs typeface="Arial MT"/>
              </a:rPr>
              <a:t>e</a:t>
            </a:r>
            <a:r>
              <a:rPr dirty="0" sz="1150" spc="110">
                <a:solidFill>
                  <a:srgbClr val="57697C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424242"/>
                </a:solidFill>
                <a:latin typeface="Arial MT"/>
                <a:cs typeface="Arial MT"/>
              </a:rPr>
              <a:t>fechamento</a:t>
            </a:r>
            <a:r>
              <a:rPr dirty="0" sz="1150" spc="2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464646"/>
                </a:solidFill>
                <a:latin typeface="Arial MT"/>
                <a:cs typeface="Arial MT"/>
              </a:rPr>
              <a:t>de</a:t>
            </a:r>
            <a:r>
              <a:rPr dirty="0" sz="1150" spc="8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50" spc="-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presas,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83860" y="2991074"/>
            <a:ext cx="3811904" cy="45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130" marR="5080" indent="-266065">
              <a:lnSpc>
                <a:spcPct val="122300"/>
              </a:lnSpc>
              <a:spcBef>
                <a:spcPts val="100"/>
              </a:spcBef>
            </a:pPr>
            <a:r>
              <a:rPr dirty="0" sz="1150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150" spc="185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150">
                <a:solidFill>
                  <a:srgbClr val="3660AA"/>
                </a:solidFill>
                <a:latin typeface="Arial MT"/>
                <a:cs typeface="Arial MT"/>
              </a:rPr>
              <a:t>Foco</a:t>
            </a:r>
            <a:r>
              <a:rPr dirty="0" sz="1150" spc="40">
                <a:solidFill>
                  <a:srgbClr val="3660A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50" spc="2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projetos </a:t>
            </a:r>
            <a:r>
              <a:rPr dirty="0" sz="1150" spc="65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50" spc="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P&amp;D</a:t>
            </a:r>
            <a:r>
              <a:rPr dirty="0" sz="1150" spc="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45B74"/>
                </a:solidFill>
                <a:latin typeface="Arial MT"/>
                <a:cs typeface="Arial MT"/>
              </a:rPr>
              <a:t>e</a:t>
            </a:r>
            <a:r>
              <a:rPr dirty="0" sz="1150" spc="-50">
                <a:solidFill>
                  <a:srgbClr val="445B74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soluções</a:t>
            </a:r>
            <a:r>
              <a:rPr dirty="0" sz="115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pa</a:t>
            </a:r>
            <a:r>
              <a:rPr dirty="0" sz="1150" spc="-2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84848"/>
                </a:solidFill>
                <a:latin typeface="Arial MT"/>
                <a:cs typeface="Arial MT"/>
              </a:rPr>
              <a:t>ra</a:t>
            </a:r>
            <a:r>
              <a:rPr dirty="0" sz="1150" spc="5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desafios sociais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27164" y="3542929"/>
            <a:ext cx="329311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25299"/>
              </a:lnSpc>
              <a:spcBef>
                <a:spcPts val="100"/>
              </a:spcBef>
            </a:pP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Requer</a:t>
            </a:r>
            <a:r>
              <a:rPr dirty="0" sz="1150" spc="11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70">
                <a:solidFill>
                  <a:srgbClr val="424242"/>
                </a:solidFill>
                <a:latin typeface="Arial MT"/>
                <a:cs typeface="Arial MT"/>
              </a:rPr>
              <a:t>documentação</a:t>
            </a:r>
            <a:r>
              <a:rPr dirty="0" sz="1150" spc="2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424242"/>
                </a:solidFill>
                <a:latin typeface="Arial MT"/>
                <a:cs typeface="Arial MT"/>
              </a:rPr>
              <a:t>técnica</a:t>
            </a:r>
            <a:r>
              <a:rPr dirty="0" sz="1150" spc="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5B6D80"/>
                </a:solidFill>
                <a:latin typeface="Arial MT"/>
                <a:cs typeface="Arial MT"/>
              </a:rPr>
              <a:t>e</a:t>
            </a:r>
            <a:r>
              <a:rPr dirty="0" sz="1150" spc="40">
                <a:solidFill>
                  <a:srgbClr val="5B6D80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prestaçáo</a:t>
            </a:r>
            <a:r>
              <a:rPr dirty="0" sz="1150" spc="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424242"/>
                </a:solidFill>
                <a:latin typeface="Arial MT"/>
                <a:cs typeface="Arial MT"/>
              </a:rPr>
              <a:t>de </a:t>
            </a:r>
            <a:r>
              <a:rPr dirty="0" sz="1150">
                <a:solidFill>
                  <a:srgbClr val="424242"/>
                </a:solidFill>
                <a:latin typeface="Arial MT"/>
                <a:cs typeface="Arial MT"/>
              </a:rPr>
              <a:t>contas</a:t>
            </a:r>
            <a:r>
              <a:rPr dirty="0" sz="1150" spc="2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rigorosa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63654" y="4400922"/>
            <a:ext cx="27247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10">
                <a:solidFill>
                  <a:srgbClr val="6B70A1"/>
                </a:solidFill>
                <a:latin typeface="Arial MT"/>
                <a:cs typeface="Arial MT"/>
              </a:rPr>
              <a:t>4</a:t>
            </a:r>
            <a:r>
              <a:rPr dirty="0" sz="950" spc="425">
                <a:solidFill>
                  <a:srgbClr val="6B70A1"/>
                </a:solidFill>
                <a:latin typeface="Arial MT"/>
                <a:cs typeface="Arial MT"/>
              </a:rPr>
              <a:t> </a:t>
            </a:r>
            <a:r>
              <a:rPr dirty="0" sz="950" spc="10">
                <a:solidFill>
                  <a:srgbClr val="878CB3"/>
                </a:solidFill>
                <a:latin typeface="Arial MT"/>
                <a:cs typeface="Arial MT"/>
              </a:rPr>
              <a:t>|</a:t>
            </a:r>
            <a:r>
              <a:rPr dirty="0" sz="950" spc="405">
                <a:solidFill>
                  <a:srgbClr val="878CB3"/>
                </a:solidFill>
                <a:latin typeface="Arial MT"/>
                <a:cs typeface="Arial MT"/>
              </a:rPr>
              <a:t> </a:t>
            </a:r>
            <a:r>
              <a:rPr dirty="0" sz="950" spc="55">
                <a:solidFill>
                  <a:srgbClr val="879AAA"/>
                </a:solidFill>
                <a:latin typeface="Arial MT"/>
                <a:cs typeface="Arial MT"/>
              </a:rPr>
              <a:t>O</a:t>
            </a:r>
            <a:r>
              <a:rPr dirty="0" sz="950" spc="65">
                <a:solidFill>
                  <a:srgbClr val="879AAA"/>
                </a:solidFill>
                <a:latin typeface="Arial MT"/>
                <a:cs typeface="Arial MT"/>
              </a:rPr>
              <a:t> </a:t>
            </a:r>
            <a:r>
              <a:rPr dirty="0" sz="950" spc="10">
                <a:solidFill>
                  <a:srgbClr val="9C9C9C"/>
                </a:solidFill>
                <a:latin typeface="Arial MT"/>
                <a:cs typeface="Arial MT"/>
              </a:rPr>
              <a:t>Ecossistema</a:t>
            </a:r>
            <a:r>
              <a:rPr dirty="0" sz="950" spc="200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7C7C7C"/>
                </a:solidFill>
                <a:latin typeface="Arial MT"/>
                <a:cs typeface="Arial MT"/>
              </a:rPr>
              <a:t>d</a:t>
            </a:r>
            <a:r>
              <a:rPr dirty="0" sz="950" spc="70">
                <a:solidFill>
                  <a:srgbClr val="8CA1AF"/>
                </a:solidFill>
                <a:latin typeface="Arial MT"/>
                <a:cs typeface="Arial MT"/>
              </a:rPr>
              <a:t>e</a:t>
            </a:r>
            <a:r>
              <a:rPr dirty="0" sz="950" spc="60">
                <a:solidFill>
                  <a:srgbClr val="8CA1AF"/>
                </a:solidFill>
                <a:latin typeface="Arial MT"/>
                <a:cs typeface="Arial MT"/>
              </a:rPr>
              <a:t> </a:t>
            </a:r>
            <a:r>
              <a:rPr dirty="0" sz="950" spc="45">
                <a:solidFill>
                  <a:srgbClr val="6B85B5"/>
                </a:solidFill>
                <a:latin typeface="Arial MT"/>
                <a:cs typeface="Arial MT"/>
              </a:rPr>
              <a:t>I</a:t>
            </a:r>
            <a:r>
              <a:rPr dirty="0" sz="950" spc="45">
                <a:solidFill>
                  <a:srgbClr val="7C7C7C"/>
                </a:solidFill>
                <a:latin typeface="Arial MT"/>
                <a:cs typeface="Arial MT"/>
              </a:rPr>
              <a:t>nvesti</a:t>
            </a:r>
            <a:r>
              <a:rPr dirty="0" sz="950" spc="-13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950" spc="105">
                <a:solidFill>
                  <a:srgbClr val="9C9C9C"/>
                </a:solidFill>
                <a:latin typeface="Arial MT"/>
                <a:cs typeface="Arial MT"/>
              </a:rPr>
              <a:t>mento</a:t>
            </a:r>
            <a:r>
              <a:rPr dirty="0" sz="950" spc="114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7C7C7C"/>
                </a:solidFill>
                <a:latin typeface="Arial MT"/>
                <a:cs typeface="Arial MT"/>
              </a:rPr>
              <a:t>Privado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2346" y="6358136"/>
            <a:ext cx="455414" cy="75009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3654" y="6465292"/>
            <a:ext cx="455414" cy="6429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4568" y="7006431"/>
            <a:ext cx="1082278" cy="1017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9278" y="7033221"/>
            <a:ext cx="69651" cy="750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46331" y="-30434"/>
            <a:ext cx="8643620" cy="414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050">
              <a:lnSpc>
                <a:spcPct val="100000"/>
              </a:lnSpc>
              <a:spcBef>
                <a:spcPts val="95"/>
              </a:spcBef>
              <a:tabLst>
                <a:tab pos="880744" algn="l"/>
                <a:tab pos="1453515" algn="l"/>
                <a:tab pos="1871980" algn="l"/>
                <a:tab pos="2204085" algn="l"/>
                <a:tab pos="2536190" algn="l"/>
                <a:tab pos="2798445" algn="l"/>
                <a:tab pos="3484245" algn="l"/>
                <a:tab pos="3736340" algn="l"/>
                <a:tab pos="4009390" algn="l"/>
                <a:tab pos="4319905" algn="l"/>
                <a:tab pos="4652645" algn="l"/>
                <a:tab pos="5702300" algn="l"/>
              </a:tabLst>
            </a:pPr>
            <a:r>
              <a:rPr dirty="0" sz="1250" spc="-130">
                <a:solidFill>
                  <a:srgbClr val="5D5D5D"/>
                </a:solidFill>
                <a:latin typeface="Arial MT"/>
                <a:cs typeface="Arial MT"/>
              </a:rPr>
              <a:t>.</a:t>
            </a:r>
            <a:r>
              <a:rPr dirty="0" sz="1250" spc="-15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r>
              <a:rPr dirty="0" sz="1250" spc="-2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3483C6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3483C6"/>
                </a:solidFill>
                <a:latin typeface="Arial MT"/>
                <a:cs typeface="Arial MT"/>
              </a:rPr>
              <a:t>	</a:t>
            </a:r>
            <a:r>
              <a:rPr dirty="0" sz="1250" spc="-25">
                <a:solidFill>
                  <a:srgbClr val="44546B"/>
                </a:solidFill>
                <a:latin typeface="Arial MT"/>
                <a:cs typeface="Arial MT"/>
              </a:rPr>
              <a:t>...</a:t>
            </a:r>
            <a:r>
              <a:rPr dirty="0" sz="1250">
                <a:solidFill>
                  <a:srgbClr val="44546B"/>
                </a:solidFill>
                <a:latin typeface="Arial MT"/>
                <a:cs typeface="Arial MT"/>
              </a:rPr>
              <a:t>	</a:t>
            </a:r>
            <a:r>
              <a:rPr dirty="0" sz="1250" spc="-130">
                <a:solidFill>
                  <a:srgbClr val="3F4F69"/>
                </a:solidFill>
                <a:latin typeface="Arial MT"/>
                <a:cs typeface="Arial MT"/>
              </a:rPr>
              <a:t>.</a:t>
            </a:r>
            <a:r>
              <a:rPr dirty="0" sz="1250" spc="-150">
                <a:solidFill>
                  <a:srgbClr val="3F4F69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dirty="0" sz="1250" spc="-10">
                <a:solidFill>
                  <a:srgbClr val="3F5069"/>
                </a:solidFill>
                <a:latin typeface="Arial MT"/>
                <a:cs typeface="Arial MT"/>
              </a:rPr>
              <a:t>.</a:t>
            </a:r>
            <a:r>
              <a:rPr dirty="0" sz="1250" spc="-229">
                <a:solidFill>
                  <a:srgbClr val="3F5069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5BA1E2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5BA1E2"/>
                </a:solidFill>
                <a:latin typeface="Arial MT"/>
                <a:cs typeface="Arial MT"/>
              </a:rPr>
              <a:t>	</a:t>
            </a:r>
            <a:r>
              <a:rPr dirty="0" sz="1250" spc="-50">
                <a:solidFill>
                  <a:srgbClr val="5BA3E2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5BA3E2"/>
                </a:solidFill>
                <a:latin typeface="Arial MT"/>
                <a:cs typeface="Arial MT"/>
              </a:rPr>
              <a:t>	</a:t>
            </a:r>
            <a:r>
              <a:rPr dirty="0" sz="1250" spc="-50">
                <a:solidFill>
                  <a:srgbClr val="5D5D5D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5D5D5D"/>
                </a:solidFill>
                <a:latin typeface="Arial MT"/>
                <a:cs typeface="Arial MT"/>
              </a:rPr>
              <a:t>	</a:t>
            </a:r>
            <a:r>
              <a:rPr dirty="0" sz="1250" spc="-130">
                <a:solidFill>
                  <a:srgbClr val="5D5D5D"/>
                </a:solidFill>
                <a:latin typeface="Arial MT"/>
                <a:cs typeface="Arial MT"/>
              </a:rPr>
              <a:t>.</a:t>
            </a:r>
            <a:r>
              <a:rPr dirty="0" sz="1250" spc="-15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dirty="0" sz="1250" spc="-10">
                <a:solidFill>
                  <a:srgbClr val="44546B"/>
                </a:solidFill>
                <a:latin typeface="Arial MT"/>
                <a:cs typeface="Arial MT"/>
              </a:rPr>
              <a:t>.</a:t>
            </a:r>
            <a:r>
              <a:rPr dirty="0" sz="1250" spc="-229">
                <a:solidFill>
                  <a:srgbClr val="44546B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36416E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36416E"/>
                </a:solidFill>
                <a:latin typeface="Arial MT"/>
                <a:cs typeface="Arial MT"/>
              </a:rPr>
              <a:t>	</a:t>
            </a:r>
            <a:r>
              <a:rPr dirty="0" sz="1250" spc="-10">
                <a:solidFill>
                  <a:srgbClr val="36416E"/>
                </a:solidFill>
                <a:latin typeface="Arial MT"/>
                <a:cs typeface="Arial MT"/>
              </a:rPr>
              <a:t>.</a:t>
            </a:r>
            <a:r>
              <a:rPr dirty="0" sz="1250" spc="-229">
                <a:solidFill>
                  <a:srgbClr val="36416E"/>
                </a:solidFill>
                <a:latin typeface="Arial MT"/>
                <a:cs typeface="Arial MT"/>
              </a:rPr>
              <a:t> </a:t>
            </a:r>
            <a:r>
              <a:rPr dirty="0" sz="1250" spc="-130">
                <a:solidFill>
                  <a:srgbClr val="3682C6"/>
                </a:solidFill>
                <a:latin typeface="Arial MT"/>
                <a:cs typeface="Arial MT"/>
              </a:rPr>
              <a:t>.</a:t>
            </a:r>
            <a:r>
              <a:rPr dirty="0" sz="1250" spc="-145">
                <a:solidFill>
                  <a:srgbClr val="3682C6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38418E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38418E"/>
                </a:solidFill>
                <a:latin typeface="Arial MT"/>
                <a:cs typeface="Arial MT"/>
              </a:rPr>
              <a:t>	</a:t>
            </a:r>
            <a:r>
              <a:rPr dirty="0" sz="1250" spc="-50">
                <a:solidFill>
                  <a:srgbClr val="3660AA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3660AA"/>
                </a:solidFill>
                <a:latin typeface="Arial MT"/>
                <a:cs typeface="Arial MT"/>
              </a:rPr>
              <a:t>	</a:t>
            </a:r>
            <a:r>
              <a:rPr dirty="0" sz="1250" spc="-50">
                <a:solidFill>
                  <a:srgbClr val="57697C"/>
                </a:solidFill>
                <a:latin typeface="Arial MT"/>
                <a:cs typeface="Arial MT"/>
              </a:rPr>
              <a:t>.</a:t>
            </a:r>
            <a:r>
              <a:rPr dirty="0" sz="1250">
                <a:solidFill>
                  <a:srgbClr val="57697C"/>
                </a:solidFill>
                <a:latin typeface="Arial MT"/>
                <a:cs typeface="Arial MT"/>
              </a:rPr>
              <a:t>	</a:t>
            </a:r>
            <a:r>
              <a:rPr dirty="0" sz="1250">
                <a:solidFill>
                  <a:srgbClr val="365493"/>
                </a:solidFill>
                <a:latin typeface="Arial MT"/>
                <a:cs typeface="Arial MT"/>
              </a:rPr>
              <a:t>.</a:t>
            </a:r>
            <a:r>
              <a:rPr dirty="0" sz="1250" spc="400">
                <a:solidFill>
                  <a:srgbClr val="365493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..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	</a:t>
            </a:r>
            <a:r>
              <a:rPr dirty="0" sz="1250" spc="-50">
                <a:solidFill>
                  <a:srgbClr val="54647C"/>
                </a:solidFill>
                <a:latin typeface="Arial MT"/>
                <a:cs typeface="Arial MT"/>
              </a:rPr>
              <a:t>.</a:t>
            </a:r>
            <a:endParaRPr sz="1250">
              <a:latin typeface="Arial MT"/>
              <a:cs typeface="Arial MT"/>
            </a:endParaRPr>
          </a:p>
          <a:p>
            <a:pPr marL="284480" marR="2364105" indent="2540">
              <a:lnSpc>
                <a:spcPct val="115300"/>
              </a:lnSpc>
              <a:spcBef>
                <a:spcPts val="969"/>
              </a:spcBef>
            </a:pP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Falta</a:t>
            </a:r>
            <a:r>
              <a:rPr dirty="0" sz="1250" spc="6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de</a:t>
            </a:r>
            <a:r>
              <a:rPr dirty="0" sz="1250" spc="-5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862EB"/>
                </a:solidFill>
                <a:latin typeface="Arial MT"/>
                <a:cs typeface="Arial MT"/>
              </a:rPr>
              <a:t>conhecimento</a:t>
            </a:r>
            <a:r>
              <a:rPr dirty="0" sz="1250" spc="80">
                <a:solidFill>
                  <a:srgbClr val="2862EB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em</a:t>
            </a:r>
            <a:r>
              <a:rPr dirty="0" sz="1250" spc="-2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gestão</a:t>
            </a:r>
            <a:r>
              <a:rPr dirty="0" sz="1250" spc="4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financeira:</a:t>
            </a:r>
            <a:r>
              <a:rPr dirty="0" sz="1250" spc="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Dificuldade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4647C"/>
                </a:solidFill>
                <a:latin typeface="Arial MT"/>
                <a:cs typeface="Arial MT"/>
              </a:rPr>
              <a:t>em</a:t>
            </a:r>
            <a:r>
              <a:rPr dirty="0" sz="1250" spc="-10">
                <a:solidFill>
                  <a:srgbClr val="54647C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planejar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fluxo</a:t>
            </a:r>
            <a:r>
              <a:rPr dirty="0" sz="125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64646"/>
                </a:solidFill>
                <a:latin typeface="Arial MT"/>
                <a:cs typeface="Arial MT"/>
              </a:rPr>
              <a:t>de</a:t>
            </a:r>
            <a:r>
              <a:rPr dirty="0" sz="1250" spc="-4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caixa, precificação</a:t>
            </a:r>
            <a:r>
              <a:rPr dirty="0" sz="125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adequada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7697C"/>
                </a:solidFill>
                <a:latin typeface="Arial MT"/>
                <a:cs typeface="Arial MT"/>
              </a:rPr>
              <a:t>e</a:t>
            </a:r>
            <a:r>
              <a:rPr dirty="0" sz="1250" spc="-90">
                <a:solidFill>
                  <a:srgbClr val="57697C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preparação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para</a:t>
            </a:r>
            <a:r>
              <a:rPr dirty="0" sz="1250" spc="-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captação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64646"/>
                </a:solidFill>
                <a:latin typeface="Arial MT"/>
                <a:cs typeface="Arial MT"/>
              </a:rPr>
              <a:t>de</a:t>
            </a:r>
            <a:r>
              <a:rPr dirty="0" sz="1250" spc="-8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recursos</a:t>
            </a:r>
            <a:endParaRPr sz="1250">
              <a:latin typeface="Arial MT"/>
              <a:cs typeface="Arial MT"/>
            </a:endParaRPr>
          </a:p>
          <a:p>
            <a:pPr marL="327660" marR="2681605" indent="-287020">
              <a:lnSpc>
                <a:spcPct val="115300"/>
              </a:lnSpc>
              <a:spcBef>
                <a:spcPts val="969"/>
              </a:spcBef>
            </a:pPr>
            <a:r>
              <a:rPr dirty="0" sz="1250">
                <a:solidFill>
                  <a:srgbClr val="3497DB"/>
                </a:solidFill>
                <a:latin typeface="Arial MT"/>
                <a:cs typeface="Arial MT"/>
              </a:rPr>
              <a:t>yg</a:t>
            </a:r>
            <a:r>
              <a:rPr dirty="0" sz="1250" spc="125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Instabilidade</a:t>
            </a:r>
            <a:r>
              <a:rPr dirty="0" sz="1250" spc="10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econômica:</a:t>
            </a:r>
            <a:r>
              <a:rPr dirty="0" sz="1250" spc="1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Ambiente</a:t>
            </a:r>
            <a:r>
              <a:rPr dirty="0" sz="1250" spc="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25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negócios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250" spc="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mudanças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frequentes</a:t>
            </a:r>
            <a:r>
              <a:rPr dirty="0" sz="125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em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regulamentações</a:t>
            </a:r>
            <a:r>
              <a:rPr dirty="0" sz="1250" spc="-1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7697C"/>
                </a:solidFill>
                <a:latin typeface="Arial MT"/>
                <a:cs typeface="Arial MT"/>
              </a:rPr>
              <a:t>e</a:t>
            </a:r>
            <a:r>
              <a:rPr dirty="0" sz="1250" spc="-90">
                <a:solidFill>
                  <a:srgbClr val="57697C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84848"/>
                </a:solidFill>
                <a:latin typeface="Arial MT"/>
                <a:cs typeface="Arial MT"/>
              </a:rPr>
              <a:t>alta</a:t>
            </a:r>
            <a:r>
              <a:rPr dirty="0" sz="1250" spc="-1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taxa</a:t>
            </a:r>
            <a:r>
              <a:rPr dirty="0" sz="1250" spc="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84848"/>
                </a:solidFill>
                <a:latin typeface="Arial MT"/>
                <a:cs typeface="Arial MT"/>
              </a:rPr>
              <a:t>de</a:t>
            </a:r>
            <a:r>
              <a:rPr dirty="0" sz="1250" spc="-114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juros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2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650" spc="10">
                <a:solidFill>
                  <a:srgbClr val="2A2A2A"/>
                </a:solidFill>
                <a:latin typeface="Arial MT"/>
                <a:cs typeface="Arial MT"/>
              </a:rPr>
              <a:t>Oportunidades</a:t>
            </a:r>
            <a:r>
              <a:rPr dirty="0" sz="1650" spc="2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50" spc="60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650" spc="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A2A2A"/>
                </a:solidFill>
                <a:latin typeface="Arial MT"/>
                <a:cs typeface="Arial MT"/>
              </a:rPr>
              <a:t>crescimento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650">
              <a:latin typeface="Arial MT"/>
              <a:cs typeface="Arial MT"/>
            </a:endParaRPr>
          </a:p>
          <a:p>
            <a:pPr marL="284480" marR="2147570" indent="635">
              <a:lnSpc>
                <a:spcPct val="115300"/>
              </a:lnSpc>
              <a:spcBef>
                <a:spcPts val="5"/>
              </a:spcBef>
            </a:pP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Inovação</a:t>
            </a:r>
            <a:r>
              <a:rPr dirty="0" sz="1250" spc="4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e</a:t>
            </a:r>
            <a:r>
              <a:rPr dirty="0" sz="1250" spc="-6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digitalização:</a:t>
            </a:r>
            <a:r>
              <a:rPr dirty="0" sz="1250" spc="-16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Transformação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digital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acelerada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pós-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pandemia</a:t>
            </a:r>
            <a:r>
              <a:rPr dirty="0" sz="125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05050"/>
                </a:solidFill>
                <a:latin typeface="Arial MT"/>
                <a:cs typeface="Arial MT"/>
              </a:rPr>
              <a:t>e</a:t>
            </a:r>
            <a:r>
              <a:rPr dirty="0" sz="1250" spc="-6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demanda</a:t>
            </a:r>
            <a:r>
              <a:rPr dirty="0" sz="125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606060"/>
                </a:solidFill>
                <a:latin typeface="Arial MT"/>
                <a:cs typeface="Arial MT"/>
              </a:rPr>
              <a:t>por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soluções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tecnológicas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25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diversos</a:t>
            </a:r>
            <a:r>
              <a:rPr dirty="0" sz="125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setores</a:t>
            </a:r>
            <a:endParaRPr sz="1250">
              <a:latin typeface="Arial MT"/>
              <a:cs typeface="Arial MT"/>
            </a:endParaRPr>
          </a:p>
          <a:p>
            <a:pPr marL="321310" marR="2339975" indent="-309245">
              <a:lnSpc>
                <a:spcPct val="113900"/>
              </a:lnSpc>
              <a:spcBef>
                <a:spcPts val="1010"/>
              </a:spcBef>
              <a:tabLst>
                <a:tab pos="325120" algn="l"/>
              </a:tabLst>
            </a:pPr>
            <a:r>
              <a:rPr dirty="0" sz="1250" spc="-50">
                <a:solidFill>
                  <a:srgbClr val="3497DB"/>
                </a:solidFill>
                <a:latin typeface="Arial MT"/>
                <a:cs typeface="Arial MT"/>
              </a:rPr>
              <a:t>0</a:t>
            </a:r>
            <a:r>
              <a:rPr dirty="0" sz="1250">
                <a:solidFill>
                  <a:srgbClr val="3497DB"/>
                </a:solidFill>
                <a:latin typeface="Arial MT"/>
                <a:cs typeface="Arial MT"/>
              </a:rPr>
              <a:t>		</a:t>
            </a:r>
            <a:r>
              <a:rPr dirty="0" sz="1250" spc="-20">
                <a:solidFill>
                  <a:srgbClr val="2462E9"/>
                </a:solidFill>
                <a:latin typeface="Arial MT"/>
                <a:cs typeface="Arial MT"/>
              </a:rPr>
              <a:t>Expansão</a:t>
            </a:r>
            <a:r>
              <a:rPr dirty="0" sz="1250" spc="4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662E9"/>
                </a:solidFill>
                <a:latin typeface="Arial MT"/>
                <a:cs typeface="Arial MT"/>
              </a:rPr>
              <a:t>para</a:t>
            </a:r>
            <a:r>
              <a:rPr dirty="0" sz="1250" spc="60">
                <a:solidFill>
                  <a:srgbClr val="26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mercados</a:t>
            </a:r>
            <a:r>
              <a:rPr dirty="0" sz="1250" spc="-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globais:</a:t>
            </a:r>
            <a:r>
              <a:rPr dirty="0" sz="1250" spc="-3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Possibilidade</a:t>
            </a:r>
            <a:r>
              <a:rPr dirty="0" sz="125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250" spc="-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internacionalização</a:t>
            </a:r>
            <a:r>
              <a:rPr dirty="0" sz="1250" spc="-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25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soluções </a:t>
            </a:r>
            <a:r>
              <a:rPr dirty="0" sz="1250" spc="-40">
                <a:solidFill>
                  <a:srgbClr val="424242"/>
                </a:solidFill>
                <a:latin typeface="Arial MT"/>
                <a:cs typeface="Arial MT"/>
              </a:rPr>
              <a:t>escaláveis</a:t>
            </a:r>
            <a:r>
              <a:rPr dirty="0" sz="1250" spc="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desenvolvidas</a:t>
            </a:r>
            <a:r>
              <a:rPr dirty="0" sz="125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r>
              <a:rPr dirty="0" sz="1250" spc="-5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Brasil</a:t>
            </a:r>
            <a:endParaRPr sz="1250">
              <a:latin typeface="Arial MT"/>
              <a:cs typeface="Arial MT"/>
            </a:endParaRPr>
          </a:p>
          <a:p>
            <a:pPr marL="363855" marR="2142490" indent="-320675">
              <a:lnSpc>
                <a:spcPct val="112500"/>
              </a:lnSpc>
              <a:spcBef>
                <a:spcPts val="1015"/>
              </a:spcBef>
              <a:tabLst>
                <a:tab pos="363220" algn="l"/>
              </a:tabLst>
            </a:pPr>
            <a:r>
              <a:rPr dirty="0" sz="1250" spc="-25">
                <a:solidFill>
                  <a:srgbClr val="3399DB"/>
                </a:solidFill>
                <a:latin typeface="Arial MT"/>
                <a:cs typeface="Arial MT"/>
              </a:rPr>
              <a:t>ós</a:t>
            </a:r>
            <a:r>
              <a:rPr dirty="0" sz="1250">
                <a:solidFill>
                  <a:srgbClr val="3399DB"/>
                </a:solidFill>
                <a:latin typeface="Arial MT"/>
                <a:cs typeface="Arial MT"/>
              </a:rPr>
              <a:t>	</a:t>
            </a:r>
            <a:r>
              <a:rPr dirty="0" sz="1250" spc="-10">
                <a:solidFill>
                  <a:srgbClr val="2462E9"/>
                </a:solidFill>
                <a:latin typeface="Arial MT"/>
                <a:cs typeface="Arial MT"/>
              </a:rPr>
              <a:t>Parcerias</a:t>
            </a:r>
            <a:r>
              <a:rPr dirty="0" sz="1250" spc="-2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462E9"/>
                </a:solidFill>
                <a:latin typeface="Arial MT"/>
                <a:cs typeface="Arial MT"/>
              </a:rPr>
              <a:t>corporativas:</a:t>
            </a:r>
            <a:r>
              <a:rPr dirty="0" sz="1250" spc="-5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Crescente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interesse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250" spc="-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grandes </a:t>
            </a:r>
            <a:r>
              <a:rPr dirty="0" sz="1250" spc="-20">
                <a:solidFill>
                  <a:srgbClr val="424242"/>
                </a:solidFill>
                <a:latin typeface="Arial MT"/>
                <a:cs typeface="Arial MT"/>
              </a:rPr>
              <a:t>empresas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250" spc="-25">
                <a:solidFill>
                  <a:srgbClr val="424242"/>
                </a:solidFill>
                <a:latin typeface="Arial MT"/>
                <a:cs typeface="Arial MT"/>
              </a:rPr>
              <a:t> inovação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aberta</a:t>
            </a:r>
            <a:r>
              <a:rPr dirty="0" sz="125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5B5B5B"/>
                </a:solidFill>
                <a:latin typeface="Arial MT"/>
                <a:cs typeface="Arial MT"/>
              </a:rPr>
              <a:t>e 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colaboração</a:t>
            </a:r>
            <a:r>
              <a:rPr dirty="0" sz="125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05050"/>
                </a:solidFill>
                <a:latin typeface="Arial MT"/>
                <a:cs typeface="Arial MT"/>
              </a:rPr>
              <a:t>com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startups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solidFill>
                  <a:srgbClr val="8C9EA8"/>
                </a:solidFill>
                <a:latin typeface="Arial MT"/>
                <a:cs typeface="Arial MT"/>
              </a:rPr>
              <a:t>5</a:t>
            </a:r>
            <a:r>
              <a:rPr dirty="0" sz="1000" spc="290">
                <a:solidFill>
                  <a:srgbClr val="8C9EA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9095B8"/>
                </a:solidFill>
                <a:latin typeface="Arial MT"/>
                <a:cs typeface="Arial MT"/>
              </a:rPr>
              <a:t>|</a:t>
            </a:r>
            <a:r>
              <a:rPr dirty="0" sz="1000" spc="375">
                <a:solidFill>
                  <a:srgbClr val="9095B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828282"/>
                </a:solidFill>
                <a:latin typeface="Arial MT"/>
                <a:cs typeface="Arial MT"/>
              </a:rPr>
              <a:t>O</a:t>
            </a:r>
            <a:r>
              <a:rPr dirty="0" sz="1000" spc="4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A1A1A1"/>
                </a:solidFill>
                <a:latin typeface="Arial MT"/>
                <a:cs typeface="Arial MT"/>
              </a:rPr>
              <a:t>Ecossistema</a:t>
            </a:r>
            <a:r>
              <a:rPr dirty="0" sz="1000" spc="200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A3A3A3"/>
                </a:solidFill>
                <a:latin typeface="Arial MT"/>
                <a:cs typeface="Arial MT"/>
              </a:rPr>
              <a:t>de</a:t>
            </a:r>
            <a:r>
              <a:rPr dirty="0" sz="1000" spc="40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808080"/>
                </a:solidFill>
                <a:latin typeface="Arial MT"/>
                <a:cs typeface="Arial MT"/>
              </a:rPr>
              <a:t>Investimento</a:t>
            </a:r>
            <a:r>
              <a:rPr dirty="0" sz="1000" spc="1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E7E7E"/>
                </a:solidFill>
                <a:latin typeface="Arial MT"/>
                <a:cs typeface="Arial MT"/>
              </a:rPr>
              <a:t>Privado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52854" y="5594822"/>
            <a:ext cx="359029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70">
                <a:solidFill>
                  <a:srgbClr val="282828"/>
                </a:solidFill>
                <a:latin typeface="Arial MT"/>
                <a:cs typeface="Arial MT"/>
              </a:rPr>
              <a:t>Volume</a:t>
            </a:r>
            <a:r>
              <a:rPr dirty="0" sz="1550" spc="8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550" spc="75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55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85">
                <a:solidFill>
                  <a:srgbClr val="2A2A2A"/>
                </a:solidFill>
                <a:latin typeface="Arial MT"/>
                <a:cs typeface="Arial MT"/>
              </a:rPr>
              <a:t>investimentos</a:t>
            </a:r>
            <a:r>
              <a:rPr dirty="0" sz="1550" spc="1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2A2A2A"/>
                </a:solidFill>
                <a:latin typeface="Arial MT"/>
                <a:cs typeface="Arial MT"/>
              </a:rPr>
              <a:t>(2019-</a:t>
            </a:r>
            <a:r>
              <a:rPr dirty="0" sz="1550" spc="-10">
                <a:solidFill>
                  <a:srgbClr val="2A2A2A"/>
                </a:solidFill>
                <a:latin typeface="Arial MT"/>
                <a:cs typeface="Arial MT"/>
              </a:rPr>
              <a:t>2024)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53027" y="6141690"/>
            <a:ext cx="12318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7B7B7B"/>
                </a:solidFill>
                <a:latin typeface="Arial MT"/>
                <a:cs typeface="Arial MT"/>
              </a:rPr>
              <a:t>16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52339" y="6371109"/>
            <a:ext cx="1238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25">
                <a:solidFill>
                  <a:srgbClr val="6B6B6B"/>
                </a:solidFill>
                <a:latin typeface="Arial MT"/>
                <a:cs typeface="Arial MT"/>
              </a:rPr>
              <a:t>14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52339" y="6604173"/>
            <a:ext cx="1238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25">
                <a:solidFill>
                  <a:srgbClr val="6B6B6B"/>
                </a:solidFill>
                <a:latin typeface="Arial MT"/>
                <a:cs typeface="Arial MT"/>
              </a:rPr>
              <a:t>12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47669" y="6843563"/>
            <a:ext cx="1301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858585"/>
                </a:solidFill>
                <a:latin typeface="Arial MT"/>
                <a:cs typeface="Arial MT"/>
              </a:rPr>
              <a:t>10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97773" y="5588496"/>
            <a:ext cx="167703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20">
                <a:solidFill>
                  <a:srgbClr val="2A2A2A"/>
                </a:solidFill>
                <a:latin typeface="Arial MT"/>
                <a:cs typeface="Arial MT"/>
              </a:rPr>
              <a:t>Casos</a:t>
            </a:r>
            <a:r>
              <a:rPr dirty="0" sz="1600" spc="-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55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600" spc="-9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A2A2A"/>
                </a:solidFill>
                <a:latin typeface="Arial MT"/>
                <a:cs typeface="Arial MT"/>
              </a:rPr>
              <a:t>sucesso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54448" y="6138475"/>
            <a:ext cx="3821429" cy="92773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965"/>
              </a:spcBef>
            </a:pPr>
            <a:r>
              <a:rPr dirty="0" sz="1250" spc="-10">
                <a:solidFill>
                  <a:srgbClr val="2D3D4F"/>
                </a:solidFill>
                <a:latin typeface="Arial MT"/>
                <a:cs typeface="Arial MT"/>
              </a:rPr>
              <a:t>Nubank</a:t>
            </a:r>
            <a:endParaRPr sz="1250">
              <a:latin typeface="Arial MT"/>
              <a:cs typeface="Arial MT"/>
            </a:endParaRPr>
          </a:p>
          <a:p>
            <a:pPr marL="13335" marR="392430" indent="3175">
              <a:lnSpc>
                <a:spcPct val="111000"/>
              </a:lnSpc>
              <a:spcBef>
                <a:spcPts val="530"/>
              </a:spcBef>
            </a:pPr>
            <a:r>
              <a:rPr dirty="0" sz="950">
                <a:solidFill>
                  <a:srgbClr val="7CBFFB"/>
                </a:solidFill>
                <a:latin typeface="Arial MT"/>
                <a:cs typeface="Arial MT"/>
              </a:rPr>
              <a:t>Fintech</a:t>
            </a:r>
            <a:r>
              <a:rPr dirty="0" sz="950" spc="30">
                <a:solidFill>
                  <a:srgbClr val="7CBFF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64646"/>
                </a:solidFill>
                <a:latin typeface="Arial MT"/>
                <a:cs typeface="Arial MT"/>
              </a:rPr>
              <a:t>fundada</a:t>
            </a:r>
            <a:r>
              <a:rPr dirty="0" sz="950" spc="8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78999"/>
                </a:solidFill>
                <a:latin typeface="Arial MT"/>
                <a:cs typeface="Arial MT"/>
              </a:rPr>
              <a:t>em</a:t>
            </a:r>
            <a:r>
              <a:rPr dirty="0" sz="950" spc="25">
                <a:solidFill>
                  <a:srgbClr val="778999"/>
                </a:solidFill>
                <a:latin typeface="Arial MT"/>
                <a:cs typeface="Arial MT"/>
              </a:rPr>
              <a:t> </a:t>
            </a:r>
            <a:r>
              <a:rPr dirty="0" sz="950" spc="-75">
                <a:solidFill>
                  <a:srgbClr val="3F5E85"/>
                </a:solidFill>
                <a:latin typeface="Arial MT"/>
                <a:cs typeface="Arial MT"/>
              </a:rPr>
              <a:t>2013</a:t>
            </a:r>
            <a:r>
              <a:rPr dirty="0" sz="950" spc="70">
                <a:solidFill>
                  <a:srgbClr val="3F5E85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44444"/>
                </a:solidFill>
                <a:latin typeface="Arial MT"/>
                <a:cs typeface="Arial MT"/>
              </a:rPr>
              <a:t>que</a:t>
            </a:r>
            <a:r>
              <a:rPr dirty="0" sz="950" spc="5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999999"/>
                </a:solidFill>
                <a:latin typeface="Arial MT"/>
                <a:cs typeface="Arial MT"/>
              </a:rPr>
              <a:t>revol</a:t>
            </a:r>
            <a:r>
              <a:rPr dirty="0" sz="950">
                <a:solidFill>
                  <a:srgbClr val="424242"/>
                </a:solidFill>
                <a:latin typeface="Arial MT"/>
                <a:cs typeface="Arial MT"/>
              </a:rPr>
              <a:t>ucionou</a:t>
            </a:r>
            <a:r>
              <a:rPr dirty="0" sz="95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28E9E"/>
                </a:solidFill>
                <a:latin typeface="Arial MT"/>
                <a:cs typeface="Arial MT"/>
              </a:rPr>
              <a:t>o</a:t>
            </a:r>
            <a:r>
              <a:rPr dirty="0" sz="950" spc="-10">
                <a:solidFill>
                  <a:srgbClr val="828E9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A97A1"/>
                </a:solidFill>
                <a:latin typeface="Arial MT"/>
                <a:cs typeface="Arial MT"/>
              </a:rPr>
              <a:t>sistema</a:t>
            </a:r>
            <a:r>
              <a:rPr dirty="0" sz="950" spc="90">
                <a:solidFill>
                  <a:srgbClr val="8A97A1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9A9A9A"/>
                </a:solidFill>
                <a:latin typeface="Arial MT"/>
                <a:cs typeface="Arial MT"/>
              </a:rPr>
              <a:t>bancá</a:t>
            </a:r>
            <a:r>
              <a:rPr dirty="0" sz="950" spc="-150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3D608A"/>
                </a:solidFill>
                <a:latin typeface="Arial MT"/>
                <a:cs typeface="Arial MT"/>
              </a:rPr>
              <a:t>rio </a:t>
            </a:r>
            <a:r>
              <a:rPr dirty="0" sz="950" spc="-10">
                <a:solidFill>
                  <a:srgbClr val="384F74"/>
                </a:solidFill>
                <a:latin typeface="Arial MT"/>
                <a:cs typeface="Arial MT"/>
              </a:rPr>
              <a:t>brasileiro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>
                <a:solidFill>
                  <a:srgbClr val="2D3D4F"/>
                </a:solidFill>
                <a:latin typeface="Arial MT"/>
                <a:cs typeface="Arial MT"/>
              </a:rPr>
              <a:t>Destaques:</a:t>
            </a:r>
            <a:r>
              <a:rPr dirty="0" sz="900" spc="114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5D67"/>
                </a:solidFill>
                <a:latin typeface="Arial MT"/>
                <a:cs typeface="Arial MT"/>
              </a:rPr>
              <a:t>Mais</a:t>
            </a:r>
            <a:r>
              <a:rPr dirty="0" sz="900" spc="80">
                <a:solidFill>
                  <a:srgbClr val="4D5D67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B8797"/>
                </a:solidFill>
                <a:latin typeface="Arial MT"/>
                <a:cs typeface="Arial MT"/>
              </a:rPr>
              <a:t>de</a:t>
            </a:r>
            <a:r>
              <a:rPr dirty="0" sz="900" spc="215">
                <a:solidFill>
                  <a:srgbClr val="6B8797"/>
                </a:solidFill>
                <a:latin typeface="Arial MT"/>
                <a:cs typeface="Arial MT"/>
              </a:rPr>
              <a:t> </a:t>
            </a:r>
            <a:r>
              <a:rPr dirty="0" sz="900" spc="-60">
                <a:solidFill>
                  <a:srgbClr val="2D4F7C"/>
                </a:solidFill>
                <a:latin typeface="Arial MT"/>
                <a:cs typeface="Arial MT"/>
              </a:rPr>
              <a:t>4O</a:t>
            </a:r>
            <a:r>
              <a:rPr dirty="0" sz="900" spc="75">
                <a:solidFill>
                  <a:srgbClr val="2D4F7C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27C93"/>
                </a:solidFill>
                <a:latin typeface="Arial MT"/>
                <a:cs typeface="Arial MT"/>
              </a:rPr>
              <a:t>milhões</a:t>
            </a:r>
            <a:r>
              <a:rPr dirty="0" sz="900" spc="45">
                <a:solidFill>
                  <a:srgbClr val="527C9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06975"/>
                </a:solidFill>
                <a:latin typeface="Arial MT"/>
                <a:cs typeface="Arial MT"/>
              </a:rPr>
              <a:t>de</a:t>
            </a:r>
            <a:r>
              <a:rPr dirty="0" sz="900" spc="65">
                <a:solidFill>
                  <a:srgbClr val="606975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8293A3"/>
                </a:solidFill>
                <a:latin typeface="Arial MT"/>
                <a:cs typeface="Arial MT"/>
              </a:rPr>
              <a:t>clientes,</a:t>
            </a:r>
            <a:r>
              <a:rPr dirty="0" sz="900" spc="55">
                <a:solidFill>
                  <a:srgbClr val="8293A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B60A7"/>
                </a:solidFill>
                <a:latin typeface="Arial MT"/>
                <a:cs typeface="Arial MT"/>
              </a:rPr>
              <a:t>i</a:t>
            </a:r>
            <a:r>
              <a:rPr dirty="0" sz="900" spc="-110">
                <a:solidFill>
                  <a:srgbClr val="2B60A7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66477"/>
                </a:solidFill>
                <a:latin typeface="Arial MT"/>
                <a:cs typeface="Arial MT"/>
              </a:rPr>
              <a:t>do</a:t>
            </a:r>
            <a:r>
              <a:rPr dirty="0" sz="900" spc="270">
                <a:solidFill>
                  <a:srgbClr val="466477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06779"/>
                </a:solidFill>
                <a:latin typeface="Arial MT"/>
                <a:cs typeface="Arial MT"/>
              </a:rPr>
              <a:t>de</a:t>
            </a:r>
            <a:r>
              <a:rPr dirty="0" sz="900" spc="100">
                <a:solidFill>
                  <a:srgbClr val="606779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7C8EA0"/>
                </a:solidFill>
                <a:latin typeface="Arial MT"/>
                <a:cs typeface="Arial MT"/>
              </a:rPr>
              <a:t>US$</a:t>
            </a:r>
            <a:r>
              <a:rPr dirty="0" sz="900" spc="70">
                <a:solidFill>
                  <a:srgbClr val="7C8EA0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2A425D"/>
                </a:solidFill>
                <a:latin typeface="Arial MT"/>
                <a:cs typeface="Arial MT"/>
              </a:rPr>
              <a:t>2,6</a:t>
            </a:r>
            <a:r>
              <a:rPr dirty="0" sz="900" spc="70">
                <a:solidFill>
                  <a:srgbClr val="2A425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8597A1"/>
                </a:solidFill>
                <a:latin typeface="Arial MT"/>
                <a:cs typeface="Arial MT"/>
              </a:rPr>
              <a:t>bilhões</a:t>
            </a:r>
            <a:r>
              <a:rPr dirty="0" sz="900" spc="30">
                <a:solidFill>
                  <a:srgbClr val="8597A1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8997A0"/>
                </a:solidFill>
                <a:latin typeface="Arial MT"/>
                <a:cs typeface="Arial MT"/>
              </a:rPr>
              <a:t>em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127000"/>
            <a:ext cx="10287000" cy="698122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46858" y="1174031"/>
            <a:ext cx="3776345" cy="649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7960">
              <a:lnSpc>
                <a:spcPct val="100000"/>
              </a:lnSpc>
              <a:spcBef>
                <a:spcPts val="95"/>
              </a:spcBef>
              <a:tabLst>
                <a:tab pos="819785" algn="l"/>
                <a:tab pos="1452245" algn="l"/>
                <a:tab pos="2084070" algn="l"/>
                <a:tab pos="2710815" algn="l"/>
              </a:tabLst>
            </a:pPr>
            <a:r>
              <a:rPr dirty="0" sz="700" spc="-20">
                <a:solidFill>
                  <a:srgbClr val="797979"/>
                </a:solidFill>
                <a:latin typeface="Arial MT"/>
                <a:cs typeface="Arial MT"/>
              </a:rPr>
              <a:t>2019</a:t>
            </a:r>
            <a:r>
              <a:rPr dirty="0" sz="700">
                <a:solidFill>
                  <a:srgbClr val="797979"/>
                </a:solidFill>
                <a:latin typeface="Arial MT"/>
                <a:cs typeface="Arial MT"/>
              </a:rPr>
              <a:t>	</a:t>
            </a:r>
            <a:r>
              <a:rPr dirty="0" sz="750" spc="-20">
                <a:solidFill>
                  <a:srgbClr val="747474"/>
                </a:solidFill>
                <a:latin typeface="Arial MT"/>
                <a:cs typeface="Arial MT"/>
              </a:rPr>
              <a:t>2D20</a:t>
            </a:r>
            <a:r>
              <a:rPr dirty="0" sz="750">
                <a:solidFill>
                  <a:srgbClr val="747474"/>
                </a:solidFill>
                <a:latin typeface="Arial MT"/>
                <a:cs typeface="Arial MT"/>
              </a:rPr>
              <a:t>	</a:t>
            </a:r>
            <a:r>
              <a:rPr dirty="0" sz="700" spc="-20">
                <a:solidFill>
                  <a:srgbClr val="707070"/>
                </a:solidFill>
                <a:latin typeface="Arial MT"/>
                <a:cs typeface="Arial MT"/>
              </a:rPr>
              <a:t>2021</a:t>
            </a:r>
            <a:r>
              <a:rPr dirty="0" sz="700">
                <a:solidFill>
                  <a:srgbClr val="707070"/>
                </a:solidFill>
                <a:latin typeface="Arial MT"/>
                <a:cs typeface="Arial MT"/>
              </a:rPr>
              <a:t>	</a:t>
            </a:r>
            <a:r>
              <a:rPr dirty="0" sz="750" spc="-20">
                <a:solidFill>
                  <a:srgbClr val="6D6D6D"/>
                </a:solidFill>
                <a:latin typeface="Arial MT"/>
                <a:cs typeface="Arial MT"/>
              </a:rPr>
              <a:t>2022</a:t>
            </a:r>
            <a:r>
              <a:rPr dirty="0" sz="750">
                <a:solidFill>
                  <a:srgbClr val="6D6D6D"/>
                </a:solidFill>
                <a:latin typeface="Arial MT"/>
                <a:cs typeface="Arial MT"/>
              </a:rPr>
              <a:t>	</a:t>
            </a:r>
            <a:r>
              <a:rPr dirty="0" sz="750" spc="-20">
                <a:solidFill>
                  <a:srgbClr val="747474"/>
                </a:solidFill>
                <a:latin typeface="Arial MT"/>
                <a:cs typeface="Arial MT"/>
              </a:rPr>
              <a:t>2023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750">
              <a:latin typeface="Arial MT"/>
              <a:cs typeface="Arial MT"/>
            </a:endParaRPr>
          </a:p>
          <a:p>
            <a:pPr marL="257175" marR="5080" indent="-245110">
              <a:lnSpc>
                <a:spcPct val="123000"/>
              </a:lnSpc>
            </a:pPr>
            <a:r>
              <a:rPr dirty="0" sz="1000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000" spc="270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000">
                <a:solidFill>
                  <a:srgbClr val="828282"/>
                </a:solidFill>
                <a:latin typeface="Arial MT"/>
                <a:cs typeface="Arial MT"/>
              </a:rPr>
              <a:t>Crescimento</a:t>
            </a:r>
            <a:r>
              <a:rPr dirty="0" sz="1000" spc="23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B5B5B"/>
                </a:solidFill>
                <a:latin typeface="Arial MT"/>
                <a:cs typeface="Arial MT"/>
              </a:rPr>
              <a:t>de</a:t>
            </a:r>
            <a:r>
              <a:rPr dirty="0" sz="1000" spc="7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50%</a:t>
            </a:r>
            <a:r>
              <a:rPr dirty="0" sz="10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606060"/>
                </a:solidFill>
                <a:latin typeface="Arial MT"/>
                <a:cs typeface="Arial MT"/>
              </a:rPr>
              <a:t>nos</a:t>
            </a:r>
            <a:r>
              <a:rPr dirty="0" sz="1000" spc="9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000" spc="45">
                <a:solidFill>
                  <a:srgbClr val="626262"/>
                </a:solidFill>
                <a:latin typeface="Arial MT"/>
                <a:cs typeface="Arial MT"/>
              </a:rPr>
              <a:t>ìnvestimentos</a:t>
            </a:r>
            <a:r>
              <a:rPr dirty="0" sz="1000" spc="21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000" spc="60">
                <a:solidFill>
                  <a:srgbClr val="72808C"/>
                </a:solidFill>
                <a:latin typeface="Arial MT"/>
                <a:cs typeface="Arial MT"/>
              </a:rPr>
              <a:t>em</a:t>
            </a:r>
            <a:r>
              <a:rPr dirty="0" sz="1000" spc="210">
                <a:solidFill>
                  <a:srgbClr val="72808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2024</a:t>
            </a:r>
            <a:r>
              <a:rPr dirty="0" sz="1000" spc="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7CBCE8"/>
                </a:solidFill>
                <a:latin typeface="Arial MT"/>
                <a:cs typeface="Arial MT"/>
              </a:rPr>
              <a:t>(R$</a:t>
            </a:r>
            <a:r>
              <a:rPr dirty="0" sz="1000" spc="-15">
                <a:solidFill>
                  <a:srgbClr val="7CBCE8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44444"/>
                </a:solidFill>
                <a:latin typeface="Arial MT"/>
                <a:cs typeface="Arial MT"/>
              </a:rPr>
              <a:t>13,9 </a:t>
            </a:r>
            <a:r>
              <a:rPr dirty="0" sz="1000" spc="-25">
                <a:solidFill>
                  <a:srgbClr val="838383"/>
                </a:solidFill>
                <a:latin typeface="Arial MT"/>
                <a:cs typeface="Arial MT"/>
              </a:rPr>
              <a:t>bil</a:t>
            </a:r>
            <a:r>
              <a:rPr dirty="0" sz="1000" spc="-40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EC1FF"/>
                </a:solidFill>
                <a:latin typeface="Arial MT"/>
                <a:cs typeface="Arial MT"/>
              </a:rPr>
              <a:t>hões)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6858" y="1924645"/>
            <a:ext cx="3298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000" spc="240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000">
                <a:solidFill>
                  <a:srgbClr val="525252"/>
                </a:solidFill>
                <a:latin typeface="Arial MT"/>
                <a:cs typeface="Arial MT"/>
              </a:rPr>
              <a:t>366</a:t>
            </a:r>
            <a:r>
              <a:rPr dirty="0" sz="1000" spc="10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rodadas</a:t>
            </a:r>
            <a:r>
              <a:rPr dirty="0" sz="100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0695D"/>
                </a:solidFill>
                <a:latin typeface="Arial MT"/>
                <a:cs typeface="Arial MT"/>
              </a:rPr>
              <a:t>de</a:t>
            </a:r>
            <a:r>
              <a:rPr dirty="0" sz="1000" spc="135">
                <a:solidFill>
                  <a:srgbClr val="70695D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3682C6"/>
                </a:solidFill>
                <a:latin typeface="Arial MT"/>
                <a:cs typeface="Arial MT"/>
              </a:rPr>
              <a:t>investìmento</a:t>
            </a:r>
            <a:r>
              <a:rPr dirty="0" sz="1000" spc="204">
                <a:solidFill>
                  <a:srgbClr val="3682C6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realizadas</a:t>
            </a:r>
            <a:r>
              <a:rPr dirty="0" sz="1000" spc="1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627289"/>
                </a:solidFill>
                <a:latin typeface="Arial MT"/>
                <a:cs typeface="Arial MT"/>
              </a:rPr>
              <a:t>em</a:t>
            </a:r>
            <a:r>
              <a:rPr dirty="0" sz="1000" spc="235">
                <a:solidFill>
                  <a:srgbClr val="627289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24242"/>
                </a:solidFill>
                <a:latin typeface="Arial MT"/>
                <a:cs typeface="Arial MT"/>
              </a:rPr>
              <a:t>2024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06919" y="1180356"/>
            <a:ext cx="2266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727272"/>
                </a:solidFill>
                <a:latin typeface="Arial MT"/>
                <a:cs typeface="Arial MT"/>
              </a:rPr>
              <a:t>2024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6858" y="2203251"/>
            <a:ext cx="411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000" spc="204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000" spc="10">
                <a:solidFill>
                  <a:srgbClr val="4B6B90"/>
                </a:solidFill>
                <a:latin typeface="Arial MT"/>
                <a:cs typeface="Arial MT"/>
              </a:rPr>
              <a:t>Brasil</a:t>
            </a:r>
            <a:r>
              <a:rPr dirty="0" sz="1000" spc="80">
                <a:solidFill>
                  <a:srgbClr val="4B6B90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44444"/>
                </a:solidFill>
                <a:latin typeface="Arial MT"/>
                <a:cs typeface="Arial MT"/>
              </a:rPr>
              <a:t>representa</a:t>
            </a:r>
            <a:r>
              <a:rPr dirty="0" sz="1000" spc="11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64646"/>
                </a:solidFill>
                <a:latin typeface="Arial MT"/>
                <a:cs typeface="Arial MT"/>
              </a:rPr>
              <a:t>54%</a:t>
            </a:r>
            <a:r>
              <a:rPr dirty="0" sz="1000" spc="4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24242"/>
                </a:solidFill>
                <a:latin typeface="Arial MT"/>
                <a:cs typeface="Arial MT"/>
              </a:rPr>
              <a:t>do</a:t>
            </a:r>
            <a:r>
              <a:rPr dirty="0" sz="1000" spc="2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626262"/>
                </a:solidFill>
                <a:latin typeface="Arial MT"/>
                <a:cs typeface="Arial MT"/>
              </a:rPr>
              <a:t>investimento</a:t>
            </a:r>
            <a:r>
              <a:rPr dirty="0" sz="1000" spc="15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444444"/>
                </a:solidFill>
                <a:latin typeface="Arial MT"/>
                <a:cs typeface="Arial MT"/>
              </a:rPr>
              <a:t>total</a:t>
            </a:r>
            <a:r>
              <a:rPr dirty="0" sz="1000" spc="9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3682C8"/>
                </a:solidFill>
                <a:latin typeface="Arial MT"/>
                <a:cs typeface="Arial MT"/>
              </a:rPr>
              <a:t>na</a:t>
            </a:r>
            <a:r>
              <a:rPr dirty="0" sz="1000" spc="114">
                <a:solidFill>
                  <a:srgbClr val="3682C8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94949"/>
                </a:solidFill>
                <a:latin typeface="Arial MT"/>
                <a:cs typeface="Arial MT"/>
              </a:rPr>
              <a:t>América</a:t>
            </a:r>
            <a:r>
              <a:rPr dirty="0" sz="1000" spc="17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Latin</a:t>
            </a:r>
            <a:r>
              <a:rPr dirty="0" sz="1000" spc="-10">
                <a:solidFill>
                  <a:srgbClr val="8995A1"/>
                </a:solidFill>
                <a:latin typeface="Arial MT"/>
                <a:cs typeface="Arial MT"/>
              </a:rPr>
              <a:t>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50321" y="4692774"/>
            <a:ext cx="3114675" cy="52260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 indent="2540">
              <a:lnSpc>
                <a:spcPts val="1939"/>
              </a:lnSpc>
              <a:spcBef>
                <a:spcPts val="190"/>
              </a:spcBef>
            </a:pPr>
            <a:r>
              <a:rPr dirty="0" sz="1650">
                <a:solidFill>
                  <a:srgbClr val="2A2A2A"/>
                </a:solidFill>
                <a:latin typeface="Arial MT"/>
                <a:cs typeface="Arial MT"/>
              </a:rPr>
              <a:t>Estratégias</a:t>
            </a:r>
            <a:r>
              <a:rPr dirty="0" sz="16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65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A2A2A"/>
                </a:solidFill>
                <a:latin typeface="Arial MT"/>
                <a:cs typeface="Arial MT"/>
              </a:rPr>
              <a:t>Apresentação</a:t>
            </a:r>
            <a:r>
              <a:rPr dirty="0" sz="1650" spc="1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2A2A2A"/>
                </a:solidFill>
                <a:latin typeface="Arial MT"/>
                <a:cs typeface="Arial MT"/>
              </a:rPr>
              <a:t>a </a:t>
            </a:r>
            <a:r>
              <a:rPr dirty="0" sz="1650" spc="-10">
                <a:solidFill>
                  <a:srgbClr val="2A2A2A"/>
                </a:solidFill>
                <a:latin typeface="Arial MT"/>
                <a:cs typeface="Arial MT"/>
              </a:rPr>
              <a:t>Investidores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01206" y="5618634"/>
            <a:ext cx="3394710" cy="146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10">
                <a:solidFill>
                  <a:srgbClr val="2462E9"/>
                </a:solidFill>
                <a:latin typeface="Arial MT"/>
                <a:cs typeface="Arial MT"/>
              </a:rPr>
              <a:t>@</a:t>
            </a:r>
            <a:r>
              <a:rPr dirty="0" sz="1150" spc="220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50" spc="10">
                <a:solidFill>
                  <a:srgbClr val="2D3F50"/>
                </a:solidFill>
                <a:latin typeface="Arial MT"/>
                <a:cs typeface="Arial MT"/>
              </a:rPr>
              <a:t>Estrutura</a:t>
            </a:r>
            <a:r>
              <a:rPr dirty="0" sz="1150" spc="170">
                <a:solidFill>
                  <a:srgbClr val="2D3F50"/>
                </a:solidFill>
                <a:latin typeface="Arial MT"/>
                <a:cs typeface="Arial MT"/>
              </a:rPr>
              <a:t> </a:t>
            </a:r>
            <a:r>
              <a:rPr dirty="0" sz="1150" spc="60">
                <a:solidFill>
                  <a:srgbClr val="2D3D4F"/>
                </a:solidFill>
                <a:latin typeface="Arial MT"/>
                <a:cs typeface="Arial MT"/>
              </a:rPr>
              <a:t>de</a:t>
            </a:r>
            <a:r>
              <a:rPr dirty="0" sz="1150" spc="10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80">
                <a:solidFill>
                  <a:srgbClr val="2B3D52"/>
                </a:solidFill>
                <a:latin typeface="Arial MT"/>
                <a:cs typeface="Arial MT"/>
              </a:rPr>
              <a:t>um</a:t>
            </a:r>
            <a:r>
              <a:rPr dirty="0" sz="1150" spc="210">
                <a:solidFill>
                  <a:srgbClr val="2B3D52"/>
                </a:solidFill>
                <a:latin typeface="Arial MT"/>
                <a:cs typeface="Arial MT"/>
              </a:rPr>
              <a:t> </a:t>
            </a:r>
            <a:r>
              <a:rPr dirty="0" sz="1150" spc="65">
                <a:solidFill>
                  <a:srgbClr val="3D3D3D"/>
                </a:solidFill>
                <a:latin typeface="Arial MT"/>
                <a:cs typeface="Arial MT"/>
              </a:rPr>
              <a:t>Pitch</a:t>
            </a:r>
            <a:r>
              <a:rPr dirty="0" sz="1150" spc="5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50" spc="55">
                <a:solidFill>
                  <a:srgbClr val="2D3D4F"/>
                </a:solidFill>
                <a:latin typeface="Arial MT"/>
                <a:cs typeface="Arial MT"/>
              </a:rPr>
              <a:t>Deck</a:t>
            </a:r>
            <a:r>
              <a:rPr dirty="0" sz="1150" spc="114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D3D4F"/>
                </a:solidFill>
                <a:latin typeface="Arial MT"/>
                <a:cs typeface="Arial MT"/>
              </a:rPr>
              <a:t>Eficaz</a:t>
            </a:r>
            <a:endParaRPr sz="1150">
              <a:latin typeface="Arial MT"/>
              <a:cs typeface="Arial MT"/>
            </a:endParaRPr>
          </a:p>
          <a:p>
            <a:pPr marL="454025" marR="90170" indent="1270">
              <a:lnSpc>
                <a:spcPct val="161700"/>
              </a:lnSpc>
              <a:spcBef>
                <a:spcPts val="180"/>
              </a:spcBef>
            </a:pPr>
            <a:r>
              <a:rPr dirty="0" sz="1000" spc="-10">
                <a:solidFill>
                  <a:srgbClr val="424242"/>
                </a:solidFill>
                <a:latin typeface="Arial MT"/>
                <a:cs typeface="Arial MT"/>
              </a:rPr>
              <a:t>Problema:</a:t>
            </a:r>
            <a:r>
              <a:rPr dirty="0" sz="1000" spc="-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Identifique </a:t>
            </a:r>
            <a:r>
              <a:rPr dirty="0" sz="1000" spc="-10">
                <a:solidFill>
                  <a:srgbClr val="484848"/>
                </a:solidFill>
                <a:latin typeface="Arial MT"/>
                <a:cs typeface="Arial MT"/>
              </a:rPr>
              <a:t>claramente</a:t>
            </a:r>
            <a:r>
              <a:rPr dirty="0" sz="1000" spc="2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8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dirty="0" sz="1000" spc="-4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878E97"/>
                </a:solidFill>
                <a:latin typeface="Arial MT"/>
                <a:cs typeface="Arial MT"/>
              </a:rPr>
              <a:t>dor</a:t>
            </a:r>
            <a:r>
              <a:rPr dirty="0" sz="1000" spc="5">
                <a:solidFill>
                  <a:srgbClr val="878E9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000" spc="-4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84848"/>
                </a:solidFill>
                <a:latin typeface="Arial MT"/>
                <a:cs typeface="Arial MT"/>
              </a:rPr>
              <a:t>mercado </a:t>
            </a:r>
            <a:r>
              <a:rPr dirty="0" sz="1000" spc="-95">
                <a:solidFill>
                  <a:srgbClr val="424242"/>
                </a:solidFill>
                <a:latin typeface="Arial MT"/>
                <a:cs typeface="Arial MT"/>
              </a:rPr>
              <a:t>Soluçăo:</a:t>
            </a:r>
            <a:r>
              <a:rPr dirty="0" sz="100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85">
                <a:solidFill>
                  <a:srgbClr val="798295"/>
                </a:solidFill>
                <a:latin typeface="Arial MT"/>
                <a:cs typeface="Arial MT"/>
              </a:rPr>
              <a:t>Sua</a:t>
            </a:r>
            <a:r>
              <a:rPr dirty="0" sz="1000" spc="15">
                <a:solidFill>
                  <a:srgbClr val="798295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36627C"/>
                </a:solidFill>
                <a:latin typeface="Arial MT"/>
                <a:cs typeface="Arial MT"/>
              </a:rPr>
              <a:t>proposta</a:t>
            </a:r>
            <a:r>
              <a:rPr dirty="0" sz="1000" spc="50">
                <a:solidFill>
                  <a:srgbClr val="36627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6E7C90"/>
                </a:solidFill>
                <a:latin typeface="Arial MT"/>
                <a:cs typeface="Arial MT"/>
              </a:rPr>
              <a:t>de</a:t>
            </a:r>
            <a:r>
              <a:rPr dirty="0" sz="1000" spc="-70">
                <a:solidFill>
                  <a:srgbClr val="6E7C9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898770"/>
                </a:solidFill>
                <a:latin typeface="Arial MT"/>
                <a:cs typeface="Arial MT"/>
              </a:rPr>
              <a:t>valor</a:t>
            </a:r>
            <a:r>
              <a:rPr dirty="0" sz="1000" spc="30">
                <a:solidFill>
                  <a:srgbClr val="89877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838E97"/>
                </a:solidFill>
                <a:latin typeface="Arial MT"/>
                <a:cs typeface="Arial MT"/>
              </a:rPr>
              <a:t>única</a:t>
            </a:r>
            <a:endParaRPr sz="1000">
              <a:latin typeface="Arial MT"/>
              <a:cs typeface="Arial MT"/>
            </a:endParaRPr>
          </a:p>
          <a:p>
            <a:pPr marL="455295" marR="5080">
              <a:lnSpc>
                <a:spcPct val="161700"/>
              </a:lnSpc>
              <a:spcBef>
                <a:spcPts val="45"/>
              </a:spcBef>
            </a:pPr>
            <a:r>
              <a:rPr dirty="0" sz="1000" spc="-10">
                <a:solidFill>
                  <a:srgbClr val="424242"/>
                </a:solidFill>
                <a:latin typeface="Arial MT"/>
                <a:cs typeface="Arial MT"/>
              </a:rPr>
              <a:t>Mercado:</a:t>
            </a:r>
            <a:r>
              <a:rPr dirty="0" sz="100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4D4D4D"/>
                </a:solidFill>
                <a:latin typeface="Arial MT"/>
                <a:cs typeface="Arial MT"/>
              </a:rPr>
              <a:t>Dimensão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858E99"/>
                </a:solidFill>
                <a:latin typeface="Arial MT"/>
                <a:cs typeface="Arial MT"/>
              </a:rPr>
              <a:t>e</a:t>
            </a:r>
            <a:r>
              <a:rPr dirty="0" sz="1000" spc="-45">
                <a:solidFill>
                  <a:srgbClr val="858E9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44444"/>
                </a:solidFill>
                <a:latin typeface="Arial MT"/>
                <a:cs typeface="Arial MT"/>
              </a:rPr>
              <a:t>oportunidade</a:t>
            </a:r>
            <a:r>
              <a:rPr dirty="0" sz="1000" spc="6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100">
                <a:solidFill>
                  <a:srgbClr val="3D69AE"/>
                </a:solidFill>
                <a:latin typeface="Arial MT"/>
                <a:cs typeface="Arial MT"/>
              </a:rPr>
              <a:t>(TAM,</a:t>
            </a:r>
            <a:r>
              <a:rPr dirty="0" sz="1000" spc="5">
                <a:solidFill>
                  <a:srgbClr val="3D69AE"/>
                </a:solidFill>
                <a:latin typeface="Arial MT"/>
                <a:cs typeface="Arial MT"/>
              </a:rPr>
              <a:t> </a:t>
            </a:r>
            <a:r>
              <a:rPr dirty="0" sz="1000" spc="-105">
                <a:solidFill>
                  <a:srgbClr val="828E97"/>
                </a:solidFill>
                <a:latin typeface="Arial MT"/>
                <a:cs typeface="Arial MT"/>
              </a:rPr>
              <a:t>SAM,</a:t>
            </a:r>
            <a:r>
              <a:rPr dirty="0" sz="1000" spc="-10">
                <a:solidFill>
                  <a:srgbClr val="828E97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7E8997"/>
                </a:solidFill>
                <a:latin typeface="Arial MT"/>
                <a:cs typeface="Arial MT"/>
              </a:rPr>
              <a:t>SOM)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Modelo</a:t>
            </a:r>
            <a:r>
              <a:rPr dirty="0" sz="100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00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24242"/>
                </a:solidFill>
                <a:latin typeface="Arial MT"/>
                <a:cs typeface="Arial MT"/>
              </a:rPr>
              <a:t>negócio:</a:t>
            </a:r>
            <a:r>
              <a:rPr dirty="0" sz="1000" spc="-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6B7C8C"/>
                </a:solidFill>
                <a:latin typeface="Arial MT"/>
                <a:cs typeface="Arial MT"/>
              </a:rPr>
              <a:t>Como</a:t>
            </a:r>
            <a:r>
              <a:rPr dirty="0" sz="1000" spc="-20">
                <a:solidFill>
                  <a:srgbClr val="6B7C8C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898770"/>
                </a:solidFill>
                <a:latin typeface="Arial MT"/>
                <a:cs typeface="Arial MT"/>
              </a:rPr>
              <a:t>vocë</a:t>
            </a:r>
            <a:r>
              <a:rPr dirty="0" sz="1000" spc="-20">
                <a:solidFill>
                  <a:srgbClr val="89877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978977"/>
                </a:solidFill>
                <a:latin typeface="Arial MT"/>
                <a:cs typeface="Arial MT"/>
              </a:rPr>
              <a:t>gera</a:t>
            </a:r>
            <a:r>
              <a:rPr dirty="0" sz="1000" spc="15">
                <a:solidFill>
                  <a:srgbClr val="97897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CBFFB"/>
                </a:solidFill>
                <a:latin typeface="Arial MT"/>
                <a:cs typeface="Arial MT"/>
              </a:rPr>
              <a:t>receita</a:t>
            </a:r>
            <a:endParaRPr sz="1000">
              <a:latin typeface="Arial MT"/>
              <a:cs typeface="Arial MT"/>
            </a:endParaRPr>
          </a:p>
          <a:p>
            <a:pPr marL="451484">
              <a:lnSpc>
                <a:spcPct val="100000"/>
              </a:lnSpc>
              <a:spcBef>
                <a:spcPts val="780"/>
              </a:spcBef>
            </a:pPr>
            <a:r>
              <a:rPr dirty="0" sz="1000" spc="-30">
                <a:solidFill>
                  <a:srgbClr val="424242"/>
                </a:solidFill>
                <a:latin typeface="Arial MT"/>
                <a:cs typeface="Arial MT"/>
              </a:rPr>
              <a:t>Traçäo:</a:t>
            </a:r>
            <a:r>
              <a:rPr dirty="0" sz="100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494949"/>
                </a:solidFill>
                <a:latin typeface="Arial MT"/>
                <a:cs typeface="Arial MT"/>
              </a:rPr>
              <a:t>Resultados</a:t>
            </a:r>
            <a:r>
              <a:rPr dirty="0" sz="1000" spc="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 spc="-80">
                <a:solidFill>
                  <a:srgbClr val="7E8997"/>
                </a:solidFill>
                <a:latin typeface="Arial MT"/>
                <a:cs typeface="Arial MT"/>
              </a:rPr>
              <a:t>e</a:t>
            </a:r>
            <a:r>
              <a:rPr dirty="0" sz="1000" spc="-30">
                <a:solidFill>
                  <a:srgbClr val="7E899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882C6"/>
                </a:solidFill>
                <a:latin typeface="Arial MT"/>
                <a:cs typeface="Arial MT"/>
              </a:rPr>
              <a:t>mëtricas</a:t>
            </a:r>
            <a:r>
              <a:rPr dirty="0" sz="1000" spc="-40">
                <a:solidFill>
                  <a:srgbClr val="3882C6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84848"/>
                </a:solidFill>
                <a:latin typeface="Arial MT"/>
                <a:cs typeface="Arial MT"/>
              </a:rPr>
              <a:t>já</a:t>
            </a:r>
            <a:r>
              <a:rPr dirty="0" sz="1000" spc="-2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alcançados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54127" y="65485"/>
            <a:ext cx="262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solidFill>
                  <a:srgbClr val="365D87"/>
                </a:solidFill>
                <a:latin typeface="Arial MT"/>
                <a:cs typeface="Arial MT"/>
              </a:rPr>
              <a:t>2021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53471" y="480236"/>
            <a:ext cx="3643629" cy="106997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890"/>
              </a:spcBef>
            </a:pPr>
            <a:r>
              <a:rPr dirty="0" sz="1200" spc="-10">
                <a:solidFill>
                  <a:srgbClr val="2D3D4F"/>
                </a:solidFill>
                <a:latin typeface="Arial MT"/>
                <a:cs typeface="Arial MT"/>
              </a:rPr>
              <a:t>QuintoAndar</a:t>
            </a:r>
            <a:endParaRPr sz="1200">
              <a:latin typeface="Arial MT"/>
              <a:cs typeface="Arial MT"/>
            </a:endParaRPr>
          </a:p>
          <a:p>
            <a:pPr marL="18415" marR="5080" indent="-1270">
              <a:lnSpc>
                <a:spcPct val="102000"/>
              </a:lnSpc>
              <a:spcBef>
                <a:spcPts val="635"/>
              </a:spcBef>
            </a:pPr>
            <a:r>
              <a:rPr dirty="0" sz="1000" spc="-30">
                <a:solidFill>
                  <a:srgbClr val="464646"/>
                </a:solidFill>
                <a:latin typeface="Arial MT"/>
                <a:cs typeface="Arial MT"/>
              </a:rPr>
              <a:t>Fundada</a:t>
            </a:r>
            <a:r>
              <a:rPr dirty="0" sz="1000" spc="1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78797"/>
                </a:solidFill>
                <a:latin typeface="Arial MT"/>
                <a:cs typeface="Arial MT"/>
              </a:rPr>
              <a:t>em</a:t>
            </a:r>
            <a:r>
              <a:rPr dirty="0" sz="1000" spc="-35">
                <a:solidFill>
                  <a:srgbClr val="778797"/>
                </a:solidFill>
                <a:latin typeface="Arial MT"/>
                <a:cs typeface="Arial MT"/>
              </a:rPr>
              <a:t> </a:t>
            </a:r>
            <a:r>
              <a:rPr dirty="0" sz="1000" spc="-95">
                <a:solidFill>
                  <a:srgbClr val="979797"/>
                </a:solidFill>
                <a:latin typeface="Arial MT"/>
                <a:cs typeface="Arial MT"/>
              </a:rPr>
              <a:t>2012,</a:t>
            </a:r>
            <a:r>
              <a:rPr dirty="0" sz="1000" spc="-4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28295"/>
                </a:solidFill>
                <a:latin typeface="Arial MT"/>
                <a:cs typeface="Arial MT"/>
              </a:rPr>
              <a:t>sim</a:t>
            </a:r>
            <a:r>
              <a:rPr dirty="0" sz="1000">
                <a:solidFill>
                  <a:srgbClr val="979797"/>
                </a:solidFill>
                <a:latin typeface="Arial MT"/>
                <a:cs typeface="Arial MT"/>
              </a:rPr>
              <a:t>plificou</a:t>
            </a:r>
            <a:r>
              <a:rPr dirty="0" sz="1000" spc="-1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808C9C"/>
                </a:solidFill>
                <a:latin typeface="Arial MT"/>
                <a:cs typeface="Arial MT"/>
              </a:rPr>
              <a:t>o</a:t>
            </a:r>
            <a:r>
              <a:rPr dirty="0" sz="1000" spc="-55">
                <a:solidFill>
                  <a:srgbClr val="808C9C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365D77"/>
                </a:solidFill>
                <a:latin typeface="Arial MT"/>
                <a:cs typeface="Arial MT"/>
              </a:rPr>
              <a:t>processo</a:t>
            </a:r>
            <a:r>
              <a:rPr dirty="0" sz="1000" spc="5">
                <a:solidFill>
                  <a:srgbClr val="365D7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78A9C"/>
                </a:solidFill>
                <a:latin typeface="Arial MT"/>
                <a:cs typeface="Arial MT"/>
              </a:rPr>
              <a:t>de</a:t>
            </a:r>
            <a:r>
              <a:rPr dirty="0" sz="1000" spc="-25">
                <a:solidFill>
                  <a:srgbClr val="778A9C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9A9A9A"/>
                </a:solidFill>
                <a:latin typeface="Arial MT"/>
                <a:cs typeface="Arial MT"/>
              </a:rPr>
              <a:t>al</a:t>
            </a:r>
            <a:r>
              <a:rPr dirty="0" sz="1000" spc="-10">
                <a:solidFill>
                  <a:srgbClr val="494949"/>
                </a:solidFill>
                <a:latin typeface="Arial MT"/>
                <a:cs typeface="Arial MT"/>
              </a:rPr>
              <a:t>ug</a:t>
            </a:r>
            <a:r>
              <a:rPr dirty="0" sz="1000" spc="-10">
                <a:solidFill>
                  <a:srgbClr val="424242"/>
                </a:solidFill>
                <a:latin typeface="Arial MT"/>
                <a:cs typeface="Arial MT"/>
              </a:rPr>
              <a:t>uel</a:t>
            </a:r>
            <a:r>
              <a:rPr dirty="0" sz="1000" spc="-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979797"/>
                </a:solidFill>
                <a:latin typeface="Arial MT"/>
                <a:cs typeface="Arial MT"/>
              </a:rPr>
              <a:t>de</a:t>
            </a:r>
            <a:r>
              <a:rPr dirty="0" sz="1000" spc="-5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7CBFFB"/>
                </a:solidFill>
                <a:latin typeface="Arial MT"/>
                <a:cs typeface="Arial MT"/>
              </a:rPr>
              <a:t>imóveis</a:t>
            </a:r>
            <a:r>
              <a:rPr dirty="0" sz="1000" spc="-20">
                <a:solidFill>
                  <a:srgbClr val="7CBFFB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3880C4"/>
                </a:solidFill>
                <a:latin typeface="Arial MT"/>
                <a:cs typeface="Arial MT"/>
              </a:rPr>
              <a:t>no </a:t>
            </a:r>
            <a:r>
              <a:rPr dirty="0" sz="1000" spc="-10">
                <a:solidFill>
                  <a:srgbClr val="4F4F4F"/>
                </a:solidFill>
                <a:latin typeface="Arial MT"/>
                <a:cs typeface="Arial MT"/>
              </a:rPr>
              <a:t>Brasil</a:t>
            </a:r>
            <a:endParaRPr sz="1000">
              <a:latin typeface="Arial MT"/>
              <a:cs typeface="Arial MT"/>
            </a:endParaRPr>
          </a:p>
          <a:p>
            <a:pPr marL="13970" marR="87630" indent="-1905">
              <a:lnSpc>
                <a:spcPct val="102000"/>
              </a:lnSpc>
              <a:spcBef>
                <a:spcPts val="464"/>
              </a:spcBef>
            </a:pPr>
            <a:r>
              <a:rPr dirty="0" sz="1000" spc="-25">
                <a:solidFill>
                  <a:srgbClr val="2D3F50"/>
                </a:solidFill>
                <a:latin typeface="Arial MT"/>
                <a:cs typeface="Arial MT"/>
              </a:rPr>
              <a:t>Destaques:</a:t>
            </a:r>
            <a:r>
              <a:rPr dirty="0" sz="1000" spc="-45">
                <a:solidFill>
                  <a:srgbClr val="2D3F5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708597"/>
                </a:solidFill>
                <a:latin typeface="Arial MT"/>
                <a:cs typeface="Arial MT"/>
              </a:rPr>
              <a:t>Captou</a:t>
            </a:r>
            <a:r>
              <a:rPr dirty="0" sz="1000" spc="-5">
                <a:solidFill>
                  <a:srgbClr val="708597"/>
                </a:solidFill>
                <a:latin typeface="Arial MT"/>
                <a:cs typeface="Arial MT"/>
              </a:rPr>
              <a:t> </a:t>
            </a:r>
            <a:r>
              <a:rPr dirty="0" sz="1000" spc="-100">
                <a:solidFill>
                  <a:srgbClr val="697E95"/>
                </a:solidFill>
                <a:latin typeface="Arial MT"/>
                <a:cs typeface="Arial MT"/>
              </a:rPr>
              <a:t>US$</a:t>
            </a:r>
            <a:r>
              <a:rPr dirty="0" sz="1000" spc="-10">
                <a:solidFill>
                  <a:srgbClr val="697E95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94949"/>
                </a:solidFill>
                <a:latin typeface="Arial MT"/>
                <a:cs typeface="Arial MT"/>
              </a:rPr>
              <a:t>300</a:t>
            </a:r>
            <a:r>
              <a:rPr dirty="0" sz="1000" spc="-2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5C1F9"/>
                </a:solidFill>
                <a:latin typeface="Arial MT"/>
                <a:cs typeface="Arial MT"/>
              </a:rPr>
              <a:t>m</a:t>
            </a:r>
            <a:r>
              <a:rPr dirty="0" sz="1000">
                <a:solidFill>
                  <a:srgbClr val="A397AF"/>
                </a:solidFill>
                <a:latin typeface="Arial MT"/>
                <a:cs typeface="Arial MT"/>
              </a:rPr>
              <a:t>ilnões</a:t>
            </a:r>
            <a:r>
              <a:rPr dirty="0" sz="1000" spc="-5">
                <a:solidFill>
                  <a:srgbClr val="A397A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8091A1"/>
                </a:solidFill>
                <a:latin typeface="Arial MT"/>
                <a:cs typeface="Arial MT"/>
              </a:rPr>
              <a:t>em</a:t>
            </a:r>
            <a:r>
              <a:rPr dirty="0" sz="1000" spc="-15">
                <a:solidFill>
                  <a:srgbClr val="8091A1"/>
                </a:solidFill>
                <a:latin typeface="Arial MT"/>
                <a:cs typeface="Arial MT"/>
              </a:rPr>
              <a:t> </a:t>
            </a:r>
            <a:r>
              <a:rPr dirty="0" sz="1000" spc="-110">
                <a:solidFill>
                  <a:srgbClr val="2A425D"/>
                </a:solidFill>
                <a:latin typeface="Arial MT"/>
                <a:cs typeface="Arial MT"/>
              </a:rPr>
              <a:t>2021,</a:t>
            </a:r>
            <a:r>
              <a:rPr dirty="0" sz="1000">
                <a:solidFill>
                  <a:srgbClr val="2A425D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3F3F3F"/>
                </a:solidFill>
                <a:latin typeface="Arial MT"/>
                <a:cs typeface="Arial MT"/>
              </a:rPr>
              <a:t>avaliada</a:t>
            </a:r>
            <a:r>
              <a:rPr dirty="0" sz="1000" spc="4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98EA0"/>
                </a:solidFill>
                <a:latin typeface="Arial MT"/>
                <a:cs typeface="Arial MT"/>
              </a:rPr>
              <a:t>em</a:t>
            </a:r>
            <a:r>
              <a:rPr dirty="0" sz="1000" spc="-30">
                <a:solidFill>
                  <a:srgbClr val="798EA0"/>
                </a:solidFill>
                <a:latin typeface="Arial MT"/>
                <a:cs typeface="Arial MT"/>
              </a:rPr>
              <a:t> </a:t>
            </a:r>
            <a:r>
              <a:rPr dirty="0" sz="1000" spc="-100">
                <a:solidFill>
                  <a:srgbClr val="5D7489"/>
                </a:solidFill>
                <a:latin typeface="Arial MT"/>
                <a:cs typeface="Arial MT"/>
              </a:rPr>
              <a:t>US$</a:t>
            </a:r>
            <a:r>
              <a:rPr dirty="0" sz="1000" spc="20">
                <a:solidFill>
                  <a:srgbClr val="5D7489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2D82C4"/>
                </a:solidFill>
                <a:latin typeface="Arial MT"/>
                <a:cs typeface="Arial MT"/>
              </a:rPr>
              <a:t>4 </a:t>
            </a:r>
            <a:r>
              <a:rPr dirty="0" sz="1000" spc="-10">
                <a:solidFill>
                  <a:srgbClr val="2D4F72"/>
                </a:solidFill>
                <a:latin typeface="Arial MT"/>
                <a:cs typeface="Arial MT"/>
              </a:rPr>
              <a:t>bil</a:t>
            </a:r>
            <a:r>
              <a:rPr dirty="0" sz="1000" spc="-10">
                <a:solidFill>
                  <a:srgbClr val="2D80C4"/>
                </a:solidFill>
                <a:latin typeface="Arial MT"/>
                <a:cs typeface="Arial MT"/>
              </a:rPr>
              <a:t>hões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53471" y="1796628"/>
            <a:ext cx="3370579" cy="74993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207010">
              <a:lnSpc>
                <a:spcPct val="144500"/>
              </a:lnSpc>
              <a:spcBef>
                <a:spcPts val="254"/>
              </a:spcBef>
            </a:pPr>
            <a:r>
              <a:rPr dirty="0" sz="1150" spc="10">
                <a:solidFill>
                  <a:srgbClr val="3D3D3D"/>
                </a:solidFill>
                <a:latin typeface="Arial MT"/>
                <a:cs typeface="Arial MT"/>
              </a:rPr>
              <a:t>Resultados</a:t>
            </a:r>
            <a:r>
              <a:rPr dirty="0" sz="1150" spc="37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2D3D4F"/>
                </a:solidFill>
                <a:latin typeface="Arial MT"/>
                <a:cs typeface="Arial MT"/>
              </a:rPr>
              <a:t>Digitais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Platatormademarketingtundadaem2OllvoltadaparaPNEs</a:t>
            </a:r>
            <a:r>
              <a:rPr dirty="0" sz="1000" spc="500">
                <a:solidFill>
                  <a:srgbClr val="444444"/>
                </a:solidFill>
                <a:latin typeface="Arial MT"/>
                <a:cs typeface="Arial MT"/>
              </a:rPr>
              <a:t>  </a:t>
            </a:r>
            <a:r>
              <a:rPr dirty="0" sz="1000" spc="-10">
                <a:solidFill>
                  <a:srgbClr val="3F3F3F"/>
                </a:solidFill>
                <a:latin typeface="Arial MT"/>
                <a:cs typeface="Arial MT"/>
              </a:rPr>
              <a:t>Destaques:AdquridaporR$66Srn%nÕesenn2O2lpeaTotvs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71141" y="3041750"/>
            <a:ext cx="2719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A3A3A3"/>
                </a:solidFill>
                <a:latin typeface="Arial MT"/>
                <a:cs typeface="Arial MT"/>
              </a:rPr>
              <a:t>6</a:t>
            </a:r>
            <a:r>
              <a:rPr dirty="0" sz="1000" spc="225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9CA1BF"/>
                </a:solidFill>
                <a:latin typeface="Arial MT"/>
                <a:cs typeface="Arial MT"/>
              </a:rPr>
              <a:t>|</a:t>
            </a:r>
            <a:r>
              <a:rPr dirty="0" sz="1000" spc="315">
                <a:solidFill>
                  <a:srgbClr val="9CA1BF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9A9A9A"/>
                </a:solidFill>
                <a:latin typeface="Arial MT"/>
                <a:cs typeface="Arial MT"/>
              </a:rPr>
              <a:t>O</a:t>
            </a:r>
            <a:r>
              <a:rPr dirty="0" sz="1000" spc="15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7C7C7C"/>
                </a:solidFill>
                <a:latin typeface="Arial MT"/>
                <a:cs typeface="Arial MT"/>
              </a:rPr>
              <a:t>Ecossistema</a:t>
            </a:r>
            <a:r>
              <a:rPr dirty="0" sz="1000" spc="15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898989"/>
                </a:solidFill>
                <a:latin typeface="Arial MT"/>
                <a:cs typeface="Arial MT"/>
              </a:rPr>
              <a:t>de</a:t>
            </a:r>
            <a:r>
              <a:rPr dirty="0" sz="1000" spc="15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6B85B5"/>
                </a:solidFill>
                <a:latin typeface="Arial MT"/>
                <a:cs typeface="Arial MT"/>
              </a:rPr>
              <a:t>I</a:t>
            </a:r>
            <a:r>
              <a:rPr dirty="0" sz="1000" spc="20">
                <a:solidFill>
                  <a:srgbClr val="7C7C7C"/>
                </a:solidFill>
                <a:latin typeface="Arial MT"/>
                <a:cs typeface="Arial MT"/>
              </a:rPr>
              <a:t>nvesti</a:t>
            </a:r>
            <a:r>
              <a:rPr dirty="0" sz="1000" spc="-15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000" spc="75">
                <a:solidFill>
                  <a:srgbClr val="828282"/>
                </a:solidFill>
                <a:latin typeface="Arial MT"/>
                <a:cs typeface="Arial MT"/>
              </a:rPr>
              <a:t>mento</a:t>
            </a:r>
            <a:r>
              <a:rPr dirty="0" sz="1000" spc="5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828282"/>
                </a:solidFill>
                <a:latin typeface="Arial MT"/>
                <a:cs typeface="Arial MT"/>
              </a:rPr>
              <a:t>Privado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02558" y="4699099"/>
            <a:ext cx="402018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Exemplo</a:t>
            </a:r>
            <a:r>
              <a:rPr dirty="0" sz="1600" spc="2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55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600" spc="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Piano</a:t>
            </a:r>
            <a:r>
              <a:rPr dirty="0" sz="1600" spc="1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55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600" spc="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Negócios</a:t>
            </a:r>
            <a:r>
              <a:rPr dirty="0" sz="1600" spc="2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A2A2A"/>
                </a:solidFill>
                <a:latin typeface="Arial MT"/>
                <a:cs typeface="Arial MT"/>
              </a:rPr>
              <a:t>Resumido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44099" y="5337572"/>
            <a:ext cx="1334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solidFill>
                  <a:srgbClr val="2D3D4F"/>
                </a:solidFill>
                <a:latin typeface="Arial MT"/>
                <a:cs typeface="Arial MT"/>
              </a:rPr>
              <a:t>1.</a:t>
            </a:r>
            <a:r>
              <a:rPr dirty="0" sz="1000" spc="1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2D3D4F"/>
                </a:solidFill>
                <a:latin typeface="Arial MT"/>
                <a:cs typeface="Arial MT"/>
              </a:rPr>
              <a:t>Sumário</a:t>
            </a:r>
            <a:r>
              <a:rPr dirty="0" sz="1000" spc="45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2D3D4F"/>
                </a:solidFill>
                <a:latin typeface="Arial MT"/>
                <a:cs typeface="Arial MT"/>
              </a:rPr>
              <a:t>Executivo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57319" y="5535811"/>
            <a:ext cx="3731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solidFill>
                  <a:srgbClr val="627477"/>
                </a:solidFill>
                <a:latin typeface="Arial MT"/>
                <a:cs typeface="Arial MT"/>
              </a:rPr>
              <a:t>Visão</a:t>
            </a:r>
            <a:r>
              <a:rPr dirty="0" sz="1000" spc="-10">
                <a:solidFill>
                  <a:srgbClr val="627477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484848"/>
                </a:solidFill>
                <a:latin typeface="Arial MT"/>
                <a:cs typeface="Arial MT"/>
              </a:rPr>
              <a:t>geral</a:t>
            </a:r>
            <a:r>
              <a:rPr dirty="0" sz="1000" spc="-4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858C97"/>
                </a:solidFill>
                <a:latin typeface="Arial MT"/>
                <a:cs typeface="Arial MT"/>
              </a:rPr>
              <a:t>da</a:t>
            </a:r>
            <a:r>
              <a:rPr dirty="0" sz="1000" spc="-50">
                <a:solidFill>
                  <a:srgbClr val="858C9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24242"/>
                </a:solidFill>
                <a:latin typeface="Arial MT"/>
                <a:cs typeface="Arial MT"/>
              </a:rPr>
              <a:t>startup,</a:t>
            </a:r>
            <a:r>
              <a:rPr dirty="0" sz="1000" spc="-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84848"/>
                </a:solidFill>
                <a:latin typeface="Arial MT"/>
                <a:cs typeface="Arial MT"/>
              </a:rPr>
              <a:t>proposta</a:t>
            </a:r>
            <a:r>
              <a:rPr dirty="0" sz="1000" spc="1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000" spc="-5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7C8E82"/>
                </a:solidFill>
                <a:latin typeface="Arial MT"/>
                <a:cs typeface="Arial MT"/>
              </a:rPr>
              <a:t>valor</a:t>
            </a:r>
            <a:r>
              <a:rPr dirty="0" sz="1000" spc="10">
                <a:solidFill>
                  <a:srgbClr val="7C8E82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838E97"/>
                </a:solidFill>
                <a:latin typeface="Arial MT"/>
                <a:cs typeface="Arial MT"/>
              </a:rPr>
              <a:t>e</a:t>
            </a:r>
            <a:r>
              <a:rPr dirty="0" sz="1000" spc="-45">
                <a:solidFill>
                  <a:srgbClr val="838E9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7C7C7C"/>
                </a:solidFill>
                <a:latin typeface="Arial MT"/>
                <a:cs typeface="Arial MT"/>
              </a:rPr>
              <a:t>objetivos</a:t>
            </a:r>
            <a:r>
              <a:rPr dirty="0" sz="1000" spc="1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000" spc="-4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24242"/>
                </a:solidFill>
                <a:latin typeface="Arial MT"/>
                <a:cs typeface="Arial MT"/>
              </a:rPr>
              <a:t>curto</a:t>
            </a:r>
            <a:r>
              <a:rPr dirty="0" sz="100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80">
                <a:solidFill>
                  <a:srgbClr val="80899A"/>
                </a:solidFill>
                <a:latin typeface="Arial MT"/>
                <a:cs typeface="Arial MT"/>
              </a:rPr>
              <a:t>e</a:t>
            </a:r>
            <a:r>
              <a:rPr dirty="0" sz="1000" spc="-30">
                <a:solidFill>
                  <a:srgbClr val="80899A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662A8"/>
                </a:solidFill>
                <a:latin typeface="Arial MT"/>
                <a:cs typeface="Arial MT"/>
              </a:rPr>
              <a:t>longo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54127" y="6078735"/>
            <a:ext cx="3815079" cy="5670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solidFill>
                  <a:srgbClr val="2D3D4F"/>
                </a:solidFill>
                <a:latin typeface="Arial MT"/>
                <a:cs typeface="Arial MT"/>
              </a:rPr>
              <a:t>2.</a:t>
            </a:r>
            <a:r>
              <a:rPr dirty="0" sz="1000" spc="-3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D3D4F"/>
                </a:solidFill>
                <a:latin typeface="Arial MT"/>
                <a:cs typeface="Arial MT"/>
              </a:rPr>
              <a:t>Anźlise</a:t>
            </a:r>
            <a:r>
              <a:rPr dirty="0" sz="1000" spc="4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D3D4F"/>
                </a:solidFill>
                <a:latin typeface="Arial MT"/>
                <a:cs typeface="Arial MT"/>
              </a:rPr>
              <a:t>de</a:t>
            </a:r>
            <a:r>
              <a:rPr dirty="0" sz="1000" spc="110">
                <a:solidFill>
                  <a:srgbClr val="2D3D4F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2D3D4F"/>
                </a:solidFill>
                <a:latin typeface="Arial MT"/>
                <a:cs typeface="Arial MT"/>
              </a:rPr>
              <a:t>Mercado</a:t>
            </a:r>
            <a:endParaRPr sz="1000">
              <a:latin typeface="Arial MT"/>
              <a:cs typeface="Arial MT"/>
            </a:endParaRPr>
          </a:p>
          <a:p>
            <a:pPr marL="17145" marR="5080" indent="-4445">
              <a:lnSpc>
                <a:spcPct val="102000"/>
              </a:lnSpc>
              <a:spcBef>
                <a:spcPts val="295"/>
              </a:spcBef>
            </a:pPr>
            <a:r>
              <a:rPr dirty="0" sz="1000" spc="-25">
                <a:solidFill>
                  <a:srgbClr val="36428C"/>
                </a:solidFill>
                <a:latin typeface="Arial MT"/>
                <a:cs typeface="Arial MT"/>
              </a:rPr>
              <a:t>Tamanno </a:t>
            </a:r>
            <a:r>
              <a:rPr dirty="0" sz="1000" spc="-10">
                <a:solidFill>
                  <a:srgbClr val="444444"/>
                </a:solidFill>
                <a:latin typeface="Arial MT"/>
                <a:cs typeface="Arial MT"/>
              </a:rPr>
              <a:t>do</a:t>
            </a:r>
            <a:r>
              <a:rPr dirty="0" sz="1000" spc="-4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24242"/>
                </a:solidFill>
                <a:latin typeface="Arial MT"/>
                <a:cs typeface="Arial MT"/>
              </a:rPr>
              <a:t>mercado:</a:t>
            </a:r>
            <a:r>
              <a:rPr dirty="0" sz="1000" spc="-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 spc="-105">
                <a:solidFill>
                  <a:srgbClr val="3860A8"/>
                </a:solidFill>
                <a:latin typeface="Arial MT"/>
                <a:cs typeface="Arial MT"/>
              </a:rPr>
              <a:t>R$</a:t>
            </a:r>
            <a:r>
              <a:rPr dirty="0" sz="1000" spc="-35">
                <a:solidFill>
                  <a:srgbClr val="3860A8"/>
                </a:solidFill>
                <a:latin typeface="Arial MT"/>
                <a:cs typeface="Arial MT"/>
              </a:rPr>
              <a:t> </a:t>
            </a:r>
            <a:r>
              <a:rPr dirty="0" sz="1000" spc="-125">
                <a:solidFill>
                  <a:srgbClr val="727E90"/>
                </a:solidFill>
                <a:latin typeface="Arial MT"/>
                <a:cs typeface="Arial MT"/>
              </a:rPr>
              <a:t>S,2</a:t>
            </a:r>
            <a:r>
              <a:rPr dirty="0" sz="1000" spc="-15">
                <a:solidFill>
                  <a:srgbClr val="727E9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878E97"/>
                </a:solidFill>
                <a:latin typeface="Arial MT"/>
                <a:cs typeface="Arial MT"/>
              </a:rPr>
              <a:t>bi</a:t>
            </a:r>
            <a:r>
              <a:rPr dirty="0" sz="1000" spc="-40">
                <a:solidFill>
                  <a:srgbClr val="878E97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3880C4"/>
                </a:solidFill>
                <a:latin typeface="Arial MT"/>
                <a:cs typeface="Arial MT"/>
              </a:rPr>
              <a:t>höes,</a:t>
            </a:r>
            <a:r>
              <a:rPr dirty="0" sz="1000" spc="-40">
                <a:solidFill>
                  <a:srgbClr val="3880C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878E97"/>
                </a:solidFill>
                <a:latin typeface="Arial MT"/>
                <a:cs typeface="Arial MT"/>
              </a:rPr>
              <a:t>com</a:t>
            </a:r>
            <a:r>
              <a:rPr dirty="0" sz="1000" spc="-30">
                <a:solidFill>
                  <a:srgbClr val="878E9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878E97"/>
                </a:solidFill>
                <a:latin typeface="Arial MT"/>
                <a:cs typeface="Arial MT"/>
              </a:rPr>
              <a:t>crescimento</a:t>
            </a:r>
            <a:r>
              <a:rPr dirty="0" sz="1000" spc="50">
                <a:solidFill>
                  <a:srgbClr val="878E97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8E95A1"/>
                </a:solidFill>
                <a:latin typeface="Arial MT"/>
                <a:cs typeface="Arial MT"/>
              </a:rPr>
              <a:t>anual</a:t>
            </a:r>
            <a:r>
              <a:rPr dirty="0" sz="1000" spc="20">
                <a:solidFill>
                  <a:srgbClr val="8E95A1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000" spc="-5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84848"/>
                </a:solidFill>
                <a:latin typeface="Arial MT"/>
                <a:cs typeface="Arial MT"/>
              </a:rPr>
              <a:t>20%. </a:t>
            </a:r>
            <a:r>
              <a:rPr dirty="0" sz="1000" spc="-35">
                <a:solidFill>
                  <a:srgbClr val="484848"/>
                </a:solidFill>
                <a:latin typeface="Arial MT"/>
                <a:cs typeface="Arial MT"/>
              </a:rPr>
              <a:t>Público-</a:t>
            </a:r>
            <a:r>
              <a:rPr dirty="0" sz="1000" spc="-20">
                <a:solidFill>
                  <a:srgbClr val="484848"/>
                </a:solidFill>
                <a:latin typeface="Arial MT"/>
                <a:cs typeface="Arial MT"/>
              </a:rPr>
              <a:t>alvo:</a:t>
            </a:r>
            <a:r>
              <a:rPr dirty="0" sz="100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7C8E97"/>
                </a:solidFill>
                <a:latin typeface="Arial MT"/>
                <a:cs typeface="Arial MT"/>
              </a:rPr>
              <a:t>E</a:t>
            </a:r>
            <a:r>
              <a:rPr dirty="0" sz="1000" spc="-35">
                <a:solidFill>
                  <a:srgbClr val="484848"/>
                </a:solidFill>
                <a:latin typeface="Arial MT"/>
                <a:cs typeface="Arial MT"/>
              </a:rPr>
              <a:t>mpresas</a:t>
            </a:r>
            <a:r>
              <a:rPr dirty="0" sz="100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solidFill>
                  <a:srgbClr val="4F4F4F"/>
                </a:solidFill>
                <a:latin typeface="Arial MT"/>
                <a:cs typeface="Arial MT"/>
              </a:rPr>
              <a:t>B2B</a:t>
            </a:r>
            <a:r>
              <a:rPr dirty="0" sz="1000" spc="-3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94949"/>
                </a:solidFill>
                <a:latin typeface="Arial MT"/>
                <a:cs typeface="Arial MT"/>
              </a:rPr>
              <a:t>de</a:t>
            </a:r>
            <a:r>
              <a:rPr dirty="0" sz="1000" spc="-2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660A8"/>
                </a:solidFill>
                <a:latin typeface="Arial MT"/>
                <a:cs typeface="Arial MT"/>
              </a:rPr>
              <a:t>médio </a:t>
            </a:r>
            <a:r>
              <a:rPr dirty="0" sz="1000">
                <a:solidFill>
                  <a:srgbClr val="3660AA"/>
                </a:solidFill>
                <a:latin typeface="Arial MT"/>
                <a:cs typeface="Arial MT"/>
              </a:rPr>
              <a:t>porte</a:t>
            </a:r>
            <a:r>
              <a:rPr dirty="0" sz="1000" spc="-10">
                <a:solidFill>
                  <a:srgbClr val="3660A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98597"/>
                </a:solidFill>
                <a:latin typeface="Arial MT"/>
                <a:cs typeface="Arial MT"/>
              </a:rPr>
              <a:t>em</a:t>
            </a:r>
            <a:r>
              <a:rPr dirty="0" sz="1000" spc="-25">
                <a:solidFill>
                  <a:srgbClr val="79859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979797"/>
                </a:solidFill>
                <a:latin typeface="Arial MT"/>
                <a:cs typeface="Arial MT"/>
              </a:rPr>
              <a:t>expansão.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52561" y="6896695"/>
            <a:ext cx="1846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2D3D52"/>
                </a:solidFill>
                <a:latin typeface="Arial MT"/>
                <a:cs typeface="Arial MT"/>
              </a:rPr>
              <a:t>3.</a:t>
            </a:r>
            <a:r>
              <a:rPr dirty="0" sz="1000" spc="30">
                <a:solidFill>
                  <a:srgbClr val="2D3D52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2B3D56"/>
                </a:solidFill>
                <a:latin typeface="Arial MT"/>
                <a:cs typeface="Arial MT"/>
              </a:rPr>
              <a:t>Estratégia</a:t>
            </a:r>
            <a:r>
              <a:rPr dirty="0" sz="1000" spc="260">
                <a:solidFill>
                  <a:srgbClr val="2B3D56"/>
                </a:solidFill>
                <a:latin typeface="Arial MT"/>
                <a:cs typeface="Arial MT"/>
              </a:rPr>
              <a:t> </a:t>
            </a:r>
            <a:r>
              <a:rPr dirty="0" sz="1000" spc="55" b="1">
                <a:solidFill>
                  <a:srgbClr val="2D3D4F"/>
                </a:solidFill>
                <a:latin typeface="Arial"/>
                <a:cs typeface="Arial"/>
              </a:rPr>
              <a:t>de</a:t>
            </a:r>
            <a:r>
              <a:rPr dirty="0" sz="1000" spc="100" b="1">
                <a:solidFill>
                  <a:srgbClr val="2D3D4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2D3D4F"/>
                </a:solidFill>
                <a:latin typeface="Arial"/>
                <a:cs typeface="Arial"/>
              </a:rPr>
              <a:t>Crescimento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1000" y="170705"/>
            <a:ext cx="4064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497DB"/>
                </a:solidFill>
                <a:latin typeface="Arial MT"/>
                <a:cs typeface="Arial MT"/>
              </a:rPr>
              <a:t>I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51742" y="429369"/>
            <a:ext cx="182372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30">
                <a:solidFill>
                  <a:srgbClr val="2A2A2A"/>
                </a:solidFill>
                <a:latin typeface="Arial MT"/>
                <a:cs typeface="Arial MT"/>
              </a:rPr>
              <a:t>Dicas</a:t>
            </a:r>
            <a:r>
              <a:rPr dirty="0" sz="1300" spc="-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30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2A2A2A"/>
                </a:solidFill>
                <a:latin typeface="Arial MT"/>
                <a:cs typeface="Arial MT"/>
              </a:rPr>
              <a:t>apresentação: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6783" y="711844"/>
            <a:ext cx="3754754" cy="103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497DB"/>
                </a:solidFill>
                <a:latin typeface="Arial MT"/>
                <a:cs typeface="Arial MT"/>
              </a:rPr>
              <a:t>Ç</a:t>
            </a:r>
            <a:r>
              <a:rPr dirty="0" sz="1100" spc="385">
                <a:solidFill>
                  <a:srgbClr val="3497DB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F4F4F"/>
                </a:solidFill>
                <a:latin typeface="Arial MT"/>
                <a:cs typeface="Arial MT"/>
              </a:rPr>
              <a:t>Limite</a:t>
            </a:r>
            <a:r>
              <a:rPr dirty="0" sz="1100" spc="-5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757575"/>
                </a:solidFill>
                <a:latin typeface="Arial MT"/>
                <a:cs typeface="Arial MT"/>
              </a:rPr>
              <a:t>sua</a:t>
            </a:r>
            <a:r>
              <a:rPr dirty="0" sz="1100" spc="2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F4F4F"/>
                </a:solidFill>
                <a:latin typeface="Arial MT"/>
                <a:cs typeface="Arial MT"/>
              </a:rPr>
              <a:t>apresentação</a:t>
            </a:r>
            <a:r>
              <a:rPr dirty="0" sz="1100" spc="9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 spc="-100" b="1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dirty="0" sz="1100" spc="-70" b="1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100" spc="-95" b="1">
                <a:solidFill>
                  <a:srgbClr val="424242"/>
                </a:solidFill>
                <a:latin typeface="Arial"/>
                <a:cs typeface="Arial"/>
              </a:rPr>
              <a:t>10-</a:t>
            </a:r>
            <a:r>
              <a:rPr dirty="0" sz="1100" spc="-110" b="1">
                <a:solidFill>
                  <a:srgbClr val="424242"/>
                </a:solidFill>
                <a:latin typeface="Arial"/>
                <a:cs typeface="Arial"/>
              </a:rPr>
              <a:t>12</a:t>
            </a:r>
            <a:r>
              <a:rPr dirty="0" sz="1100" spc="-1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424242"/>
                </a:solidFill>
                <a:latin typeface="Arial"/>
                <a:cs typeface="Arial"/>
              </a:rPr>
              <a:t>slides</a:t>
            </a:r>
            <a:endParaRPr sz="1100">
              <a:latin typeface="Arial"/>
              <a:cs typeface="Arial"/>
            </a:endParaRPr>
          </a:p>
          <a:p>
            <a:pPr marL="12700" marR="400050">
              <a:lnSpc>
                <a:spcPts val="2240"/>
              </a:lnSpc>
              <a:spcBef>
                <a:spcPts val="180"/>
              </a:spcBef>
            </a:pPr>
            <a:r>
              <a:rPr dirty="0" sz="1100">
                <a:solidFill>
                  <a:srgbClr val="3497DB"/>
                </a:solidFill>
                <a:latin typeface="Arial MT"/>
                <a:cs typeface="Arial MT"/>
              </a:rPr>
              <a:t>Ç</a:t>
            </a:r>
            <a:r>
              <a:rPr dirty="0" sz="1100" spc="395">
                <a:solidFill>
                  <a:srgbClr val="3497DB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757575"/>
                </a:solidFill>
                <a:latin typeface="Arial MT"/>
                <a:cs typeface="Arial MT"/>
              </a:rPr>
              <a:t>Use</a:t>
            </a:r>
            <a:r>
              <a:rPr dirty="0" sz="1100" spc="-3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100" spc="-30" b="1">
                <a:solidFill>
                  <a:srgbClr val="424242"/>
                </a:solidFill>
                <a:latin typeface="Arial"/>
                <a:cs typeface="Arial"/>
              </a:rPr>
              <a:t>storytelling</a:t>
            </a:r>
            <a:r>
              <a:rPr dirty="0" sz="1100" spc="7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4F4F4F"/>
                </a:solidFill>
                <a:latin typeface="Arial MT"/>
                <a:cs typeface="Arial MT"/>
              </a:rPr>
              <a:t>para</a:t>
            </a:r>
            <a:r>
              <a:rPr dirty="0" sz="1100" spc="1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F4F4F"/>
                </a:solidFill>
                <a:latin typeface="Arial MT"/>
                <a:cs typeface="Arial MT"/>
              </a:rPr>
              <a:t>conectar</a:t>
            </a:r>
            <a:r>
              <a:rPr dirty="0" sz="1100" spc="4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47474"/>
                </a:solidFill>
                <a:latin typeface="Arial MT"/>
                <a:cs typeface="Arial MT"/>
              </a:rPr>
              <a:t>com</a:t>
            </a:r>
            <a:r>
              <a:rPr dirty="0" sz="1100" spc="-1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747474"/>
                </a:solidFill>
                <a:latin typeface="Arial MT"/>
                <a:cs typeface="Arial MT"/>
              </a:rPr>
              <a:t>os </a:t>
            </a:r>
            <a:r>
              <a:rPr dirty="0" sz="1100" spc="-10">
                <a:solidFill>
                  <a:srgbClr val="4F4F4F"/>
                </a:solidFill>
                <a:latin typeface="Arial MT"/>
                <a:cs typeface="Arial MT"/>
              </a:rPr>
              <a:t>investidores </a:t>
            </a:r>
            <a:r>
              <a:rPr dirty="0" sz="1100">
                <a:solidFill>
                  <a:srgbClr val="3497D8"/>
                </a:solidFill>
                <a:latin typeface="Arial MT"/>
                <a:cs typeface="Arial MT"/>
              </a:rPr>
              <a:t>Ç</a:t>
            </a:r>
            <a:r>
              <a:rPr dirty="0" sz="1100" spc="495">
                <a:solidFill>
                  <a:srgbClr val="3497D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24242"/>
                </a:solidFill>
                <a:latin typeface="Arial MT"/>
                <a:cs typeface="Arial MT"/>
              </a:rPr>
              <a:t>Destaque</a:t>
            </a:r>
            <a:r>
              <a:rPr dirty="0" sz="1100" spc="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57575"/>
                </a:solidFill>
                <a:latin typeface="Arial MT"/>
                <a:cs typeface="Arial MT"/>
              </a:rPr>
              <a:t>o</a:t>
            </a:r>
            <a:r>
              <a:rPr dirty="0" sz="1100" spc="-3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time</a:t>
            </a:r>
            <a:r>
              <a:rPr dirty="0" sz="1100" spc="-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qualificado</a:t>
            </a:r>
            <a:r>
              <a:rPr dirty="0" sz="1100" spc="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57575"/>
                </a:solidFill>
                <a:latin typeface="Arial MT"/>
                <a:cs typeface="Arial MT"/>
              </a:rPr>
              <a:t>por </a:t>
            </a:r>
            <a:r>
              <a:rPr dirty="0" sz="1100">
                <a:solidFill>
                  <a:srgbClr val="444444"/>
                </a:solidFill>
                <a:latin typeface="Arial MT"/>
                <a:cs typeface="Arial MT"/>
              </a:rPr>
              <a:t>trás</a:t>
            </a:r>
            <a:r>
              <a:rPr dirty="0" sz="1100" spc="-3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44444"/>
                </a:solidFill>
                <a:latin typeface="Arial MT"/>
                <a:cs typeface="Arial MT"/>
              </a:rPr>
              <a:t>da</a:t>
            </a:r>
            <a:r>
              <a:rPr dirty="0" sz="1100" spc="1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44444"/>
                </a:solidFill>
                <a:latin typeface="Arial MT"/>
                <a:cs typeface="Arial MT"/>
              </a:rPr>
              <a:t>startup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050">
                <a:solidFill>
                  <a:srgbClr val="3497DB"/>
                </a:solidFill>
                <a:latin typeface="Arial MT"/>
                <a:cs typeface="Arial MT"/>
              </a:rPr>
              <a:t>Ç</a:t>
            </a:r>
            <a:r>
              <a:rPr dirty="0" sz="1050" spc="105">
                <a:solidFill>
                  <a:srgbClr val="3497DB"/>
                </a:solidFill>
                <a:latin typeface="Arial MT"/>
                <a:cs typeface="Arial MT"/>
              </a:rPr>
              <a:t>  </a:t>
            </a:r>
            <a:r>
              <a:rPr dirty="0" sz="1050" spc="-25">
                <a:solidFill>
                  <a:srgbClr val="4F4F4F"/>
                </a:solidFill>
                <a:latin typeface="Arial MT"/>
                <a:cs typeface="Arial MT"/>
              </a:rPr>
              <a:t>Seja</a:t>
            </a:r>
            <a:r>
              <a:rPr dirty="0" sz="1050" spc="8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F4F4F"/>
                </a:solidFill>
                <a:latin typeface="Arial MT"/>
                <a:cs typeface="Arial MT"/>
              </a:rPr>
              <a:t>claro</a:t>
            </a:r>
            <a:r>
              <a:rPr dirty="0" sz="1050" spc="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747474"/>
                </a:solidFill>
                <a:latin typeface="Arial MT"/>
                <a:cs typeface="Arial MT"/>
              </a:rPr>
              <a:t>sobre</a:t>
            </a:r>
            <a:r>
              <a:rPr dirty="0" sz="1050" spc="-5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1050" b="1">
                <a:solidFill>
                  <a:srgbClr val="424242"/>
                </a:solidFill>
                <a:latin typeface="Arial"/>
                <a:cs typeface="Arial"/>
              </a:rPr>
              <a:t>quanto</a:t>
            </a:r>
            <a:r>
              <a:rPr dirty="0" sz="1050" spc="2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10" b="1">
                <a:solidFill>
                  <a:srgbClr val="424242"/>
                </a:solidFill>
                <a:latin typeface="Arial"/>
                <a:cs typeface="Arial"/>
              </a:rPr>
              <a:t>precisa</a:t>
            </a:r>
            <a:r>
              <a:rPr dirty="0" sz="1050" spc="7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757575"/>
                </a:solidFill>
                <a:latin typeface="Arial"/>
                <a:cs typeface="Arial"/>
              </a:rPr>
              <a:t>e</a:t>
            </a:r>
            <a:r>
              <a:rPr dirty="0" sz="1050" spc="-50" b="1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757575"/>
                </a:solidFill>
                <a:latin typeface="Arial MT"/>
                <a:cs typeface="Arial MT"/>
              </a:rPr>
              <a:t>como</a:t>
            </a:r>
            <a:r>
              <a:rPr dirty="0" sz="1050" spc="5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24242"/>
                </a:solidFill>
                <a:latin typeface="Arial MT"/>
                <a:cs typeface="Arial MT"/>
              </a:rPr>
              <a:t>utilizará</a:t>
            </a:r>
            <a:r>
              <a:rPr dirty="0" sz="105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546477"/>
                </a:solidFill>
                <a:latin typeface="Arial MT"/>
                <a:cs typeface="Arial MT"/>
              </a:rPr>
              <a:t>o</a:t>
            </a:r>
            <a:r>
              <a:rPr dirty="0" sz="1050" spc="-50">
                <a:solidFill>
                  <a:srgbClr val="546477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Arial MT"/>
                <a:cs typeface="Arial MT"/>
              </a:rPr>
              <a:t>capital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79182" y="3927574"/>
            <a:ext cx="6829425" cy="3146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b="1">
                <a:solidFill>
                  <a:srgbClr val="2A2A2A"/>
                </a:solidFill>
                <a:latin typeface="Arial"/>
                <a:cs typeface="Arial"/>
              </a:rPr>
              <a:t>Impacto</a:t>
            </a:r>
            <a:r>
              <a:rPr dirty="0" sz="1600" spc="25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A2A2A"/>
                </a:solidFill>
                <a:latin typeface="Arial"/>
                <a:cs typeface="Arial"/>
              </a:rPr>
              <a:t>no</a:t>
            </a:r>
            <a:r>
              <a:rPr dirty="0" sz="1600" spc="-25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A2A2A"/>
                </a:solidFill>
                <a:latin typeface="Arial"/>
                <a:cs typeface="Arial"/>
              </a:rPr>
              <a:t>mercado</a:t>
            </a:r>
            <a:r>
              <a:rPr dirty="0" sz="1600" spc="5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A2A2A"/>
                </a:solidFill>
                <a:latin typeface="Arial"/>
                <a:cs typeface="Arial"/>
              </a:rPr>
              <a:t>de</a:t>
            </a:r>
            <a:r>
              <a:rPr dirty="0" sz="1600" spc="-85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A2A2A"/>
                </a:solidFill>
                <a:latin typeface="Arial"/>
                <a:cs typeface="Arial"/>
              </a:rPr>
              <a:t>trabalho</a:t>
            </a:r>
            <a:r>
              <a:rPr dirty="0" sz="1600" spc="30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spc="50" b="1">
                <a:solidFill>
                  <a:srgbClr val="2A2A2A"/>
                </a:solidFill>
                <a:latin typeface="Arial"/>
                <a:cs typeface="Arial"/>
              </a:rPr>
              <a:t>e</a:t>
            </a:r>
            <a:r>
              <a:rPr dirty="0" sz="1600" spc="-95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A2A2A"/>
                </a:solidFill>
                <a:latin typeface="Arial"/>
                <a:cs typeface="Arial"/>
              </a:rPr>
              <a:t>economia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60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</a:pPr>
            <a:r>
              <a:rPr dirty="0" sz="1200">
                <a:solidFill>
                  <a:srgbClr val="4D4D4D"/>
                </a:solidFill>
                <a:latin typeface="Arial MT"/>
                <a:cs typeface="Arial MT"/>
              </a:rPr>
              <a:t>Startups</a:t>
            </a:r>
            <a:r>
              <a:rPr dirty="0" sz="1200" spc="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brasileiras</a:t>
            </a:r>
            <a:r>
              <a:rPr dirty="0" sz="120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F4F4F"/>
                </a:solidFill>
                <a:latin typeface="Arial MT"/>
                <a:cs typeface="Arial MT"/>
              </a:rPr>
              <a:t>são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responsáveis</a:t>
            </a:r>
            <a:r>
              <a:rPr dirty="0" sz="12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D4D4D"/>
                </a:solidFill>
                <a:latin typeface="Arial MT"/>
                <a:cs typeface="Arial MT"/>
              </a:rPr>
              <a:t>pela</a:t>
            </a:r>
            <a:r>
              <a:rPr dirty="0" sz="12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200" spc="-10" b="1">
                <a:solidFill>
                  <a:srgbClr val="2462E9"/>
                </a:solidFill>
                <a:latin typeface="Arial"/>
                <a:cs typeface="Arial"/>
              </a:rPr>
              <a:t>geração</a:t>
            </a:r>
            <a:r>
              <a:rPr dirty="0" sz="1200" spc="-25" b="1">
                <a:solidFill>
                  <a:srgbClr val="2462E9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462E9"/>
                </a:solidFill>
                <a:latin typeface="Arial"/>
                <a:cs typeface="Arial"/>
              </a:rPr>
              <a:t>de</a:t>
            </a:r>
            <a:r>
              <a:rPr dirty="0" sz="1200" spc="-65" b="1">
                <a:solidFill>
                  <a:srgbClr val="2462E9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462E9"/>
                </a:solidFill>
                <a:latin typeface="Arial"/>
                <a:cs typeface="Arial"/>
              </a:rPr>
              <a:t>milhares</a:t>
            </a:r>
            <a:r>
              <a:rPr dirty="0" sz="1200" b="1">
                <a:solidFill>
                  <a:srgbClr val="2462E9"/>
                </a:solidFill>
                <a:latin typeface="Arial"/>
                <a:cs typeface="Arial"/>
              </a:rPr>
              <a:t> de</a:t>
            </a:r>
            <a:r>
              <a:rPr dirty="0" sz="1200" spc="-30" b="1">
                <a:solidFill>
                  <a:srgbClr val="2462E9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6EEB"/>
                </a:solidFill>
                <a:latin typeface="Arial"/>
                <a:cs typeface="Arial"/>
              </a:rPr>
              <a:t>empregos </a:t>
            </a:r>
            <a:r>
              <a:rPr dirty="0" sz="1200" spc="-10" b="1">
                <a:solidFill>
                  <a:srgbClr val="595959"/>
                </a:solidFill>
                <a:latin typeface="Arial"/>
                <a:cs typeface="Arial"/>
              </a:rPr>
              <a:t>qualificados,</a:t>
            </a:r>
            <a:endParaRPr sz="1200"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  <a:spcBef>
                <a:spcPts val="250"/>
              </a:spcBef>
            </a:pPr>
            <a:r>
              <a:rPr dirty="0" sz="1200" spc="50">
                <a:solidFill>
                  <a:srgbClr val="424242"/>
                </a:solidFill>
                <a:latin typeface="Arial MT"/>
                <a:cs typeface="Arial MT"/>
              </a:rPr>
              <a:t>principalmente</a:t>
            </a:r>
            <a:r>
              <a:rPr dirty="0" sz="1200" spc="-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para</a:t>
            </a:r>
            <a:r>
              <a:rPr dirty="0" sz="120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jovens profissionais</a:t>
            </a:r>
            <a:r>
              <a:rPr dirty="0" sz="1200" spc="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28E"/>
                </a:solidFill>
                <a:latin typeface="Arial MT"/>
                <a:cs typeface="Arial MT"/>
              </a:rPr>
              <a:t>da</a:t>
            </a:r>
            <a:r>
              <a:rPr dirty="0" sz="1200" spc="40">
                <a:solidFill>
                  <a:srgbClr val="38428E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576477"/>
                </a:solidFill>
                <a:latin typeface="Arial MT"/>
                <a:cs typeface="Arial MT"/>
              </a:rPr>
              <a:t>área</a:t>
            </a:r>
            <a:r>
              <a:rPr dirty="0" sz="1200" spc="50">
                <a:solidFill>
                  <a:srgbClr val="576477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tecnológica</a:t>
            </a:r>
            <a:endParaRPr sz="1200">
              <a:latin typeface="Arial MT"/>
              <a:cs typeface="Arial MT"/>
            </a:endParaRPr>
          </a:p>
          <a:p>
            <a:pPr marL="332105" marR="786130" indent="-1905">
              <a:lnSpc>
                <a:spcPct val="120100"/>
              </a:lnSpc>
              <a:spcBef>
                <a:spcPts val="969"/>
              </a:spcBef>
            </a:pP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Promoção</a:t>
            </a:r>
            <a:r>
              <a:rPr dirty="0" sz="120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18E"/>
                </a:solidFill>
                <a:latin typeface="Arial MT"/>
                <a:cs typeface="Arial MT"/>
              </a:rPr>
              <a:t>da</a:t>
            </a:r>
            <a:r>
              <a:rPr dirty="0" sz="1200" spc="-30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200" spc="-25" b="1">
                <a:solidFill>
                  <a:srgbClr val="424242"/>
                </a:solidFill>
                <a:latin typeface="Arial"/>
                <a:cs typeface="Arial"/>
              </a:rPr>
              <a:t>inclusão</a:t>
            </a:r>
            <a:r>
              <a:rPr dirty="0" sz="1200" spc="2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424242"/>
                </a:solidFill>
                <a:latin typeface="Arial"/>
                <a:cs typeface="Arial"/>
              </a:rPr>
              <a:t>digital</a:t>
            </a:r>
            <a:r>
              <a:rPr dirty="0" sz="1200" spc="3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D5970"/>
                </a:solidFill>
                <a:latin typeface="Arial MT"/>
                <a:cs typeface="Arial MT"/>
              </a:rPr>
              <a:t>ao</a:t>
            </a:r>
            <a:r>
              <a:rPr dirty="0" sz="1200" spc="-65">
                <a:solidFill>
                  <a:srgbClr val="4D597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desenvolver</a:t>
            </a:r>
            <a:r>
              <a:rPr dirty="0" sz="1200" spc="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soluções</a:t>
            </a:r>
            <a:r>
              <a:rPr dirty="0" sz="1200" spc="-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 MT"/>
                <a:cs typeface="Arial MT"/>
              </a:rPr>
              <a:t>acessíveis</a:t>
            </a:r>
            <a:r>
              <a:rPr dirty="0" sz="12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18E"/>
                </a:solidFill>
                <a:latin typeface="Arial MT"/>
                <a:cs typeface="Arial MT"/>
              </a:rPr>
              <a:t>para</a:t>
            </a:r>
            <a:r>
              <a:rPr dirty="0" sz="1200" spc="35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populações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historicamente </a:t>
            </a:r>
            <a:r>
              <a:rPr dirty="0" sz="1200">
                <a:solidFill>
                  <a:srgbClr val="484848"/>
                </a:solidFill>
                <a:latin typeface="Arial MT"/>
                <a:cs typeface="Arial MT"/>
              </a:rPr>
              <a:t>desbancarizadas</a:t>
            </a:r>
            <a:r>
              <a:rPr dirty="0" sz="1200" spc="-4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95667"/>
                </a:solidFill>
                <a:latin typeface="Arial MT"/>
                <a:cs typeface="Arial MT"/>
              </a:rPr>
              <a:t>e</a:t>
            </a:r>
            <a:r>
              <a:rPr dirty="0" sz="1200" spc="20">
                <a:solidFill>
                  <a:srgbClr val="495667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45467"/>
                </a:solidFill>
                <a:latin typeface="Arial MT"/>
                <a:cs typeface="Arial MT"/>
              </a:rPr>
              <a:t>sem</a:t>
            </a:r>
            <a:r>
              <a:rPr dirty="0" sz="1200" spc="125">
                <a:solidFill>
                  <a:srgbClr val="445467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4F4F4F"/>
                </a:solidFill>
                <a:latin typeface="Arial MT"/>
                <a:cs typeface="Arial MT"/>
              </a:rPr>
              <a:t>acesso</a:t>
            </a:r>
            <a:r>
              <a:rPr dirty="0" sz="1200" spc="16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4B5B70"/>
                </a:solidFill>
                <a:latin typeface="Arial MT"/>
                <a:cs typeface="Arial MT"/>
              </a:rPr>
              <a:t>a</a:t>
            </a:r>
            <a:r>
              <a:rPr dirty="0" sz="1200" spc="85">
                <a:solidFill>
                  <a:srgbClr val="4B5B7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serviços</a:t>
            </a:r>
            <a:r>
              <a:rPr dirty="0" sz="1200" spc="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básicos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2A2A2A"/>
                </a:solidFill>
                <a:latin typeface="Arial"/>
                <a:cs typeface="Arial"/>
              </a:rPr>
              <a:t>Impacto</a:t>
            </a:r>
            <a:r>
              <a:rPr dirty="0" sz="1600" spc="65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82828"/>
                </a:solidFill>
                <a:latin typeface="Arial"/>
                <a:cs typeface="Arial"/>
              </a:rPr>
              <a:t>ambiental</a:t>
            </a:r>
            <a:r>
              <a:rPr dirty="0" sz="1600" spc="1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50" b="1">
                <a:solidFill>
                  <a:srgbClr val="2A2A2A"/>
                </a:solidFill>
                <a:latin typeface="Arial"/>
                <a:cs typeface="Arial"/>
              </a:rPr>
              <a:t>e</a:t>
            </a:r>
            <a:r>
              <a:rPr dirty="0" sz="1600" spc="-60" b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A2A2A"/>
                </a:solidFill>
                <a:latin typeface="Arial"/>
                <a:cs typeface="Arial"/>
              </a:rPr>
              <a:t>sustentabilidade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600">
              <a:latin typeface="Arial"/>
              <a:cs typeface="Arial"/>
            </a:endParaRPr>
          </a:p>
          <a:p>
            <a:pPr marL="289560" marR="5080" indent="-1270">
              <a:lnSpc>
                <a:spcPct val="120100"/>
              </a:lnSpc>
            </a:pPr>
            <a:r>
              <a:rPr dirty="0" sz="1200" spc="-45" b="1">
                <a:solidFill>
                  <a:srgbClr val="424242"/>
                </a:solidFill>
                <a:latin typeface="Arial"/>
                <a:cs typeface="Arial"/>
              </a:rPr>
              <a:t>Soluções</a:t>
            </a:r>
            <a:r>
              <a:rPr dirty="0" sz="1200" spc="7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424242"/>
                </a:solidFill>
                <a:latin typeface="Arial"/>
                <a:cs typeface="Arial"/>
              </a:rPr>
              <a:t>sustentáveis</a:t>
            </a:r>
            <a:r>
              <a:rPr dirty="0" sz="1200" spc="10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desenvolvidas</a:t>
            </a:r>
            <a:r>
              <a:rPr dirty="0" sz="1200" spc="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6415B"/>
                </a:solidFill>
                <a:latin typeface="Arial MT"/>
                <a:cs typeface="Arial MT"/>
              </a:rPr>
              <a:t>por</a:t>
            </a:r>
            <a:r>
              <a:rPr dirty="0" sz="1200" spc="114">
                <a:solidFill>
                  <a:srgbClr val="36415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startups</a:t>
            </a:r>
            <a:r>
              <a:rPr dirty="0" sz="1200" spc="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84848"/>
                </a:solidFill>
                <a:latin typeface="Arial MT"/>
                <a:cs typeface="Arial MT"/>
              </a:rPr>
              <a:t>de</a:t>
            </a:r>
            <a:r>
              <a:rPr dirty="0" sz="1200" spc="4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64646"/>
                </a:solidFill>
                <a:latin typeface="Arial MT"/>
                <a:cs typeface="Arial MT"/>
              </a:rPr>
              <a:t>cleantech</a:t>
            </a:r>
            <a:r>
              <a:rPr dirty="0" sz="1200" spc="14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44F60"/>
                </a:solidFill>
                <a:latin typeface="Arial MT"/>
                <a:cs typeface="Arial MT"/>
              </a:rPr>
              <a:t>e</a:t>
            </a:r>
            <a:r>
              <a:rPr dirty="0" sz="1200" spc="-5">
                <a:solidFill>
                  <a:srgbClr val="444F6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64646"/>
                </a:solidFill>
                <a:latin typeface="Arial MT"/>
                <a:cs typeface="Arial MT"/>
              </a:rPr>
              <a:t>greentech</a:t>
            </a:r>
            <a:r>
              <a:rPr dirty="0" sz="1200" spc="16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Arial MT"/>
                <a:cs typeface="Arial MT"/>
              </a:rPr>
              <a:t>contribuem</a:t>
            </a:r>
            <a:r>
              <a:rPr dirty="0" sz="1200" spc="1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424242"/>
                </a:solidFill>
                <a:latin typeface="Arial MT"/>
                <a:cs typeface="Arial MT"/>
              </a:rPr>
              <a:t>para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redução</a:t>
            </a:r>
            <a:r>
              <a:rPr dirty="0" sz="12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18E"/>
                </a:solidFill>
                <a:latin typeface="Arial MT"/>
                <a:cs typeface="Arial MT"/>
              </a:rPr>
              <a:t>de</a:t>
            </a:r>
            <a:r>
              <a:rPr dirty="0" sz="1200" spc="-35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emissões</a:t>
            </a:r>
            <a:r>
              <a:rPr dirty="0" sz="12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95667"/>
                </a:solidFill>
                <a:latin typeface="Arial MT"/>
                <a:cs typeface="Arial MT"/>
              </a:rPr>
              <a:t>e</a:t>
            </a:r>
            <a:r>
              <a:rPr dirty="0" sz="1200" spc="25">
                <a:solidFill>
                  <a:srgbClr val="495667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B4B4B"/>
                </a:solidFill>
                <a:latin typeface="Arial MT"/>
                <a:cs typeface="Arial MT"/>
              </a:rPr>
              <a:t>uso</a:t>
            </a:r>
            <a:r>
              <a:rPr dirty="0" sz="1200" spc="-1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F4F4F"/>
                </a:solidFill>
                <a:latin typeface="Arial MT"/>
                <a:cs typeface="Arial MT"/>
              </a:rPr>
              <a:t>consciente</a:t>
            </a:r>
            <a:r>
              <a:rPr dirty="0" sz="1200" spc="114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45064"/>
                </a:solidFill>
                <a:latin typeface="Arial MT"/>
                <a:cs typeface="Arial MT"/>
              </a:rPr>
              <a:t>de</a:t>
            </a:r>
            <a:r>
              <a:rPr dirty="0" sz="1200" spc="-20">
                <a:solidFill>
                  <a:srgbClr val="44506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recursos</a:t>
            </a:r>
            <a:r>
              <a:rPr dirty="0" sz="1200" spc="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naturais</a:t>
            </a:r>
            <a:endParaRPr sz="1200">
              <a:latin typeface="Arial MT"/>
              <a:cs typeface="Arial MT"/>
            </a:endParaRPr>
          </a:p>
          <a:p>
            <a:pPr marL="288290">
              <a:lnSpc>
                <a:spcPct val="100000"/>
              </a:lnSpc>
              <a:spcBef>
                <a:spcPts val="1220"/>
              </a:spcBef>
            </a:pPr>
            <a:r>
              <a:rPr dirty="0" sz="1200" spc="65">
                <a:solidFill>
                  <a:srgbClr val="4D546E"/>
                </a:solidFill>
                <a:latin typeface="Arial MT"/>
                <a:cs typeface="Arial MT"/>
              </a:rPr>
              <a:t>6</a:t>
            </a:r>
            <a:r>
              <a:rPr dirty="0" sz="1200" spc="-50">
                <a:solidFill>
                  <a:srgbClr val="4D546E"/>
                </a:solidFill>
                <a:latin typeface="Arial MT"/>
                <a:cs typeface="Arial MT"/>
              </a:rPr>
              <a:t> </a:t>
            </a:r>
            <a:r>
              <a:rPr dirty="0" sz="1200" spc="70">
                <a:solidFill>
                  <a:srgbClr val="464646"/>
                </a:solidFill>
                <a:latin typeface="Arial MT"/>
                <a:cs typeface="Arial MT"/>
              </a:rPr>
              <a:t>em</a:t>
            </a:r>
            <a:r>
              <a:rPr dirty="0" sz="1200" spc="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65269"/>
                </a:solidFill>
                <a:latin typeface="Arial MT"/>
                <a:cs typeface="Arial MT"/>
              </a:rPr>
              <a:t>cada</a:t>
            </a:r>
            <a:r>
              <a:rPr dirty="0" sz="1200" spc="-10">
                <a:solidFill>
                  <a:srgbClr val="465269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36416E"/>
                </a:solidFill>
                <a:latin typeface="Arial MT"/>
                <a:cs typeface="Arial MT"/>
              </a:rPr>
              <a:t>IO</a:t>
            </a:r>
            <a:r>
              <a:rPr dirty="0" sz="1200" spc="60">
                <a:solidFill>
                  <a:srgbClr val="36416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B4B4B"/>
                </a:solidFill>
                <a:latin typeface="Arial MT"/>
                <a:cs typeface="Arial MT"/>
              </a:rPr>
              <a:t>startups</a:t>
            </a:r>
            <a:r>
              <a:rPr dirty="0" sz="1200" spc="7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18C"/>
                </a:solidFill>
                <a:latin typeface="Arial MT"/>
                <a:cs typeface="Arial MT"/>
              </a:rPr>
              <a:t>de</a:t>
            </a:r>
            <a:r>
              <a:rPr dirty="0" sz="1200" spc="-10">
                <a:solidFill>
                  <a:srgbClr val="38418C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18E"/>
                </a:solidFill>
                <a:latin typeface="Arial MT"/>
                <a:cs typeface="Arial MT"/>
              </a:rPr>
              <a:t>impacto</a:t>
            </a:r>
            <a:r>
              <a:rPr dirty="0" sz="1200" spc="114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418E"/>
                </a:solidFill>
                <a:latin typeface="Arial MT"/>
                <a:cs typeface="Arial MT"/>
              </a:rPr>
              <a:t>na</a:t>
            </a:r>
            <a:r>
              <a:rPr dirty="0" sz="1200" spc="40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América</a:t>
            </a:r>
            <a:r>
              <a:rPr dirty="0" sz="1200" spc="2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45467"/>
                </a:solidFill>
                <a:latin typeface="Arial MT"/>
                <a:cs typeface="Arial MT"/>
              </a:rPr>
              <a:t>Latina</a:t>
            </a:r>
            <a:r>
              <a:rPr dirty="0" sz="1200" spc="90">
                <a:solidFill>
                  <a:srgbClr val="445467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F4F4F"/>
                </a:solidFill>
                <a:latin typeface="Arial MT"/>
                <a:cs typeface="Arial MT"/>
              </a:rPr>
              <a:t>são</a:t>
            </a:r>
            <a:r>
              <a:rPr dirty="0" sz="1200" spc="8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brasileiras,</a:t>
            </a:r>
            <a:r>
              <a:rPr dirty="0" sz="1200" spc="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promovendo</a:t>
            </a:r>
            <a:r>
              <a:rPr dirty="0" sz="120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D4D4D"/>
                </a:solidFill>
                <a:latin typeface="Arial MT"/>
                <a:cs typeface="Arial MT"/>
              </a:rPr>
              <a:t>economia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53471" y="113703"/>
            <a:ext cx="3730625" cy="332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4445">
              <a:lnSpc>
                <a:spcPct val="102000"/>
              </a:lnSpc>
              <a:spcBef>
                <a:spcPts val="70"/>
              </a:spcBef>
            </a:pPr>
            <a:r>
              <a:rPr dirty="0" sz="1000" spc="-30">
                <a:solidFill>
                  <a:srgbClr val="424242"/>
                </a:solidFill>
                <a:latin typeface="Arial MT"/>
                <a:cs typeface="Arial MT"/>
              </a:rPr>
              <a:t>Aquisição</a:t>
            </a:r>
            <a:r>
              <a:rPr dirty="0" sz="100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44444"/>
                </a:solidFill>
                <a:latin typeface="Arial MT"/>
                <a:cs typeface="Arial MT"/>
              </a:rPr>
              <a:t>de</a:t>
            </a:r>
            <a:r>
              <a:rPr dirty="0" sz="1000" spc="-3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7C7C7C"/>
                </a:solidFill>
                <a:latin typeface="Arial MT"/>
                <a:cs typeface="Arial MT"/>
              </a:rPr>
              <a:t>clientes:</a:t>
            </a:r>
            <a:r>
              <a:rPr dirty="0" sz="1000" spc="-1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94949"/>
                </a:solidFill>
                <a:latin typeface="Arial MT"/>
                <a:cs typeface="Arial MT"/>
              </a:rPr>
              <a:t>Marketing</a:t>
            </a:r>
            <a:r>
              <a:rPr dirty="0" sz="1000" spc="4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25252"/>
                </a:solidFill>
                <a:latin typeface="Arial MT"/>
                <a:cs typeface="Arial MT"/>
              </a:rPr>
              <a:t>digital</a:t>
            </a:r>
            <a:r>
              <a:rPr dirty="0" sz="1000" spc="-3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6E7780"/>
                </a:solidFill>
                <a:latin typeface="Arial MT"/>
                <a:cs typeface="Arial MT"/>
              </a:rPr>
              <a:t>B2B</a:t>
            </a:r>
            <a:r>
              <a:rPr dirty="0" sz="1000" spc="-25">
                <a:solidFill>
                  <a:srgbClr val="6E7780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878787"/>
                </a:solidFill>
                <a:latin typeface="Arial MT"/>
                <a:cs typeface="Arial MT"/>
              </a:rPr>
              <a:t>e</a:t>
            </a:r>
            <a:r>
              <a:rPr dirty="0" sz="1000" spc="-65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484848"/>
                </a:solidFill>
                <a:latin typeface="Arial MT"/>
                <a:cs typeface="Arial MT"/>
              </a:rPr>
              <a:t>parcerias</a:t>
            </a:r>
            <a:r>
              <a:rPr dirty="0" sz="100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84848"/>
                </a:solidFill>
                <a:latin typeface="Arial MT"/>
                <a:cs typeface="Arial MT"/>
              </a:rPr>
              <a:t>estratégicas. </a:t>
            </a:r>
            <a:r>
              <a:rPr dirty="0" sz="1000" spc="-25">
                <a:solidFill>
                  <a:srgbClr val="494949"/>
                </a:solidFill>
                <a:latin typeface="Arial MT"/>
                <a:cs typeface="Arial MT"/>
              </a:rPr>
              <a:t>Plano</a:t>
            </a:r>
            <a:r>
              <a:rPr dirty="0" sz="1000" spc="-4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575757"/>
                </a:solidFill>
                <a:latin typeface="Arial MT"/>
                <a:cs typeface="Arial MT"/>
              </a:rPr>
              <a:t>de</a:t>
            </a:r>
            <a:r>
              <a:rPr dirty="0" sz="1000" spc="-8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444444"/>
                </a:solidFill>
                <a:latin typeface="Arial MT"/>
                <a:cs typeface="Arial MT"/>
              </a:rPr>
              <a:t>expansão:</a:t>
            </a:r>
            <a:r>
              <a:rPr dirty="0" sz="1000" spc="-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858585"/>
                </a:solidFill>
                <a:latin typeface="Arial MT"/>
                <a:cs typeface="Arial MT"/>
              </a:rPr>
              <a:t>Brasil</a:t>
            </a:r>
            <a:r>
              <a:rPr dirty="0" sz="1000" spc="2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7C7C7C"/>
                </a:solidFill>
                <a:latin typeface="Arial MT"/>
                <a:cs typeface="Arial MT"/>
              </a:rPr>
              <a:t>(Ano</a:t>
            </a:r>
            <a:r>
              <a:rPr dirty="0" sz="1000" spc="-13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000" spc="-95">
                <a:solidFill>
                  <a:srgbClr val="599EDD"/>
                </a:solidFill>
                <a:latin typeface="Arial MT"/>
                <a:cs typeface="Arial MT"/>
              </a:rPr>
              <a:t>1),</a:t>
            </a:r>
            <a:r>
              <a:rPr dirty="0" sz="1000" spc="-55">
                <a:solidFill>
                  <a:srgbClr val="599EDD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44444"/>
                </a:solidFill>
                <a:latin typeface="Arial MT"/>
                <a:cs typeface="Arial MT"/>
              </a:rPr>
              <a:t>América</a:t>
            </a:r>
            <a:r>
              <a:rPr dirty="0" sz="1000" spc="5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44444"/>
                </a:solidFill>
                <a:latin typeface="Arial MT"/>
                <a:cs typeface="Arial MT"/>
              </a:rPr>
              <a:t>Latina</a:t>
            </a:r>
            <a:r>
              <a:rPr dirty="0" sz="1000" spc="1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797979"/>
                </a:solidFill>
                <a:latin typeface="Arial MT"/>
                <a:cs typeface="Arial MT"/>
              </a:rPr>
              <a:t>(Ano</a:t>
            </a:r>
            <a:r>
              <a:rPr dirty="0" sz="1000" spc="-5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1000" spc="-80">
                <a:solidFill>
                  <a:srgbClr val="364669"/>
                </a:solidFill>
                <a:latin typeface="Arial MT"/>
                <a:cs typeface="Arial MT"/>
              </a:rPr>
              <a:t>2-</a:t>
            </a:r>
            <a:r>
              <a:rPr dirty="0" sz="1000" spc="-25">
                <a:solidFill>
                  <a:srgbClr val="364669"/>
                </a:solidFill>
                <a:latin typeface="Arial MT"/>
                <a:cs typeface="Arial MT"/>
              </a:rPr>
              <a:t>3).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55408" y="686022"/>
            <a:ext cx="156146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b="1">
                <a:solidFill>
                  <a:srgbClr val="2D3D4F"/>
                </a:solidFill>
                <a:latin typeface="Arial"/>
                <a:cs typeface="Arial"/>
              </a:rPr>
              <a:t>4.</a:t>
            </a:r>
            <a:r>
              <a:rPr dirty="0" sz="1050" spc="45" b="1">
                <a:solidFill>
                  <a:srgbClr val="2D3D4F"/>
                </a:solidFill>
                <a:latin typeface="Arial"/>
                <a:cs typeface="Arial"/>
              </a:rPr>
              <a:t> </a:t>
            </a:r>
            <a:r>
              <a:rPr dirty="0" sz="1050" spc="-20" b="1">
                <a:solidFill>
                  <a:srgbClr val="2D3D4F"/>
                </a:solidFill>
                <a:latin typeface="Arial"/>
                <a:cs typeface="Arial"/>
              </a:rPr>
              <a:t>Projeções</a:t>
            </a:r>
            <a:r>
              <a:rPr dirty="0" sz="1050" spc="-45" b="1">
                <a:solidFill>
                  <a:srgbClr val="2D3D4F"/>
                </a:solidFill>
                <a:latin typeface="Arial"/>
                <a:cs typeface="Arial"/>
              </a:rPr>
              <a:t> </a:t>
            </a:r>
            <a:r>
              <a:rPr dirty="0" sz="1050" spc="-10" b="1">
                <a:solidFill>
                  <a:srgbClr val="2D3D52"/>
                </a:solidFill>
                <a:latin typeface="Arial"/>
                <a:cs typeface="Arial"/>
              </a:rPr>
              <a:t>Financeiras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52656" y="916909"/>
            <a:ext cx="555625" cy="30289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750" spc="-25">
                <a:solidFill>
                  <a:srgbClr val="956D56"/>
                </a:solidFill>
                <a:latin typeface="Arial MT"/>
                <a:cs typeface="Arial MT"/>
              </a:rPr>
              <a:t>ANO</a:t>
            </a:r>
            <a:endParaRPr sz="7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140"/>
              </a:spcBef>
            </a:pPr>
            <a:r>
              <a:rPr dirty="0" sz="850">
                <a:solidFill>
                  <a:srgbClr val="4B4B4B"/>
                </a:solidFill>
                <a:latin typeface="Arial MT"/>
                <a:cs typeface="Arial MT"/>
              </a:rPr>
              <a:t>R$</a:t>
            </a:r>
            <a:r>
              <a:rPr dirty="0" sz="850" spc="-2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 spc="-100">
                <a:solidFill>
                  <a:srgbClr val="2B3D64"/>
                </a:solidFill>
                <a:latin typeface="Arial MT"/>
                <a:cs typeface="Arial MT"/>
              </a:rPr>
              <a:t>SOO</a:t>
            </a:r>
            <a:r>
              <a:rPr dirty="0" sz="850" spc="50">
                <a:solidFill>
                  <a:srgbClr val="2B3D64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523F6B"/>
                </a:solidFill>
                <a:latin typeface="Arial MT"/>
                <a:cs typeface="Arial MT"/>
              </a:rPr>
              <a:t>mil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54623" y="920279"/>
            <a:ext cx="72517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5">
                <a:solidFill>
                  <a:srgbClr val="2D3D5B"/>
                </a:solidFill>
                <a:latin typeface="Arial MT"/>
                <a:cs typeface="Arial MT"/>
              </a:rPr>
              <a:t>ANO</a:t>
            </a:r>
            <a:r>
              <a:rPr dirty="0" sz="850" spc="-10">
                <a:solidFill>
                  <a:srgbClr val="2D3D5B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3B5E80"/>
                </a:solidFill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r>
              <a:rPr dirty="0" sz="950" spc="-70">
                <a:solidFill>
                  <a:srgbClr val="2B4F70"/>
                </a:solidFill>
                <a:latin typeface="Arial MT"/>
                <a:cs typeface="Arial MT"/>
              </a:rPr>
              <a:t>R$</a:t>
            </a:r>
            <a:r>
              <a:rPr dirty="0" sz="950" spc="-120">
                <a:solidFill>
                  <a:srgbClr val="2B4F70"/>
                </a:solidFill>
                <a:latin typeface="Arial MT"/>
                <a:cs typeface="Arial MT"/>
              </a:rPr>
              <a:t> </a:t>
            </a:r>
            <a:r>
              <a:rPr dirty="0" sz="950" spc="-95">
                <a:solidFill>
                  <a:srgbClr val="494949"/>
                </a:solidFill>
                <a:latin typeface="Arial MT"/>
                <a:cs typeface="Arial MT"/>
              </a:rPr>
              <a:t>1,5</a:t>
            </a:r>
            <a:r>
              <a:rPr dirty="0" sz="95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757575"/>
                </a:solidFill>
                <a:latin typeface="Arial MT"/>
                <a:cs typeface="Arial MT"/>
              </a:rPr>
              <a:t>milhão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20992" y="1518418"/>
            <a:ext cx="24549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60">
                <a:solidFill>
                  <a:srgbClr val="1C4DD6"/>
                </a:solidFill>
                <a:latin typeface="Calibri"/>
                <a:cs typeface="Calibri"/>
              </a:rPr>
              <a:t>Dica:</a:t>
            </a:r>
            <a:r>
              <a:rPr dirty="0" sz="950" spc="-5">
                <a:solidFill>
                  <a:srgbClr val="1C4DD6"/>
                </a:solidFill>
                <a:latin typeface="Calibri"/>
                <a:cs typeface="Calibri"/>
              </a:rPr>
              <a:t> </a:t>
            </a:r>
            <a:r>
              <a:rPr dirty="0" sz="950" spc="105">
                <a:solidFill>
                  <a:srgbClr val="1F4DDF"/>
                </a:solidFill>
                <a:latin typeface="Calibri"/>
                <a:cs typeface="Calibri"/>
              </a:rPr>
              <a:t>Um</a:t>
            </a:r>
            <a:r>
              <a:rPr dirty="0" sz="950" spc="5">
                <a:solidFill>
                  <a:srgbClr val="1F4DDF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1C4FD8"/>
                </a:solidFill>
                <a:latin typeface="Calibri"/>
                <a:cs typeface="Calibri"/>
              </a:rPr>
              <a:t>plano</a:t>
            </a:r>
            <a:r>
              <a:rPr dirty="0" sz="950" spc="30">
                <a:solidFill>
                  <a:srgbClr val="1C4FD8"/>
                </a:solidFill>
                <a:latin typeface="Calibri"/>
                <a:cs typeface="Calibri"/>
              </a:rPr>
              <a:t> </a:t>
            </a:r>
            <a:r>
              <a:rPr dirty="0" sz="950" spc="65">
                <a:solidFill>
                  <a:srgbClr val="1D4DDF"/>
                </a:solidFill>
                <a:latin typeface="Calibri"/>
                <a:cs typeface="Calibri"/>
              </a:rPr>
              <a:t>de</a:t>
            </a:r>
            <a:r>
              <a:rPr dirty="0" sz="950" spc="50">
                <a:solidFill>
                  <a:srgbClr val="1D4DDF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2A5BD8"/>
                </a:solidFill>
                <a:latin typeface="Calibri"/>
                <a:cs typeface="Calibri"/>
              </a:rPr>
              <a:t>negócios</a:t>
            </a:r>
            <a:r>
              <a:rPr dirty="0" sz="950" spc="70">
                <a:solidFill>
                  <a:srgbClr val="2A5BD8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1D4DDF"/>
                </a:solidFill>
                <a:latin typeface="Calibri"/>
                <a:cs typeface="Calibri"/>
              </a:rPr>
              <a:t>eficaz</a:t>
            </a:r>
            <a:r>
              <a:rPr dirty="0" sz="950" spc="-5">
                <a:solidFill>
                  <a:srgbClr val="1D4DDF"/>
                </a:solidFill>
                <a:latin typeface="Calibri"/>
                <a:cs typeface="Calibri"/>
              </a:rPr>
              <a:t> </a:t>
            </a:r>
            <a:r>
              <a:rPr dirty="0" sz="950" spc="70">
                <a:solidFill>
                  <a:srgbClr val="1C4FD8"/>
                </a:solidFill>
                <a:latin typeface="Calibri"/>
                <a:cs typeface="Calibri"/>
              </a:rPr>
              <a:t>deve</a:t>
            </a:r>
            <a:r>
              <a:rPr dirty="0" sz="950" spc="-20">
                <a:solidFill>
                  <a:srgbClr val="1C4FD8"/>
                </a:solidFill>
                <a:latin typeface="Calibri"/>
                <a:cs typeface="Calibri"/>
              </a:rPr>
              <a:t> </a:t>
            </a:r>
            <a:r>
              <a:rPr dirty="0" sz="950" spc="30">
                <a:solidFill>
                  <a:srgbClr val="3156D8"/>
                </a:solidFill>
                <a:latin typeface="Calibri"/>
                <a:cs typeface="Calibri"/>
              </a:rPr>
              <a:t>ser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82377" y="1929482"/>
            <a:ext cx="4159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10" b="1">
                <a:solidFill>
                  <a:srgbClr val="707070"/>
                </a:solidFill>
                <a:latin typeface="Arial"/>
                <a:cs typeface="Arial"/>
              </a:rPr>
              <a:t>Objetivo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25849" y="1923157"/>
            <a:ext cx="2804795" cy="414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95"/>
              </a:spcBef>
              <a:tabLst>
                <a:tab pos="1245235" algn="l"/>
              </a:tabLst>
            </a:pPr>
            <a:r>
              <a:rPr dirty="0" sz="800" spc="-10">
                <a:solidFill>
                  <a:srgbClr val="523D8A"/>
                </a:solidFill>
                <a:latin typeface="Arial MT"/>
                <a:cs typeface="Arial MT"/>
              </a:rPr>
              <a:t>Realista</a:t>
            </a:r>
            <a:r>
              <a:rPr dirty="0" sz="800">
                <a:solidFill>
                  <a:srgbClr val="523D8A"/>
                </a:solidFill>
                <a:latin typeface="Arial MT"/>
                <a:cs typeface="Arial MT"/>
              </a:rPr>
              <a:t>	</a:t>
            </a:r>
            <a:r>
              <a:rPr dirty="0" sz="800" spc="-10">
                <a:solidFill>
                  <a:srgbClr val="315275"/>
                </a:solidFill>
                <a:latin typeface="Arial MT"/>
                <a:cs typeface="Arial MT"/>
              </a:rPr>
              <a:t>Atualizável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100">
                <a:solidFill>
                  <a:srgbClr val="6B7280"/>
                </a:solidFill>
                <a:latin typeface="Arial MT"/>
                <a:cs typeface="Arial MT"/>
              </a:rPr>
              <a:t>7</a:t>
            </a:r>
            <a:r>
              <a:rPr dirty="0" sz="1100" spc="200">
                <a:solidFill>
                  <a:srgbClr val="6B7280"/>
                </a:solidFill>
                <a:latin typeface="Arial MT"/>
                <a:cs typeface="Arial MT"/>
              </a:rPr>
              <a:t> </a:t>
            </a:r>
            <a:r>
              <a:rPr dirty="0" baseline="-7575" sz="1650">
                <a:solidFill>
                  <a:srgbClr val="6B70A1"/>
                </a:solidFill>
                <a:latin typeface="Arial MT"/>
                <a:cs typeface="Arial MT"/>
              </a:rPr>
              <a:t>I</a:t>
            </a:r>
            <a:r>
              <a:rPr dirty="0" baseline="-7575" sz="1650" spc="240">
                <a:solidFill>
                  <a:srgbClr val="6B70A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959595"/>
                </a:solidFill>
                <a:latin typeface="Arial MT"/>
                <a:cs typeface="Arial MT"/>
              </a:rPr>
              <a:t>O</a:t>
            </a:r>
            <a:r>
              <a:rPr dirty="0" sz="1100" spc="-3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797979"/>
                </a:solidFill>
                <a:latin typeface="Arial MT"/>
                <a:cs typeface="Arial MT"/>
              </a:rPr>
              <a:t>Ecossistema</a:t>
            </a:r>
            <a:r>
              <a:rPr dirty="0" sz="1100" spc="9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959595"/>
                </a:solidFill>
                <a:latin typeface="Arial MT"/>
                <a:cs typeface="Arial MT"/>
              </a:rPr>
              <a:t>de</a:t>
            </a:r>
            <a:r>
              <a:rPr dirty="0" sz="1100" spc="-45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97979"/>
                </a:solidFill>
                <a:latin typeface="Arial MT"/>
                <a:cs typeface="Arial MT"/>
              </a:rPr>
              <a:t>Investimento</a:t>
            </a:r>
            <a:r>
              <a:rPr dirty="0" sz="1100" spc="9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7C7C7C"/>
                </a:solidFill>
                <a:latin typeface="Arial MT"/>
                <a:cs typeface="Arial MT"/>
              </a:rPr>
              <a:t>Privado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51195" y="932929"/>
            <a:ext cx="824865" cy="28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>
                <a:solidFill>
                  <a:srgbClr val="7E564F"/>
                </a:solidFill>
                <a:latin typeface="Arial MT"/>
                <a:cs typeface="Arial MT"/>
              </a:rPr>
              <a:t>ANO</a:t>
            </a:r>
            <a:r>
              <a:rPr dirty="0" sz="750" spc="50">
                <a:solidFill>
                  <a:srgbClr val="7E564F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345B82"/>
                </a:solidFill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dirty="0" sz="950" spc="-70">
                <a:solidFill>
                  <a:srgbClr val="2B4F70"/>
                </a:solidFill>
                <a:latin typeface="Arial MT"/>
                <a:cs typeface="Arial MT"/>
              </a:rPr>
              <a:t>R$</a:t>
            </a:r>
            <a:r>
              <a:rPr dirty="0" sz="950" spc="-30">
                <a:solidFill>
                  <a:srgbClr val="2B4F70"/>
                </a:solidFill>
                <a:latin typeface="Arial MT"/>
                <a:cs typeface="Arial MT"/>
              </a:rPr>
              <a:t> </a:t>
            </a:r>
            <a:r>
              <a:rPr dirty="0" sz="950" spc="-40" i="1">
                <a:solidFill>
                  <a:srgbClr val="7E8991"/>
                </a:solidFill>
                <a:latin typeface="Arial"/>
                <a:cs typeface="Arial"/>
              </a:rPr>
              <a:t>4,B</a:t>
            </a:r>
            <a:r>
              <a:rPr dirty="0" sz="950" spc="5" i="1">
                <a:solidFill>
                  <a:srgbClr val="7E8991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797979"/>
                </a:solidFill>
                <a:latin typeface="Arial MT"/>
                <a:cs typeface="Arial MT"/>
              </a:rPr>
              <a:t>milhões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683" y="1728985"/>
            <a:ext cx="616148" cy="43934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77242" y="117128"/>
            <a:ext cx="6997065" cy="1505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0830">
              <a:lnSpc>
                <a:spcPct val="100000"/>
              </a:lnSpc>
              <a:spcBef>
                <a:spcPts val="95"/>
              </a:spcBef>
            </a:pP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circular</a:t>
            </a:r>
            <a:r>
              <a:rPr dirty="0" sz="1100" spc="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525969"/>
                </a:solidFill>
                <a:latin typeface="Arial MT"/>
                <a:cs typeface="Arial MT"/>
              </a:rPr>
              <a:t>e</a:t>
            </a:r>
            <a:r>
              <a:rPr dirty="0" sz="1100" spc="-5">
                <a:solidFill>
                  <a:srgbClr val="525969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 MT"/>
                <a:cs typeface="Arial MT"/>
              </a:rPr>
              <a:t>modelos</a:t>
            </a:r>
            <a:r>
              <a:rPr dirty="0" sz="110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dirty="0" sz="1100" spc="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 MT"/>
                <a:cs typeface="Arial MT"/>
              </a:rPr>
              <a:t>negócio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40">
                <a:solidFill>
                  <a:srgbClr val="424242"/>
                </a:solidFill>
                <a:latin typeface="Arial MT"/>
                <a:cs typeface="Arial MT"/>
              </a:rPr>
              <a:t>regenerativos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65">
                <a:solidFill>
                  <a:srgbClr val="2A2A2A"/>
                </a:solidFill>
                <a:latin typeface="Arial MT"/>
                <a:cs typeface="Arial MT"/>
              </a:rPr>
              <a:t>Alinhamento</a:t>
            </a:r>
            <a:r>
              <a:rPr dirty="0" sz="1600" spc="1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90">
                <a:solidFill>
                  <a:srgbClr val="2A2A2A"/>
                </a:solidFill>
                <a:latin typeface="Arial MT"/>
                <a:cs typeface="Arial MT"/>
              </a:rPr>
              <a:t>com</a:t>
            </a:r>
            <a:r>
              <a:rPr dirty="0" sz="160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Objetivos</a:t>
            </a:r>
            <a:r>
              <a:rPr dirty="0" sz="1600" spc="1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75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60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60">
                <a:solidFill>
                  <a:srgbClr val="2A2A2A"/>
                </a:solidFill>
                <a:latin typeface="Arial MT"/>
                <a:cs typeface="Arial MT"/>
              </a:rPr>
              <a:t>Desenvolvimento</a:t>
            </a:r>
            <a:r>
              <a:rPr dirty="0" sz="1600" spc="-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A2A2A"/>
                </a:solidFill>
                <a:latin typeface="Arial MT"/>
                <a:cs typeface="Arial MT"/>
              </a:rPr>
              <a:t>Sustentável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6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tabLst>
                <a:tab pos="310515" algn="l"/>
              </a:tabLst>
            </a:pPr>
            <a:r>
              <a:rPr dirty="0" sz="1100" spc="-50">
                <a:solidFill>
                  <a:srgbClr val="3497DB"/>
                </a:solidFill>
                <a:latin typeface="Arial MT"/>
                <a:cs typeface="Arial MT"/>
              </a:rPr>
              <a:t>C</a:t>
            </a:r>
            <a:r>
              <a:rPr dirty="0" sz="1100">
                <a:solidFill>
                  <a:srgbClr val="3497DB"/>
                </a:solidFill>
                <a:latin typeface="Arial MT"/>
                <a:cs typeface="Arial MT"/>
              </a:rPr>
              <a:t>	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Contribuição</a:t>
            </a:r>
            <a:r>
              <a:rPr dirty="0" sz="1100" spc="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direta</a:t>
            </a:r>
            <a:r>
              <a:rPr dirty="0" sz="1100" spc="11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para</a:t>
            </a:r>
            <a:r>
              <a:rPr dirty="0" sz="1100" spc="1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dirty="0" sz="1100" spc="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ODS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464646"/>
                </a:solidFill>
                <a:latin typeface="Arial MT"/>
                <a:cs typeface="Arial MT"/>
              </a:rPr>
              <a:t>da</a:t>
            </a:r>
            <a:r>
              <a:rPr dirty="0" sz="1100" spc="6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505767"/>
                </a:solidFill>
                <a:latin typeface="Arial MT"/>
                <a:cs typeface="Arial MT"/>
              </a:rPr>
              <a:t>ON</a:t>
            </a:r>
            <a:r>
              <a:rPr dirty="0" sz="1100" spc="-20">
                <a:solidFill>
                  <a:srgbClr val="595959"/>
                </a:solidFill>
                <a:latin typeface="Arial MT"/>
                <a:cs typeface="Arial MT"/>
              </a:rPr>
              <a:t>U:</a:t>
            </a:r>
            <a:endParaRPr sz="1100">
              <a:latin typeface="Arial MT"/>
              <a:cs typeface="Arial MT"/>
            </a:endParaRPr>
          </a:p>
          <a:p>
            <a:pPr marL="958215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solidFill>
                  <a:srgbClr val="36416E"/>
                </a:solidFill>
                <a:latin typeface="Arial MT"/>
                <a:cs typeface="Arial MT"/>
              </a:rPr>
              <a:t>I</a:t>
            </a:r>
            <a:r>
              <a:rPr dirty="0" sz="1100">
                <a:solidFill>
                  <a:srgbClr val="364B66"/>
                </a:solidFill>
                <a:latin typeface="Arial MT"/>
                <a:cs typeface="Arial MT"/>
              </a:rPr>
              <a:t>nd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ustria,</a:t>
            </a:r>
            <a:r>
              <a:rPr dirty="0" sz="110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464646"/>
                </a:solidFill>
                <a:latin typeface="Arial MT"/>
                <a:cs typeface="Arial MT"/>
              </a:rPr>
              <a:t>Inovação</a:t>
            </a:r>
            <a:r>
              <a:rPr dirty="0" sz="1100" spc="5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28CA5"/>
                </a:solidFill>
                <a:latin typeface="Arial MT"/>
                <a:cs typeface="Arial MT"/>
              </a:rPr>
              <a:t>e</a:t>
            </a:r>
            <a:r>
              <a:rPr dirty="0" sz="1100" spc="-15">
                <a:solidFill>
                  <a:srgbClr val="728CA5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Infraestrutura</a:t>
            </a:r>
            <a:r>
              <a:rPr dirty="0" sz="1100" spc="-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6E7580"/>
                </a:solidFill>
                <a:latin typeface="Arial MT"/>
                <a:cs typeface="Arial MT"/>
              </a:rPr>
              <a:t>-</a:t>
            </a:r>
            <a:r>
              <a:rPr dirty="0" sz="1100" spc="10">
                <a:solidFill>
                  <a:srgbClr val="6E758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P</a:t>
            </a:r>
            <a:r>
              <a:rPr dirty="0" sz="1100">
                <a:solidFill>
                  <a:srgbClr val="6BACED"/>
                </a:solidFill>
                <a:latin typeface="Arial MT"/>
                <a:cs typeface="Arial MT"/>
              </a:rPr>
              <a:t>romovendo</a:t>
            </a:r>
            <a:r>
              <a:rPr dirty="0" sz="1100" spc="70">
                <a:solidFill>
                  <a:srgbClr val="6BACED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7991A5"/>
                </a:solidFill>
                <a:latin typeface="Arial MT"/>
                <a:cs typeface="Arial MT"/>
              </a:rPr>
              <a:t>sol</a:t>
            </a:r>
            <a:r>
              <a:rPr dirty="0" sz="1100" spc="-25">
                <a:solidFill>
                  <a:srgbClr val="424242"/>
                </a:solidFill>
                <a:latin typeface="Arial MT"/>
                <a:cs typeface="Arial MT"/>
              </a:rPr>
              <a:t>uçoes</a:t>
            </a:r>
            <a:r>
              <a:rPr dirty="0" sz="110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64646"/>
                </a:solidFill>
                <a:latin typeface="Arial MT"/>
                <a:cs typeface="Arial MT"/>
              </a:rPr>
              <a:t>tecnolog</a:t>
            </a:r>
            <a:r>
              <a:rPr dirty="0" sz="1100" spc="-19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3660AA"/>
                </a:solidFill>
                <a:latin typeface="Arial MT"/>
                <a:cs typeface="Arial MT"/>
              </a:rPr>
              <a:t>icas</a:t>
            </a:r>
            <a:r>
              <a:rPr dirty="0" sz="1100" spc="-5">
                <a:solidFill>
                  <a:srgbClr val="3660AA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7CC3FF"/>
                </a:solidFill>
                <a:latin typeface="Arial MT"/>
                <a:cs typeface="Arial MT"/>
              </a:rPr>
              <a:t>inc</a:t>
            </a:r>
            <a:r>
              <a:rPr dirty="0" sz="1100" spc="-25">
                <a:solidFill>
                  <a:srgbClr val="7EC1FF"/>
                </a:solidFill>
                <a:latin typeface="Arial MT"/>
                <a:cs typeface="Arial MT"/>
              </a:rPr>
              <a:t>I</a:t>
            </a:r>
            <a:r>
              <a:rPr dirty="0" sz="1100" spc="-25">
                <a:solidFill>
                  <a:srgbClr val="464646"/>
                </a:solidFill>
                <a:latin typeface="Arial MT"/>
                <a:cs typeface="Arial MT"/>
              </a:rPr>
              <a:t>usivas </a:t>
            </a:r>
            <a:r>
              <a:rPr dirty="0" sz="1100">
                <a:solidFill>
                  <a:srgbClr val="728CA5"/>
                </a:solidFill>
                <a:latin typeface="Arial MT"/>
                <a:cs typeface="Arial MT"/>
              </a:rPr>
              <a:t>e</a:t>
            </a:r>
            <a:r>
              <a:rPr dirty="0" sz="1100" spc="-30">
                <a:solidFill>
                  <a:srgbClr val="728CA5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79899E"/>
                </a:solidFill>
                <a:latin typeface="Arial MT"/>
                <a:cs typeface="Arial MT"/>
              </a:rPr>
              <a:t>sustentave</a:t>
            </a:r>
            <a:r>
              <a:rPr dirty="0" sz="1100" spc="-135">
                <a:solidFill>
                  <a:srgbClr val="79899E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36426B"/>
                </a:solidFill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87448" y="1740545"/>
            <a:ext cx="19621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95"/>
              </a:spcBef>
              <a:buChar char="•"/>
              <a:tabLst>
                <a:tab pos="120650" algn="l"/>
              </a:tabLst>
            </a:pPr>
            <a:r>
              <a:rPr dirty="0" sz="1100" spc="-75">
                <a:solidFill>
                  <a:srgbClr val="1A4869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51989" y="1720007"/>
            <a:ext cx="5501005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100"/>
              </a:spcBef>
            </a:pPr>
            <a:r>
              <a:rPr dirty="0" sz="1100" spc="-20">
                <a:solidFill>
                  <a:srgbClr val="425064"/>
                </a:solidFill>
                <a:latin typeface="Arial MT"/>
                <a:cs typeface="Arial MT"/>
              </a:rPr>
              <a:t>Parcerias</a:t>
            </a:r>
            <a:r>
              <a:rPr dirty="0" sz="1100" spc="-30">
                <a:solidFill>
                  <a:srgbClr val="425064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464646"/>
                </a:solidFill>
                <a:latin typeface="Arial MT"/>
                <a:cs typeface="Arial MT"/>
              </a:rPr>
              <a:t>para</a:t>
            </a:r>
            <a:r>
              <a:rPr dirty="0" sz="1100" spc="1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64646"/>
                </a:solidFill>
                <a:latin typeface="Arial MT"/>
                <a:cs typeface="Arial MT"/>
              </a:rPr>
              <a:t>Implementação</a:t>
            </a:r>
            <a:r>
              <a:rPr dirty="0" sz="1100" spc="2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dos</a:t>
            </a:r>
            <a:r>
              <a:rPr dirty="0" sz="1100" spc="-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94949"/>
                </a:solidFill>
                <a:latin typeface="Arial MT"/>
                <a:cs typeface="Arial MT"/>
              </a:rPr>
              <a:t>Objetivos</a:t>
            </a:r>
            <a:r>
              <a:rPr dirty="0" sz="1100" spc="-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6E7580"/>
                </a:solidFill>
                <a:latin typeface="Arial MT"/>
                <a:cs typeface="Arial MT"/>
              </a:rPr>
              <a:t>-</a:t>
            </a:r>
            <a:r>
              <a:rPr dirty="0" sz="1100" spc="-25">
                <a:solidFill>
                  <a:srgbClr val="6E758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6416E"/>
                </a:solidFill>
                <a:latin typeface="Arial MT"/>
                <a:cs typeface="Arial MT"/>
              </a:rPr>
              <a:t>Fortalecendo</a:t>
            </a:r>
            <a:r>
              <a:rPr dirty="0" sz="1100" spc="15">
                <a:solidFill>
                  <a:srgbClr val="36416E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728CA5"/>
                </a:solidFill>
                <a:latin typeface="Arial MT"/>
                <a:cs typeface="Arial MT"/>
              </a:rPr>
              <a:t>ecossistemas</a:t>
            </a:r>
            <a:r>
              <a:rPr dirty="0" sz="1100" spc="70">
                <a:solidFill>
                  <a:srgbClr val="728CA5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00" spc="-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464646"/>
                </a:solidFill>
                <a:latin typeface="Arial MT"/>
                <a:cs typeface="Arial MT"/>
              </a:rPr>
              <a:t>inovação</a:t>
            </a:r>
            <a:r>
              <a:rPr dirty="0" sz="1100" spc="-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6B829C"/>
                </a:solidFill>
                <a:latin typeface="Arial MT"/>
                <a:cs typeface="Arial MT"/>
              </a:rPr>
              <a:t>e </a:t>
            </a:r>
            <a:r>
              <a:rPr dirty="0" sz="1100" spc="-40">
                <a:solidFill>
                  <a:srgbClr val="95AAC3"/>
                </a:solidFill>
                <a:latin typeface="Arial MT"/>
                <a:cs typeface="Arial MT"/>
              </a:rPr>
              <a:t>cola</a:t>
            </a:r>
            <a:r>
              <a:rPr dirty="0" sz="1100" spc="-160">
                <a:solidFill>
                  <a:srgbClr val="95AAC3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64646"/>
                </a:solidFill>
                <a:latin typeface="Arial MT"/>
                <a:cs typeface="Arial MT"/>
              </a:rPr>
              <a:t>boraçáo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69403" y="4184749"/>
            <a:ext cx="6995795" cy="2924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90"/>
              </a:spcBef>
            </a:pPr>
            <a:r>
              <a:rPr dirty="0" sz="1600" spc="70">
                <a:solidFill>
                  <a:srgbClr val="2A2A2A"/>
                </a:solidFill>
                <a:latin typeface="Arial MT"/>
                <a:cs typeface="Arial MT"/>
              </a:rPr>
              <a:t>Microfinanciamento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 coletivo</a:t>
            </a:r>
            <a:r>
              <a:rPr dirty="0" sz="1600" spc="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600" spc="1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60">
                <a:solidFill>
                  <a:srgbClr val="2A2A2A"/>
                </a:solidFill>
                <a:latin typeface="Arial MT"/>
                <a:cs typeface="Arial MT"/>
              </a:rPr>
              <a:t>startups</a:t>
            </a:r>
            <a:r>
              <a:rPr dirty="0" sz="1600" spc="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55">
                <a:solidFill>
                  <a:srgbClr val="282828"/>
                </a:solidFill>
                <a:latin typeface="Arial MT"/>
                <a:cs typeface="Arial MT"/>
              </a:rPr>
              <a:t>de</a:t>
            </a:r>
            <a:r>
              <a:rPr dirty="0" sz="1600" spc="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600" spc="70">
                <a:solidFill>
                  <a:srgbClr val="282828"/>
                </a:solidFill>
                <a:latin typeface="Arial MT"/>
                <a:cs typeface="Arial MT"/>
              </a:rPr>
              <a:t>impacto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600">
              <a:latin typeface="Arial MT"/>
              <a:cs typeface="Arial MT"/>
            </a:endParaRPr>
          </a:p>
          <a:p>
            <a:pPr marL="342900" marR="68580" indent="-1905">
              <a:lnSpc>
                <a:spcPct val="127800"/>
              </a:lnSpc>
              <a:spcBef>
                <a:spcPts val="5"/>
              </a:spcBef>
            </a:pP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Plataforma</a:t>
            </a:r>
            <a:r>
              <a:rPr dirty="0" sz="1100" spc="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dedicada</a:t>
            </a:r>
            <a:r>
              <a:rPr dirty="0" sz="1100" spc="2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5D7795"/>
                </a:solidFill>
                <a:latin typeface="Arial MT"/>
                <a:cs typeface="Arial MT"/>
              </a:rPr>
              <a:t>a</a:t>
            </a:r>
            <a:r>
              <a:rPr dirty="0" sz="1100" spc="140">
                <a:solidFill>
                  <a:srgbClr val="5D7795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conecta</a:t>
            </a:r>
            <a:r>
              <a:rPr dirty="0" sz="1100" spc="-1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364F5E"/>
                </a:solidFill>
                <a:latin typeface="Arial MT"/>
                <a:cs typeface="Arial MT"/>
              </a:rPr>
              <a:t>r</a:t>
            </a:r>
            <a:r>
              <a:rPr dirty="0" sz="1100" spc="120">
                <a:solidFill>
                  <a:srgbClr val="364F5E"/>
                </a:solidFill>
                <a:latin typeface="Arial MT"/>
                <a:cs typeface="Arial MT"/>
              </a:rPr>
              <a:t> </a:t>
            </a:r>
            <a:r>
              <a:rPr dirty="0" sz="1100" spc="95">
                <a:solidFill>
                  <a:srgbClr val="2462E9"/>
                </a:solidFill>
                <a:latin typeface="Arial MT"/>
                <a:cs typeface="Arial MT"/>
              </a:rPr>
              <a:t>pequenos</a:t>
            </a:r>
            <a:r>
              <a:rPr dirty="0" sz="1100" spc="55">
                <a:solidFill>
                  <a:srgbClr val="2462E9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2462EB"/>
                </a:solidFill>
                <a:latin typeface="Arial MT"/>
                <a:cs typeface="Arial MT"/>
              </a:rPr>
              <a:t>investidores</a:t>
            </a:r>
            <a:r>
              <a:rPr dirty="0" sz="1100" spc="110">
                <a:solidFill>
                  <a:srgbClr val="2462EB"/>
                </a:solidFill>
                <a:latin typeface="Arial MT"/>
                <a:cs typeface="Arial MT"/>
              </a:rPr>
              <a:t> </a:t>
            </a:r>
            <a:r>
              <a:rPr dirty="0" sz="1100" spc="110">
                <a:solidFill>
                  <a:srgbClr val="424242"/>
                </a:solidFill>
                <a:latin typeface="Arial MT"/>
                <a:cs typeface="Arial MT"/>
              </a:rPr>
              <a:t>com</a:t>
            </a:r>
            <a:r>
              <a:rPr dirty="0" sz="1100" spc="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 MT"/>
                <a:cs typeface="Arial MT"/>
              </a:rPr>
              <a:t>startups</a:t>
            </a:r>
            <a:r>
              <a:rPr dirty="0" sz="1100" spc="-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424242"/>
                </a:solidFill>
                <a:latin typeface="Arial MT"/>
                <a:cs typeface="Arial MT"/>
              </a:rPr>
              <a:t>focadas</a:t>
            </a:r>
            <a:r>
              <a:rPr dirty="0" sz="110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00" spc="2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627080"/>
                </a:solidFill>
                <a:latin typeface="Arial MT"/>
                <a:cs typeface="Arial MT"/>
              </a:rPr>
              <a:t>sol</a:t>
            </a:r>
            <a:r>
              <a:rPr dirty="0" sz="1100" spc="10">
                <a:solidFill>
                  <a:srgbClr val="424242"/>
                </a:solidFill>
                <a:latin typeface="Arial MT"/>
                <a:cs typeface="Arial MT"/>
              </a:rPr>
              <a:t>uções</a:t>
            </a:r>
            <a:r>
              <a:rPr dirty="0" sz="110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424242"/>
                </a:solidFill>
                <a:latin typeface="Arial MT"/>
                <a:cs typeface="Arial MT"/>
              </a:rPr>
              <a:t>de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im</a:t>
            </a:r>
            <a:r>
              <a:rPr dirty="0" sz="1100" spc="-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364959"/>
                </a:solidFill>
                <a:latin typeface="Arial MT"/>
                <a:cs typeface="Arial MT"/>
              </a:rPr>
              <a:t>pacto</a:t>
            </a:r>
            <a:r>
              <a:rPr dirty="0" sz="1100" spc="110">
                <a:solidFill>
                  <a:srgbClr val="36495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social</a:t>
            </a:r>
            <a:r>
              <a:rPr dirty="0" sz="1100" spc="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84B69"/>
                </a:solidFill>
                <a:latin typeface="Arial MT"/>
                <a:cs typeface="Arial MT"/>
              </a:rPr>
              <a:t>e</a:t>
            </a:r>
            <a:r>
              <a:rPr dirty="0" sz="1100" spc="85">
                <a:solidFill>
                  <a:srgbClr val="384B69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ambiental</a:t>
            </a:r>
            <a:endParaRPr sz="1100">
              <a:latin typeface="Arial MT"/>
              <a:cs typeface="Arial MT"/>
            </a:endParaRPr>
          </a:p>
          <a:p>
            <a:pPr marL="320040" marR="5080" indent="635">
              <a:lnSpc>
                <a:spcPct val="115300"/>
              </a:lnSpc>
              <a:spcBef>
                <a:spcPts val="1000"/>
              </a:spcBef>
            </a:pP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Investimento</a:t>
            </a:r>
            <a:r>
              <a:rPr dirty="0" sz="1250" spc="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mínimo </a:t>
            </a:r>
            <a:r>
              <a:rPr dirty="0" sz="1250" spc="-55">
                <a:solidFill>
                  <a:srgbClr val="424242"/>
                </a:solidFill>
                <a:latin typeface="Arial MT"/>
                <a:cs typeface="Arial MT"/>
              </a:rPr>
              <a:t>acessível</a:t>
            </a:r>
            <a:r>
              <a:rPr dirty="0" sz="125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120">
                <a:solidFill>
                  <a:srgbClr val="64ACE6"/>
                </a:solidFill>
                <a:latin typeface="Arial MT"/>
                <a:cs typeface="Arial MT"/>
              </a:rPr>
              <a:t>(a</a:t>
            </a:r>
            <a:r>
              <a:rPr dirty="0" sz="1250" spc="25">
                <a:solidFill>
                  <a:srgbClr val="64ACE6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partir</a:t>
            </a:r>
            <a:r>
              <a:rPr dirty="0" sz="1250" spc="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64646"/>
                </a:solidFill>
                <a:latin typeface="Arial MT"/>
                <a:cs typeface="Arial MT"/>
              </a:rPr>
              <a:t>de</a:t>
            </a:r>
            <a:r>
              <a:rPr dirty="0" sz="1250" spc="-6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424242"/>
                </a:solidFill>
                <a:latin typeface="Arial MT"/>
                <a:cs typeface="Arial MT"/>
              </a:rPr>
              <a:t>R$</a:t>
            </a:r>
            <a:r>
              <a:rPr dirty="0" sz="1250" spc="-11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424242"/>
                </a:solidFill>
                <a:latin typeface="Arial MT"/>
                <a:cs typeface="Arial MT"/>
              </a:rPr>
              <a:t>100)</a:t>
            </a:r>
            <a:r>
              <a:rPr dirty="0" sz="1250" spc="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424242"/>
                </a:solidFill>
                <a:latin typeface="Arial MT"/>
                <a:cs typeface="Arial MT"/>
              </a:rPr>
              <a:t>democratizando</a:t>
            </a:r>
            <a:r>
              <a:rPr dirty="0" sz="125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70809A"/>
                </a:solidFill>
                <a:latin typeface="Arial MT"/>
                <a:cs typeface="Arial MT"/>
              </a:rPr>
              <a:t>o</a:t>
            </a:r>
            <a:r>
              <a:rPr dirty="0" sz="1250" spc="-50">
                <a:solidFill>
                  <a:srgbClr val="70809A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424242"/>
                </a:solidFill>
                <a:latin typeface="Arial MT"/>
                <a:cs typeface="Arial MT"/>
              </a:rPr>
              <a:t>acesso</a:t>
            </a:r>
            <a:r>
              <a:rPr dirty="0" sz="1250" spc="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708CA7"/>
                </a:solidFill>
                <a:latin typeface="Arial MT"/>
                <a:cs typeface="Arial MT"/>
              </a:rPr>
              <a:t>ao</a:t>
            </a:r>
            <a:r>
              <a:rPr dirty="0" sz="1250" spc="-30">
                <a:solidFill>
                  <a:srgbClr val="708CA7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424242"/>
                </a:solidFill>
                <a:latin typeface="Arial MT"/>
                <a:cs typeface="Arial MT"/>
              </a:rPr>
              <a:t>ecossistema</a:t>
            </a:r>
            <a:r>
              <a:rPr dirty="0" sz="1250" spc="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424242"/>
                </a:solidFill>
                <a:latin typeface="Arial MT"/>
                <a:cs typeface="Arial MT"/>
              </a:rPr>
              <a:t>de </a:t>
            </a:r>
            <a:r>
              <a:rPr dirty="0" sz="1250" spc="-10">
                <a:solidFill>
                  <a:srgbClr val="424242"/>
                </a:solidFill>
                <a:latin typeface="Arial MT"/>
                <a:cs typeface="Arial MT"/>
              </a:rPr>
              <a:t>inovação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302895" algn="l"/>
              </a:tabLst>
            </a:pPr>
            <a:r>
              <a:rPr dirty="0" sz="1100" spc="-50">
                <a:solidFill>
                  <a:srgbClr val="3497DB"/>
                </a:solidFill>
                <a:latin typeface="Arial MT"/>
                <a:cs typeface="Arial MT"/>
              </a:rPr>
              <a:t>@</a:t>
            </a:r>
            <a:r>
              <a:rPr dirty="0" sz="1100">
                <a:solidFill>
                  <a:srgbClr val="3497DB"/>
                </a:solidFill>
                <a:latin typeface="Arial MT"/>
                <a:cs typeface="Arial MT"/>
              </a:rPr>
              <a:t>	</a:t>
            </a:r>
            <a:r>
              <a:rPr dirty="0" sz="1100" spc="10">
                <a:solidFill>
                  <a:srgbClr val="48596B"/>
                </a:solidFill>
                <a:latin typeface="Arial MT"/>
                <a:cs typeface="Arial MT"/>
              </a:rPr>
              <a:t>Foco</a:t>
            </a:r>
            <a:r>
              <a:rPr dirty="0" sz="1100" spc="60">
                <a:solidFill>
                  <a:srgbClr val="48596B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 MT"/>
                <a:cs typeface="Arial MT"/>
              </a:rPr>
              <a:t>em</a:t>
            </a:r>
            <a:r>
              <a:rPr dirty="0" sz="1100" spc="2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424242"/>
                </a:solidFill>
                <a:latin typeface="Arial MT"/>
                <a:cs typeface="Arial MT"/>
              </a:rPr>
              <a:t>sta</a:t>
            </a:r>
            <a:r>
              <a:rPr dirty="0" sz="1100" spc="-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424242"/>
                </a:solidFill>
                <a:latin typeface="Arial MT"/>
                <a:cs typeface="Arial MT"/>
              </a:rPr>
              <a:t>rtu</a:t>
            </a:r>
            <a:r>
              <a:rPr dirty="0" sz="110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344B59"/>
                </a:solidFill>
                <a:latin typeface="Arial MT"/>
                <a:cs typeface="Arial MT"/>
              </a:rPr>
              <a:t>ps</a:t>
            </a:r>
            <a:r>
              <a:rPr dirty="0" sz="1100" spc="55">
                <a:solidFill>
                  <a:srgbClr val="344B59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alinhadas</a:t>
            </a:r>
            <a:r>
              <a:rPr dirty="0" sz="1100" spc="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444444"/>
                </a:solidFill>
                <a:latin typeface="Arial MT"/>
                <a:cs typeface="Arial MT"/>
              </a:rPr>
              <a:t>aos</a:t>
            </a:r>
            <a:r>
              <a:rPr dirty="0" sz="1100" spc="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 MT"/>
                <a:cs typeface="Arial MT"/>
              </a:rPr>
              <a:t>ODS</a:t>
            </a:r>
            <a:r>
              <a:rPr dirty="0" sz="1100" spc="10">
                <a:solidFill>
                  <a:srgbClr val="424242"/>
                </a:solidFill>
                <a:latin typeface="Arial MT"/>
                <a:cs typeface="Arial MT"/>
              </a:rPr>
              <a:t> com</a:t>
            </a:r>
            <a:r>
              <a:rPr dirty="0" sz="1100" spc="3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10">
                <a:solidFill>
                  <a:srgbClr val="424242"/>
                </a:solidFill>
                <a:latin typeface="Arial MT"/>
                <a:cs typeface="Arial MT"/>
              </a:rPr>
              <a:t>validação</a:t>
            </a:r>
            <a:r>
              <a:rPr dirty="0" sz="1100" spc="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0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im</a:t>
            </a:r>
            <a:r>
              <a:rPr dirty="0" sz="1100" spc="-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364159"/>
                </a:solidFill>
                <a:latin typeface="Arial MT"/>
                <a:cs typeface="Arial MT"/>
              </a:rPr>
              <a:t>pacto</a:t>
            </a:r>
            <a:r>
              <a:rPr dirty="0" sz="1100" spc="80">
                <a:solidFill>
                  <a:srgbClr val="364159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 MT"/>
                <a:cs typeface="Arial MT"/>
              </a:rPr>
              <a:t>por</a:t>
            </a:r>
            <a:r>
              <a:rPr dirty="0" sz="1100" spc="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 MT"/>
                <a:cs typeface="Arial MT"/>
              </a:rPr>
              <a:t>comité</a:t>
            </a:r>
            <a:r>
              <a:rPr dirty="0" sz="110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24242"/>
                </a:solidFill>
                <a:latin typeface="Arial MT"/>
                <a:cs typeface="Arial MT"/>
              </a:rPr>
              <a:t>especializado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1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</a:pPr>
            <a:r>
              <a:rPr dirty="0" sz="1550" spc="50">
                <a:solidFill>
                  <a:srgbClr val="2A2A2A"/>
                </a:solidFill>
                <a:latin typeface="Arial MT"/>
                <a:cs typeface="Arial MT"/>
              </a:rPr>
              <a:t>Benefícios</a:t>
            </a:r>
            <a:r>
              <a:rPr dirty="0" sz="1550" spc="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550" spc="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2A2A2A"/>
                </a:solidFill>
                <a:latin typeface="Arial MT"/>
                <a:cs typeface="Arial MT"/>
              </a:rPr>
              <a:t>sociedade</a:t>
            </a:r>
            <a:r>
              <a:rPr dirty="0" sz="1550" spc="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2A2A2A"/>
                </a:solidFill>
                <a:latin typeface="Arial MT"/>
                <a:cs typeface="Arial MT"/>
              </a:rPr>
              <a:t>e</a:t>
            </a:r>
            <a:r>
              <a:rPr dirty="0" sz="1550" spc="-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50" spc="60">
                <a:solidFill>
                  <a:srgbClr val="2A2A2A"/>
                </a:solidFill>
                <a:latin typeface="Arial MT"/>
                <a:cs typeface="Arial MT"/>
              </a:rPr>
              <a:t>economia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5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tabLst>
                <a:tab pos="341630" algn="l"/>
              </a:tabLst>
            </a:pPr>
            <a:r>
              <a:rPr dirty="0" sz="1100" spc="-25">
                <a:solidFill>
                  <a:srgbClr val="3497DB"/>
                </a:solidFill>
                <a:latin typeface="Arial MT"/>
                <a:cs typeface="Arial MT"/>
              </a:rPr>
              <a:t>tMt</a:t>
            </a:r>
            <a:r>
              <a:rPr dirty="0" sz="1100">
                <a:solidFill>
                  <a:srgbClr val="3497DB"/>
                </a:solidFill>
                <a:latin typeface="Arial MT"/>
                <a:cs typeface="Arial MT"/>
              </a:rPr>
              <a:t>	</a:t>
            </a:r>
            <a:r>
              <a:rPr dirty="0" sz="1100" spc="90">
                <a:solidFill>
                  <a:srgbClr val="424242"/>
                </a:solidFill>
                <a:latin typeface="Arial MT"/>
                <a:cs typeface="Arial MT"/>
              </a:rPr>
              <a:t>Aumento</a:t>
            </a:r>
            <a:r>
              <a:rPr dirty="0" sz="1100" spc="1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424242"/>
                </a:solidFill>
                <a:latin typeface="Arial MT"/>
                <a:cs typeface="Arial MT"/>
              </a:rPr>
              <a:t>da</a:t>
            </a:r>
            <a:r>
              <a:rPr dirty="0" sz="1100" spc="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 MT"/>
                <a:cs typeface="Arial MT"/>
              </a:rPr>
              <a:t>inclusão</a:t>
            </a:r>
            <a:r>
              <a:rPr dirty="0" sz="1100" spc="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 MT"/>
                <a:cs typeface="Arial MT"/>
              </a:rPr>
              <a:t>financeira</a:t>
            </a:r>
            <a:r>
              <a:rPr dirty="0" sz="1100" spc="11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95">
                <a:solidFill>
                  <a:srgbClr val="62728A"/>
                </a:solidFill>
                <a:latin typeface="Arial MT"/>
                <a:cs typeface="Arial MT"/>
              </a:rPr>
              <a:t>e</a:t>
            </a:r>
            <a:r>
              <a:rPr dirty="0" sz="1100" spc="-5">
                <a:solidFill>
                  <a:srgbClr val="62728A"/>
                </a:solidFill>
                <a:latin typeface="Arial MT"/>
                <a:cs typeface="Arial MT"/>
              </a:rPr>
              <a:t> </a:t>
            </a:r>
            <a:r>
              <a:rPr dirty="0" sz="1100" spc="80">
                <a:solidFill>
                  <a:srgbClr val="424242"/>
                </a:solidFill>
                <a:latin typeface="Arial MT"/>
                <a:cs typeface="Arial MT"/>
              </a:rPr>
              <a:t>engajamento</a:t>
            </a:r>
            <a:r>
              <a:rPr dirty="0" sz="1100" spc="1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6677C"/>
                </a:solidFill>
                <a:latin typeface="Arial MT"/>
                <a:cs typeface="Arial MT"/>
              </a:rPr>
              <a:t>civico</a:t>
            </a:r>
            <a:r>
              <a:rPr dirty="0" sz="1100" spc="135">
                <a:solidFill>
                  <a:srgbClr val="56677C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através</a:t>
            </a:r>
            <a:r>
              <a:rPr dirty="0" sz="1100" spc="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de</a:t>
            </a:r>
            <a:r>
              <a:rPr dirty="0" sz="1100" spc="1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 MT"/>
                <a:cs typeface="Arial MT"/>
              </a:rPr>
              <a:t>investimento</a:t>
            </a:r>
            <a:r>
              <a:rPr dirty="0" sz="1100" spc="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424242"/>
                </a:solidFill>
                <a:latin typeface="Arial MT"/>
                <a:cs typeface="Arial MT"/>
              </a:rPr>
              <a:t>participativo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64899" y="2394198"/>
            <a:ext cx="272288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95A3B3"/>
                </a:solidFill>
                <a:latin typeface="Arial MT"/>
                <a:cs typeface="Arial MT"/>
              </a:rPr>
              <a:t>8</a:t>
            </a:r>
            <a:r>
              <a:rPr dirty="0" sz="1100" spc="195">
                <a:solidFill>
                  <a:srgbClr val="95A3B3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E2FFFF"/>
                </a:solidFill>
                <a:latin typeface="Arial MT"/>
                <a:cs typeface="Arial MT"/>
              </a:rPr>
              <a:t>|</a:t>
            </a:r>
            <a:r>
              <a:rPr dirty="0" sz="1100" spc="285">
                <a:solidFill>
                  <a:srgbClr val="E2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97A0B1"/>
                </a:solidFill>
                <a:latin typeface="Arial MT"/>
                <a:cs typeface="Arial MT"/>
              </a:rPr>
              <a:t>O</a:t>
            </a:r>
            <a:r>
              <a:rPr dirty="0" sz="1100" spc="-15">
                <a:solidFill>
                  <a:srgbClr val="97A0B1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8CB3D6"/>
                </a:solidFill>
                <a:latin typeface="Arial MT"/>
                <a:cs typeface="Arial MT"/>
              </a:rPr>
              <a:t>Ecossistema</a:t>
            </a:r>
            <a:r>
              <a:rPr dirty="0" sz="1100" spc="110">
                <a:solidFill>
                  <a:srgbClr val="8CB3D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8C1CD"/>
                </a:solidFill>
                <a:latin typeface="Arial MT"/>
                <a:cs typeface="Arial MT"/>
              </a:rPr>
              <a:t>d</a:t>
            </a:r>
            <a:r>
              <a:rPr dirty="0" sz="1100">
                <a:solidFill>
                  <a:srgbClr val="99BDDB"/>
                </a:solidFill>
                <a:latin typeface="Arial MT"/>
                <a:cs typeface="Arial MT"/>
              </a:rPr>
              <a:t>e</a:t>
            </a:r>
            <a:r>
              <a:rPr dirty="0" sz="1100" spc="-75">
                <a:solidFill>
                  <a:srgbClr val="99BDDB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6B85B5"/>
                </a:solidFill>
                <a:latin typeface="Arial MT"/>
                <a:cs typeface="Arial MT"/>
              </a:rPr>
              <a:t>I</a:t>
            </a:r>
            <a:r>
              <a:rPr dirty="0" sz="1100" spc="-25">
                <a:solidFill>
                  <a:srgbClr val="95CDFF"/>
                </a:solidFill>
                <a:latin typeface="Arial MT"/>
                <a:cs typeface="Arial MT"/>
              </a:rPr>
              <a:t>nvesti</a:t>
            </a:r>
            <a:r>
              <a:rPr dirty="0" sz="1100" spc="-175">
                <a:solidFill>
                  <a:srgbClr val="95CD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EB5E2"/>
                </a:solidFill>
                <a:latin typeface="Arial MT"/>
                <a:cs typeface="Arial MT"/>
              </a:rPr>
              <a:t>mento</a:t>
            </a:r>
            <a:r>
              <a:rPr dirty="0" sz="1100" spc="15">
                <a:solidFill>
                  <a:srgbClr val="7EB5E2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B18582"/>
                </a:solidFill>
                <a:latin typeface="Arial MT"/>
                <a:cs typeface="Arial MT"/>
              </a:rPr>
              <a:t>Privado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127000"/>
            <a:ext cx="10287000" cy="698122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58861" y="277862"/>
            <a:ext cx="6470650" cy="535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Acelerar</a:t>
            </a:r>
            <a:r>
              <a:rPr dirty="0" sz="110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728CAC"/>
                </a:solidFill>
                <a:latin typeface="Arial MT"/>
                <a:cs typeface="Arial MT"/>
              </a:rPr>
              <a:t>ão</a:t>
            </a:r>
            <a:r>
              <a:rPr dirty="0" sz="1100" spc="130">
                <a:solidFill>
                  <a:srgbClr val="728CAC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5B72"/>
                </a:solidFill>
                <a:latin typeface="Arial MT"/>
                <a:cs typeface="Arial MT"/>
              </a:rPr>
              <a:t>de</a:t>
            </a:r>
            <a:r>
              <a:rPr dirty="0" sz="1100" spc="130">
                <a:solidFill>
                  <a:srgbClr val="425B72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soluções</a:t>
            </a:r>
            <a:r>
              <a:rPr dirty="0" sz="1100" spc="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424242"/>
                </a:solidFill>
                <a:latin typeface="Arial MT"/>
                <a:cs typeface="Arial MT"/>
              </a:rPr>
              <a:t>sustentãveis</a:t>
            </a:r>
            <a:r>
              <a:rPr dirty="0" sz="1100" spc="2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voltad</a:t>
            </a:r>
            <a:r>
              <a:rPr dirty="0" sz="1100" spc="-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43F6D"/>
                </a:solidFill>
                <a:latin typeface="Arial MT"/>
                <a:cs typeface="Arial MT"/>
              </a:rPr>
              <a:t>as</a:t>
            </a:r>
            <a:r>
              <a:rPr dirty="0" sz="1100" spc="140">
                <a:solidFill>
                  <a:srgbClr val="343F6D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660AA"/>
                </a:solidFill>
                <a:latin typeface="Arial MT"/>
                <a:cs typeface="Arial MT"/>
              </a:rPr>
              <a:t>para</a:t>
            </a:r>
            <a:r>
              <a:rPr dirty="0" sz="1100" spc="195">
                <a:solidFill>
                  <a:srgbClr val="3660AA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5B5B5B"/>
                </a:solidFill>
                <a:latin typeface="Arial MT"/>
                <a:cs typeface="Arial MT"/>
              </a:rPr>
              <a:t>p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roble</a:t>
            </a:r>
            <a:r>
              <a:rPr dirty="0" sz="1100" spc="-1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mas</a:t>
            </a:r>
            <a:r>
              <a:rPr dirty="0" sz="110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socia</a:t>
            </a:r>
            <a:r>
              <a:rPr dirty="0" sz="1100" spc="-1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E6774"/>
                </a:solidFill>
                <a:latin typeface="Arial MT"/>
                <a:cs typeface="Arial MT"/>
              </a:rPr>
              <a:t>is</a:t>
            </a:r>
            <a:r>
              <a:rPr dirty="0" sz="1100" spc="70">
                <a:solidFill>
                  <a:srgbClr val="5E6774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80B8"/>
                </a:solidFill>
                <a:latin typeface="Arial MT"/>
                <a:cs typeface="Arial MT"/>
              </a:rPr>
              <a:t>e</a:t>
            </a:r>
            <a:r>
              <a:rPr dirty="0" sz="1100" spc="105">
                <a:solidFill>
                  <a:srgbClr val="4280B8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424242"/>
                </a:solidFill>
                <a:latin typeface="Arial MT"/>
                <a:cs typeface="Arial MT"/>
              </a:rPr>
              <a:t>ambientais</a:t>
            </a:r>
            <a:r>
              <a:rPr dirty="0" sz="1100" spc="2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677E95"/>
                </a:solidFill>
                <a:latin typeface="Arial MT"/>
                <a:cs typeface="Arial MT"/>
              </a:rPr>
              <a:t>urgentes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5B5B5B"/>
                </a:solidFill>
                <a:latin typeface="Arial MT"/>
                <a:cs typeface="Arial MT"/>
              </a:rPr>
              <a:t>Geração</a:t>
            </a:r>
            <a:r>
              <a:rPr dirty="0" sz="1100" spc="19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100" spc="75">
                <a:solidFill>
                  <a:srgbClr val="424242"/>
                </a:solidFill>
                <a:latin typeface="Arial MT"/>
                <a:cs typeface="Arial MT"/>
              </a:rPr>
              <a:t>d</a:t>
            </a:r>
            <a:r>
              <a:rPr dirty="0" sz="1100" spc="75">
                <a:solidFill>
                  <a:srgbClr val="4F4F4F"/>
                </a:solidFill>
                <a:latin typeface="Arial MT"/>
                <a:cs typeface="Arial MT"/>
              </a:rPr>
              <a:t>e</a:t>
            </a:r>
            <a:r>
              <a:rPr dirty="0" sz="1100" spc="4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6E8095"/>
                </a:solidFill>
                <a:latin typeface="Arial MT"/>
                <a:cs typeface="Arial MT"/>
              </a:rPr>
              <a:t>e</a:t>
            </a:r>
            <a:r>
              <a:rPr dirty="0" sz="1100" spc="65">
                <a:solidFill>
                  <a:srgbClr val="3682C6"/>
                </a:solidFill>
                <a:latin typeface="Arial MT"/>
                <a:cs typeface="Arial MT"/>
              </a:rPr>
              <a:t>m</a:t>
            </a:r>
            <a:r>
              <a:rPr dirty="0" sz="1100" spc="-70">
                <a:solidFill>
                  <a:srgbClr val="3682C6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36485B"/>
                </a:solidFill>
                <a:latin typeface="Arial MT"/>
                <a:cs typeface="Arial MT"/>
              </a:rPr>
              <a:t>preg</a:t>
            </a:r>
            <a:r>
              <a:rPr dirty="0" sz="1100" spc="-150">
                <a:solidFill>
                  <a:srgbClr val="36485B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D5D5D"/>
                </a:solidFill>
                <a:latin typeface="Arial MT"/>
                <a:cs typeface="Arial MT"/>
              </a:rPr>
              <a:t>os</a:t>
            </a:r>
            <a:r>
              <a:rPr dirty="0" sz="1100" spc="12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F4F4F"/>
                </a:solidFill>
                <a:latin typeface="Arial MT"/>
                <a:cs typeface="Arial MT"/>
              </a:rPr>
              <a:t>em</a:t>
            </a:r>
            <a:r>
              <a:rPr dirty="0" sz="1100" spc="40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8418E"/>
                </a:solidFill>
                <a:latin typeface="Arial MT"/>
                <a:cs typeface="Arial MT"/>
              </a:rPr>
              <a:t>reg</a:t>
            </a:r>
            <a:r>
              <a:rPr dirty="0" sz="1100" spc="20">
                <a:solidFill>
                  <a:srgbClr val="38418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606060"/>
                </a:solidFill>
                <a:latin typeface="Arial MT"/>
                <a:cs typeface="Arial MT"/>
              </a:rPr>
              <a:t>iões</a:t>
            </a:r>
            <a:r>
              <a:rPr dirty="0" sz="1100" spc="9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periféricas</a:t>
            </a:r>
            <a:r>
              <a:rPr dirty="0" sz="110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5B5B5B"/>
                </a:solidFill>
                <a:latin typeface="Arial MT"/>
                <a:cs typeface="Arial MT"/>
              </a:rPr>
              <a:t>com</a:t>
            </a:r>
            <a:r>
              <a:rPr dirty="0" sz="1100" spc="28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424242"/>
                </a:solidFill>
                <a:latin typeface="Arial MT"/>
                <a:cs typeface="Arial MT"/>
              </a:rPr>
              <a:t>descentralização</a:t>
            </a:r>
            <a:r>
              <a:rPr dirty="0" sz="1100" spc="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85">
                <a:solidFill>
                  <a:srgbClr val="424242"/>
                </a:solidFill>
                <a:latin typeface="Arial MT"/>
                <a:cs typeface="Arial MT"/>
              </a:rPr>
              <a:t>da</a:t>
            </a:r>
            <a:r>
              <a:rPr dirty="0" sz="110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424242"/>
                </a:solidFill>
                <a:latin typeface="Arial MT"/>
                <a:cs typeface="Arial MT"/>
              </a:rPr>
              <a:t>inovação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78378" y="3302645"/>
            <a:ext cx="5484495" cy="102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95">
                <a:solidFill>
                  <a:srgbClr val="2A2A2A"/>
                </a:solidFill>
                <a:latin typeface="Arial MT"/>
                <a:cs typeface="Arial MT"/>
              </a:rPr>
              <a:t>Perguntas</a:t>
            </a:r>
            <a:r>
              <a:rPr dirty="0" sz="1500" spc="1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A2A2A"/>
                </a:solidFill>
                <a:latin typeface="Arial MT"/>
                <a:cs typeface="Arial MT"/>
              </a:rPr>
              <a:t>para</a:t>
            </a:r>
            <a:r>
              <a:rPr dirty="0" sz="1500" spc="2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2A2A2A"/>
                </a:solidFill>
                <a:latin typeface="Arial MT"/>
                <a:cs typeface="Arial MT"/>
              </a:rPr>
              <a:t>reflexão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50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</a:pP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Qua</a:t>
            </a:r>
            <a:r>
              <a:rPr dirty="0" sz="1100" spc="-1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is</a:t>
            </a:r>
            <a:r>
              <a:rPr dirty="0" sz="1100" spc="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2A2A2A"/>
                </a:solidFill>
                <a:latin typeface="Arial MT"/>
                <a:cs typeface="Arial MT"/>
              </a:rPr>
              <a:t>seriam</a:t>
            </a:r>
            <a:r>
              <a:rPr dirty="0" sz="1100" spc="1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as</a:t>
            </a:r>
            <a:r>
              <a:rPr dirty="0" sz="1100" spc="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ma</a:t>
            </a:r>
            <a:r>
              <a:rPr dirty="0" sz="110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iores</a:t>
            </a:r>
            <a:r>
              <a:rPr dirty="0" sz="110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2A2A2A"/>
                </a:solidFill>
                <a:latin typeface="Arial MT"/>
                <a:cs typeface="Arial MT"/>
              </a:rPr>
              <a:t>dificuldades</a:t>
            </a:r>
            <a:r>
              <a:rPr dirty="0" sz="1100" spc="1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pa</a:t>
            </a:r>
            <a:r>
              <a:rPr dirty="0" sz="1100" spc="-1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ra</a:t>
            </a:r>
            <a:r>
              <a:rPr dirty="0" sz="1100" spc="1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uma</a:t>
            </a:r>
            <a:r>
              <a:rPr dirty="0" sz="1100" spc="140">
                <a:solidFill>
                  <a:srgbClr val="2A2A2A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sta</a:t>
            </a:r>
            <a:r>
              <a:rPr dirty="0" sz="1100" spc="-1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rtu</a:t>
            </a:r>
            <a:r>
              <a:rPr dirty="0" sz="1100" spc="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p</a:t>
            </a:r>
            <a:r>
              <a:rPr dirty="0" sz="1100" spc="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no</a:t>
            </a:r>
            <a:r>
              <a:rPr dirty="0" sz="1100" spc="229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Brasil</a:t>
            </a:r>
            <a:r>
              <a:rPr dirty="0" sz="1100" spc="1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A2A2A"/>
                </a:solidFill>
                <a:latin typeface="Arial MT"/>
                <a:cs typeface="Arial MT"/>
              </a:rPr>
              <a:t>hoje?</a:t>
            </a:r>
            <a:endParaRPr sz="1100">
              <a:latin typeface="Arial MT"/>
              <a:cs typeface="Arial MT"/>
            </a:endParaRPr>
          </a:p>
          <a:p>
            <a:pPr marL="449580">
              <a:lnSpc>
                <a:spcPct val="100000"/>
              </a:lnSpc>
              <a:spcBef>
                <a:spcPts val="805"/>
              </a:spcBef>
            </a:pPr>
            <a:r>
              <a:rPr dirty="0" sz="1000">
                <a:solidFill>
                  <a:srgbClr val="59606E"/>
                </a:solidFill>
                <a:latin typeface="Arial MT"/>
                <a:cs typeface="Arial MT"/>
              </a:rPr>
              <a:t>Considerando</a:t>
            </a:r>
            <a:r>
              <a:rPr dirty="0" sz="1000" spc="285">
                <a:solidFill>
                  <a:srgbClr val="59606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07070"/>
                </a:solidFill>
                <a:latin typeface="Arial MT"/>
                <a:cs typeface="Arial MT"/>
              </a:rPr>
              <a:t>aspectos</a:t>
            </a:r>
            <a:r>
              <a:rPr dirty="0" sz="1000" spc="254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07070"/>
                </a:solidFill>
                <a:latin typeface="Arial MT"/>
                <a:cs typeface="Arial MT"/>
              </a:rPr>
              <a:t>burocráticos,</a:t>
            </a:r>
            <a:r>
              <a:rPr dirty="0" sz="1000" spc="27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96675"/>
                </a:solidFill>
                <a:latin typeface="Arial MT"/>
                <a:cs typeface="Arial MT"/>
              </a:rPr>
              <a:t>tri</a:t>
            </a:r>
            <a:r>
              <a:rPr dirty="0" sz="1000" spc="-25">
                <a:solidFill>
                  <a:srgbClr val="596675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4B72AC"/>
                </a:solidFill>
                <a:latin typeface="Arial MT"/>
                <a:cs typeface="Arial MT"/>
              </a:rPr>
              <a:t>DLltá</a:t>
            </a:r>
            <a:r>
              <a:rPr dirty="0" sz="1000" spc="-70">
                <a:solidFill>
                  <a:srgbClr val="4B72A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970AE"/>
                </a:solidFill>
                <a:latin typeface="Arial MT"/>
                <a:cs typeface="Arial MT"/>
              </a:rPr>
              <a:t>rios,</a:t>
            </a:r>
            <a:r>
              <a:rPr dirty="0" sz="1000" spc="110">
                <a:solidFill>
                  <a:srgbClr val="4970A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07070"/>
                </a:solidFill>
                <a:latin typeface="Arial MT"/>
                <a:cs typeface="Arial MT"/>
              </a:rPr>
              <a:t>cultura</a:t>
            </a:r>
            <a:r>
              <a:rPr dirty="0" sz="1000" spc="-6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B5477"/>
                </a:solidFill>
                <a:latin typeface="Arial MT"/>
                <a:cs typeface="Arial MT"/>
              </a:rPr>
              <a:t>is</a:t>
            </a:r>
            <a:r>
              <a:rPr dirty="0" sz="1000" spc="110">
                <a:solidFill>
                  <a:srgbClr val="4B547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97597"/>
                </a:solidFill>
                <a:latin typeface="Arial MT"/>
                <a:cs typeface="Arial MT"/>
              </a:rPr>
              <a:t>e</a:t>
            </a:r>
            <a:r>
              <a:rPr dirty="0" sz="1000" spc="100">
                <a:solidFill>
                  <a:srgbClr val="49759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B5464"/>
                </a:solidFill>
                <a:latin typeface="Arial MT"/>
                <a:cs typeface="Arial MT"/>
              </a:rPr>
              <a:t>de</a:t>
            </a:r>
            <a:r>
              <a:rPr dirty="0" sz="1000" spc="285">
                <a:solidFill>
                  <a:srgbClr val="4B546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65656"/>
                </a:solidFill>
                <a:latin typeface="Arial MT"/>
                <a:cs typeface="Arial MT"/>
              </a:rPr>
              <a:t>acesso</a:t>
            </a:r>
            <a:r>
              <a:rPr dirty="0" sz="1000" spc="21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65656"/>
                </a:solidFill>
                <a:latin typeface="Arial MT"/>
                <a:cs typeface="Arial MT"/>
              </a:rPr>
              <a:t>ao</a:t>
            </a:r>
            <a:r>
              <a:rPr dirty="0" sz="1000" spc="17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877570"/>
                </a:solidFill>
                <a:latin typeface="Arial MT"/>
                <a:cs typeface="Arial MT"/>
              </a:rPr>
              <a:t>ca</a:t>
            </a:r>
            <a:r>
              <a:rPr dirty="0" sz="1000" spc="-105">
                <a:solidFill>
                  <a:srgbClr val="87757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Arial MT"/>
                <a:cs typeface="Arial MT"/>
              </a:rPr>
              <a:t>pital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89887" y="4606974"/>
            <a:ext cx="14795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60">
                <a:solidFill>
                  <a:srgbClr val="3497DB"/>
                </a:solidFill>
                <a:latin typeface="Arial MT"/>
                <a:cs typeface="Arial MT"/>
              </a:rPr>
              <a:t>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15792" y="4590901"/>
            <a:ext cx="47974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  <a:tabLst>
                <a:tab pos="1518285" algn="l"/>
              </a:tabLst>
            </a:pPr>
            <a:r>
              <a:rPr dirty="0" sz="1100" spc="65">
                <a:solidFill>
                  <a:srgbClr val="2A2A2A"/>
                </a:solidFill>
                <a:latin typeface="Arial MT"/>
                <a:cs typeface="Arial MT"/>
              </a:rPr>
              <a:t>Como</a:t>
            </a:r>
            <a:r>
              <a:rPr dirty="0" sz="1100" spc="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2A2A2A"/>
                </a:solidFill>
                <a:latin typeface="Arial MT"/>
                <a:cs typeface="Arial MT"/>
              </a:rPr>
              <a:t>políticas</a:t>
            </a:r>
            <a:r>
              <a:rPr dirty="0" sz="110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2A2A2A"/>
                </a:solidFill>
                <a:latin typeface="Arial MT"/>
                <a:cs typeface="Arial MT"/>
              </a:rPr>
              <a:t>pú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1100" spc="30">
                <a:solidFill>
                  <a:srgbClr val="2A2A2A"/>
                </a:solidFill>
                <a:latin typeface="Arial MT"/>
                <a:cs typeface="Arial MT"/>
              </a:rPr>
              <a:t>cas</a:t>
            </a:r>
            <a:r>
              <a:rPr dirty="0" sz="110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90">
                <a:solidFill>
                  <a:srgbClr val="2A2A2A"/>
                </a:solidFill>
                <a:latin typeface="Arial MT"/>
                <a:cs typeface="Arial MT"/>
              </a:rPr>
              <a:t>poderiam</a:t>
            </a:r>
            <a:r>
              <a:rPr dirty="0" sz="1100" spc="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30">
                <a:solidFill>
                  <a:srgbClr val="2A2A2A"/>
                </a:solidFill>
                <a:latin typeface="Arial MT"/>
                <a:cs typeface="Arial MT"/>
              </a:rPr>
              <a:t>facilita</a:t>
            </a:r>
            <a:r>
              <a:rPr dirty="0" sz="1100" spc="-1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30">
                <a:solidFill>
                  <a:srgbClr val="2A2A2A"/>
                </a:solidFill>
                <a:latin typeface="Arial MT"/>
                <a:cs typeface="Arial MT"/>
              </a:rPr>
              <a:t>r</a:t>
            </a:r>
            <a:r>
              <a:rPr dirty="0" sz="1100" spc="1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30">
                <a:solidFill>
                  <a:srgbClr val="2A2A2A"/>
                </a:solidFill>
                <a:latin typeface="Arial MT"/>
                <a:cs typeface="Arial MT"/>
              </a:rPr>
              <a:t>a</a:t>
            </a:r>
            <a:r>
              <a:rPr dirty="0" sz="1100" spc="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60">
                <a:solidFill>
                  <a:srgbClr val="2A2A2A"/>
                </a:solidFill>
                <a:latin typeface="Arial MT"/>
                <a:cs typeface="Arial MT"/>
              </a:rPr>
              <a:t>captação</a:t>
            </a:r>
            <a:r>
              <a:rPr dirty="0" sz="1100" spc="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70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10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recursos?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950" spc="65">
                <a:solidFill>
                  <a:srgbClr val="4B70AF"/>
                </a:solidFill>
                <a:latin typeface="Arial MT"/>
                <a:cs typeface="Arial MT"/>
              </a:rPr>
              <a:t>I</a:t>
            </a:r>
            <a:r>
              <a:rPr dirty="0" sz="950" spc="65">
                <a:solidFill>
                  <a:srgbClr val="5285BF"/>
                </a:solidFill>
                <a:latin typeface="Arial MT"/>
                <a:cs typeface="Arial MT"/>
              </a:rPr>
              <a:t>ncen</a:t>
            </a:r>
            <a:r>
              <a:rPr dirty="0" sz="950" spc="-130">
                <a:solidFill>
                  <a:srgbClr val="5285BF"/>
                </a:solidFill>
                <a:latin typeface="Arial MT"/>
                <a:cs typeface="Arial MT"/>
              </a:rPr>
              <a:t> </a:t>
            </a:r>
            <a:r>
              <a:rPr dirty="0" sz="950" spc="50">
                <a:solidFill>
                  <a:srgbClr val="495469"/>
                </a:solidFill>
                <a:latin typeface="Arial MT"/>
                <a:cs typeface="Arial MT"/>
              </a:rPr>
              <a:t>t</a:t>
            </a:r>
            <a:r>
              <a:rPr dirty="0" sz="950" spc="50">
                <a:solidFill>
                  <a:srgbClr val="495477"/>
                </a:solidFill>
                <a:latin typeface="Arial MT"/>
                <a:cs typeface="Arial MT"/>
              </a:rPr>
              <a:t>ivos</a:t>
            </a:r>
            <a:r>
              <a:rPr dirty="0" sz="950" spc="140">
                <a:solidFill>
                  <a:srgbClr val="495477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07070"/>
                </a:solidFill>
                <a:latin typeface="Arial MT"/>
                <a:cs typeface="Arial MT"/>
              </a:rPr>
              <a:t>fiscais,</a:t>
            </a:r>
            <a:r>
              <a:rPr dirty="0" sz="950" spc="114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B5679"/>
                </a:solidFill>
                <a:latin typeface="Arial MT"/>
                <a:cs typeface="Arial MT"/>
              </a:rPr>
              <a:t>d</a:t>
            </a:r>
            <a:r>
              <a:rPr dirty="0" sz="950" spc="-125">
                <a:solidFill>
                  <a:srgbClr val="4B5679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A7972"/>
                </a:solidFill>
                <a:latin typeface="Arial MT"/>
                <a:cs typeface="Arial MT"/>
              </a:rPr>
              <a:t>esb</a:t>
            </a:r>
            <a:r>
              <a:rPr dirty="0" sz="950" spc="-145">
                <a:solidFill>
                  <a:srgbClr val="8A7972"/>
                </a:solidFill>
                <a:latin typeface="Arial MT"/>
                <a:cs typeface="Arial MT"/>
              </a:rPr>
              <a:t> </a:t>
            </a:r>
            <a:r>
              <a:rPr dirty="0" sz="950" spc="55">
                <a:solidFill>
                  <a:srgbClr val="4B90C8"/>
                </a:solidFill>
                <a:latin typeface="Arial MT"/>
                <a:cs typeface="Arial MT"/>
              </a:rPr>
              <a:t>u</a:t>
            </a:r>
            <a:r>
              <a:rPr dirty="0" sz="950" spc="55">
                <a:solidFill>
                  <a:srgbClr val="566672"/>
                </a:solidFill>
                <a:latin typeface="Arial MT"/>
                <a:cs typeface="Arial MT"/>
              </a:rPr>
              <a:t>roc</a:t>
            </a:r>
            <a:r>
              <a:rPr dirty="0" sz="950" spc="-70">
                <a:solidFill>
                  <a:srgbClr val="56667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rat</a:t>
            </a:r>
            <a:r>
              <a:rPr dirty="0" sz="950" spc="-12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5E5E5E"/>
                </a:solidFill>
                <a:latin typeface="Arial MT"/>
                <a:cs typeface="Arial MT"/>
              </a:rPr>
              <a:t>iza</a:t>
            </a:r>
            <a:r>
              <a:rPr dirty="0" sz="950" spc="-13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A57E7E"/>
                </a:solidFill>
                <a:latin typeface="Arial MT"/>
                <a:cs typeface="Arial MT"/>
              </a:rPr>
              <a:t>çâo,</a:t>
            </a:r>
            <a:r>
              <a:rPr dirty="0" sz="950" spc="114">
                <a:solidFill>
                  <a:srgbClr val="A57E7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27EB5"/>
                </a:solidFill>
                <a:latin typeface="Arial MT"/>
                <a:cs typeface="Arial MT"/>
              </a:rPr>
              <a:t>p</a:t>
            </a:r>
            <a:r>
              <a:rPr dirty="0" sz="950" spc="-130">
                <a:solidFill>
                  <a:srgbClr val="527EB5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C7C7C"/>
                </a:solidFill>
                <a:latin typeface="Arial MT"/>
                <a:cs typeface="Arial MT"/>
              </a:rPr>
              <a:t>rog</a:t>
            </a:r>
            <a:r>
              <a:rPr dirty="0" sz="950" spc="-4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65656"/>
                </a:solidFill>
                <a:latin typeface="Arial MT"/>
                <a:cs typeface="Arial MT"/>
              </a:rPr>
              <a:t>ram</a:t>
            </a:r>
            <a:r>
              <a:rPr dirty="0" sz="950" spc="2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B70AF"/>
                </a:solidFill>
                <a:latin typeface="Arial MT"/>
                <a:cs typeface="Arial MT"/>
              </a:rPr>
              <a:t>as</a:t>
            </a:r>
            <a:r>
              <a:rPr dirty="0" sz="950" spc="145">
                <a:solidFill>
                  <a:srgbClr val="4B70A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A7972"/>
                </a:solidFill>
                <a:latin typeface="Arial MT"/>
                <a:cs typeface="Arial MT"/>
              </a:rPr>
              <a:t>es</a:t>
            </a:r>
            <a:r>
              <a:rPr dirty="0" sz="950">
                <a:solidFill>
                  <a:srgbClr val="4B70AF"/>
                </a:solidFill>
                <a:latin typeface="Arial MT"/>
                <a:cs typeface="Arial MT"/>
              </a:rPr>
              <a:t>DeC</a:t>
            </a:r>
            <a:r>
              <a:rPr dirty="0" sz="950">
                <a:solidFill>
                  <a:srgbClr val="4B90C8"/>
                </a:solidFill>
                <a:latin typeface="Arial MT"/>
                <a:cs typeface="Arial MT"/>
              </a:rPr>
              <a:t>íficos</a:t>
            </a:r>
            <a:r>
              <a:rPr dirty="0" sz="950" spc="11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4B5477"/>
                </a:solidFill>
                <a:latin typeface="Arial MT"/>
                <a:cs typeface="Arial MT"/>
              </a:rPr>
              <a:t>d</a:t>
            </a:r>
            <a:r>
              <a:rPr dirty="0" sz="950" spc="70">
                <a:solidFill>
                  <a:srgbClr val="8A7972"/>
                </a:solidFill>
                <a:latin typeface="Arial MT"/>
                <a:cs typeface="Arial MT"/>
              </a:rPr>
              <a:t>e</a:t>
            </a:r>
            <a:r>
              <a:rPr dirty="0" sz="950" spc="160">
                <a:solidFill>
                  <a:srgbClr val="8A797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95469"/>
                </a:solidFill>
                <a:latin typeface="Arial MT"/>
                <a:cs typeface="Arial MT"/>
              </a:rPr>
              <a:t>fo</a:t>
            </a:r>
            <a:r>
              <a:rPr dirty="0" sz="950" spc="-65">
                <a:solidFill>
                  <a:srgbClr val="495469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47580"/>
                </a:solidFill>
                <a:latin typeface="Arial MT"/>
                <a:cs typeface="Arial MT"/>
              </a:rPr>
              <a:t>m</a:t>
            </a:r>
            <a:r>
              <a:rPr dirty="0" sz="950" spc="-15">
                <a:solidFill>
                  <a:srgbClr val="647580"/>
                </a:solidFill>
                <a:latin typeface="Arial MT"/>
                <a:cs typeface="Arial MT"/>
              </a:rPr>
              <a:t> </a:t>
            </a:r>
            <a:r>
              <a:rPr dirty="0" sz="950" spc="60">
                <a:solidFill>
                  <a:srgbClr val="8A7972"/>
                </a:solidFill>
                <a:latin typeface="Arial MT"/>
                <a:cs typeface="Arial MT"/>
              </a:rPr>
              <a:t>ento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17554" y="5308848"/>
            <a:ext cx="55124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dirty="0" sz="1100" spc="120">
                <a:solidFill>
                  <a:srgbClr val="2A2A2A"/>
                </a:solidFill>
                <a:latin typeface="Arial MT"/>
                <a:cs typeface="Arial MT"/>
              </a:rPr>
              <a:t>Que</a:t>
            </a:r>
            <a:r>
              <a:rPr dirty="0" sz="1100" spc="-1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85">
                <a:solidFill>
                  <a:srgbClr val="2A2A2A"/>
                </a:solidFill>
                <a:latin typeface="Arial MT"/>
                <a:cs typeface="Arial MT"/>
              </a:rPr>
              <a:t>tipos</a:t>
            </a:r>
            <a:r>
              <a:rPr dirty="0" sz="110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110">
                <a:solidFill>
                  <a:srgbClr val="2A2A2A"/>
                </a:solidFill>
                <a:latin typeface="Arial MT"/>
                <a:cs typeface="Arial MT"/>
              </a:rPr>
              <a:t>de</a:t>
            </a:r>
            <a:r>
              <a:rPr dirty="0" sz="1100" spc="-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2A2A2A"/>
                </a:solidFill>
                <a:latin typeface="Arial MT"/>
                <a:cs typeface="Arial MT"/>
              </a:rPr>
              <a:t>parcerias</a:t>
            </a:r>
            <a:r>
              <a:rPr dirty="0" sz="1100" spc="1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90">
                <a:solidFill>
                  <a:srgbClr val="2A2A2A"/>
                </a:solidFill>
                <a:latin typeface="Arial MT"/>
                <a:cs typeface="Arial MT"/>
              </a:rPr>
              <a:t>poderiam</a:t>
            </a:r>
            <a:r>
              <a:rPr dirty="0" sz="1100" spc="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2A2A2A"/>
                </a:solidFill>
                <a:latin typeface="Arial MT"/>
                <a:cs typeface="Arial MT"/>
              </a:rPr>
              <a:t>fortalecer</a:t>
            </a:r>
            <a:r>
              <a:rPr dirty="0" sz="1100" spc="17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65">
                <a:solidFill>
                  <a:srgbClr val="2A2A2A"/>
                </a:solidFill>
                <a:latin typeface="Arial MT"/>
                <a:cs typeface="Arial MT"/>
              </a:rPr>
              <a:t>projetos</a:t>
            </a:r>
            <a:r>
              <a:rPr dirty="0" sz="1100" spc="8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A2A2A"/>
                </a:solidFill>
                <a:latin typeface="Arial MT"/>
                <a:cs typeface="Arial MT"/>
              </a:rPr>
              <a:t>inovadores?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950">
                <a:solidFill>
                  <a:srgbClr val="4B79B1"/>
                </a:solidFill>
                <a:latin typeface="Arial MT"/>
                <a:cs typeface="Arial MT"/>
              </a:rPr>
              <a:t>U</a:t>
            </a:r>
            <a:r>
              <a:rPr dirty="0" sz="950">
                <a:solidFill>
                  <a:srgbClr val="4B90C8"/>
                </a:solidFill>
                <a:latin typeface="Arial MT"/>
                <a:cs typeface="Arial MT"/>
              </a:rPr>
              <a:t>n</a:t>
            </a:r>
            <a:r>
              <a:rPr dirty="0" sz="950" spc="-12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E5E5E"/>
                </a:solidFill>
                <a:latin typeface="Arial MT"/>
                <a:cs typeface="Arial MT"/>
              </a:rPr>
              <a:t>íve</a:t>
            </a:r>
            <a:r>
              <a:rPr dirty="0" sz="950">
                <a:solidFill>
                  <a:srgbClr val="4B70AF"/>
                </a:solidFill>
                <a:latin typeface="Arial MT"/>
                <a:cs typeface="Arial MT"/>
              </a:rPr>
              <a:t>rsid</a:t>
            </a:r>
            <a:r>
              <a:rPr dirty="0" sz="950">
                <a:solidFill>
                  <a:srgbClr val="4B5477"/>
                </a:solidFill>
                <a:latin typeface="Arial MT"/>
                <a:cs typeface="Arial MT"/>
              </a:rPr>
              <a:t>a</a:t>
            </a:r>
            <a:r>
              <a:rPr dirty="0" sz="950" spc="-130">
                <a:solidFill>
                  <a:srgbClr val="4B5477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4B70AF"/>
                </a:solidFill>
                <a:latin typeface="Arial MT"/>
                <a:cs typeface="Arial MT"/>
              </a:rPr>
              <a:t>d</a:t>
            </a:r>
            <a:r>
              <a:rPr dirty="0" sz="950" spc="-20">
                <a:solidFill>
                  <a:srgbClr val="4B70A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27272"/>
                </a:solidFill>
                <a:latin typeface="Arial MT"/>
                <a:cs typeface="Arial MT"/>
              </a:rPr>
              <a:t>e-e</a:t>
            </a:r>
            <a:r>
              <a:rPr dirty="0" sz="950" spc="-16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4B90C8"/>
                </a:solidFill>
                <a:latin typeface="Arial MT"/>
                <a:cs typeface="Arial MT"/>
              </a:rPr>
              <a:t>m</a:t>
            </a:r>
            <a:r>
              <a:rPr dirty="0" sz="950" spc="-2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47CB5"/>
                </a:solidFill>
                <a:latin typeface="Arial MT"/>
                <a:cs typeface="Arial MT"/>
              </a:rPr>
              <a:t>p</a:t>
            </a:r>
            <a:r>
              <a:rPr dirty="0" sz="950">
                <a:solidFill>
                  <a:srgbClr val="4B70AF"/>
                </a:solidFill>
                <a:latin typeface="Arial MT"/>
                <a:cs typeface="Arial MT"/>
              </a:rPr>
              <a:t>resa,</a:t>
            </a:r>
            <a:r>
              <a:rPr dirty="0" sz="950" spc="80">
                <a:solidFill>
                  <a:srgbClr val="4B70A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07070"/>
                </a:solidFill>
                <a:latin typeface="Arial MT"/>
                <a:cs typeface="Arial MT"/>
              </a:rPr>
              <a:t>co</a:t>
            </a:r>
            <a:r>
              <a:rPr dirty="0" sz="950" spc="-16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B90C8"/>
                </a:solidFill>
                <a:latin typeface="Arial MT"/>
                <a:cs typeface="Arial MT"/>
              </a:rPr>
              <a:t>rpo</a:t>
            </a:r>
            <a:r>
              <a:rPr dirty="0" sz="950" spc="2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47474"/>
                </a:solidFill>
                <a:latin typeface="Arial MT"/>
                <a:cs typeface="Arial MT"/>
              </a:rPr>
              <a:t>rate</a:t>
            </a:r>
            <a:r>
              <a:rPr dirty="0" sz="950" spc="125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950" spc="80">
                <a:solidFill>
                  <a:srgbClr val="505783"/>
                </a:solidFill>
                <a:latin typeface="Arial MT"/>
                <a:cs typeface="Arial MT"/>
              </a:rPr>
              <a:t>ventu</a:t>
            </a:r>
            <a:r>
              <a:rPr dirty="0" sz="950" spc="-135">
                <a:solidFill>
                  <a:srgbClr val="50578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46474"/>
                </a:solidFill>
                <a:latin typeface="Arial MT"/>
                <a:cs typeface="Arial MT"/>
              </a:rPr>
              <a:t>re,</a:t>
            </a:r>
            <a:r>
              <a:rPr dirty="0" sz="950" spc="95">
                <a:solidFill>
                  <a:srgbClr val="54647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285BF"/>
                </a:solidFill>
                <a:latin typeface="Arial MT"/>
                <a:cs typeface="Arial MT"/>
              </a:rPr>
              <a:t>n</a:t>
            </a:r>
            <a:r>
              <a:rPr dirty="0" sz="950" spc="-100">
                <a:solidFill>
                  <a:srgbClr val="5285B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B6D69"/>
                </a:solidFill>
                <a:latin typeface="Arial MT"/>
                <a:cs typeface="Arial MT"/>
              </a:rPr>
              <a:t>u</a:t>
            </a:r>
            <a:r>
              <a:rPr dirty="0" sz="950" spc="-120">
                <a:solidFill>
                  <a:srgbClr val="7B6D69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4B72AC"/>
                </a:solidFill>
                <a:latin typeface="Arial MT"/>
                <a:cs typeface="Arial MT"/>
              </a:rPr>
              <a:t>Ds</a:t>
            </a:r>
            <a:r>
              <a:rPr dirty="0" sz="950" spc="110">
                <a:solidFill>
                  <a:srgbClr val="4B72AC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4B5464"/>
                </a:solidFill>
                <a:latin typeface="Arial MT"/>
                <a:cs typeface="Arial MT"/>
              </a:rPr>
              <a:t>d</a:t>
            </a:r>
            <a:r>
              <a:rPr dirty="0" sz="950" spc="-25">
                <a:solidFill>
                  <a:srgbClr val="4B5464"/>
                </a:solidFill>
                <a:latin typeface="Arial MT"/>
                <a:cs typeface="Arial MT"/>
              </a:rPr>
              <a:t> </a:t>
            </a:r>
            <a:r>
              <a:rPr dirty="0" sz="950" spc="50">
                <a:solidFill>
                  <a:srgbClr val="5985A8"/>
                </a:solidFill>
                <a:latin typeface="Arial MT"/>
                <a:cs typeface="Arial MT"/>
              </a:rPr>
              <a:t>e</a:t>
            </a:r>
            <a:r>
              <a:rPr dirty="0" sz="950" spc="85">
                <a:solidFill>
                  <a:srgbClr val="5985A8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69759A"/>
                </a:solidFill>
                <a:latin typeface="Arial MT"/>
                <a:cs typeface="Arial MT"/>
              </a:rPr>
              <a:t>inovar</a:t>
            </a:r>
            <a:r>
              <a:rPr dirty="0" sz="950" spc="-45">
                <a:solidFill>
                  <a:srgbClr val="69759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990C8"/>
                </a:solidFill>
                <a:latin typeface="Arial MT"/>
                <a:cs typeface="Arial MT"/>
              </a:rPr>
              <a:t>âo</a:t>
            </a:r>
            <a:r>
              <a:rPr dirty="0" sz="950" spc="150">
                <a:solidFill>
                  <a:srgbClr val="4990C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A7972"/>
                </a:solidFill>
                <a:latin typeface="Arial MT"/>
                <a:cs typeface="Arial MT"/>
              </a:rPr>
              <a:t>e</a:t>
            </a:r>
            <a:r>
              <a:rPr dirty="0" sz="950" spc="125">
                <a:solidFill>
                  <a:srgbClr val="8A797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B7EB5"/>
                </a:solidFill>
                <a:latin typeface="Arial MT"/>
                <a:cs typeface="Arial MT"/>
              </a:rPr>
              <a:t>col</a:t>
            </a:r>
            <a:r>
              <a:rPr dirty="0" sz="950" spc="10">
                <a:solidFill>
                  <a:srgbClr val="4B7EB5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4B90C8"/>
                </a:solidFill>
                <a:latin typeface="Arial MT"/>
                <a:cs typeface="Arial MT"/>
              </a:rPr>
              <a:t>a</a:t>
            </a:r>
            <a:r>
              <a:rPr dirty="0" sz="950" spc="-12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4B72AC"/>
                </a:solidFill>
                <a:latin typeface="Arial MT"/>
                <a:cs typeface="Arial MT"/>
              </a:rPr>
              <a:t>Do</a:t>
            </a:r>
            <a:r>
              <a:rPr dirty="0" sz="950" spc="-150">
                <a:solidFill>
                  <a:srgbClr val="4B72AC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546472"/>
                </a:solidFill>
                <a:latin typeface="Arial MT"/>
                <a:cs typeface="Arial MT"/>
              </a:rPr>
              <a:t>ra</a:t>
            </a:r>
            <a:r>
              <a:rPr dirty="0" sz="950" spc="-125">
                <a:solidFill>
                  <a:srgbClr val="54647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9707E"/>
                </a:solidFill>
                <a:latin typeface="Arial MT"/>
                <a:cs typeface="Arial MT"/>
              </a:rPr>
              <a:t>çü</a:t>
            </a:r>
            <a:r>
              <a:rPr dirty="0" sz="950" spc="-160">
                <a:solidFill>
                  <a:srgbClr val="69707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D95CA"/>
                </a:solidFill>
                <a:latin typeface="Arial MT"/>
                <a:cs typeface="Arial MT"/>
              </a:rPr>
              <a:t>o</a:t>
            </a:r>
            <a:r>
              <a:rPr dirty="0" sz="950" spc="95">
                <a:solidFill>
                  <a:srgbClr val="4D95CA"/>
                </a:solidFill>
                <a:latin typeface="Arial MT"/>
                <a:cs typeface="Arial MT"/>
              </a:rPr>
              <a:t> </a:t>
            </a:r>
            <a:r>
              <a:rPr dirty="0" sz="950" spc="65">
                <a:solidFill>
                  <a:srgbClr val="A77C7E"/>
                </a:solidFill>
                <a:latin typeface="Arial MT"/>
                <a:cs typeface="Arial MT"/>
              </a:rPr>
              <a:t>inte</a:t>
            </a:r>
            <a:r>
              <a:rPr dirty="0" sz="950" spc="65">
                <a:solidFill>
                  <a:srgbClr val="4970AE"/>
                </a:solidFill>
                <a:latin typeface="Arial MT"/>
                <a:cs typeface="Arial MT"/>
              </a:rPr>
              <a:t>r</a:t>
            </a:r>
            <a:r>
              <a:rPr dirty="0" sz="950" spc="-95">
                <a:solidFill>
                  <a:srgbClr val="4970A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B90C8"/>
                </a:solidFill>
                <a:latin typeface="Arial MT"/>
                <a:cs typeface="Arial MT"/>
              </a:rPr>
              <a:t>na</a:t>
            </a:r>
            <a:r>
              <a:rPr dirty="0" sz="950" spc="-135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E5E5E"/>
                </a:solidFill>
                <a:latin typeface="Arial MT"/>
                <a:cs typeface="Arial MT"/>
              </a:rPr>
              <a:t>cio</a:t>
            </a:r>
            <a:r>
              <a:rPr dirty="0" sz="950" spc="-4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B90C8"/>
                </a:solidFill>
                <a:latin typeface="Arial MT"/>
                <a:cs typeface="Arial MT"/>
              </a:rPr>
              <a:t>n</a:t>
            </a:r>
            <a:r>
              <a:rPr dirty="0" sz="950" spc="-130">
                <a:solidFill>
                  <a:srgbClr val="4B90C8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565656"/>
                </a:solidFill>
                <a:latin typeface="Arial MT"/>
                <a:cs typeface="Arial MT"/>
              </a:rPr>
              <a:t>al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68568" y="6219676"/>
            <a:ext cx="6327140" cy="668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Espaço</a:t>
            </a:r>
            <a:r>
              <a:rPr dirty="0" sz="1100" spc="9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pa</a:t>
            </a:r>
            <a:r>
              <a:rPr dirty="0" sz="1100" spc="-19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ra</a:t>
            </a:r>
            <a:r>
              <a:rPr dirty="0" sz="1100" spc="1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55">
                <a:solidFill>
                  <a:srgbClr val="2A2A2A"/>
                </a:solidFill>
                <a:latin typeface="Arial MT"/>
                <a:cs typeface="Arial MT"/>
              </a:rPr>
              <a:t>interação</a:t>
            </a:r>
            <a:r>
              <a:rPr dirty="0" sz="1100" spc="1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80">
                <a:solidFill>
                  <a:srgbClr val="2A2A2A"/>
                </a:solidFill>
                <a:latin typeface="Arial MT"/>
                <a:cs typeface="Arial MT"/>
              </a:rPr>
              <a:t>com</a:t>
            </a:r>
            <a:r>
              <a:rPr dirty="0" sz="1100" spc="19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A2A2A"/>
                </a:solidFill>
                <a:latin typeface="Arial MT"/>
                <a:cs typeface="Arial MT"/>
              </a:rPr>
              <a:t>a</a:t>
            </a:r>
            <a:r>
              <a:rPr dirty="0" sz="1100" spc="95">
                <a:solidFill>
                  <a:srgbClr val="2A2A2A"/>
                </a:solidFill>
                <a:latin typeface="Arial MT"/>
                <a:cs typeface="Arial MT"/>
              </a:rPr>
              <a:t> turma</a:t>
            </a:r>
            <a:endParaRPr sz="1100">
              <a:latin typeface="Arial MT"/>
              <a:cs typeface="Arial MT"/>
            </a:endParaRPr>
          </a:p>
          <a:p>
            <a:pPr marL="14604" marR="5080" indent="-2540">
              <a:lnSpc>
                <a:spcPct val="117200"/>
              </a:lnSpc>
              <a:spcBef>
                <a:spcPts val="790"/>
              </a:spcBef>
            </a:pPr>
            <a:r>
              <a:rPr dirty="0" sz="1050">
                <a:solidFill>
                  <a:srgbClr val="778CA8"/>
                </a:solidFill>
                <a:latin typeface="Arial MT"/>
                <a:cs typeface="Arial MT"/>
              </a:rPr>
              <a:t>Com</a:t>
            </a:r>
            <a:r>
              <a:rPr dirty="0" sz="1050">
                <a:solidFill>
                  <a:srgbClr val="3660A8"/>
                </a:solidFill>
                <a:latin typeface="Arial MT"/>
                <a:cs typeface="Arial MT"/>
              </a:rPr>
              <a:t>pa</a:t>
            </a:r>
            <a:r>
              <a:rPr dirty="0" sz="1050" spc="-130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F4F4F"/>
                </a:solidFill>
                <a:latin typeface="Arial MT"/>
                <a:cs typeface="Arial MT"/>
              </a:rPr>
              <a:t>rtilhe</a:t>
            </a:r>
            <a:r>
              <a:rPr dirty="0" sz="1050" spc="8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7C8CB3"/>
                </a:solidFill>
                <a:latin typeface="Arial MT"/>
                <a:cs typeface="Arial MT"/>
              </a:rPr>
              <a:t>su</a:t>
            </a:r>
            <a:r>
              <a:rPr dirty="0" sz="1050" spc="-135">
                <a:solidFill>
                  <a:srgbClr val="7C8CB3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424242"/>
                </a:solidFill>
                <a:latin typeface="Arial MT"/>
                <a:cs typeface="Arial MT"/>
              </a:rPr>
              <a:t>as</a:t>
            </a:r>
            <a:r>
              <a:rPr dirty="0" sz="1050" spc="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66693"/>
                </a:solidFill>
                <a:latin typeface="Arial MT"/>
                <a:cs typeface="Arial MT"/>
              </a:rPr>
              <a:t>experiências</a:t>
            </a:r>
            <a:r>
              <a:rPr dirty="0" sz="1050" spc="260">
                <a:solidFill>
                  <a:srgbClr val="36669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7E6769"/>
                </a:solidFill>
                <a:latin typeface="Arial MT"/>
                <a:cs typeface="Arial MT"/>
              </a:rPr>
              <a:t>e</a:t>
            </a:r>
            <a:r>
              <a:rPr dirty="0" sz="1050" spc="125">
                <a:solidFill>
                  <a:srgbClr val="7E6769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24242"/>
                </a:solidFill>
                <a:latin typeface="Arial MT"/>
                <a:cs typeface="Arial MT"/>
              </a:rPr>
              <a:t>opiniões</a:t>
            </a:r>
            <a:r>
              <a:rPr dirty="0" sz="105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867AC"/>
                </a:solidFill>
                <a:latin typeface="Arial MT"/>
                <a:cs typeface="Arial MT"/>
              </a:rPr>
              <a:t>sobre</a:t>
            </a:r>
            <a:r>
              <a:rPr dirty="0" sz="1050" spc="95">
                <a:solidFill>
                  <a:srgbClr val="3867AC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7091B5"/>
                </a:solidFill>
                <a:latin typeface="Arial MT"/>
                <a:cs typeface="Arial MT"/>
              </a:rPr>
              <a:t>os</a:t>
            </a:r>
            <a:r>
              <a:rPr dirty="0" sz="1050" spc="85">
                <a:solidFill>
                  <a:srgbClr val="7091B5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7091B5"/>
                </a:solidFill>
                <a:latin typeface="Arial MT"/>
                <a:cs typeface="Arial MT"/>
              </a:rPr>
              <a:t>desafios</a:t>
            </a:r>
            <a:r>
              <a:rPr dirty="0" sz="1050" spc="130">
                <a:solidFill>
                  <a:srgbClr val="7091B5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66693"/>
                </a:solidFill>
                <a:latin typeface="Arial MT"/>
                <a:cs typeface="Arial MT"/>
              </a:rPr>
              <a:t>enfrentados</a:t>
            </a:r>
            <a:r>
              <a:rPr dirty="0" sz="1050" spc="180">
                <a:solidFill>
                  <a:srgbClr val="36669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660A8"/>
                </a:solidFill>
                <a:latin typeface="Arial MT"/>
                <a:cs typeface="Arial MT"/>
              </a:rPr>
              <a:t>por</a:t>
            </a:r>
            <a:r>
              <a:rPr dirty="0" sz="1050" spc="155">
                <a:solidFill>
                  <a:srgbClr val="3660A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B80BF"/>
                </a:solidFill>
                <a:latin typeface="Arial MT"/>
                <a:cs typeface="Arial MT"/>
              </a:rPr>
              <a:t>empreendedores</a:t>
            </a:r>
            <a:r>
              <a:rPr dirty="0" sz="1050" spc="15">
                <a:solidFill>
                  <a:srgbClr val="3B80B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B80BF"/>
                </a:solidFill>
                <a:latin typeface="Arial MT"/>
                <a:cs typeface="Arial MT"/>
              </a:rPr>
              <a:t>e</a:t>
            </a:r>
            <a:r>
              <a:rPr dirty="0" sz="1050" spc="50">
                <a:solidFill>
                  <a:srgbClr val="3B80BF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3D72BA"/>
                </a:solidFill>
                <a:latin typeface="Arial MT"/>
                <a:cs typeface="Arial MT"/>
              </a:rPr>
              <a:t>como </a:t>
            </a:r>
            <a:r>
              <a:rPr dirty="0" sz="1050">
                <a:solidFill>
                  <a:srgbClr val="424242"/>
                </a:solidFill>
                <a:latin typeface="Arial MT"/>
                <a:cs typeface="Arial MT"/>
              </a:rPr>
              <a:t>superá-los</a:t>
            </a:r>
            <a:r>
              <a:rPr dirty="0" sz="1050" spc="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880C4"/>
                </a:solidFill>
                <a:latin typeface="Arial MT"/>
                <a:cs typeface="Arial MT"/>
              </a:rPr>
              <a:t>no</a:t>
            </a:r>
            <a:r>
              <a:rPr dirty="0" sz="1050" spc="100">
                <a:solidFill>
                  <a:srgbClr val="3880C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94949"/>
                </a:solidFill>
                <a:latin typeface="Arial MT"/>
                <a:cs typeface="Arial MT"/>
              </a:rPr>
              <a:t>contexto</a:t>
            </a:r>
            <a:r>
              <a:rPr dirty="0" sz="1050" spc="18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4D4D4D"/>
                </a:solidFill>
                <a:latin typeface="Arial MT"/>
                <a:cs typeface="Arial MT"/>
              </a:rPr>
              <a:t>brasileiro.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2025-09-15T19:13:32Z</dcterms:created>
  <dcterms:modified xsi:type="dcterms:W3CDTF">2025-09-15T19:13:32Z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2025-09-15T00:00:00Z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2025-09-15T00:00:00Z</vt:filetime>
  </property>
</Properties>
</file>