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Garamond" panose="02020404030301010803" pitchFamily="18" charset="0"/>
      <p:regular r:id="rId12"/>
      <p:bold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00505000000020004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 Py" initials="IP" lastIdx="1" clrIdx="0">
    <p:extLst>
      <p:ext uri="{19B8F6BF-5375-455C-9EA6-DF929625EA0E}">
        <p15:presenceInfo xmlns:p15="http://schemas.microsoft.com/office/powerpoint/2012/main" userId="ISA P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179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3965d65b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cf3965d65b_1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cf3965d65b_1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294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f3965d65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f3965d65b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cf3965d65b_1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77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f3965d65b_1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cf3965d65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07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f3965d65b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cf3965d65b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44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f3965d65b_1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cf3965d65b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56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f3965d65b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cf3965d65b_1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cf3965d65b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312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f3965d65b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cf3965d65b_1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cf3965d65b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739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12" y="0"/>
            <a:ext cx="3490722" cy="4771622"/>
          </a:xfrm>
          <a:prstGeom prst="rect">
            <a:avLst/>
          </a:prstGeom>
          <a:solidFill>
            <a:srgbClr val="00669E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82600" y="589787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094238" y="609599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82599" y="2282288"/>
            <a:ext cx="2638175" cy="229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4515948"/>
            <a:ext cx="9144000" cy="62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4515948"/>
            <a:ext cx="9144000" cy="62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4515948"/>
            <a:ext cx="9144000" cy="62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825038" y="348386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74" name="Google Shape;74;p17"/>
          <p:cNvCxnSpPr/>
          <p:nvPr/>
        </p:nvCxnSpPr>
        <p:spPr>
          <a:xfrm>
            <a:off x="905743" y="3356056"/>
            <a:ext cx="740664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4515948"/>
            <a:ext cx="9144000" cy="62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822960" y="406409"/>
            <a:ext cx="7543800" cy="211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822960" y="349758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960120" y="2523502"/>
            <a:ext cx="740664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4515948"/>
            <a:ext cx="9144000" cy="62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822960" y="1590675"/>
            <a:ext cx="3479802" cy="281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4886958" y="1590675"/>
            <a:ext cx="3479802" cy="281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4515948"/>
            <a:ext cx="9144000" cy="62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822960" y="2218706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886958" y="1543050"/>
            <a:ext cx="3479802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4"/>
          </p:nvPr>
        </p:nvSpPr>
        <p:spPr>
          <a:xfrm>
            <a:off x="4886958" y="2218705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4515948"/>
            <a:ext cx="9144000" cy="62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4515948"/>
            <a:ext cx="9144000" cy="62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letamente Blanco">
  <p:cSld name="Completamente Blanc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 rot="5400000">
            <a:off x="3184526" y="-780415"/>
            <a:ext cx="2820668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4515948"/>
            <a:ext cx="9144000" cy="62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 rot="5400000">
            <a:off x="5369551" y="1483351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 rot="5400000">
            <a:off x="1369051" y="-431174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pic>
        <p:nvPicPr>
          <p:cNvPr id="107" name="Google Shape;10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4515948"/>
            <a:ext cx="9144000" cy="62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Énfasis">
  <p:cSld name="Énfasi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7678B"/>
              </a:gs>
              <a:gs pos="50000">
                <a:srgbClr val="0A95CA"/>
              </a:gs>
              <a:gs pos="100000">
                <a:srgbClr val="0DB3F3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825038" y="348386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112" name="Google Shape;112;p25"/>
          <p:cNvCxnSpPr/>
          <p:nvPr/>
        </p:nvCxnSpPr>
        <p:spPr>
          <a:xfrm>
            <a:off x="905743" y="3356056"/>
            <a:ext cx="740664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895149" y="1423035"/>
            <a:ext cx="74752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hyperlink" Target="https://devjuanbenitez.github.io/TP_FINAL_API/result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 descr="https://cdn.shortpixel.ai/client/q_glossy,ret_img,w_300/http:/kb.rolosa.com/wp-content/uploads/2019/11/imgfirma_elec_digi-300x150.png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 descr="https://cdn.shortpixel.ai/client/q_glossy,ret_img,w_300/http:/kb.rolosa.com/wp-content/uploads/2019/11/imgfirma_elec_digi-300x150.png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 descr="https://cdn.shortpixel.ai/client/q_glossy,ret_img,w_300/http:/kb.rolosa.com/wp-content/uploads/2019/11/imgfirma_elec_digi-300x150.png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2"/>
          </p:nvPr>
        </p:nvSpPr>
        <p:spPr>
          <a:xfrm>
            <a:off x="116675" y="484150"/>
            <a:ext cx="3207300" cy="4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 sz="2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Testing de Software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s" sz="2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API REST con Jmeter</a:t>
            </a:r>
            <a:endParaRPr sz="2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endParaRPr sz="2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s" sz="1700" b="1">
                <a:latin typeface="Montserrat"/>
                <a:ea typeface="Montserrat"/>
                <a:cs typeface="Montserrat"/>
                <a:sym typeface="Montserrat"/>
              </a:rPr>
              <a:t>Alumno: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15900" lvl="0" indent="-197961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s" sz="17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Juan Benítez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15900" lvl="0" indent="-197961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Julio Kanazawa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s" sz="1700" b="1">
                <a:latin typeface="Montserrat"/>
                <a:ea typeface="Montserrat"/>
                <a:cs typeface="Montserrat"/>
                <a:sym typeface="Montserrat"/>
              </a:rPr>
              <a:t>Materia: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Diseño Avanzado de Pruebas de Software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s" sz="1700" b="1">
                <a:latin typeface="Montserrat"/>
                <a:ea typeface="Montserrat"/>
                <a:cs typeface="Montserrat"/>
                <a:sym typeface="Montserrat"/>
              </a:rPr>
              <a:t>Profesor</a:t>
            </a: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54000" lvl="0" indent="-236061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Julio Cesar Mello Román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endParaRPr sz="1100"/>
          </a:p>
        </p:txBody>
      </p:sp>
      <p:sp>
        <p:nvSpPr>
          <p:cNvPr id="122" name="Google Shape;122;p26"/>
          <p:cNvSpPr txBox="1"/>
          <p:nvPr/>
        </p:nvSpPr>
        <p:spPr>
          <a:xfrm>
            <a:off x="3945475" y="1090900"/>
            <a:ext cx="4964100" cy="30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s" sz="1600" b="1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Desarrollo de temas: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54000" marR="0" lvl="0" indent="-2413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lang="es" sz="1600" b="1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 caso de Estudio</a:t>
            </a:r>
            <a:endParaRPr sz="1600" b="1" u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54000" marR="0" lvl="0" indent="-2413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lang="es" sz="1600" b="1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los lenguajes utilizados </a:t>
            </a:r>
            <a:endParaRPr sz="1600" b="1" u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54000" marR="0" lvl="0" indent="-2413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lang="es" sz="1600" b="1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Resultados de prueba con Jmeter</a:t>
            </a:r>
            <a:endParaRPr sz="1600" b="1" u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54000" marR="0" lvl="0" indent="-2413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lang="en-US" sz="16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Sección</a:t>
            </a:r>
            <a:r>
              <a:rPr lang="en-US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comentarios</a:t>
            </a:r>
            <a:r>
              <a:rPr lang="en-US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16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r>
              <a:rPr lang="en-US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 b="1" u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</a:pPr>
            <a:endParaRPr sz="1200" b="0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</a:pPr>
            <a:endParaRPr sz="1200" b="0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</a:pPr>
            <a:endParaRPr sz="1200" b="0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8386355" y="4797251"/>
            <a:ext cx="52322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1-6</a:t>
            </a:r>
            <a:endParaRPr sz="1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20" y="-44490"/>
            <a:ext cx="854128" cy="12756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 descr="What is Jmeter and How it works? An Overview and Its Use Cases -  DevOpsSchool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5415" y="2368381"/>
            <a:ext cx="2897355" cy="144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s"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Caso de estudio</a:t>
            </a:r>
            <a:endParaRPr sz="3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7" descr="https://cdn.shortpixel.ai/client/q_glossy,ret_img,w_300/http:/kb.rolosa.com/wp-content/uploads/2019/11/imgfirma_elec_digi-300x150.png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 descr="https://cdn.shortpixel.ai/client/q_glossy,ret_img,w_300/http:/kb.rolosa.com/wp-content/uploads/2019/11/imgfirma_elec_digi-300x150.png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 descr="https://cdn.shortpixel.ai/client/q_glossy,ret_img,w_300/http:/kb.rolosa.com/wp-content/uploads/2019/11/imgfirma_elec_digi-300x150.png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8386355" y="4797251"/>
            <a:ext cx="52322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2-6</a:t>
            </a:r>
            <a:endParaRPr sz="1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5" name="Google Shape;13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335" y="2682240"/>
            <a:ext cx="5826079" cy="191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1030" y="1995949"/>
            <a:ext cx="1426251" cy="79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 rotWithShape="1">
          <a:blip r:embed="rId6">
            <a:alphaModFix/>
          </a:blip>
          <a:srcRect l="27001" r="25884"/>
          <a:stretch/>
        </p:blipFill>
        <p:spPr>
          <a:xfrm>
            <a:off x="716280" y="1888414"/>
            <a:ext cx="731520" cy="7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41214" y="2068910"/>
            <a:ext cx="1229283" cy="45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/>
          <p:nvPr/>
        </p:nvSpPr>
        <p:spPr>
          <a:xfrm>
            <a:off x="5196840" y="1589960"/>
            <a:ext cx="1127760" cy="300551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 idx="4294967295"/>
          </p:nvPr>
        </p:nvSpPr>
        <p:spPr>
          <a:xfrm>
            <a:off x="415835" y="10886"/>
            <a:ext cx="797052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s"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los lenguajes utilizados</a:t>
            </a:r>
            <a:endParaRPr sz="3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4294967295"/>
          </p:nvPr>
        </p:nvSpPr>
        <p:spPr>
          <a:xfrm>
            <a:off x="473078" y="1143000"/>
            <a:ext cx="8321100" cy="3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Java</a:t>
            </a:r>
            <a:endParaRPr b="1"/>
          </a:p>
          <a:p>
            <a:pPr marL="45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/>
              <a:t>Sintaxis: </a:t>
            </a:r>
            <a:r>
              <a:rPr lang="es" sz="1500"/>
              <a:t>Java tiene una sintaxis estricta basada en C/C++, con tipos de datos estáticos y un sistema de tipo fuerte.</a:t>
            </a:r>
            <a:endParaRPr sz="1500"/>
          </a:p>
          <a:p>
            <a:pPr marL="45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/>
              <a:t>Compilación: </a:t>
            </a:r>
            <a:r>
              <a:rPr lang="es" sz="1500"/>
              <a:t>Java es un lenguaje compilado e interpretado. Los programas se compilan en bytecode que se ejecuta en la Máquina Virtual de Java (JVM).</a:t>
            </a:r>
            <a:endParaRPr sz="1500"/>
          </a:p>
          <a:p>
            <a:pPr marL="45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/>
              <a:t>Rendimiento: </a:t>
            </a:r>
            <a:r>
              <a:rPr lang="es" sz="1500"/>
              <a:t>Java es conocido por su buen rendimiento, aunque puede ser más lento que C o C++ debido a la JVM.</a:t>
            </a:r>
            <a:endParaRPr sz="1500"/>
          </a:p>
          <a:p>
            <a:pPr marL="45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/>
              <a:t>Uso de memoria: </a:t>
            </a:r>
            <a:r>
              <a:rPr lang="es" sz="1500"/>
              <a:t>Java tiene recolección de basura automática, lo que facilita la gestión de la memoria.</a:t>
            </a:r>
            <a:endParaRPr sz="1500"/>
          </a:p>
          <a:p>
            <a:pPr marL="45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/>
              <a:t>Paradigmas: </a:t>
            </a:r>
            <a:r>
              <a:rPr lang="es" sz="1500"/>
              <a:t>Java es principalmente orientado a objetos, aunque soporta programación funcional en sus versiones más recientes.</a:t>
            </a:r>
            <a:endParaRPr sz="1500"/>
          </a:p>
          <a:p>
            <a:pPr marL="45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/>
              <a:t>Uso común: </a:t>
            </a:r>
            <a:r>
              <a:rPr lang="es" sz="1500"/>
              <a:t>Java es ampliamente utilizado en aplicaciones empresariales, sistemas web, Android, y software de servidor.</a:t>
            </a:r>
            <a:endParaRPr sz="1500"/>
          </a:p>
        </p:txBody>
      </p:sp>
      <p:sp>
        <p:nvSpPr>
          <p:cNvPr id="146" name="Google Shape;146;p28"/>
          <p:cNvSpPr txBox="1"/>
          <p:nvPr/>
        </p:nvSpPr>
        <p:spPr>
          <a:xfrm>
            <a:off x="8386355" y="4797251"/>
            <a:ext cx="52322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3-6</a:t>
            </a:r>
            <a:endParaRPr sz="1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 idx="4294967295"/>
          </p:nvPr>
        </p:nvSpPr>
        <p:spPr>
          <a:xfrm>
            <a:off x="415835" y="10886"/>
            <a:ext cx="797052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s"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los lenguajes utilizados</a:t>
            </a:r>
            <a:endParaRPr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4294967295"/>
          </p:nvPr>
        </p:nvSpPr>
        <p:spPr>
          <a:xfrm>
            <a:off x="411478" y="1098950"/>
            <a:ext cx="8321100" cy="3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Go (Golang)</a:t>
            </a:r>
            <a:endParaRPr b="1" dirty="0"/>
          </a:p>
          <a:p>
            <a:pPr marL="89535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Sintaxis: </a:t>
            </a:r>
            <a:r>
              <a:rPr lang="es" sz="1500" dirty="0"/>
              <a:t>Go tiene una sintaxis clara y simple, inspirada en C, y se centra en la legibilidad.</a:t>
            </a:r>
            <a:endParaRPr sz="1500" dirty="0"/>
          </a:p>
          <a:p>
            <a:pPr marL="89535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Tipado: </a:t>
            </a:r>
            <a:r>
              <a:rPr lang="es" sz="1500" dirty="0"/>
              <a:t>Go es un lenguaje estáticamente tipado con un sistema de tipo </a:t>
            </a:r>
            <a:r>
              <a:rPr lang="es" sz="1500" b="1" dirty="0"/>
              <a:t>fuerte.</a:t>
            </a:r>
            <a:endParaRPr sz="1500" b="1" dirty="0"/>
          </a:p>
          <a:p>
            <a:pPr marL="89535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Compilación: </a:t>
            </a:r>
            <a:r>
              <a:rPr lang="es" sz="1500" dirty="0"/>
              <a:t>Go es un lenguaje compilado que produce un solo archivo ejecutable.</a:t>
            </a:r>
            <a:endParaRPr sz="1500" dirty="0"/>
          </a:p>
          <a:p>
            <a:pPr marL="89535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Rendimiento: </a:t>
            </a:r>
            <a:r>
              <a:rPr lang="es" sz="1500" dirty="0"/>
              <a:t>Go es conocido por su alto rendimiento y baja latencia.</a:t>
            </a:r>
            <a:endParaRPr sz="1500" dirty="0"/>
          </a:p>
          <a:p>
            <a:pPr marL="89535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Uso de memoria: </a:t>
            </a:r>
            <a:r>
              <a:rPr lang="es" sz="1500" dirty="0"/>
              <a:t>Go también tiene un recolector de basura para gestionar la memoria.</a:t>
            </a:r>
            <a:endParaRPr sz="1500" dirty="0"/>
          </a:p>
          <a:p>
            <a:pPr marL="89535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Paradigmas: </a:t>
            </a:r>
            <a:r>
              <a:rPr lang="es" sz="1500" dirty="0"/>
              <a:t>Go es principalmente un lenguaje procedural, aunque admite programación orientada a objetos de una manera limitada (interfaces y métodos).</a:t>
            </a:r>
            <a:endParaRPr sz="1500" dirty="0"/>
          </a:p>
          <a:p>
            <a:pPr marL="89535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Uso común: </a:t>
            </a:r>
            <a:r>
              <a:rPr lang="es" sz="1500" dirty="0"/>
              <a:t>Go se utiliza principalmente para desarrollar aplicaciones de servidor y sistemas de alto rendimiento y concurrentes.</a:t>
            </a:r>
            <a:endParaRPr sz="1500" dirty="0"/>
          </a:p>
        </p:txBody>
      </p:sp>
      <p:sp>
        <p:nvSpPr>
          <p:cNvPr id="153" name="Google Shape;153;p29"/>
          <p:cNvSpPr txBox="1"/>
          <p:nvPr/>
        </p:nvSpPr>
        <p:spPr>
          <a:xfrm>
            <a:off x="8386355" y="4797251"/>
            <a:ext cx="52322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3-6</a:t>
            </a:r>
            <a:endParaRPr sz="1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body" idx="4294967295"/>
          </p:nvPr>
        </p:nvSpPr>
        <p:spPr>
          <a:xfrm>
            <a:off x="518160" y="1150620"/>
            <a:ext cx="86259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Python</a:t>
            </a:r>
            <a:endParaRPr b="1" dirty="0"/>
          </a:p>
          <a:p>
            <a:pPr marL="63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Sintaxis: </a:t>
            </a:r>
            <a:r>
              <a:rPr lang="es" sz="1500" dirty="0"/>
              <a:t>Python tiene una sintaxis sencilla y fácil de leer, basada en indentación.</a:t>
            </a:r>
            <a:endParaRPr sz="1500" dirty="0"/>
          </a:p>
          <a:p>
            <a:pPr marL="63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Tipado: </a:t>
            </a:r>
            <a:r>
              <a:rPr lang="es" sz="1500" dirty="0"/>
              <a:t>Python es un lenguaje dinámicamente tipado y tiene un sistema de tipo fuerte.</a:t>
            </a:r>
            <a:endParaRPr sz="1500" dirty="0"/>
          </a:p>
          <a:p>
            <a:pPr marL="63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Interpretación: </a:t>
            </a:r>
            <a:r>
              <a:rPr lang="es" sz="1500" dirty="0"/>
              <a:t>Python es un lenguaje interpretado, lo que significa que no es necesario compilar el código antes de ejecutarlo.</a:t>
            </a:r>
            <a:endParaRPr sz="1500" dirty="0"/>
          </a:p>
          <a:p>
            <a:pPr marL="63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Rendimiento: </a:t>
            </a:r>
            <a:r>
              <a:rPr lang="es" sz="1500" dirty="0"/>
              <a:t>Python tiende a ser más lento que otros lenguajes como Java o Go debido a su interpretación.</a:t>
            </a:r>
            <a:endParaRPr sz="1500" dirty="0"/>
          </a:p>
          <a:p>
            <a:pPr marL="63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Uso de memoria: </a:t>
            </a:r>
            <a:r>
              <a:rPr lang="es" sz="1500" dirty="0"/>
              <a:t>Python también cuenta con recolección de basura automática.</a:t>
            </a:r>
            <a:endParaRPr sz="1500" dirty="0"/>
          </a:p>
          <a:p>
            <a:pPr marL="63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Paradigmas:</a:t>
            </a:r>
            <a:r>
              <a:rPr lang="es" sz="1500" dirty="0"/>
              <a:t> Python es un lenguaje multiparadigma que admite programación orientada a objetos, funcional, y procedimental.</a:t>
            </a:r>
            <a:endParaRPr sz="1500" dirty="0"/>
          </a:p>
          <a:p>
            <a:pPr marL="6300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 b="1" dirty="0"/>
              <a:t>Uso común: </a:t>
            </a:r>
            <a:r>
              <a:rPr lang="es" sz="1500" dirty="0"/>
              <a:t>Python se utiliza en una variedad de campos, incluyendo desarrollo web, ciencia de datos, inteligencia artificial, automatización y scripting.</a:t>
            </a:r>
            <a:endParaRPr sz="1500" dirty="0"/>
          </a:p>
        </p:txBody>
      </p:sp>
      <p:sp>
        <p:nvSpPr>
          <p:cNvPr id="159" name="Google Shape;159;p30"/>
          <p:cNvSpPr txBox="1"/>
          <p:nvPr/>
        </p:nvSpPr>
        <p:spPr>
          <a:xfrm>
            <a:off x="8386355" y="4797251"/>
            <a:ext cx="52322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3-6</a:t>
            </a:r>
            <a:endParaRPr sz="1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 idx="4294967295"/>
          </p:nvPr>
        </p:nvSpPr>
        <p:spPr>
          <a:xfrm>
            <a:off x="415835" y="10886"/>
            <a:ext cx="79704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s"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los lenguajes utilizados</a:t>
            </a:r>
            <a:endParaRPr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 idx="4294967295"/>
          </p:nvPr>
        </p:nvSpPr>
        <p:spPr>
          <a:xfrm>
            <a:off x="822960" y="20529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Resultados de prueba con Jmeter</a:t>
            </a:r>
            <a:endParaRPr sz="3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8386355" y="4797251"/>
            <a:ext cx="52322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6-6</a:t>
            </a:r>
            <a:endParaRPr sz="1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25" y="1732270"/>
            <a:ext cx="2981527" cy="292834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32864" y="1409105"/>
            <a:ext cx="1572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3F3F3F"/>
                </a:solidFill>
              </a:rPr>
              <a:t>TEST PLANING</a:t>
            </a:r>
            <a:endParaRPr lang="es-PY" sz="1500" dirty="0">
              <a:solidFill>
                <a:srgbClr val="3F3F3F"/>
              </a:solidFill>
            </a:endParaRPr>
          </a:p>
        </p:txBody>
      </p:sp>
      <p:sp>
        <p:nvSpPr>
          <p:cNvPr id="4" name="Cerrar llave 3"/>
          <p:cNvSpPr/>
          <p:nvPr/>
        </p:nvSpPr>
        <p:spPr>
          <a:xfrm>
            <a:off x="3920359" y="1848015"/>
            <a:ext cx="1156138" cy="2734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1026" name="Picture 2" descr="Buenas prácticas JMeter – Onesait Platform Community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04" y="2585708"/>
            <a:ext cx="2263563" cy="125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 idx="4294967295"/>
          </p:nvPr>
        </p:nvSpPr>
        <p:spPr>
          <a:xfrm>
            <a:off x="822960" y="20529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34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Conclusión</a:t>
            </a:r>
            <a:endParaRPr sz="3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8386355" y="4797251"/>
            <a:ext cx="52322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6-6</a:t>
            </a:r>
            <a:endParaRPr sz="1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92772" y="1755228"/>
            <a:ext cx="6863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F3F3F"/>
                </a:solidFill>
              </a:rPr>
              <a:t>Go </a:t>
            </a:r>
            <a:r>
              <a:rPr lang="en-US" sz="1500" dirty="0" err="1">
                <a:solidFill>
                  <a:srgbClr val="3F3F3F"/>
                </a:solidFill>
              </a:rPr>
              <a:t>muestra</a:t>
            </a:r>
            <a:r>
              <a:rPr lang="en-US" sz="1500" dirty="0">
                <a:solidFill>
                  <a:srgbClr val="3F3F3F"/>
                </a:solidFill>
              </a:rPr>
              <a:t> el </a:t>
            </a:r>
            <a:r>
              <a:rPr lang="en-US" sz="1500" dirty="0" err="1">
                <a:solidFill>
                  <a:srgbClr val="3F3F3F"/>
                </a:solidFill>
              </a:rPr>
              <a:t>mejor</a:t>
            </a:r>
            <a:r>
              <a:rPr lang="en-US" sz="1500" dirty="0">
                <a:solidFill>
                  <a:srgbClr val="3F3F3F"/>
                </a:solidFill>
              </a:rPr>
              <a:t> </a:t>
            </a:r>
            <a:r>
              <a:rPr lang="en-US" sz="1500" dirty="0" err="1">
                <a:solidFill>
                  <a:srgbClr val="3F3F3F"/>
                </a:solidFill>
              </a:rPr>
              <a:t>rendimiento</a:t>
            </a:r>
            <a:r>
              <a:rPr lang="en-US" sz="1500" dirty="0">
                <a:solidFill>
                  <a:srgbClr val="3F3F3F"/>
                </a:solidFill>
              </a:rPr>
              <a:t> en </a:t>
            </a:r>
            <a:r>
              <a:rPr lang="en-US" sz="1500" dirty="0" err="1">
                <a:solidFill>
                  <a:srgbClr val="3F3F3F"/>
                </a:solidFill>
              </a:rPr>
              <a:t>términos</a:t>
            </a:r>
            <a:r>
              <a:rPr lang="en-US" sz="1500" dirty="0">
                <a:solidFill>
                  <a:srgbClr val="3F3F3F"/>
                </a:solidFill>
              </a:rPr>
              <a:t> de </a:t>
            </a:r>
            <a:r>
              <a:rPr lang="en-US" sz="1500" dirty="0" err="1">
                <a:solidFill>
                  <a:srgbClr val="3F3F3F"/>
                </a:solidFill>
              </a:rPr>
              <a:t>tiempo</a:t>
            </a:r>
            <a:r>
              <a:rPr lang="en-US" sz="1500" dirty="0">
                <a:solidFill>
                  <a:srgbClr val="3F3F3F"/>
                </a:solidFill>
              </a:rPr>
              <a:t> de </a:t>
            </a:r>
            <a:r>
              <a:rPr lang="en-US" sz="1500" dirty="0" err="1">
                <a:solidFill>
                  <a:srgbClr val="3F3F3F"/>
                </a:solidFill>
              </a:rPr>
              <a:t>respuesta</a:t>
            </a:r>
            <a:r>
              <a:rPr lang="en-US" sz="1500" dirty="0">
                <a:solidFill>
                  <a:srgbClr val="3F3F3F"/>
                </a:solidFill>
              </a:rPr>
              <a:t> </a:t>
            </a:r>
            <a:r>
              <a:rPr lang="en-US" sz="1500" dirty="0" err="1">
                <a:solidFill>
                  <a:srgbClr val="3F3F3F"/>
                </a:solidFill>
              </a:rPr>
              <a:t>promedio</a:t>
            </a:r>
            <a:r>
              <a:rPr lang="en-US" sz="1500" dirty="0">
                <a:solidFill>
                  <a:srgbClr val="3F3F3F"/>
                </a:solidFill>
              </a:rPr>
              <a:t> y </a:t>
            </a:r>
            <a:r>
              <a:rPr lang="en-US" sz="1500" dirty="0" err="1">
                <a:solidFill>
                  <a:srgbClr val="3F3F3F"/>
                </a:solidFill>
              </a:rPr>
              <a:t>consistencia</a:t>
            </a:r>
            <a:r>
              <a:rPr lang="en-US" sz="1500" dirty="0">
                <a:solidFill>
                  <a:srgbClr val="3F3F3F"/>
                </a:solidFill>
              </a:rPr>
              <a:t>. </a:t>
            </a:r>
            <a:endParaRPr lang="en-US" sz="1500" dirty="0">
              <a:solidFill>
                <a:srgbClr val="3F3F3F"/>
              </a:solidFill>
            </a:endParaRPr>
          </a:p>
          <a:p>
            <a:r>
              <a:rPr lang="en-US" sz="1500" dirty="0">
                <a:solidFill>
                  <a:srgbClr val="3F3F3F"/>
                </a:solidFill>
              </a:rPr>
              <a:t>Java </a:t>
            </a:r>
            <a:r>
              <a:rPr lang="en-US" sz="1500" dirty="0" err="1">
                <a:solidFill>
                  <a:srgbClr val="3F3F3F"/>
                </a:solidFill>
              </a:rPr>
              <a:t>tiene</a:t>
            </a:r>
            <a:r>
              <a:rPr lang="en-US" sz="1500" dirty="0">
                <a:solidFill>
                  <a:srgbClr val="3F3F3F"/>
                </a:solidFill>
              </a:rPr>
              <a:t> un </a:t>
            </a:r>
            <a:r>
              <a:rPr lang="en-US" sz="1500" dirty="0" err="1">
                <a:solidFill>
                  <a:srgbClr val="3F3F3F"/>
                </a:solidFill>
              </a:rPr>
              <a:t>rendimiento</a:t>
            </a:r>
            <a:r>
              <a:rPr lang="en-US" sz="1500" dirty="0">
                <a:solidFill>
                  <a:srgbClr val="3F3F3F"/>
                </a:solidFill>
              </a:rPr>
              <a:t> </a:t>
            </a:r>
            <a:r>
              <a:rPr lang="en-US" sz="1500" dirty="0" err="1">
                <a:solidFill>
                  <a:srgbClr val="3F3F3F"/>
                </a:solidFill>
              </a:rPr>
              <a:t>intermedio</a:t>
            </a:r>
            <a:r>
              <a:rPr lang="en-US" sz="1500" dirty="0">
                <a:solidFill>
                  <a:srgbClr val="3F3F3F"/>
                </a:solidFill>
              </a:rPr>
              <a:t>, </a:t>
            </a:r>
            <a:r>
              <a:rPr lang="en-US" sz="1500" dirty="0" err="1">
                <a:solidFill>
                  <a:srgbClr val="3F3F3F"/>
                </a:solidFill>
              </a:rPr>
              <a:t>mientras</a:t>
            </a:r>
            <a:r>
              <a:rPr lang="en-US" sz="1500" dirty="0">
                <a:solidFill>
                  <a:srgbClr val="3F3F3F"/>
                </a:solidFill>
              </a:rPr>
              <a:t> </a:t>
            </a:r>
            <a:r>
              <a:rPr lang="en-US" sz="1500" dirty="0" err="1">
                <a:solidFill>
                  <a:srgbClr val="3F3F3F"/>
                </a:solidFill>
              </a:rPr>
              <a:t>que</a:t>
            </a:r>
            <a:r>
              <a:rPr lang="en-US" sz="1500" dirty="0">
                <a:solidFill>
                  <a:srgbClr val="3F3F3F"/>
                </a:solidFill>
              </a:rPr>
              <a:t> Python </a:t>
            </a:r>
            <a:r>
              <a:rPr lang="en-US" sz="1500" dirty="0" err="1">
                <a:solidFill>
                  <a:srgbClr val="3F3F3F"/>
                </a:solidFill>
              </a:rPr>
              <a:t>tiene</a:t>
            </a:r>
            <a:r>
              <a:rPr lang="en-US" sz="1500" dirty="0">
                <a:solidFill>
                  <a:srgbClr val="3F3F3F"/>
                </a:solidFill>
              </a:rPr>
              <a:t> el </a:t>
            </a:r>
            <a:r>
              <a:rPr lang="en-US" sz="1500" dirty="0" err="1">
                <a:solidFill>
                  <a:srgbClr val="3F3F3F"/>
                </a:solidFill>
              </a:rPr>
              <a:t>rendimiento</a:t>
            </a:r>
            <a:r>
              <a:rPr lang="en-US" sz="1500" dirty="0">
                <a:solidFill>
                  <a:srgbClr val="3F3F3F"/>
                </a:solidFill>
              </a:rPr>
              <a:t> </a:t>
            </a:r>
            <a:r>
              <a:rPr lang="en-US" sz="1500" dirty="0" err="1">
                <a:solidFill>
                  <a:srgbClr val="3F3F3F"/>
                </a:solidFill>
              </a:rPr>
              <a:t>más</a:t>
            </a:r>
            <a:r>
              <a:rPr lang="en-US" sz="1500" dirty="0">
                <a:solidFill>
                  <a:srgbClr val="3F3F3F"/>
                </a:solidFill>
              </a:rPr>
              <a:t> </a:t>
            </a:r>
            <a:r>
              <a:rPr lang="en-US" sz="1500" dirty="0" err="1">
                <a:solidFill>
                  <a:srgbClr val="3F3F3F"/>
                </a:solidFill>
              </a:rPr>
              <a:t>bajo</a:t>
            </a:r>
            <a:r>
              <a:rPr lang="en-US" sz="1500" dirty="0">
                <a:solidFill>
                  <a:srgbClr val="3F3F3F"/>
                </a:solidFill>
              </a:rPr>
              <a:t> y </a:t>
            </a:r>
            <a:r>
              <a:rPr lang="en-US" sz="1500" dirty="0" err="1">
                <a:solidFill>
                  <a:srgbClr val="3F3F3F"/>
                </a:solidFill>
              </a:rPr>
              <a:t>experimenta</a:t>
            </a:r>
            <a:r>
              <a:rPr lang="en-US" sz="1500" dirty="0">
                <a:solidFill>
                  <a:srgbClr val="3F3F3F"/>
                </a:solidFill>
              </a:rPr>
              <a:t> </a:t>
            </a:r>
            <a:r>
              <a:rPr lang="en-US" sz="1500" dirty="0" err="1">
                <a:solidFill>
                  <a:srgbClr val="3F3F3F"/>
                </a:solidFill>
              </a:rPr>
              <a:t>errores</a:t>
            </a:r>
            <a:r>
              <a:rPr lang="en-US" sz="1500" dirty="0">
                <a:solidFill>
                  <a:srgbClr val="3F3F3F"/>
                </a:solidFill>
              </a:rPr>
              <a:t>. </a:t>
            </a:r>
            <a:endParaRPr lang="es-PY" sz="15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21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VTI">
  <a:themeElements>
    <a:clrScheme name="Azul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521</Words>
  <Application>Microsoft Office PowerPoint</Application>
  <PresentationFormat>Presentación en pantalla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 Black</vt:lpstr>
      <vt:lpstr>Garamond</vt:lpstr>
      <vt:lpstr>Calibri</vt:lpstr>
      <vt:lpstr>Arial</vt:lpstr>
      <vt:lpstr>Montserrat</vt:lpstr>
      <vt:lpstr>Simple Light</vt:lpstr>
      <vt:lpstr>RetrospectVTI</vt:lpstr>
      <vt:lpstr>Presentación de PowerPoint</vt:lpstr>
      <vt:lpstr>Caso de estudio</vt:lpstr>
      <vt:lpstr>Características de los lenguajes utilizados</vt:lpstr>
      <vt:lpstr>Características de los lenguajes utilizados</vt:lpstr>
      <vt:lpstr>Características de los lenguajes utilizados</vt:lpstr>
      <vt:lpstr>Resultados de prueba con Jmeter</vt:lpstr>
      <vt:lpstr>Conclusión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ISA Py</cp:lastModifiedBy>
  <cp:revision>4</cp:revision>
  <dcterms:modified xsi:type="dcterms:W3CDTF">2024-04-24T13:26:08Z</dcterms:modified>
</cp:coreProperties>
</file>