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tableStyles+xml" PartName="/ppt/tableStyles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presentationml.tags+xml" PartName="/ppt/tags/tag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custDataLst>
    <p:tags r:id="rId31"/>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5C22544A-7EE6-4342-B048-85BDC9FD1C3A}" styleName="Medium Style 2 - Accent 1">
    <a:wholeTbl>
      <a:tcTxStyle>
        <a:fontRef idx="minor">
          <a:prstClr val="black"/>
        </a:fontRef>
        <a:schemeClr val="dk1"/>
      </a:tcTxStyle>
      <a:tcStyle>
        <a:tcBdr>
          <a:left>
            <a:ln cmpd="sng" w="12700">
              <a:solidFill>
                <a:schemeClr val="lt1"/>
              </a:solidFill>
            </a:ln>
          </a:left>
          <a:right>
            <a:ln cmpd="sng" w="12700">
              <a:solidFill>
                <a:schemeClr val="lt1"/>
              </a:solidFill>
            </a:ln>
          </a:right>
          <a:top>
            <a:ln cmpd="sng" w="12700">
              <a:solidFill>
                <a:schemeClr val="lt1"/>
              </a:solidFill>
            </a:ln>
          </a:top>
          <a:bottom>
            <a:ln cmpd="sng" w="12700">
              <a:solidFill>
                <a:schemeClr val="lt1"/>
              </a:solidFill>
            </a:ln>
          </a:bottom>
          <a:insideH>
            <a:ln cmpd="sng" w="12700">
              <a:solidFill>
                <a:schemeClr val="lt1"/>
              </a:solidFill>
            </a:ln>
          </a:insideH>
          <a:insideV>
            <a:ln cmpd="sng"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cmpd="sng" w="38100">
              <a:solidFill>
                <a:schemeClr val="lt1"/>
              </a:solidFill>
            </a:ln>
          </a:top>
        </a:tcBdr>
        <a:fill>
          <a:solidFill>
            <a:schemeClr val="accent1"/>
          </a:solidFill>
        </a:fill>
      </a:tcStyle>
    </a:lastRow>
    <a:firstRow>
      <a:tcTxStyle b="on">
        <a:fontRef idx="minor">
          <a:prstClr val="black"/>
        </a:fontRef>
        <a:schemeClr val="lt1"/>
      </a:tcTxStyle>
      <a:tcStyle>
        <a:tcBdr>
          <a:bottom>
            <a:ln cmpd="sng" w="38100">
              <a:solidFill>
                <a:schemeClr val="lt1"/>
              </a:solidFill>
            </a:ln>
          </a:bottom>
        </a:tcBdr>
        <a:fill>
          <a:solidFill>
            <a:schemeClr val="accent1"/>
          </a:solidFill>
        </a:fill>
      </a:tcStyle>
    </a:firstRow>
  </a:tblStyle>
</a:tblStyleLst>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tableStyles" Target="tableStyles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slideMaster" Target="slideMasters/slide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tags" Target="tags/tag2.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407736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281397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8314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2249145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5283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2581276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1941824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823465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1330252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011E14-C25C-4986-90E2-77948677D32C}"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415461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011E14-C25C-4986-90E2-77948677D32C}"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368304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011E14-C25C-4986-90E2-77948677D32C}" type="datetimeFigureOut">
              <a:rPr lang="en-US" smtClean="0"/>
              <a:pPr/>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295298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11E14-C25C-4986-90E2-77948677D32C}" type="datetimeFigureOut">
              <a:rPr lang="en-US" smtClean="0"/>
              <a:pPr/>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416660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11E14-C25C-4986-90E2-77948677D32C}" type="datetimeFigureOut">
              <a:rPr lang="en-US" smtClean="0"/>
              <a:pPr/>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189314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011E14-C25C-4986-90E2-77948677D32C}"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3759228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011E14-C25C-4986-90E2-77948677D32C}"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37A935-8108-428E-B208-A01414692C48}" type="slidenum">
              <a:rPr lang="en-US" smtClean="0"/>
              <a:pPr/>
              <a:t>‹#›</a:t>
            </a:fld>
            <a:endParaRPr lang="en-US"/>
          </a:p>
        </p:txBody>
      </p:sp>
    </p:spTree>
    <p:extLst>
      <p:ext uri="{BB962C8B-B14F-4D97-AF65-F5344CB8AC3E}">
        <p14:creationId xmlns:p14="http://schemas.microsoft.com/office/powerpoint/2010/main" val="116656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011E14-C25C-4986-90E2-77948677D32C}" type="datetimeFigureOut">
              <a:rPr lang="en-US" smtClean="0"/>
              <a:pPr/>
              <a:t>6/11/2025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37A935-8108-428E-B208-A01414692C48}" type="slidenum">
              <a:rPr lang="en-US" smtClean="0"/>
              <a:pPr/>
              <a:t>‹#›</a:t>
            </a:fld>
            <a:endParaRPr lang="en-US"/>
          </a:p>
        </p:txBody>
      </p:sp>
    </p:spTree>
    <p:extLst>
      <p:ext uri="{BB962C8B-B14F-4D97-AF65-F5344CB8AC3E}">
        <p14:creationId xmlns:p14="http://schemas.microsoft.com/office/powerpoint/2010/main" val="56516292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pdffiller.com/?_gl=1*2jd5lb*_up*MQ..*_ga*NjA3ODAxNjgyLjE3NDk2NTg0MjA.*_ga_P4FNBN6SJM*czE3NDk2NTg0MjAkbzEkZzAkdDE3NDk2NTg0MjAkajYwJGwwJGg3ODYyNTY2OD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DA7B-1B2F-BF56-2787-7AD8646304A9}"/>
              </a:ext>
            </a:extLst>
          </p:cNvPr>
          <p:cNvSpPr>
            <a:spLocks noGrp="1"/>
          </p:cNvSpPr>
          <p:nvPr>
            <p:ph type="title"/>
          </p:nvPr>
        </p:nvSpPr>
        <p:spPr/>
        <p:txBody>
          <a:bodyPr>
            <a:normAutofit/>
          </a:bodyPr>
          <a:lstStyle/>
          <a:p>
            <a:r>
              <a:rPr lang="en-US" sz="6000" dirty="0">
                <a:latin typeface="Bernard MT Condensed" panose="02050806060905020404" pitchFamily="18" charset="0"/>
              </a:rPr>
              <a:t>      </a:t>
            </a:r>
            <a:r>
              <a:rPr lang="en-US" sz="6000" b="1" u="sng" dirty="0">
                <a:solidFill>
                  <a:srgbClr val="00B0F0"/>
                </a:solidFill>
                <a:latin typeface="Bernard MT Condensed" panose="02050806060905020404" pitchFamily="18" charset="0"/>
              </a:rPr>
              <a:t>MINE SAFETY DEVICE</a:t>
            </a:r>
          </a:p>
        </p:txBody>
      </p:sp>
      <p:sp>
        <p:nvSpPr>
          <p:cNvPr id="3" name="Content Placeholder 2">
            <a:extLst>
              <a:ext uri="{FF2B5EF4-FFF2-40B4-BE49-F238E27FC236}">
                <a16:creationId xmlns:a16="http://schemas.microsoft.com/office/drawing/2014/main" id="{1AA6B0C3-CC51-7CAF-B8B0-32A864197576}"/>
              </a:ext>
            </a:extLst>
          </p:cNvPr>
          <p:cNvSpPr>
            <a:spLocks noGrp="1"/>
          </p:cNvSpPr>
          <p:nvPr>
            <p:ph idx="1"/>
          </p:nvPr>
        </p:nvSpPr>
        <p:spPr>
          <a:xfrm>
            <a:off x="772998" y="1357460"/>
            <a:ext cx="9276855" cy="4890939"/>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Real-time Monitoring for Mine Safety and Urban Pollution </a:t>
            </a:r>
          </a:p>
        </p:txBody>
      </p:sp>
    </p:spTree>
    <p:extLst>
      <p:ext uri="{BB962C8B-B14F-4D97-AF65-F5344CB8AC3E}">
        <p14:creationId xmlns:p14="http://schemas.microsoft.com/office/powerpoint/2010/main" val="3518825696"/>
      </p:ext>
    </p:extLst>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
          <p:cNvSpPr txBox="1"/>
          <p:nvPr>
            <p:ph type="title"/>
          </p:nvPr>
        </p:nvSpPr>
        <p:spPr>
          <a:xfrm>
            <a:off x="677334" y="60960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i="1" lang="en-US" u="sng"/>
              <a:t>Block Diagram:</a:t>
            </a:r>
            <a:endParaRPr/>
          </a:p>
        </p:txBody>
      </p:sp>
      <p:pic>
        <p:nvPicPr>
          <p:cNvPr id="46" name="Google Shape;46;p1"/>
          <p:cNvPicPr preferRelativeResize="0"/>
          <p:nvPr>
            <p:ph idx="1" type="body"/>
          </p:nvPr>
        </p:nvPicPr>
        <p:blipFill rotWithShape="1">
          <a:blip r:embed="rId2">
            <a:alphaModFix/>
          </a:blip>
          <a:srcRect b="0" l="0" r="0" t="0"/>
          <a:stretch/>
        </p:blipFill>
        <p:spPr>
          <a:xfrm>
            <a:off x="618254" y="1438530"/>
            <a:ext cx="8710500" cy="4420500"/>
          </a:xfrm>
          <a:prstGeom prst="rect">
            <a:avLst/>
          </a:prstGeom>
          <a:noFill/>
          <a:ln>
            <a:noFill/>
          </a:ln>
        </p:spPr>
      </p:pic>
      <p:sp>
        <p:nvSpPr>
          <p:cNvPr id="47" name="Google Shape;47;p1"/>
          <p:cNvSpPr txBox="1"/>
          <p:nvPr/>
        </p:nvSpPr>
        <p:spPr>
          <a:xfrm>
            <a:off x="6065" y="2728036"/>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solidFill>
                <a:srgbClr val="3F3F3F"/>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3488-2381-B389-BE76-46CCFB9E5F7B}"/>
              </a:ext>
            </a:extLst>
          </p:cNvPr>
          <p:cNvSpPr>
            <a:spLocks noGrp="1"/>
          </p:cNvSpPr>
          <p:nvPr>
            <p:ph type="title"/>
          </p:nvPr>
        </p:nvSpPr>
        <p:spPr>
          <a:xfrm>
            <a:off x="290146" y="393291"/>
            <a:ext cx="9337817" cy="1320800"/>
          </a:xfrm>
        </p:spPr>
        <p:txBody>
          <a:bodyPr/>
          <a:lstStyle/>
          <a:p>
            <a:r>
              <a:rPr lang="en-US" b="1" i="1" u="sng" dirty="0"/>
              <a:t>Connections:</a:t>
            </a:r>
          </a:p>
        </p:txBody>
      </p:sp>
      <p:sp>
        <p:nvSpPr>
          <p:cNvPr id="4" name="Content Placeholder 3">
            <a:extLst>
              <a:ext uri="{FF2B5EF4-FFF2-40B4-BE49-F238E27FC236}">
                <a16:creationId xmlns:a16="http://schemas.microsoft.com/office/drawing/2014/main" id="{C42022BE-510F-A479-24A3-BEBC6A3947FA}"/>
              </a:ext>
            </a:extLst>
          </p:cNvPr>
          <p:cNvSpPr>
            <a:spLocks noGrp="1"/>
          </p:cNvSpPr>
          <p:nvPr>
            <p:ph idx="1"/>
          </p:nvPr>
        </p:nvSpPr>
        <p:spPr>
          <a:xfrm>
            <a:off x="4234374" y="2757267"/>
            <a:ext cx="5039627" cy="3284095"/>
          </a:xfrm>
        </p:spPr>
        <p:txBody>
          <a:bodyPr>
            <a:normAutofit/>
          </a:bodyPr>
          <a:lstStyle/>
          <a:p>
            <a:pPr marL="0" indent="0">
              <a:buNone/>
            </a:pPr>
            <a:r>
              <a:rPr lang="en-US" dirty="0"/>
              <a:t>The system accurately measures the concentration of pollutants in the air using the MQ-135 sensor. It converts the gas concentrations into parts per million (PPM) levels, providing real-time data crucial for assessing air quality in both mining and urban environments.</a:t>
            </a:r>
          </a:p>
        </p:txBody>
      </p:sp>
      <p:sp>
        <p:nvSpPr>
          <p:cNvPr id="6" name="Rectangle 5"/>
          <p:cNvSpPr/>
          <p:nvPr/>
        </p:nvSpPr>
        <p:spPr>
          <a:xfrm>
            <a:off x="4501663" y="1927274"/>
            <a:ext cx="4176345" cy="523220"/>
          </a:xfrm>
          <a:prstGeom prst="rect">
            <a:avLst/>
          </a:prstGeom>
          <a:noFill/>
        </p:spPr>
        <p:txBody>
          <a:bodyPr wrap="squar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r>
              <a:rPr lang="en-US" sz="2800" u="sng" dirty="0">
                <a:ln/>
                <a:solidFill>
                  <a:srgbClr val="7030A0"/>
                </a:solidFill>
              </a:rPr>
              <a:t>Gas Sensor Connection</a:t>
            </a:r>
            <a:endParaRPr lang="en-US" sz="2800" u="sng" cap="none" spc="0" dirty="0">
              <a:ln/>
              <a:solidFill>
                <a:srgbClr val="7030A0"/>
              </a:solidFill>
            </a:endParaRPr>
          </a:p>
        </p:txBody>
      </p:sp>
      <p:pic>
        <p:nvPicPr>
          <p:cNvPr id="5" name="Picture 4">
            <a:extLst>
              <a:ext uri="{FF2B5EF4-FFF2-40B4-BE49-F238E27FC236}">
                <a16:creationId xmlns:a16="http://schemas.microsoft.com/office/drawing/2014/main" id="{DFE75B44-A390-86C1-E3DD-000991238E6E}"/>
              </a:ext>
            </a:extLst>
          </p:cNvPr>
          <p:cNvPicPr>
            <a:picLocks noChangeAspect="1"/>
          </p:cNvPicPr>
          <p:nvPr/>
        </p:nvPicPr>
        <p:blipFill>
          <a:blip r:embed="rId2"/>
          <a:stretch>
            <a:fillRect/>
          </a:stretch>
        </p:blipFill>
        <p:spPr>
          <a:xfrm>
            <a:off x="468995" y="1818971"/>
            <a:ext cx="3425997" cy="3183852"/>
          </a:xfrm>
          <a:prstGeom prst="rect">
            <a:avLst/>
          </a:prstGeom>
        </p:spPr>
      </p:pic>
    </p:spTree>
    <p:extLst>
      <p:ext uri="{BB962C8B-B14F-4D97-AF65-F5344CB8AC3E}">
        <p14:creationId xmlns:p14="http://schemas.microsoft.com/office/powerpoint/2010/main" val="146337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37A6-85A1-137A-648B-DC4E772C34FB}"/>
              </a:ext>
            </a:extLst>
          </p:cNvPr>
          <p:cNvSpPr>
            <a:spLocks noGrp="1"/>
          </p:cNvSpPr>
          <p:nvPr>
            <p:ph type="title"/>
          </p:nvPr>
        </p:nvSpPr>
        <p:spPr/>
        <p:txBody>
          <a:bodyPr/>
          <a:lstStyle/>
          <a:p>
            <a:r>
              <a:rPr lang="en-US" b="1" i="1" u="sng" dirty="0"/>
              <a:t>Connections</a:t>
            </a:r>
            <a:endParaRPr lang="en-US" b="1" u="sng" dirty="0">
              <a:solidFill>
                <a:srgbClr val="0070C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F2F22E42-2769-FB5A-2B79-4BDBFD8353CF}"/>
              </a:ext>
            </a:extLst>
          </p:cNvPr>
          <p:cNvSpPr>
            <a:spLocks noGrp="1"/>
          </p:cNvSpPr>
          <p:nvPr>
            <p:ph idx="1"/>
          </p:nvPr>
        </p:nvSpPr>
        <p:spPr>
          <a:xfrm>
            <a:off x="3587262" y="2338754"/>
            <a:ext cx="5785338" cy="3420208"/>
          </a:xfrm>
        </p:spPr>
        <p:txBody>
          <a:bodyPr>
            <a:normAutofit fontScale="92500" lnSpcReduction="10000"/>
          </a:bodyPr>
          <a:lstStyle/>
          <a:p>
            <a:pPr marL="0" indent="0">
              <a:buNone/>
            </a:pPr>
            <a:r>
              <a:rPr lang="en-US" sz="2800" dirty="0">
                <a:ln/>
                <a:solidFill>
                  <a:schemeClr val="accent5">
                    <a:tint val="50000"/>
                    <a:satMod val="180000"/>
                  </a:schemeClr>
                </a:solidFill>
              </a:rPr>
              <a:t>						</a:t>
            </a:r>
          </a:p>
          <a:p>
            <a:pPr marL="0" indent="0">
              <a:buNone/>
            </a:pPr>
            <a:r>
              <a:rPr lang="en-US" sz="2400" dirty="0"/>
              <a:t>The system accurately measures the ambient temperature and relative humidity using the DHT11 sensor. It converts the environmental data into digital signals, providing real-time readings that are essential for monitoring atmospheric conditions. This is particularly useful in applications such as weather stations, home automation, and agricultural environments.</a:t>
            </a:r>
            <a:endParaRPr lang="en-US" sz="2400" dirty="0">
              <a:ln/>
              <a:solidFill>
                <a:schemeClr val="accent5">
                  <a:tint val="50000"/>
                  <a:satMod val="180000"/>
                </a:schemeClr>
              </a:solidFill>
            </a:endParaRPr>
          </a:p>
          <a:p>
            <a:pPr marL="0" indent="0">
              <a:buNone/>
            </a:pPr>
            <a:endParaRPr lang="en-US" sz="2800" dirty="0"/>
          </a:p>
        </p:txBody>
      </p:sp>
      <p:sp>
        <p:nvSpPr>
          <p:cNvPr id="4" name="Rectangle 3"/>
          <p:cNvSpPr/>
          <p:nvPr/>
        </p:nvSpPr>
        <p:spPr>
          <a:xfrm>
            <a:off x="3587262" y="378070"/>
            <a:ext cx="5686741" cy="2246769"/>
          </a:xfrm>
          <a:prstGeom prst="rect">
            <a:avLst/>
          </a:prstGeom>
          <a:noFill/>
        </p:spPr>
        <p:txBody>
          <a:bodyPr wrap="square" lIns="91440" tIns="45720" rIns="91440" bIns="4572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endParaRPr lang="en-US" sz="2800" dirty="0">
              <a:ln/>
              <a:solidFill>
                <a:schemeClr val="accent5">
                  <a:tint val="50000"/>
                  <a:satMod val="180000"/>
                </a:schemeClr>
              </a:solidFill>
            </a:endParaRPr>
          </a:p>
          <a:p>
            <a:pPr algn="ctr"/>
            <a:endParaRPr lang="en-US" sz="2800" dirty="0">
              <a:ln/>
              <a:solidFill>
                <a:schemeClr val="accent5">
                  <a:tint val="50000"/>
                  <a:satMod val="180000"/>
                </a:schemeClr>
              </a:solidFill>
            </a:endParaRPr>
          </a:p>
          <a:p>
            <a:pPr algn="ctr"/>
            <a:endParaRPr lang="en-US" sz="2800" dirty="0">
              <a:ln/>
              <a:solidFill>
                <a:schemeClr val="accent5">
                  <a:tint val="50000"/>
                  <a:satMod val="180000"/>
                </a:schemeClr>
              </a:solidFill>
            </a:endParaRPr>
          </a:p>
          <a:p>
            <a:r>
              <a:rPr lang="en-US" sz="2800" u="sng" dirty="0">
                <a:ln/>
                <a:solidFill>
                  <a:srgbClr val="0070C0"/>
                </a:solidFill>
              </a:rPr>
              <a:t>Temperature and Humidity Sensor Connection</a:t>
            </a:r>
            <a:endParaRPr lang="en-US" sz="2800" u="sng" cap="none" spc="0" dirty="0">
              <a:ln/>
              <a:solidFill>
                <a:srgbClr val="0070C0"/>
              </a:solidFill>
              <a:effectLst/>
            </a:endParaRPr>
          </a:p>
        </p:txBody>
      </p:sp>
      <p:pic>
        <p:nvPicPr>
          <p:cNvPr id="6" name="Picture 5">
            <a:extLst>
              <a:ext uri="{FF2B5EF4-FFF2-40B4-BE49-F238E27FC236}">
                <a16:creationId xmlns:a16="http://schemas.microsoft.com/office/drawing/2014/main" id="{07C58DD7-187A-168A-B600-B0796AF041C5}"/>
              </a:ext>
            </a:extLst>
          </p:cNvPr>
          <p:cNvPicPr>
            <a:picLocks noChangeAspect="1"/>
          </p:cNvPicPr>
          <p:nvPr/>
        </p:nvPicPr>
        <p:blipFill>
          <a:blip r:embed="rId2"/>
          <a:stretch>
            <a:fillRect/>
          </a:stretch>
        </p:blipFill>
        <p:spPr>
          <a:xfrm>
            <a:off x="395654" y="1661745"/>
            <a:ext cx="3093011" cy="3807069"/>
          </a:xfrm>
          <a:prstGeom prst="rect">
            <a:avLst/>
          </a:prstGeom>
        </p:spPr>
      </p:pic>
    </p:spTree>
    <p:extLst>
      <p:ext uri="{BB962C8B-B14F-4D97-AF65-F5344CB8AC3E}">
        <p14:creationId xmlns:p14="http://schemas.microsoft.com/office/powerpoint/2010/main" val="3398810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65E3F-C06E-2C76-86DD-14A1788C4DFA}"/>
              </a:ext>
            </a:extLst>
          </p:cNvPr>
          <p:cNvSpPr>
            <a:spLocks noGrp="1"/>
          </p:cNvSpPr>
          <p:nvPr>
            <p:ph type="title"/>
          </p:nvPr>
        </p:nvSpPr>
        <p:spPr>
          <a:xfrm>
            <a:off x="290145" y="609600"/>
            <a:ext cx="10357339" cy="5219700"/>
          </a:xfrm>
        </p:spPr>
        <p:txBody>
          <a:bodyPr/>
          <a:lstStyle/>
          <a:p>
            <a:r>
              <a:rPr lang="en-US" b="1" u="sng" dirty="0">
                <a:effectLst>
                  <a:outerShdw blurRad="38100" dist="38100" dir="2700000" algn="tl">
                    <a:srgbClr val="000000">
                      <a:alpha val="43137"/>
                    </a:srgbClr>
                  </a:outerShdw>
                </a:effectLst>
              </a:rPr>
              <a:t>CIRCUIT DIAGRAM</a:t>
            </a: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br>
              <a:rPr lang="en-US" b="1" u="sng" dirty="0">
                <a:effectLst>
                  <a:outerShdw blurRad="38100" dist="38100" dir="2700000" algn="tl">
                    <a:srgbClr val="000000">
                      <a:alpha val="43137"/>
                    </a:srgbClr>
                  </a:outerShdw>
                </a:effectLst>
              </a:rPr>
            </a:br>
            <a:r>
              <a:rPr lang="en-US" sz="2400" dirty="0">
                <a:solidFill>
                  <a:srgbClr val="FF0000"/>
                </a:solidFill>
              </a:rPr>
              <a:t>Schematic Connection:                         Actual Product:</a:t>
            </a:r>
          </a:p>
        </p:txBody>
      </p:sp>
      <p:pic>
        <p:nvPicPr>
          <p:cNvPr id="5" name="Content Placeholder 4">
            <a:extLst>
              <a:ext uri="{FF2B5EF4-FFF2-40B4-BE49-F238E27FC236}">
                <a16:creationId xmlns:a16="http://schemas.microsoft.com/office/drawing/2014/main" id="{306FC3AB-5427-0BD5-C58A-E18623004231}"/>
              </a:ext>
            </a:extLst>
          </p:cNvPr>
          <p:cNvPicPr>
            <a:picLocks noGrp="1" noChangeAspect="1"/>
          </p:cNvPicPr>
          <p:nvPr>
            <p:ph idx="1"/>
          </p:nvPr>
        </p:nvPicPr>
        <p:blipFill>
          <a:blip r:embed="rId2"/>
          <a:stretch>
            <a:fillRect/>
          </a:stretch>
        </p:blipFill>
        <p:spPr>
          <a:xfrm>
            <a:off x="422953" y="1542787"/>
            <a:ext cx="3683055" cy="2914913"/>
          </a:xfrm>
        </p:spPr>
      </p:pic>
      <p:pic>
        <p:nvPicPr>
          <p:cNvPr id="9" name="Picture 8">
            <a:extLst>
              <a:ext uri="{FF2B5EF4-FFF2-40B4-BE49-F238E27FC236}">
                <a16:creationId xmlns:a16="http://schemas.microsoft.com/office/drawing/2014/main" id="{88FACA95-D4BE-4D15-BD3B-541C8D4E0E37}"/>
              </a:ext>
            </a:extLst>
          </p:cNvPr>
          <p:cNvPicPr>
            <a:picLocks noChangeAspect="1"/>
          </p:cNvPicPr>
          <p:nvPr/>
        </p:nvPicPr>
        <p:blipFill>
          <a:blip r:embed="rId3"/>
          <a:stretch>
            <a:fillRect/>
          </a:stretch>
        </p:blipFill>
        <p:spPr>
          <a:xfrm>
            <a:off x="5477608" y="1542787"/>
            <a:ext cx="4026876" cy="2914912"/>
          </a:xfrm>
          <a:prstGeom prst="rect">
            <a:avLst/>
          </a:prstGeom>
        </p:spPr>
      </p:pic>
    </p:spTree>
    <p:extLst>
      <p:ext uri="{BB962C8B-B14F-4D97-AF65-F5344CB8AC3E}">
        <p14:creationId xmlns:p14="http://schemas.microsoft.com/office/powerpoint/2010/main" val="270676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DCF6B-4067-8CAB-3B88-4D2156E3FA8E}"/>
              </a:ext>
            </a:extLst>
          </p:cNvPr>
          <p:cNvSpPr>
            <a:spLocks noGrp="1"/>
          </p:cNvSpPr>
          <p:nvPr>
            <p:ph type="title"/>
          </p:nvPr>
        </p:nvSpPr>
        <p:spPr/>
        <p:txBody>
          <a:bodyPr/>
          <a:lstStyle/>
          <a:p>
            <a:r>
              <a:rPr lang="en-US" u="sng" dirty="0"/>
              <a:t>DATA TRANSMISSION TO THINGSPEAK</a:t>
            </a:r>
          </a:p>
        </p:txBody>
      </p:sp>
      <p:sp>
        <p:nvSpPr>
          <p:cNvPr id="5" name="Rectangle 4"/>
          <p:cNvSpPr/>
          <p:nvPr/>
        </p:nvSpPr>
        <p:spPr>
          <a:xfrm>
            <a:off x="369532" y="1521069"/>
            <a:ext cx="8596668" cy="923330"/>
          </a:xfrm>
          <a:prstGeom prst="rect">
            <a:avLst/>
          </a:prstGeom>
        </p:spPr>
        <p:txBody>
          <a:bodyPr wrap="square">
            <a:spAutoFit/>
          </a:bodyPr>
          <a:lstStyle/>
          <a:p>
            <a:r>
              <a:rPr lang="en-US" dirty="0"/>
              <a:t>The system utilizes the ESP8266 Wi-Fi module to transmit collected air quality data to Thing Speak, an IoT analytics platform. This allows for easy access, visualization, and analysis of air quality data from any location.</a:t>
            </a:r>
          </a:p>
        </p:txBody>
      </p:sp>
    </p:spTree>
    <p:extLst>
      <p:ext uri="{BB962C8B-B14F-4D97-AF65-F5344CB8AC3E}">
        <p14:creationId xmlns:p14="http://schemas.microsoft.com/office/powerpoint/2010/main" val="263017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E456-F29D-7439-BDB3-5461BD82E82C}"/>
              </a:ext>
            </a:extLst>
          </p:cNvPr>
          <p:cNvSpPr>
            <a:spLocks noGrp="1"/>
          </p:cNvSpPr>
          <p:nvPr>
            <p:ph type="title"/>
          </p:nvPr>
        </p:nvSpPr>
        <p:spPr>
          <a:xfrm>
            <a:off x="677334" y="477625"/>
            <a:ext cx="8596668" cy="1320800"/>
          </a:xfrm>
        </p:spPr>
        <p:txBody>
          <a:bodyPr>
            <a:normAutofit/>
          </a:bodyPr>
          <a:lstStyle/>
          <a:p>
            <a:r>
              <a:rPr lang="en-US" sz="3200" u="sng" dirty="0"/>
              <a:t>COST ESTIMATION:</a:t>
            </a:r>
            <a:endParaRPr lang="en-US" sz="3200" b="1" u="sng"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61406370"/>
              </p:ext>
            </p:extLst>
          </p:nvPr>
        </p:nvGraphicFramePr>
        <p:xfrm>
          <a:off x="557213" y="1903413"/>
          <a:ext cx="8755060" cy="3134360"/>
        </p:xfrm>
        <a:graphic>
          <a:graphicData uri="http://schemas.openxmlformats.org/drawingml/2006/table">
            <a:tbl>
              <a:tblPr firstRow="1" bandRow="1">
                <a:tableStyleId>{5C22544A-7EE6-4342-B048-85BDC9FD1C3A}</a:tableStyleId>
              </a:tblPr>
              <a:tblGrid>
                <a:gridCol w="954087">
                  <a:extLst>
                    <a:ext uri="{9D8B030D-6E8A-4147-A177-3AD203B41FA5}">
                      <a16:colId xmlns:a16="http://schemas.microsoft.com/office/drawing/2014/main" val="20000"/>
                    </a:ext>
                  </a:extLst>
                </a:gridCol>
                <a:gridCol w="31877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908173">
                  <a:extLst>
                    <a:ext uri="{9D8B030D-6E8A-4147-A177-3AD203B41FA5}">
                      <a16:colId xmlns:a16="http://schemas.microsoft.com/office/drawing/2014/main" val="20004"/>
                    </a:ext>
                  </a:extLst>
                </a:gridCol>
              </a:tblGrid>
              <a:tr h="370840">
                <a:tc>
                  <a:txBody>
                    <a:bodyPr/>
                    <a:lstStyle/>
                    <a:p>
                      <a:r>
                        <a:rPr lang="en-US" dirty="0"/>
                        <a:t>Sl. No. </a:t>
                      </a:r>
                    </a:p>
                  </a:txBody>
                  <a:tcPr/>
                </a:tc>
                <a:tc>
                  <a:txBody>
                    <a:bodyPr/>
                    <a:lstStyle/>
                    <a:p>
                      <a:r>
                        <a:rPr lang="en-US" dirty="0"/>
                        <a:t>Component</a:t>
                      </a:r>
                    </a:p>
                  </a:txBody>
                  <a:tcPr/>
                </a:tc>
                <a:tc>
                  <a:txBody>
                    <a:bodyPr/>
                    <a:lstStyle/>
                    <a:p>
                      <a:r>
                        <a:rPr lang="en-US" dirty="0"/>
                        <a:t>Cost per unit (in ₹) </a:t>
                      </a:r>
                    </a:p>
                  </a:txBody>
                  <a:tcPr/>
                </a:tc>
                <a:tc>
                  <a:txBody>
                    <a:bodyPr/>
                    <a:lstStyle/>
                    <a:p>
                      <a:r>
                        <a:rPr lang="en-US" dirty="0"/>
                        <a:t>Units </a:t>
                      </a:r>
                    </a:p>
                  </a:txBody>
                  <a:tcPr/>
                </a:tc>
                <a:tc>
                  <a:txBody>
                    <a:bodyPr/>
                    <a:lstStyle/>
                    <a:p>
                      <a:r>
                        <a:rPr lang="en-US" dirty="0"/>
                        <a:t>Sub Total (in ₹) </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ESP8266(</a:t>
                      </a:r>
                      <a:r>
                        <a:rPr lang="en-US" dirty="0" err="1"/>
                        <a:t>Wifi</a:t>
                      </a:r>
                      <a:r>
                        <a:rPr lang="en-US" dirty="0"/>
                        <a:t> Module)</a:t>
                      </a:r>
                    </a:p>
                  </a:txBody>
                  <a:tcPr/>
                </a:tc>
                <a:tc>
                  <a:txBody>
                    <a:bodyPr/>
                    <a:lstStyle/>
                    <a:p>
                      <a:r>
                        <a:rPr lang="en-US" dirty="0"/>
                        <a:t>200</a:t>
                      </a:r>
                    </a:p>
                  </a:txBody>
                  <a:tcPr/>
                </a:tc>
                <a:tc>
                  <a:txBody>
                    <a:bodyPr/>
                    <a:lstStyle/>
                    <a:p>
                      <a:r>
                        <a:rPr lang="en-US" dirty="0"/>
                        <a:t>1</a:t>
                      </a:r>
                    </a:p>
                  </a:txBody>
                  <a:tcPr/>
                </a:tc>
                <a:tc>
                  <a:txBody>
                    <a:bodyPr/>
                    <a:lstStyle/>
                    <a:p>
                      <a:r>
                        <a:rPr lang="en-US" dirty="0"/>
                        <a:t>200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MQ135(Gas Sensor)</a:t>
                      </a:r>
                    </a:p>
                  </a:txBody>
                  <a:tcPr/>
                </a:tc>
                <a:tc>
                  <a:txBody>
                    <a:bodyPr/>
                    <a:lstStyle/>
                    <a:p>
                      <a:r>
                        <a:rPr lang="en-US" dirty="0"/>
                        <a:t>100</a:t>
                      </a:r>
                    </a:p>
                  </a:txBody>
                  <a:tcPr/>
                </a:tc>
                <a:tc>
                  <a:txBody>
                    <a:bodyPr/>
                    <a:lstStyle/>
                    <a:p>
                      <a:r>
                        <a:rPr lang="en-US" dirty="0"/>
                        <a:t>1</a:t>
                      </a:r>
                    </a:p>
                  </a:txBody>
                  <a:tcPr/>
                </a:tc>
                <a:tc>
                  <a:txBody>
                    <a:bodyPr/>
                    <a:lstStyle/>
                    <a:p>
                      <a:r>
                        <a:rPr lang="en-US" dirty="0"/>
                        <a:t>100</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DHT11(</a:t>
                      </a:r>
                      <a:r>
                        <a:rPr lang="en-US" dirty="0" err="1"/>
                        <a:t>Tempareture</a:t>
                      </a:r>
                      <a:r>
                        <a:rPr lang="en-US" dirty="0"/>
                        <a:t> and Humidity Sensor) </a:t>
                      </a:r>
                    </a:p>
                  </a:txBody>
                  <a:tcPr/>
                </a:tc>
                <a:tc>
                  <a:txBody>
                    <a:bodyPr/>
                    <a:lstStyle/>
                    <a:p>
                      <a:r>
                        <a:rPr lang="en-US" dirty="0"/>
                        <a:t>50</a:t>
                      </a:r>
                    </a:p>
                  </a:txBody>
                  <a:tcPr/>
                </a:tc>
                <a:tc>
                  <a:txBody>
                    <a:bodyPr/>
                    <a:lstStyle/>
                    <a:p>
                      <a:r>
                        <a:rPr lang="en-US" dirty="0"/>
                        <a:t>1</a:t>
                      </a:r>
                    </a:p>
                  </a:txBody>
                  <a:tcPr/>
                </a:tc>
                <a:tc>
                  <a:txBody>
                    <a:bodyPr/>
                    <a:lstStyle/>
                    <a:p>
                      <a:r>
                        <a:rPr lang="en-US" dirty="0"/>
                        <a:t>50</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Breadboard</a:t>
                      </a:r>
                    </a:p>
                  </a:txBody>
                  <a:tcPr/>
                </a:tc>
                <a:tc>
                  <a:txBody>
                    <a:bodyPr/>
                    <a:lstStyle/>
                    <a:p>
                      <a:r>
                        <a:rPr lang="en-US" dirty="0"/>
                        <a:t>50</a:t>
                      </a:r>
                    </a:p>
                  </a:txBody>
                  <a:tcPr/>
                </a:tc>
                <a:tc>
                  <a:txBody>
                    <a:bodyPr/>
                    <a:lstStyle/>
                    <a:p>
                      <a:r>
                        <a:rPr lang="en-US" dirty="0"/>
                        <a:t>1</a:t>
                      </a:r>
                    </a:p>
                  </a:txBody>
                  <a:tcPr/>
                </a:tc>
                <a:tc>
                  <a:txBody>
                    <a:bodyPr/>
                    <a:lstStyle/>
                    <a:p>
                      <a:r>
                        <a:rPr lang="en-US" dirty="0"/>
                        <a:t>50</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err="1"/>
                        <a:t>Galli</a:t>
                      </a:r>
                      <a:r>
                        <a:rPr lang="en-US" dirty="0"/>
                        <a:t> Buzzer</a:t>
                      </a:r>
                    </a:p>
                  </a:txBody>
                  <a:tcPr/>
                </a:tc>
                <a:tc>
                  <a:txBody>
                    <a:bodyPr/>
                    <a:lstStyle/>
                    <a:p>
                      <a:r>
                        <a:rPr lang="en-US" dirty="0"/>
                        <a:t>10</a:t>
                      </a:r>
                    </a:p>
                  </a:txBody>
                  <a:tcPr/>
                </a:tc>
                <a:tc>
                  <a:txBody>
                    <a:bodyPr/>
                    <a:lstStyle/>
                    <a:p>
                      <a:r>
                        <a:rPr lang="en-US" dirty="0"/>
                        <a:t>1</a:t>
                      </a:r>
                    </a:p>
                  </a:txBody>
                  <a:tcPr/>
                </a:tc>
                <a:tc>
                  <a:txBody>
                    <a:bodyPr/>
                    <a:lstStyle/>
                    <a:p>
                      <a:r>
                        <a:rPr lang="en-US" dirty="0"/>
                        <a:t>10</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Jumper Wires</a:t>
                      </a:r>
                    </a:p>
                  </a:txBody>
                  <a:tcPr/>
                </a:tc>
                <a:tc>
                  <a:txBody>
                    <a:bodyPr/>
                    <a:lstStyle/>
                    <a:p>
                      <a:r>
                        <a:rPr lang="en-US" dirty="0"/>
                        <a:t>1</a:t>
                      </a:r>
                    </a:p>
                  </a:txBody>
                  <a:tcPr/>
                </a:tc>
                <a:tc>
                  <a:txBody>
                    <a:bodyPr/>
                    <a:lstStyle/>
                    <a:p>
                      <a:r>
                        <a:rPr lang="en-US" dirty="0"/>
                        <a:t>10</a:t>
                      </a:r>
                    </a:p>
                  </a:txBody>
                  <a:tcPr/>
                </a:tc>
                <a:tc>
                  <a:txBody>
                    <a:bodyPr/>
                    <a:lstStyle/>
                    <a:p>
                      <a:r>
                        <a:rPr lang="en-US" dirty="0"/>
                        <a:t>10</a:t>
                      </a:r>
                    </a:p>
                  </a:txBody>
                  <a:tcPr/>
                </a:tc>
                <a:extLst>
                  <a:ext uri="{0D108BD9-81ED-4DB2-BD59-A6C34878D82A}">
                    <a16:rowId xmlns:a16="http://schemas.microsoft.com/office/drawing/2014/main" val="10006"/>
                  </a:ext>
                </a:extLst>
              </a:tr>
            </a:tbl>
          </a:graphicData>
        </a:graphic>
      </p:graphicFrame>
      <p:graphicFrame>
        <p:nvGraphicFramePr>
          <p:cNvPr id="5" name="Table 4"/>
          <p:cNvGraphicFramePr>
            <a:graphicFrameLocks noGrp="1"/>
          </p:cNvGraphicFramePr>
          <p:nvPr/>
        </p:nvGraphicFramePr>
        <p:xfrm>
          <a:off x="546100" y="5067300"/>
          <a:ext cx="8750300" cy="469900"/>
        </p:xfrm>
        <a:graphic>
          <a:graphicData uri="http://schemas.openxmlformats.org/drawingml/2006/table">
            <a:tbl>
              <a:tblPr firstRow="1" bandRow="1">
                <a:tableStyleId>{5C22544A-7EE6-4342-B048-85BDC9FD1C3A}</a:tableStyleId>
              </a:tblPr>
              <a:tblGrid>
                <a:gridCol w="6896100">
                  <a:extLst>
                    <a:ext uri="{9D8B030D-6E8A-4147-A177-3AD203B41FA5}">
                      <a16:colId xmlns:a16="http://schemas.microsoft.com/office/drawing/2014/main" val="20000"/>
                    </a:ext>
                  </a:extLst>
                </a:gridCol>
                <a:gridCol w="1854200">
                  <a:extLst>
                    <a:ext uri="{9D8B030D-6E8A-4147-A177-3AD203B41FA5}">
                      <a16:colId xmlns:a16="http://schemas.microsoft.com/office/drawing/2014/main" val="20001"/>
                    </a:ext>
                  </a:extLst>
                </a:gridCol>
              </a:tblGrid>
              <a:tr h="469900">
                <a:tc>
                  <a:txBody>
                    <a:bodyPr/>
                    <a:lstStyle/>
                    <a:p>
                      <a:r>
                        <a:rPr lang="en-US" dirty="0"/>
                        <a:t>Grand Total</a:t>
                      </a:r>
                    </a:p>
                  </a:txBody>
                  <a:tcPr/>
                </a:tc>
                <a:tc>
                  <a:txBody>
                    <a:bodyPr/>
                    <a:lstStyle/>
                    <a:p>
                      <a:r>
                        <a:rPr lang="en-US" dirty="0"/>
                        <a:t>420</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8400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B489DD-70CE-77CA-BFCE-2E3B4932FD03}"/>
              </a:ext>
            </a:extLst>
          </p:cNvPr>
          <p:cNvSpPr>
            <a:spLocks noGrp="1"/>
          </p:cNvSpPr>
          <p:nvPr>
            <p:ph type="title"/>
          </p:nvPr>
        </p:nvSpPr>
        <p:spPr>
          <a:xfrm>
            <a:off x="677334" y="272563"/>
            <a:ext cx="8369951" cy="5556737"/>
          </a:xfrm>
        </p:spPr>
        <p:txBody>
          <a:bodyPr>
            <a:normAutofit/>
          </a:bodyPr>
          <a:lstStyle/>
          <a:p>
            <a:r>
              <a:rPr lang="en-US" b="1" dirty="0">
                <a:solidFill>
                  <a:srgbClr val="00B0F0"/>
                </a:solidFill>
                <a:effectLst>
                  <a:outerShdw blurRad="38100" dist="38100" dir="2700000" algn="tl">
                    <a:srgbClr val="000000">
                      <a:alpha val="43137"/>
                    </a:srgbClr>
                  </a:outerShdw>
                </a:effectLst>
              </a:rPr>
              <a:t>		</a:t>
            </a:r>
            <a:br>
              <a:rPr lang="en-US" b="1" dirty="0">
                <a:solidFill>
                  <a:srgbClr val="00B0F0"/>
                </a:solidFill>
                <a:effectLst>
                  <a:outerShdw blurRad="38100" dist="38100" dir="2700000" algn="tl">
                    <a:srgbClr val="000000">
                      <a:alpha val="43137"/>
                    </a:srgbClr>
                  </a:outerShdw>
                </a:effectLst>
              </a:rPr>
            </a:br>
            <a:r>
              <a:rPr lang="en-US" b="1" i="1" dirty="0">
                <a:solidFill>
                  <a:srgbClr val="00B0F0"/>
                </a:solidFill>
                <a:effectLst>
                  <a:outerShdw blurRad="38100" dist="38100" dir="2700000" algn="tl">
                    <a:srgbClr val="000000">
                      <a:alpha val="43137"/>
                    </a:srgbClr>
                  </a:outerShdw>
                </a:effectLst>
              </a:rPr>
              <a:t>RESULT</a:t>
            </a:r>
            <a:br>
              <a:rPr lang="en-US" b="1" i="1" dirty="0">
                <a:solidFill>
                  <a:srgbClr val="00B0F0"/>
                </a:solidFill>
                <a:effectLst>
                  <a:outerShdw blurRad="38100" dist="38100" dir="2700000" algn="tl">
                    <a:srgbClr val="000000">
                      <a:alpha val="43137"/>
                    </a:srgbClr>
                  </a:outerShdw>
                </a:effectLst>
              </a:rPr>
            </a:br>
            <a:br>
              <a:rPr lang="en-US" b="1" i="1" dirty="0">
                <a:solidFill>
                  <a:srgbClr val="00B0F0"/>
                </a:solidFill>
                <a:effectLst>
                  <a:outerShdw blurRad="38100" dist="38100" dir="2700000" algn="tl">
                    <a:srgbClr val="000000">
                      <a:alpha val="43137"/>
                    </a:srgbClr>
                  </a:outerShdw>
                </a:effectLst>
              </a:rPr>
            </a:br>
            <a:endParaRPr lang="en-US" b="1" i="1" dirty="0">
              <a:solidFill>
                <a:srgbClr val="00B0F0"/>
              </a:solidFill>
              <a:effectLst>
                <a:outerShdw blurRad="38100" dist="38100" dir="2700000" algn="tl">
                  <a:srgbClr val="000000">
                    <a:alpha val="43137"/>
                  </a:srgbClr>
                </a:outerShdw>
              </a:effectLst>
            </a:endParaRPr>
          </a:p>
        </p:txBody>
      </p:sp>
      <p:sp>
        <p:nvSpPr>
          <p:cNvPr id="5" name="Content Placeholder 4">
            <a:extLst>
              <a:ext uri="{FF2B5EF4-FFF2-40B4-BE49-F238E27FC236}">
                <a16:creationId xmlns:a16="http://schemas.microsoft.com/office/drawing/2014/main" id="{25F9B242-F76F-F4CF-6931-CBAA5B851D51}"/>
              </a:ext>
            </a:extLst>
          </p:cNvPr>
          <p:cNvSpPr>
            <a:spLocks noGrp="1"/>
          </p:cNvSpPr>
          <p:nvPr>
            <p:ph sz="half" idx="1"/>
          </p:nvPr>
        </p:nvSpPr>
        <p:spPr>
          <a:xfrm>
            <a:off x="4167554" y="1679331"/>
            <a:ext cx="5663382" cy="4052875"/>
          </a:xfrm>
        </p:spPr>
        <p:txBody>
          <a:bodyPr>
            <a:normAutofit/>
          </a:bodyPr>
          <a:lstStyle/>
          <a:p>
            <a:pPr marL="0" indent="0">
              <a:buNone/>
            </a:pPr>
            <a:r>
              <a:rPr lang="en-US" dirty="0"/>
              <a:t>Let us take a moment to understand the final outcomes of the project we have successfully completed. This achievement reflects our consistent efforts, teamwork, and problem-solving throughout the process. The results demonstrate the effectiveness of our approach and the goals we aimed to reach. It is important to analyze these outcomes to appreciate our progress and identify areas for future improvement.</a:t>
            </a:r>
          </a:p>
        </p:txBody>
      </p:sp>
      <p:sp>
        <p:nvSpPr>
          <p:cNvPr id="6" name="Content Placeholder 5">
            <a:extLst>
              <a:ext uri="{FF2B5EF4-FFF2-40B4-BE49-F238E27FC236}">
                <a16:creationId xmlns:a16="http://schemas.microsoft.com/office/drawing/2014/main" id="{5954669D-EBE0-B277-094A-9E87D82AF506}"/>
              </a:ext>
            </a:extLst>
          </p:cNvPr>
          <p:cNvSpPr>
            <a:spLocks noGrp="1"/>
          </p:cNvSpPr>
          <p:nvPr>
            <p:ph sz="half" idx="2"/>
          </p:nvPr>
        </p:nvSpPr>
        <p:spPr>
          <a:xfrm>
            <a:off x="5653547" y="1425677"/>
            <a:ext cx="5663382" cy="4306529"/>
          </a:xfrm>
        </p:spPr>
        <p:txBody>
          <a:bodyPr>
            <a:normAutofit/>
          </a:bodyPr>
          <a:lstStyle/>
          <a:p>
            <a:pPr marL="0" indent="0">
              <a:buNone/>
            </a:pPr>
            <a:r>
              <a:rPr lang="en-US" b="1" i="1" u="sng" dirty="0"/>
              <a:t> </a:t>
            </a:r>
            <a:endParaRPr lang="en-US" dirty="0"/>
          </a:p>
        </p:txBody>
      </p:sp>
      <p:pic>
        <p:nvPicPr>
          <p:cNvPr id="3" name="Picture 2">
            <a:extLst>
              <a:ext uri="{FF2B5EF4-FFF2-40B4-BE49-F238E27FC236}">
                <a16:creationId xmlns:a16="http://schemas.microsoft.com/office/drawing/2014/main" id="{B1352910-E6BA-021A-57CC-61C963A43547}"/>
              </a:ext>
            </a:extLst>
          </p:cNvPr>
          <p:cNvPicPr>
            <a:picLocks noChangeAspect="1"/>
          </p:cNvPicPr>
          <p:nvPr/>
        </p:nvPicPr>
        <p:blipFill>
          <a:blip r:embed="rId2"/>
          <a:stretch>
            <a:fillRect/>
          </a:stretch>
        </p:blipFill>
        <p:spPr>
          <a:xfrm>
            <a:off x="272562" y="1607305"/>
            <a:ext cx="3894992" cy="3982537"/>
          </a:xfrm>
          <a:prstGeom prst="rect">
            <a:avLst/>
          </a:prstGeom>
        </p:spPr>
      </p:pic>
    </p:spTree>
    <p:extLst>
      <p:ext uri="{BB962C8B-B14F-4D97-AF65-F5344CB8AC3E}">
        <p14:creationId xmlns:p14="http://schemas.microsoft.com/office/powerpoint/2010/main" val="2798603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70BDF-17EB-BF7B-77F9-F1BE74E0A440}"/>
              </a:ext>
            </a:extLst>
          </p:cNvPr>
          <p:cNvSpPr>
            <a:spLocks noGrp="1"/>
          </p:cNvSpPr>
          <p:nvPr>
            <p:ph type="title"/>
          </p:nvPr>
        </p:nvSpPr>
        <p:spPr>
          <a:xfrm>
            <a:off x="650631" y="307731"/>
            <a:ext cx="8623371" cy="5583115"/>
          </a:xfrm>
        </p:spPr>
        <p:txBody>
          <a:bodyPr>
            <a:normAutofit/>
          </a:bodyPr>
          <a:lstStyle/>
          <a:p>
            <a:r>
              <a:rPr lang="en-IN" dirty="0"/>
              <a:t>1.</a:t>
            </a:r>
            <a:br>
              <a:rPr lang="en-IN" dirty="0"/>
            </a:br>
            <a:br>
              <a:rPr lang="en-IN" dirty="0"/>
            </a:br>
            <a:br>
              <a:rPr lang="en-IN" dirty="0"/>
            </a:br>
            <a:br>
              <a:rPr lang="en-IN" dirty="0"/>
            </a:br>
            <a:br>
              <a:rPr lang="en-IN" dirty="0"/>
            </a:br>
            <a:br>
              <a:rPr lang="en-IN" dirty="0"/>
            </a:br>
            <a:br>
              <a:rPr lang="en-IN" dirty="0"/>
            </a:br>
            <a:r>
              <a:rPr lang="en-IN" dirty="0"/>
              <a:t>					</a:t>
            </a:r>
            <a:r>
              <a:rPr lang="en-US" sz="1800" dirty="0">
                <a:solidFill>
                  <a:srgbClr val="FF0000"/>
                </a:solidFill>
              </a:rPr>
              <a:t>Temperature Monitoring Dashboard</a:t>
            </a:r>
            <a:br>
              <a:rPr lang="en-US" sz="1800" dirty="0">
                <a:solidFill>
                  <a:srgbClr val="FF0000"/>
                </a:solidFill>
              </a:rPr>
            </a:br>
            <a:r>
              <a:rPr lang="en-US" sz="1800" dirty="0">
                <a:solidFill>
                  <a:srgbClr val="FF0000"/>
                </a:solidFill>
              </a:rPr>
              <a:t>      					Showing Real-Time and Historical Data</a:t>
            </a:r>
            <a:r>
              <a:rPr lang="en-IN" sz="1800" dirty="0">
                <a:solidFill>
                  <a:srgbClr val="FF0000"/>
                </a:solidFill>
              </a:rPr>
              <a:t>©.</a:t>
            </a:r>
            <a:br>
              <a:rPr lang="en-US" sz="1800" dirty="0">
                <a:solidFill>
                  <a:srgbClr val="FF0000"/>
                </a:solidFill>
              </a:rPr>
            </a:br>
            <a:endParaRPr lang="en-IN" sz="1800" dirty="0">
              <a:solidFill>
                <a:srgbClr val="FF0000"/>
              </a:solidFill>
            </a:endParaRPr>
          </a:p>
        </p:txBody>
      </p:sp>
      <p:pic>
        <p:nvPicPr>
          <p:cNvPr id="6" name="Picture 5">
            <a:extLst>
              <a:ext uri="{FF2B5EF4-FFF2-40B4-BE49-F238E27FC236}">
                <a16:creationId xmlns:a16="http://schemas.microsoft.com/office/drawing/2014/main" id="{3E0732F1-1678-6CCD-3841-5C4C8E7F2DFD}"/>
              </a:ext>
            </a:extLst>
          </p:cNvPr>
          <p:cNvPicPr>
            <a:picLocks noChangeAspect="1"/>
          </p:cNvPicPr>
          <p:nvPr/>
        </p:nvPicPr>
        <p:blipFill>
          <a:blip r:embed="rId2"/>
          <a:stretch>
            <a:fillRect/>
          </a:stretch>
        </p:blipFill>
        <p:spPr>
          <a:xfrm>
            <a:off x="836594" y="1209476"/>
            <a:ext cx="7924663" cy="2949286"/>
          </a:xfrm>
          <a:prstGeom prst="rect">
            <a:avLst/>
          </a:prstGeom>
        </p:spPr>
      </p:pic>
    </p:spTree>
    <p:extLst>
      <p:ext uri="{BB962C8B-B14F-4D97-AF65-F5344CB8AC3E}">
        <p14:creationId xmlns:p14="http://schemas.microsoft.com/office/powerpoint/2010/main" val="1711973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B6FED-B9B6-7F41-F088-5203014BAD75}"/>
              </a:ext>
            </a:extLst>
          </p:cNvPr>
          <p:cNvSpPr>
            <a:spLocks noGrp="1"/>
          </p:cNvSpPr>
          <p:nvPr>
            <p:ph type="title"/>
          </p:nvPr>
        </p:nvSpPr>
        <p:spPr>
          <a:xfrm>
            <a:off x="761366" y="609599"/>
            <a:ext cx="10255396" cy="5465885"/>
          </a:xfrm>
        </p:spPr>
        <p:txBody>
          <a:bodyPr>
            <a:normAutofit fontScale="90000"/>
          </a:bodyPr>
          <a:lstStyle/>
          <a:p>
            <a:r>
              <a:rPr lang="en-IN" dirty="0"/>
              <a:t>2.</a:t>
            </a:r>
            <a:br>
              <a:rPr lang="en-IN" dirty="0"/>
            </a:br>
            <a:br>
              <a:rPr lang="en-IN" dirty="0"/>
            </a:br>
            <a:br>
              <a:rPr lang="en-IN" dirty="0"/>
            </a:br>
            <a:br>
              <a:rPr lang="en-IN" dirty="0"/>
            </a:br>
            <a:br>
              <a:rPr lang="en-IN" dirty="0"/>
            </a:br>
            <a:br>
              <a:rPr lang="en-IN" dirty="0"/>
            </a:br>
            <a:br>
              <a:rPr lang="en-IN" dirty="0"/>
            </a:br>
            <a:br>
              <a:rPr lang="en-IN" dirty="0"/>
            </a:br>
            <a:r>
              <a:rPr lang="en-IN" dirty="0"/>
              <a:t>						</a:t>
            </a:r>
            <a:r>
              <a:rPr lang="en-US" sz="2000" dirty="0">
                <a:solidFill>
                  <a:srgbClr val="FF0000"/>
                </a:solidFill>
              </a:rPr>
              <a:t>Humidity Monitoring Dashboard Showing</a:t>
            </a:r>
            <a:br>
              <a:rPr lang="en-US" sz="2000" dirty="0">
                <a:solidFill>
                  <a:srgbClr val="FF0000"/>
                </a:solidFill>
              </a:rPr>
            </a:br>
            <a:r>
              <a:rPr lang="en-US" sz="2000" dirty="0">
                <a:solidFill>
                  <a:srgbClr val="FF0000"/>
                </a:solidFill>
              </a:rPr>
              <a:t>						Real-Time and Historical Data(%).</a:t>
            </a:r>
            <a:br>
              <a:rPr lang="en-US" sz="2000"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6" name="Picture 5">
            <a:extLst>
              <a:ext uri="{FF2B5EF4-FFF2-40B4-BE49-F238E27FC236}">
                <a16:creationId xmlns:a16="http://schemas.microsoft.com/office/drawing/2014/main" id="{4AAC789A-B288-AAD3-4CCC-CFC2E4D0B189}"/>
              </a:ext>
            </a:extLst>
          </p:cNvPr>
          <p:cNvPicPr>
            <a:picLocks noChangeAspect="1"/>
          </p:cNvPicPr>
          <p:nvPr/>
        </p:nvPicPr>
        <p:blipFill>
          <a:blip r:embed="rId2"/>
          <a:stretch>
            <a:fillRect/>
          </a:stretch>
        </p:blipFill>
        <p:spPr>
          <a:xfrm>
            <a:off x="866874" y="1361132"/>
            <a:ext cx="8444180" cy="3043814"/>
          </a:xfrm>
          <a:prstGeom prst="rect">
            <a:avLst/>
          </a:prstGeom>
        </p:spPr>
      </p:pic>
    </p:spTree>
    <p:extLst>
      <p:ext uri="{BB962C8B-B14F-4D97-AF65-F5344CB8AC3E}">
        <p14:creationId xmlns:p14="http://schemas.microsoft.com/office/powerpoint/2010/main" val="3366608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AE615-9AB3-639A-FF4D-7975819F7C58}"/>
              </a:ext>
            </a:extLst>
          </p:cNvPr>
          <p:cNvSpPr>
            <a:spLocks noGrp="1"/>
          </p:cNvSpPr>
          <p:nvPr>
            <p:ph type="title"/>
          </p:nvPr>
        </p:nvSpPr>
        <p:spPr>
          <a:xfrm>
            <a:off x="677333" y="609600"/>
            <a:ext cx="10163581" cy="5439508"/>
          </a:xfrm>
        </p:spPr>
        <p:txBody>
          <a:bodyPr>
            <a:normAutofit fontScale="90000"/>
          </a:bodyPr>
          <a:lstStyle/>
          <a:p>
            <a:r>
              <a:rPr lang="en-IN" dirty="0"/>
              <a:t>3.</a:t>
            </a:r>
            <a:br>
              <a:rPr lang="en-IN" dirty="0"/>
            </a:br>
            <a:br>
              <a:rPr lang="en-IN" dirty="0"/>
            </a:br>
            <a:br>
              <a:rPr lang="en-IN" dirty="0"/>
            </a:br>
            <a:br>
              <a:rPr lang="en-IN" dirty="0"/>
            </a:br>
            <a:br>
              <a:rPr lang="en-IN" dirty="0"/>
            </a:br>
            <a:br>
              <a:rPr lang="en-IN" dirty="0"/>
            </a:br>
            <a:br>
              <a:rPr lang="en-IN" dirty="0"/>
            </a:br>
            <a:br>
              <a:rPr lang="en-IN" dirty="0"/>
            </a:br>
            <a:r>
              <a:rPr lang="en-IN" dirty="0"/>
              <a:t>						</a:t>
            </a:r>
            <a:r>
              <a:rPr lang="en-US" sz="2000" dirty="0">
                <a:solidFill>
                  <a:srgbClr val="FF0000"/>
                </a:solidFill>
              </a:rPr>
              <a:t>Pollution Monitoring Dashboard Showing</a:t>
            </a:r>
            <a:br>
              <a:rPr lang="en-US" sz="2000" dirty="0">
                <a:solidFill>
                  <a:srgbClr val="FF0000"/>
                </a:solidFill>
              </a:rPr>
            </a:br>
            <a:r>
              <a:rPr lang="en-US" sz="2000" dirty="0">
                <a:solidFill>
                  <a:srgbClr val="FF0000"/>
                </a:solidFill>
              </a:rPr>
              <a:t>						Real-Time and Historical Data(AQI).</a:t>
            </a:r>
            <a:br>
              <a:rPr lang="en-US" dirty="0"/>
            </a:br>
            <a:endParaRPr lang="en-IN" dirty="0"/>
          </a:p>
        </p:txBody>
      </p:sp>
      <p:pic>
        <p:nvPicPr>
          <p:cNvPr id="6" name="Picture 5">
            <a:extLst>
              <a:ext uri="{FF2B5EF4-FFF2-40B4-BE49-F238E27FC236}">
                <a16:creationId xmlns:a16="http://schemas.microsoft.com/office/drawing/2014/main" id="{B6732526-E614-180B-50F6-DF6BF74FABF3}"/>
              </a:ext>
            </a:extLst>
          </p:cNvPr>
          <p:cNvPicPr>
            <a:picLocks noChangeAspect="1"/>
          </p:cNvPicPr>
          <p:nvPr/>
        </p:nvPicPr>
        <p:blipFill>
          <a:blip r:embed="rId2"/>
          <a:stretch>
            <a:fillRect/>
          </a:stretch>
        </p:blipFill>
        <p:spPr>
          <a:xfrm>
            <a:off x="1204546" y="1705907"/>
            <a:ext cx="7816362" cy="2786962"/>
          </a:xfrm>
          <a:prstGeom prst="rect">
            <a:avLst/>
          </a:prstGeom>
        </p:spPr>
      </p:pic>
    </p:spTree>
    <p:extLst>
      <p:ext uri="{BB962C8B-B14F-4D97-AF65-F5344CB8AC3E}">
        <p14:creationId xmlns:p14="http://schemas.microsoft.com/office/powerpoint/2010/main" val="1014375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2ACA96-7F1C-A623-822C-B43FDCE28E85}"/>
              </a:ext>
            </a:extLst>
          </p:cNvPr>
          <p:cNvSpPr txBox="1"/>
          <p:nvPr/>
        </p:nvSpPr>
        <p:spPr>
          <a:xfrm>
            <a:off x="471949" y="1002890"/>
            <a:ext cx="10896505" cy="3416320"/>
          </a:xfrm>
          <a:prstGeom prst="rect">
            <a:avLst/>
          </a:prstGeom>
          <a:noFill/>
        </p:spPr>
        <p:txBody>
          <a:bodyPr wrap="square" rtlCol="0">
            <a:spAutoFit/>
          </a:bodyPr>
          <a:lstStyle/>
          <a:p>
            <a:pPr marL="1200150" lvl="2" indent="-285750"/>
            <a:r>
              <a:rPr lang="en-US" sz="4400" b="1" dirty="0"/>
              <a:t>TEAM MEMBERS(EEE 4th Year)</a:t>
            </a:r>
          </a:p>
          <a:p>
            <a:pPr marL="1200150" lvl="2" indent="-285750"/>
            <a:endParaRPr lang="en-US" sz="2000" dirty="0"/>
          </a:p>
          <a:p>
            <a:pPr marL="1200150" lvl="2" indent="-285750"/>
            <a:endParaRPr lang="en-US" sz="2000" dirty="0"/>
          </a:p>
          <a:p>
            <a:pPr marL="1200150" lvl="2" indent="-285750"/>
            <a:endParaRPr lang="en-US" sz="2000" dirty="0"/>
          </a:p>
          <a:p>
            <a:pPr marL="1200150" lvl="2" indent="-285750">
              <a:buFont typeface="Wingdings" pitchFamily="2" charset="2"/>
              <a:buChar char="v"/>
            </a:pPr>
            <a:r>
              <a:rPr lang="en-US" sz="2800" dirty="0"/>
              <a:t>SUJOY MUHURI -16902821054(Team Lead) </a:t>
            </a:r>
          </a:p>
          <a:p>
            <a:pPr marL="1200150" lvl="2" indent="-285750">
              <a:buFont typeface="Wingdings" pitchFamily="2" charset="2"/>
              <a:buChar char="v"/>
            </a:pPr>
            <a:r>
              <a:rPr lang="en-US" sz="2800" dirty="0"/>
              <a:t>ADRIJA CHATTOPADHYAY – 16902821009(Team Member)</a:t>
            </a:r>
          </a:p>
          <a:p>
            <a:pPr marL="1200150" lvl="2" indent="-285750">
              <a:buFont typeface="Wingdings" pitchFamily="2" charset="2"/>
              <a:buChar char="v"/>
            </a:pPr>
            <a:r>
              <a:rPr lang="en-US" sz="2800" dirty="0"/>
              <a:t>DEV JYOTI CHAKRABORTY – 16902821016(Team Member)</a:t>
            </a:r>
          </a:p>
          <a:p>
            <a:pPr marL="1200150" lvl="2" indent="-285750">
              <a:buFont typeface="Wingdings" pitchFamily="2" charset="2"/>
              <a:buChar char="v"/>
            </a:pPr>
            <a:r>
              <a:rPr lang="en-US" sz="2800" dirty="0"/>
              <a:t> DEBANGSHI PALIT- 16902821011(Team Member)</a:t>
            </a:r>
            <a:endParaRPr lang="en-US" sz="2800" b="1" dirty="0"/>
          </a:p>
        </p:txBody>
      </p:sp>
    </p:spTree>
    <p:extLst>
      <p:ext uri="{BB962C8B-B14F-4D97-AF65-F5344CB8AC3E}">
        <p14:creationId xmlns:p14="http://schemas.microsoft.com/office/powerpoint/2010/main" val="2601517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Alert Systems for Safety </a:t>
            </a:r>
          </a:p>
        </p:txBody>
      </p:sp>
      <p:sp>
        <p:nvSpPr>
          <p:cNvPr id="3" name="Content Placeholder 2"/>
          <p:cNvSpPr>
            <a:spLocks noGrp="1"/>
          </p:cNvSpPr>
          <p:nvPr>
            <p:ph sz="half" idx="1"/>
          </p:nvPr>
        </p:nvSpPr>
        <p:spPr>
          <a:xfrm>
            <a:off x="636232" y="1617785"/>
            <a:ext cx="8596668" cy="4423576"/>
          </a:xfrm>
        </p:spPr>
        <p:txBody>
          <a:bodyPr/>
          <a:lstStyle/>
          <a:p>
            <a:pPr algn="just"/>
            <a:r>
              <a:rPr lang="en-US" dirty="0"/>
              <a:t>The Mine Safety Device features an integrated alert system with a buzzer for audible warnings. It uses gas, temperature, and humidity sensors to monitor air quality in real time. When hazardous levels are detected, the buzzer alerts workers immediately. This is crucial in mining environments where poor air quality poses serious health risks. The system ensures timely response to dangerous conditions.</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ph type="title"/>
          </p:nvPr>
        </p:nvSpPr>
        <p:spPr>
          <a:xfrm>
            <a:off x="677334" y="427630"/>
            <a:ext cx="8596800" cy="1320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i="1" lang="en-US"/>
              <a:t>ADVANTAGES:</a:t>
            </a:r>
            <a:endParaRPr/>
          </a:p>
        </p:txBody>
      </p:sp>
      <p:sp>
        <p:nvSpPr>
          <p:cNvPr id="51" name="Google Shape;51;p1"/>
          <p:cNvSpPr txBox="1"/>
          <p:nvPr>
            <p:ph idx="1" type="body"/>
          </p:nvPr>
        </p:nvSpPr>
        <p:spPr>
          <a:xfrm>
            <a:off x="677334" y="2160589"/>
            <a:ext cx="4184100" cy="388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Hands-Free Control</a:t>
            </a:r>
            <a:endParaRPr/>
          </a:p>
          <a:p>
            <a:pPr indent="-342900" lvl="0" marL="342900" rtl="0" algn="l">
              <a:spcBef>
                <a:spcPts val="1000"/>
              </a:spcBef>
              <a:spcAft>
                <a:spcPts val="0"/>
              </a:spcAft>
              <a:buSzPts val="1440"/>
              <a:buChar char="►"/>
            </a:pPr>
            <a:r>
              <a:rPr lang="en-US"/>
              <a:t> Interactive </a:t>
            </a:r>
            <a:endParaRPr/>
          </a:p>
          <a:p>
            <a:pPr indent="-342900" lvl="0" marL="342900" rtl="0" algn="l">
              <a:spcBef>
                <a:spcPts val="1000"/>
              </a:spcBef>
              <a:spcAft>
                <a:spcPts val="0"/>
              </a:spcAft>
              <a:buSzPts val="1440"/>
              <a:buChar char="►"/>
            </a:pPr>
            <a:r>
              <a:rPr lang="en-US"/>
              <a:t> Usable for People with Limited Mobility </a:t>
            </a:r>
            <a:endParaRPr/>
          </a:p>
          <a:p>
            <a:pPr indent="-342900" lvl="0" marL="342900" rtl="0" algn="l">
              <a:spcBef>
                <a:spcPts val="1000"/>
              </a:spcBef>
              <a:spcAft>
                <a:spcPts val="0"/>
              </a:spcAft>
              <a:buSzPts val="1440"/>
              <a:buChar char="►"/>
            </a:pPr>
            <a:r>
              <a:rPr lang="en-US"/>
              <a:t> Customization</a:t>
            </a:r>
            <a:endParaRPr/>
          </a:p>
          <a:p>
            <a:pPr indent="-342900" lvl="0" marL="342900" rtl="0" algn="l">
              <a:spcBef>
                <a:spcPts val="1000"/>
              </a:spcBef>
              <a:spcAft>
                <a:spcPts val="0"/>
              </a:spcAft>
              <a:buSzPts val="1440"/>
              <a:buChar char="►"/>
            </a:pPr>
            <a:r>
              <a:rPr lang="en-US"/>
              <a:t> Potential for Expansion </a:t>
            </a:r>
            <a:endParaRPr/>
          </a:p>
          <a:p>
            <a:pPr indent="-342900" lvl="0" marL="342900" rtl="0" algn="l">
              <a:spcBef>
                <a:spcPts val="1000"/>
              </a:spcBef>
              <a:spcAft>
                <a:spcPts val="0"/>
              </a:spcAft>
              <a:buSzPts val="1440"/>
              <a:buChar char="►"/>
            </a:pPr>
            <a:r>
              <a:rPr lang="en-US"/>
              <a:t>Relatively Low Cost </a:t>
            </a:r>
            <a:endParaRPr/>
          </a:p>
          <a:p>
            <a:pPr indent="-342900" lvl="0" marL="342900" rtl="0" algn="l">
              <a:spcBef>
                <a:spcPts val="1000"/>
              </a:spcBef>
              <a:spcAft>
                <a:spcPts val="0"/>
              </a:spcAft>
              <a:buSzPts val="1440"/>
              <a:buChar char="►"/>
            </a:pPr>
            <a:r>
              <a:rPr lang="en-US"/>
              <a:t> Widely Available Resources</a:t>
            </a:r>
            <a:endParaRPr/>
          </a:p>
        </p:txBody>
      </p:sp>
      <p:sp>
        <p:nvSpPr>
          <p:cNvPr id="52" name="Google Shape;52;p1"/>
          <p:cNvSpPr txBox="1"/>
          <p:nvPr>
            <p:ph idx="2" type="body"/>
          </p:nvPr>
        </p:nvSpPr>
        <p:spPr>
          <a:xfrm>
            <a:off x="5089970" y="2160589"/>
            <a:ext cx="4184100" cy="3880800"/>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8746-96CC-AA71-5A41-380E088CFDA7}"/>
              </a:ext>
            </a:extLst>
          </p:cNvPr>
          <p:cNvSpPr>
            <a:spLocks noGrp="1"/>
          </p:cNvSpPr>
          <p:nvPr>
            <p:ph type="title"/>
          </p:nvPr>
        </p:nvSpPr>
        <p:spPr>
          <a:xfrm>
            <a:off x="677333" y="609600"/>
            <a:ext cx="9095931" cy="648929"/>
          </a:xfrm>
        </p:spPr>
        <p:txBody>
          <a:bodyPr/>
          <a:lstStyle/>
          <a:p>
            <a:r>
              <a:rPr lang="en-US" b="1" i="1" u="sng" dirty="0"/>
              <a:t>Future Work</a:t>
            </a:r>
          </a:p>
        </p:txBody>
      </p:sp>
      <p:sp>
        <p:nvSpPr>
          <p:cNvPr id="3" name="Content Placeholder 2">
            <a:extLst>
              <a:ext uri="{FF2B5EF4-FFF2-40B4-BE49-F238E27FC236}">
                <a16:creationId xmlns:a16="http://schemas.microsoft.com/office/drawing/2014/main" id="{2F0DF421-50A3-453C-8439-D8EB881C7FAB}"/>
              </a:ext>
            </a:extLst>
          </p:cNvPr>
          <p:cNvSpPr>
            <a:spLocks noGrp="1"/>
          </p:cNvSpPr>
          <p:nvPr>
            <p:ph idx="1"/>
          </p:nvPr>
        </p:nvSpPr>
        <p:spPr>
          <a:xfrm>
            <a:off x="677333" y="1622323"/>
            <a:ext cx="9095931" cy="4080387"/>
          </a:xfrm>
        </p:spPr>
        <p:txBody>
          <a:bodyPr>
            <a:normAutofit/>
          </a:bodyPr>
          <a:lstStyle/>
          <a:p>
            <a:pPr marL="0" indent="0">
              <a:buFont typeface="Wingdings" pitchFamily="2" charset="2"/>
              <a:buChar char="q"/>
            </a:pPr>
            <a:r>
              <a:rPr lang="en-US" dirty="0"/>
              <a:t>Network Independence: Integrating GSM/4G or LPWAN (e.g., </a:t>
            </a:r>
            <a:r>
              <a:rPr lang="en-US" dirty="0" err="1"/>
              <a:t>LoRa</a:t>
            </a:r>
            <a:r>
              <a:rPr lang="en-US" dirty="0"/>
              <a:t>) can ensure continuous data transmission in areas with limited Wi-Fi access.</a:t>
            </a:r>
          </a:p>
          <a:p>
            <a:pPr marL="0" indent="0">
              <a:buFont typeface="Wingdings" pitchFamily="2" charset="2"/>
              <a:buChar char="q"/>
            </a:pPr>
            <a:r>
              <a:rPr lang="en-US" dirty="0"/>
              <a:t> Real-Time Gas Absorption Mechanism: Real-time gas absorption using modules like activated carbon filters or chemical scrubbers can locally reduce pollution by identifying and neutralizing harmful gases. </a:t>
            </a:r>
          </a:p>
          <a:p>
            <a:pPr marL="0" indent="0">
              <a:buFont typeface="Wingdings" pitchFamily="2" charset="2"/>
              <a:buChar char="q"/>
            </a:pPr>
            <a:r>
              <a:rPr lang="en-US" dirty="0"/>
              <a:t>Data Storage and Offline Functionality: Adding data storage (e.g., SD card) enables offline data collection and later upload when a network is available. </a:t>
            </a:r>
          </a:p>
          <a:p>
            <a:pPr marL="0" indent="0">
              <a:buFont typeface="Wingdings" pitchFamily="2" charset="2"/>
              <a:buChar char="q"/>
            </a:pPr>
            <a:r>
              <a:rPr lang="en-US" dirty="0"/>
              <a:t>Location-Based Pollution Mapping: GPS tracking enables pollution </a:t>
            </a:r>
            <a:r>
              <a:rPr lang="en-US" dirty="0" err="1"/>
              <a:t>heatmap</a:t>
            </a:r>
            <a:r>
              <a:rPr lang="en-US" dirty="0"/>
              <a:t> creation and helps identify high-pollution areas for targeted intervention.</a:t>
            </a:r>
          </a:p>
        </p:txBody>
      </p:sp>
    </p:spTree>
    <p:extLst>
      <p:ext uri="{BB962C8B-B14F-4D97-AF65-F5344CB8AC3E}">
        <p14:creationId xmlns:p14="http://schemas.microsoft.com/office/powerpoint/2010/main" val="108879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56E4-AACB-ABF4-417B-C4E8BA3559EC}"/>
              </a:ext>
            </a:extLst>
          </p:cNvPr>
          <p:cNvSpPr>
            <a:spLocks noGrp="1"/>
          </p:cNvSpPr>
          <p:nvPr>
            <p:ph type="title"/>
          </p:nvPr>
        </p:nvSpPr>
        <p:spPr>
          <a:xfrm>
            <a:off x="1134209" y="1054100"/>
            <a:ext cx="6755494" cy="713154"/>
          </a:xfrm>
        </p:spPr>
        <p:txBody>
          <a:bodyPr>
            <a:noAutofit/>
          </a:bodyPr>
          <a:lstStyle/>
          <a:p>
            <a:r>
              <a:rPr lang="en-US" b="1" i="1" u="sng" dirty="0">
                <a:solidFill>
                  <a:srgbClr val="92D050"/>
                </a:solidFill>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39250FD1-2F23-9F0F-3EA7-EA042D38E120}"/>
              </a:ext>
            </a:extLst>
          </p:cNvPr>
          <p:cNvSpPr>
            <a:spLocks noGrp="1"/>
          </p:cNvSpPr>
          <p:nvPr>
            <p:ph idx="1"/>
          </p:nvPr>
        </p:nvSpPr>
        <p:spPr>
          <a:xfrm>
            <a:off x="876300" y="2059432"/>
            <a:ext cx="7797800" cy="4224528"/>
          </a:xfrm>
        </p:spPr>
        <p:txBody>
          <a:bodyPr/>
          <a:lstStyle/>
          <a:p>
            <a:r>
              <a:rPr lang="en-US" dirty="0"/>
              <a:t>The Mine Safety Device system utilizing MQ-135 sensor,DHT11 Sensor and ESP8266 not only enhances safety in mines but also serves a vital role in urban pollution assessment. Its real-time capabilities and user-friendly features position it as a critical tool for environmental monitoring.</a:t>
            </a:r>
          </a:p>
        </p:txBody>
      </p:sp>
    </p:spTree>
    <p:extLst>
      <p:ext uri="{BB962C8B-B14F-4D97-AF65-F5344CB8AC3E}">
        <p14:creationId xmlns:p14="http://schemas.microsoft.com/office/powerpoint/2010/main" val="3999116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0A65-1DD0-B8E2-1784-DD6F6B5837F9}"/>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rPr>
              <a:t>REFRENCES</a:t>
            </a:r>
          </a:p>
        </p:txBody>
      </p:sp>
      <p:sp>
        <p:nvSpPr>
          <p:cNvPr id="3" name="Content Placeholder 2">
            <a:extLst>
              <a:ext uri="{FF2B5EF4-FFF2-40B4-BE49-F238E27FC236}">
                <a16:creationId xmlns:a16="http://schemas.microsoft.com/office/drawing/2014/main" id="{7A0DE03E-2940-622A-4F6E-1728C25C275B}"/>
              </a:ext>
            </a:extLst>
          </p:cNvPr>
          <p:cNvSpPr>
            <a:spLocks noGrp="1"/>
          </p:cNvSpPr>
          <p:nvPr>
            <p:ph idx="1"/>
          </p:nvPr>
        </p:nvSpPr>
        <p:spPr>
          <a:xfrm>
            <a:off x="537328" y="1432874"/>
            <a:ext cx="8736674" cy="4608488"/>
          </a:xfrm>
        </p:spPr>
        <p:txBody>
          <a:bodyPr>
            <a:normAutofit/>
          </a:bodyPr>
          <a:lstStyle/>
          <a:p>
            <a:pPr marL="800100" lvl="1" indent="-342900">
              <a:buFont typeface="+mj-lt"/>
              <a:buAutoNum type="arabicPeriod"/>
            </a:pPr>
            <a:r>
              <a:rPr lang="en-US" dirty="0">
                <a:hlinkClick r:id="rId2"/>
              </a:rPr>
              <a:t>https://thingspeak.com/ </a:t>
            </a:r>
            <a:endParaRPr lang="en-US" dirty="0"/>
          </a:p>
          <a:p>
            <a:pPr marL="800100" lvl="1" indent="-342900">
              <a:buFont typeface="+mj-lt"/>
              <a:buAutoNum type="arabicPeriod"/>
            </a:pPr>
            <a:r>
              <a:rPr lang="en-US" dirty="0"/>
              <a:t>BC, K., &amp; Jose, D. (2018). </a:t>
            </a:r>
            <a:r>
              <a:rPr lang="en-US" dirty="0" err="1"/>
              <a:t>IoT</a:t>
            </a:r>
            <a:r>
              <a:rPr lang="en-US" dirty="0"/>
              <a:t> Based Pollution Monitoring System using Raspberry-PI. International Journal of Pure and Applied Mathematics, 118(24). </a:t>
            </a:r>
          </a:p>
          <a:p>
            <a:pPr marL="800100" lvl="1" indent="-342900">
              <a:buFont typeface="+mj-lt"/>
              <a:buAutoNum type="arabicPeriod"/>
            </a:pPr>
            <a:r>
              <a:rPr lang="en-US" dirty="0">
                <a:hlinkClick r:id="rId2"/>
              </a:rPr>
              <a:t>https://electronut.in/ </a:t>
            </a:r>
            <a:endParaRPr lang="en-US" dirty="0"/>
          </a:p>
          <a:p>
            <a:pPr marL="800100" lvl="1" indent="-342900">
              <a:buFont typeface="+mj-lt"/>
              <a:buAutoNum type="arabicPeriod"/>
            </a:pPr>
            <a:r>
              <a:rPr lang="en-US" dirty="0"/>
              <a:t>Zakaria, N. A., </a:t>
            </a:r>
            <a:r>
              <a:rPr lang="en-US" dirty="0" err="1"/>
              <a:t>Abidin</a:t>
            </a:r>
            <a:r>
              <a:rPr lang="en-US" dirty="0"/>
              <a:t>, Z. Z., </a:t>
            </a:r>
            <a:r>
              <a:rPr lang="en-US" dirty="0" err="1"/>
              <a:t>Harum</a:t>
            </a:r>
            <a:r>
              <a:rPr lang="en-US" dirty="0"/>
              <a:t>, N., </a:t>
            </a:r>
            <a:r>
              <a:rPr lang="en-US" dirty="0" err="1"/>
              <a:t>Hau</a:t>
            </a:r>
            <a:r>
              <a:rPr lang="en-US" dirty="0"/>
              <a:t>, L. C., Ali, N. S., &amp; </a:t>
            </a:r>
            <a:r>
              <a:rPr lang="en-US" dirty="0" err="1"/>
              <a:t>Jafar</a:t>
            </a:r>
            <a:r>
              <a:rPr lang="en-US" dirty="0"/>
              <a:t>, F. A. (2018). Wireless internet of things-based air quality device for smart pollution monitoring. Int. J. Adv. </a:t>
            </a:r>
            <a:r>
              <a:rPr lang="en-US" dirty="0" err="1"/>
              <a:t>Comput</a:t>
            </a:r>
            <a:r>
              <a:rPr lang="en-US" dirty="0"/>
              <a:t>. Sci. Appl, 9(11), 65-69 </a:t>
            </a:r>
          </a:p>
          <a:p>
            <a:pPr marL="800100" lvl="1" indent="-342900">
              <a:buFont typeface="+mj-lt"/>
              <a:buAutoNum type="arabicPeriod"/>
            </a:pPr>
            <a:r>
              <a:rPr lang="en-US" dirty="0"/>
              <a:t>https://images.app.goo.gl/rXBryBXGpFfLW3yk6</a:t>
            </a:r>
          </a:p>
        </p:txBody>
      </p:sp>
    </p:spTree>
    <p:extLst>
      <p:ext uri="{BB962C8B-B14F-4D97-AF65-F5344CB8AC3E}">
        <p14:creationId xmlns:p14="http://schemas.microsoft.com/office/powerpoint/2010/main" val="1297500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DB770B-A006-5771-6E65-FCD30A17D12E}"/>
              </a:ext>
            </a:extLst>
          </p:cNvPr>
          <p:cNvPicPr>
            <a:picLocks noGrp="1" noChangeAspect="1"/>
          </p:cNvPicPr>
          <p:nvPr>
            <p:ph idx="1"/>
          </p:nvPr>
        </p:nvPicPr>
        <p:blipFill>
          <a:blip r:embed="rId2" cstate="print"/>
          <a:stretch>
            <a:fillRect/>
          </a:stretch>
        </p:blipFill>
        <p:spPr>
          <a:xfrm>
            <a:off x="1303360" y="589936"/>
            <a:ext cx="8148371" cy="4778477"/>
          </a:xfrm>
        </p:spPr>
      </p:pic>
    </p:spTree>
    <p:extLst>
      <p:ext uri="{BB962C8B-B14F-4D97-AF65-F5344CB8AC3E}">
        <p14:creationId xmlns:p14="http://schemas.microsoft.com/office/powerpoint/2010/main" val="132807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7A849-B7BC-9018-1550-40A0210055BB}"/>
              </a:ext>
            </a:extLst>
          </p:cNvPr>
          <p:cNvSpPr>
            <a:spLocks noGrp="1"/>
          </p:cNvSpPr>
          <p:nvPr>
            <p:ph type="title"/>
          </p:nvPr>
        </p:nvSpPr>
        <p:spPr/>
        <p:txBody>
          <a:bodyPr/>
          <a:lstStyle/>
          <a:p>
            <a:endParaRPr lang="en-US" b="1" u="sng" dirty="0"/>
          </a:p>
        </p:txBody>
      </p:sp>
      <p:sp>
        <p:nvSpPr>
          <p:cNvPr id="3" name="Content Placeholder 2">
            <a:extLst>
              <a:ext uri="{FF2B5EF4-FFF2-40B4-BE49-F238E27FC236}">
                <a16:creationId xmlns:a16="http://schemas.microsoft.com/office/drawing/2014/main" id="{222018B6-2806-EAC5-1AA2-C0A9E69EC1E6}"/>
              </a:ext>
            </a:extLst>
          </p:cNvPr>
          <p:cNvSpPr>
            <a:spLocks noGrp="1"/>
          </p:cNvSpPr>
          <p:nvPr>
            <p:ph idx="1"/>
          </p:nvPr>
        </p:nvSpPr>
        <p:spPr>
          <a:xfrm>
            <a:off x="677333" y="2197099"/>
            <a:ext cx="8898467" cy="3328629"/>
          </a:xfrm>
        </p:spPr>
        <p:txBody>
          <a:bodyPr>
            <a:normAutofit/>
          </a:bodyPr>
          <a:lstStyle/>
          <a:p>
            <a:pPr marL="0" indent="0" algn="ctr">
              <a:buNone/>
            </a:pPr>
            <a:r>
              <a:rPr lang="en-US" sz="3600" dirty="0"/>
              <a:t>Project Guide</a:t>
            </a:r>
          </a:p>
          <a:p>
            <a:pPr marL="0" indent="0" algn="ctr">
              <a:buNone/>
            </a:pPr>
            <a:r>
              <a:rPr lang="en-US" sz="3600" dirty="0"/>
              <a:t> Prof. </a:t>
            </a:r>
            <a:r>
              <a:rPr lang="en-US" sz="3600" dirty="0" err="1"/>
              <a:t>Abhijit</a:t>
            </a:r>
            <a:r>
              <a:rPr lang="en-US" sz="3600" dirty="0"/>
              <a:t> </a:t>
            </a:r>
            <a:r>
              <a:rPr lang="en-US" sz="3600" dirty="0" err="1"/>
              <a:t>Patra</a:t>
            </a:r>
            <a:r>
              <a:rPr lang="en-US" sz="3600" dirty="0"/>
              <a:t> </a:t>
            </a:r>
          </a:p>
          <a:p>
            <a:pPr marL="0" indent="0" algn="ctr">
              <a:buNone/>
            </a:pPr>
            <a:r>
              <a:rPr lang="en-US" sz="3600" dirty="0"/>
              <a:t>Associate Professor Dept. of Electrical and Electronics Engineering Academy Of Technology</a:t>
            </a:r>
            <a:endParaRPr lang="en-US" sz="3600" b="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153842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6"/>
          <p:cNvGrpSpPr>
            <a:grpSpLocks noGrp="1"/>
          </p:cNvGrpSpPr>
          <p:nvPr/>
        </p:nvGrpSpPr>
        <p:grpSpPr>
          <a:xfrm>
            <a:off x="590843" y="940777"/>
            <a:ext cx="3474720" cy="926123"/>
            <a:chOff x="8953" y="120650"/>
            <a:chExt cx="2138680" cy="596900"/>
          </a:xfrm>
        </p:grpSpPr>
        <p:sp>
          <p:nvSpPr>
            <p:cNvPr id="5" name="object 7"/>
            <p:cNvSpPr/>
            <p:nvPr/>
          </p:nvSpPr>
          <p:spPr>
            <a:xfrm>
              <a:off x="13715" y="219456"/>
              <a:ext cx="1729739" cy="429895"/>
            </a:xfrm>
            <a:custGeom>
              <a:avLst/>
              <a:gdLst/>
              <a:ahLst/>
              <a:cxnLst/>
              <a:rect l="l" t="t" r="r" b="b"/>
              <a:pathLst>
                <a:path w="1729739" h="429895">
                  <a:moveTo>
                    <a:pt x="1729739" y="0"/>
                  </a:moveTo>
                  <a:lnTo>
                    <a:pt x="0" y="0"/>
                  </a:lnTo>
                  <a:lnTo>
                    <a:pt x="0" y="429768"/>
                  </a:lnTo>
                  <a:lnTo>
                    <a:pt x="1729739" y="429768"/>
                  </a:lnTo>
                  <a:lnTo>
                    <a:pt x="1729739" y="0"/>
                  </a:lnTo>
                  <a:close/>
                </a:path>
              </a:pathLst>
            </a:custGeom>
            <a:solidFill>
              <a:srgbClr val="007C88"/>
            </a:solidFill>
          </p:spPr>
          <p:txBody>
            <a:bodyPr wrap="square" lIns="0" tIns="0" rIns="0" bIns="0" rtlCol="0"/>
            <a:lstStyle/>
            <a:p>
              <a:endParaRPr/>
            </a:p>
          </p:txBody>
        </p:sp>
        <p:sp>
          <p:nvSpPr>
            <p:cNvPr id="6" name="object 8"/>
            <p:cNvSpPr/>
            <p:nvPr/>
          </p:nvSpPr>
          <p:spPr>
            <a:xfrm>
              <a:off x="13715" y="219456"/>
              <a:ext cx="1729739" cy="429895"/>
            </a:xfrm>
            <a:custGeom>
              <a:avLst/>
              <a:gdLst/>
              <a:ahLst/>
              <a:cxnLst/>
              <a:rect l="l" t="t" r="r" b="b"/>
              <a:pathLst>
                <a:path w="1729739" h="429895">
                  <a:moveTo>
                    <a:pt x="0" y="429768"/>
                  </a:moveTo>
                  <a:lnTo>
                    <a:pt x="1729739" y="429768"/>
                  </a:lnTo>
                  <a:lnTo>
                    <a:pt x="1729739" y="0"/>
                  </a:lnTo>
                  <a:lnTo>
                    <a:pt x="0" y="0"/>
                  </a:lnTo>
                  <a:lnTo>
                    <a:pt x="0" y="429768"/>
                  </a:lnTo>
                  <a:close/>
                </a:path>
              </a:pathLst>
            </a:custGeom>
            <a:ln w="9525">
              <a:solidFill>
                <a:srgbClr val="007C88"/>
              </a:solidFill>
            </a:ln>
          </p:spPr>
          <p:txBody>
            <a:bodyPr wrap="square" lIns="0" tIns="0" rIns="0" bIns="0" rtlCol="0"/>
            <a:lstStyle/>
            <a:p>
              <a:endParaRPr/>
            </a:p>
          </p:txBody>
        </p:sp>
        <p:sp>
          <p:nvSpPr>
            <p:cNvPr id="7" name="object 9"/>
            <p:cNvSpPr/>
            <p:nvPr/>
          </p:nvSpPr>
          <p:spPr>
            <a:xfrm>
              <a:off x="1592579" y="152400"/>
              <a:ext cx="523240" cy="533400"/>
            </a:xfrm>
            <a:custGeom>
              <a:avLst/>
              <a:gdLst/>
              <a:ahLst/>
              <a:cxnLst/>
              <a:rect l="l" t="t" r="r" b="b"/>
              <a:pathLst>
                <a:path w="523239" h="533400">
                  <a:moveTo>
                    <a:pt x="261365" y="0"/>
                  </a:moveTo>
                  <a:lnTo>
                    <a:pt x="208661" y="5461"/>
                  </a:lnTo>
                  <a:lnTo>
                    <a:pt x="159638" y="20954"/>
                  </a:lnTo>
                  <a:lnTo>
                    <a:pt x="115188" y="45592"/>
                  </a:lnTo>
                  <a:lnTo>
                    <a:pt x="76581" y="78104"/>
                  </a:lnTo>
                  <a:lnTo>
                    <a:pt x="44576" y="117601"/>
                  </a:lnTo>
                  <a:lnTo>
                    <a:pt x="20573" y="162813"/>
                  </a:lnTo>
                  <a:lnTo>
                    <a:pt x="5333" y="212978"/>
                  </a:lnTo>
                  <a:lnTo>
                    <a:pt x="0" y="266700"/>
                  </a:lnTo>
                  <a:lnTo>
                    <a:pt x="1396" y="294004"/>
                  </a:lnTo>
                  <a:lnTo>
                    <a:pt x="11810" y="346075"/>
                  </a:lnTo>
                  <a:lnTo>
                    <a:pt x="31495" y="393826"/>
                  </a:lnTo>
                  <a:lnTo>
                    <a:pt x="59689" y="436372"/>
                  </a:lnTo>
                  <a:lnTo>
                    <a:pt x="95122" y="472566"/>
                  </a:lnTo>
                  <a:lnTo>
                    <a:pt x="136778" y="501269"/>
                  </a:lnTo>
                  <a:lnTo>
                    <a:pt x="183642" y="521462"/>
                  </a:lnTo>
                  <a:lnTo>
                    <a:pt x="234695" y="532002"/>
                  </a:lnTo>
                  <a:lnTo>
                    <a:pt x="261365" y="533400"/>
                  </a:lnTo>
                  <a:lnTo>
                    <a:pt x="288036" y="532002"/>
                  </a:lnTo>
                  <a:lnTo>
                    <a:pt x="339089" y="521462"/>
                  </a:lnTo>
                  <a:lnTo>
                    <a:pt x="385952" y="501269"/>
                  </a:lnTo>
                  <a:lnTo>
                    <a:pt x="427608" y="472566"/>
                  </a:lnTo>
                  <a:lnTo>
                    <a:pt x="463042" y="436372"/>
                  </a:lnTo>
                  <a:lnTo>
                    <a:pt x="491236" y="393826"/>
                  </a:lnTo>
                  <a:lnTo>
                    <a:pt x="510920" y="346075"/>
                  </a:lnTo>
                  <a:lnTo>
                    <a:pt x="521334" y="294004"/>
                  </a:lnTo>
                  <a:lnTo>
                    <a:pt x="522731" y="266700"/>
                  </a:lnTo>
                  <a:lnTo>
                    <a:pt x="521334" y="239395"/>
                  </a:lnTo>
                  <a:lnTo>
                    <a:pt x="510920" y="187325"/>
                  </a:lnTo>
                  <a:lnTo>
                    <a:pt x="491236" y="139573"/>
                  </a:lnTo>
                  <a:lnTo>
                    <a:pt x="463042" y="97027"/>
                  </a:lnTo>
                  <a:lnTo>
                    <a:pt x="427608" y="60833"/>
                  </a:lnTo>
                  <a:lnTo>
                    <a:pt x="385952" y="32130"/>
                  </a:lnTo>
                  <a:lnTo>
                    <a:pt x="339089" y="11937"/>
                  </a:lnTo>
                  <a:lnTo>
                    <a:pt x="288036" y="1397"/>
                  </a:lnTo>
                  <a:lnTo>
                    <a:pt x="261365" y="0"/>
                  </a:lnTo>
                  <a:close/>
                </a:path>
              </a:pathLst>
            </a:custGeom>
            <a:solidFill>
              <a:srgbClr val="007C88"/>
            </a:solidFill>
          </p:spPr>
          <p:txBody>
            <a:bodyPr wrap="square" lIns="0" tIns="0" rIns="0" bIns="0" rtlCol="0"/>
            <a:lstStyle/>
            <a:p>
              <a:endParaRPr/>
            </a:p>
          </p:txBody>
        </p:sp>
        <p:sp>
          <p:nvSpPr>
            <p:cNvPr id="8" name="object 10"/>
            <p:cNvSpPr/>
            <p:nvPr/>
          </p:nvSpPr>
          <p:spPr>
            <a:xfrm>
              <a:off x="1592579" y="152400"/>
              <a:ext cx="523240" cy="533400"/>
            </a:xfrm>
            <a:custGeom>
              <a:avLst/>
              <a:gdLst/>
              <a:ahLst/>
              <a:cxnLst/>
              <a:rect l="l" t="t" r="r" b="b"/>
              <a:pathLst>
                <a:path w="523239" h="533400">
                  <a:moveTo>
                    <a:pt x="0" y="266700"/>
                  </a:moveTo>
                  <a:lnTo>
                    <a:pt x="5333" y="212978"/>
                  </a:lnTo>
                  <a:lnTo>
                    <a:pt x="20573" y="162813"/>
                  </a:lnTo>
                  <a:lnTo>
                    <a:pt x="44576" y="117601"/>
                  </a:lnTo>
                  <a:lnTo>
                    <a:pt x="76581" y="78104"/>
                  </a:lnTo>
                  <a:lnTo>
                    <a:pt x="115188" y="45592"/>
                  </a:lnTo>
                  <a:lnTo>
                    <a:pt x="159638" y="20954"/>
                  </a:lnTo>
                  <a:lnTo>
                    <a:pt x="208661" y="5461"/>
                  </a:lnTo>
                  <a:lnTo>
                    <a:pt x="261365" y="0"/>
                  </a:lnTo>
                  <a:lnTo>
                    <a:pt x="288036" y="1397"/>
                  </a:lnTo>
                  <a:lnTo>
                    <a:pt x="339089" y="11937"/>
                  </a:lnTo>
                  <a:lnTo>
                    <a:pt x="385952" y="32130"/>
                  </a:lnTo>
                  <a:lnTo>
                    <a:pt x="427608" y="60833"/>
                  </a:lnTo>
                  <a:lnTo>
                    <a:pt x="463042" y="97027"/>
                  </a:lnTo>
                  <a:lnTo>
                    <a:pt x="491236" y="139573"/>
                  </a:lnTo>
                  <a:lnTo>
                    <a:pt x="510920" y="187325"/>
                  </a:lnTo>
                  <a:lnTo>
                    <a:pt x="521334" y="239395"/>
                  </a:lnTo>
                  <a:lnTo>
                    <a:pt x="522731" y="266700"/>
                  </a:lnTo>
                  <a:lnTo>
                    <a:pt x="521334" y="294004"/>
                  </a:lnTo>
                  <a:lnTo>
                    <a:pt x="510920" y="346075"/>
                  </a:lnTo>
                  <a:lnTo>
                    <a:pt x="491236" y="393826"/>
                  </a:lnTo>
                  <a:lnTo>
                    <a:pt x="463042" y="436372"/>
                  </a:lnTo>
                  <a:lnTo>
                    <a:pt x="427608" y="472566"/>
                  </a:lnTo>
                  <a:lnTo>
                    <a:pt x="385952" y="501269"/>
                  </a:lnTo>
                  <a:lnTo>
                    <a:pt x="339089" y="521462"/>
                  </a:lnTo>
                  <a:lnTo>
                    <a:pt x="288036" y="532002"/>
                  </a:lnTo>
                  <a:lnTo>
                    <a:pt x="261365" y="533400"/>
                  </a:lnTo>
                  <a:lnTo>
                    <a:pt x="234695" y="532002"/>
                  </a:lnTo>
                  <a:lnTo>
                    <a:pt x="183642" y="521462"/>
                  </a:lnTo>
                  <a:lnTo>
                    <a:pt x="136778" y="501269"/>
                  </a:lnTo>
                  <a:lnTo>
                    <a:pt x="95122" y="472566"/>
                  </a:lnTo>
                  <a:lnTo>
                    <a:pt x="59689" y="436372"/>
                  </a:lnTo>
                  <a:lnTo>
                    <a:pt x="31495" y="393826"/>
                  </a:lnTo>
                  <a:lnTo>
                    <a:pt x="11810" y="346075"/>
                  </a:lnTo>
                  <a:lnTo>
                    <a:pt x="1396" y="294004"/>
                  </a:lnTo>
                  <a:lnTo>
                    <a:pt x="0" y="266700"/>
                  </a:lnTo>
                  <a:close/>
                </a:path>
              </a:pathLst>
            </a:custGeom>
            <a:ln w="63500">
              <a:solidFill>
                <a:srgbClr val="FBF8E0"/>
              </a:solidFill>
            </a:ln>
          </p:spPr>
          <p:txBody>
            <a:bodyPr wrap="square" lIns="0" tIns="0" rIns="0" bIns="0" rtlCol="0"/>
            <a:lstStyle/>
            <a:p>
              <a:endParaRPr/>
            </a:p>
          </p:txBody>
        </p:sp>
      </p:grpSp>
      <p:grpSp>
        <p:nvGrpSpPr>
          <p:cNvPr id="9" name="object 12"/>
          <p:cNvGrpSpPr/>
          <p:nvPr/>
        </p:nvGrpSpPr>
        <p:grpSpPr>
          <a:xfrm>
            <a:off x="622728" y="1803400"/>
            <a:ext cx="4114372" cy="711200"/>
            <a:chOff x="40588" y="762983"/>
            <a:chExt cx="2901952" cy="768391"/>
          </a:xfrm>
        </p:grpSpPr>
        <p:sp>
          <p:nvSpPr>
            <p:cNvPr id="10" name="object 13"/>
            <p:cNvSpPr/>
            <p:nvPr/>
          </p:nvSpPr>
          <p:spPr>
            <a:xfrm>
              <a:off x="40588" y="762983"/>
              <a:ext cx="2870200" cy="712508"/>
            </a:xfrm>
            <a:custGeom>
              <a:avLst/>
              <a:gdLst/>
              <a:ahLst/>
              <a:cxnLst/>
              <a:rect l="l" t="t" r="r" b="b"/>
              <a:pathLst>
                <a:path w="2870200" h="585469">
                  <a:moveTo>
                    <a:pt x="2869692" y="292608"/>
                  </a:moveTo>
                  <a:lnTo>
                    <a:pt x="2863342" y="233680"/>
                  </a:lnTo>
                  <a:lnTo>
                    <a:pt x="2845181" y="178689"/>
                  </a:lnTo>
                  <a:lnTo>
                    <a:pt x="2816479" y="129032"/>
                  </a:lnTo>
                  <a:lnTo>
                    <a:pt x="2778379" y="85725"/>
                  </a:lnTo>
                  <a:lnTo>
                    <a:pt x="2732278" y="49911"/>
                  </a:lnTo>
                  <a:lnTo>
                    <a:pt x="2679319" y="22987"/>
                  </a:lnTo>
                  <a:lnTo>
                    <a:pt x="2620899" y="5969"/>
                  </a:lnTo>
                  <a:lnTo>
                    <a:pt x="2558034" y="0"/>
                  </a:lnTo>
                  <a:lnTo>
                    <a:pt x="2526157" y="1524"/>
                  </a:lnTo>
                  <a:lnTo>
                    <a:pt x="2465324" y="13208"/>
                  </a:lnTo>
                  <a:lnTo>
                    <a:pt x="2409444" y="35306"/>
                  </a:lnTo>
                  <a:lnTo>
                    <a:pt x="2359787" y="66802"/>
                  </a:lnTo>
                  <a:lnTo>
                    <a:pt x="2317496" y="106426"/>
                  </a:lnTo>
                  <a:lnTo>
                    <a:pt x="2308834" y="117348"/>
                  </a:lnTo>
                  <a:lnTo>
                    <a:pt x="0" y="117348"/>
                  </a:lnTo>
                  <a:lnTo>
                    <a:pt x="0" y="571500"/>
                  </a:lnTo>
                  <a:lnTo>
                    <a:pt x="2463838" y="571500"/>
                  </a:lnTo>
                  <a:lnTo>
                    <a:pt x="2465324" y="572008"/>
                  </a:lnTo>
                  <a:lnTo>
                    <a:pt x="2495169" y="579247"/>
                  </a:lnTo>
                  <a:lnTo>
                    <a:pt x="2526157" y="583692"/>
                  </a:lnTo>
                  <a:lnTo>
                    <a:pt x="2558034" y="585216"/>
                  </a:lnTo>
                  <a:lnTo>
                    <a:pt x="2589911" y="583692"/>
                  </a:lnTo>
                  <a:lnTo>
                    <a:pt x="2650744" y="572008"/>
                  </a:lnTo>
                  <a:lnTo>
                    <a:pt x="2706624" y="549910"/>
                  </a:lnTo>
                  <a:lnTo>
                    <a:pt x="2756281" y="518414"/>
                  </a:lnTo>
                  <a:lnTo>
                    <a:pt x="2798572" y="478790"/>
                  </a:lnTo>
                  <a:lnTo>
                    <a:pt x="2832100" y="432054"/>
                  </a:lnTo>
                  <a:lnTo>
                    <a:pt x="2855722" y="379603"/>
                  </a:lnTo>
                  <a:lnTo>
                    <a:pt x="2868041" y="322580"/>
                  </a:lnTo>
                  <a:lnTo>
                    <a:pt x="2869692" y="292608"/>
                  </a:lnTo>
                  <a:close/>
                </a:path>
              </a:pathLst>
            </a:custGeom>
            <a:solidFill>
              <a:srgbClr val="FA2834"/>
            </a:solidFill>
          </p:spPr>
          <p:txBody>
            <a:bodyPr wrap="square" lIns="0" tIns="0" rIns="0" bIns="0" rtlCol="0"/>
            <a:lstStyle/>
            <a:p>
              <a:endParaRPr/>
            </a:p>
          </p:txBody>
        </p:sp>
        <p:sp>
          <p:nvSpPr>
            <p:cNvPr id="11" name="object 14"/>
            <p:cNvSpPr/>
            <p:nvPr/>
          </p:nvSpPr>
          <p:spPr>
            <a:xfrm>
              <a:off x="2324468" y="762983"/>
              <a:ext cx="618072" cy="768391"/>
            </a:xfrm>
            <a:custGeom>
              <a:avLst/>
              <a:gdLst/>
              <a:ahLst/>
              <a:cxnLst/>
              <a:rect l="l" t="t" r="r" b="b"/>
              <a:pathLst>
                <a:path w="623569" h="585469">
                  <a:moveTo>
                    <a:pt x="0" y="292608"/>
                  </a:moveTo>
                  <a:lnTo>
                    <a:pt x="6350" y="233680"/>
                  </a:lnTo>
                  <a:lnTo>
                    <a:pt x="24510" y="178689"/>
                  </a:lnTo>
                  <a:lnTo>
                    <a:pt x="53212" y="129032"/>
                  </a:lnTo>
                  <a:lnTo>
                    <a:pt x="91312" y="85725"/>
                  </a:lnTo>
                  <a:lnTo>
                    <a:pt x="137413" y="49911"/>
                  </a:lnTo>
                  <a:lnTo>
                    <a:pt x="190372" y="22987"/>
                  </a:lnTo>
                  <a:lnTo>
                    <a:pt x="248793" y="5969"/>
                  </a:lnTo>
                  <a:lnTo>
                    <a:pt x="311657" y="0"/>
                  </a:lnTo>
                  <a:lnTo>
                    <a:pt x="343534" y="1524"/>
                  </a:lnTo>
                  <a:lnTo>
                    <a:pt x="404368" y="13208"/>
                  </a:lnTo>
                  <a:lnTo>
                    <a:pt x="460247" y="35306"/>
                  </a:lnTo>
                  <a:lnTo>
                    <a:pt x="509905" y="66802"/>
                  </a:lnTo>
                  <a:lnTo>
                    <a:pt x="552195" y="106426"/>
                  </a:lnTo>
                  <a:lnTo>
                    <a:pt x="585724" y="153162"/>
                  </a:lnTo>
                  <a:lnTo>
                    <a:pt x="609345" y="205613"/>
                  </a:lnTo>
                  <a:lnTo>
                    <a:pt x="621664" y="262636"/>
                  </a:lnTo>
                  <a:lnTo>
                    <a:pt x="623315" y="292608"/>
                  </a:lnTo>
                  <a:lnTo>
                    <a:pt x="621664" y="322580"/>
                  </a:lnTo>
                  <a:lnTo>
                    <a:pt x="609345" y="379603"/>
                  </a:lnTo>
                  <a:lnTo>
                    <a:pt x="585724" y="432054"/>
                  </a:lnTo>
                  <a:lnTo>
                    <a:pt x="552195" y="478790"/>
                  </a:lnTo>
                  <a:lnTo>
                    <a:pt x="509905" y="518414"/>
                  </a:lnTo>
                  <a:lnTo>
                    <a:pt x="460247" y="549910"/>
                  </a:lnTo>
                  <a:lnTo>
                    <a:pt x="404368" y="572008"/>
                  </a:lnTo>
                  <a:lnTo>
                    <a:pt x="343534" y="583692"/>
                  </a:lnTo>
                  <a:lnTo>
                    <a:pt x="311657" y="585216"/>
                  </a:lnTo>
                  <a:lnTo>
                    <a:pt x="279781" y="583692"/>
                  </a:lnTo>
                  <a:lnTo>
                    <a:pt x="218947" y="572008"/>
                  </a:lnTo>
                  <a:lnTo>
                    <a:pt x="163068" y="549910"/>
                  </a:lnTo>
                  <a:lnTo>
                    <a:pt x="113410" y="518414"/>
                  </a:lnTo>
                  <a:lnTo>
                    <a:pt x="71119" y="478790"/>
                  </a:lnTo>
                  <a:lnTo>
                    <a:pt x="37591" y="432054"/>
                  </a:lnTo>
                  <a:lnTo>
                    <a:pt x="13969" y="379603"/>
                  </a:lnTo>
                  <a:lnTo>
                    <a:pt x="1650" y="322580"/>
                  </a:lnTo>
                  <a:lnTo>
                    <a:pt x="0" y="292608"/>
                  </a:lnTo>
                  <a:close/>
                </a:path>
              </a:pathLst>
            </a:custGeom>
            <a:ln w="63499">
              <a:solidFill>
                <a:srgbClr val="FBF8E0"/>
              </a:solidFill>
            </a:ln>
          </p:spPr>
          <p:txBody>
            <a:bodyPr wrap="square" lIns="0" tIns="0" rIns="0" bIns="0" rtlCol="0"/>
            <a:lstStyle/>
            <a:p>
              <a:endParaRPr/>
            </a:p>
          </p:txBody>
        </p:sp>
      </p:grpSp>
      <p:grpSp>
        <p:nvGrpSpPr>
          <p:cNvPr id="12" name="object 16"/>
          <p:cNvGrpSpPr/>
          <p:nvPr/>
        </p:nvGrpSpPr>
        <p:grpSpPr>
          <a:xfrm>
            <a:off x="676616" y="2484176"/>
            <a:ext cx="4911383" cy="944823"/>
            <a:chOff x="0" y="1440433"/>
            <a:chExt cx="3799204" cy="740410"/>
          </a:xfrm>
        </p:grpSpPr>
        <p:sp>
          <p:nvSpPr>
            <p:cNvPr id="13" name="object 17"/>
            <p:cNvSpPr/>
            <p:nvPr/>
          </p:nvSpPr>
          <p:spPr>
            <a:xfrm>
              <a:off x="0" y="1472183"/>
              <a:ext cx="3767454" cy="676910"/>
            </a:xfrm>
            <a:custGeom>
              <a:avLst/>
              <a:gdLst/>
              <a:ahLst/>
              <a:cxnLst/>
              <a:rect l="l" t="t" r="r" b="b"/>
              <a:pathLst>
                <a:path w="3767454" h="676910">
                  <a:moveTo>
                    <a:pt x="3767328" y="338328"/>
                  </a:moveTo>
                  <a:lnTo>
                    <a:pt x="3760851" y="270129"/>
                  </a:lnTo>
                  <a:lnTo>
                    <a:pt x="3742055" y="206629"/>
                  </a:lnTo>
                  <a:lnTo>
                    <a:pt x="3712464" y="149098"/>
                  </a:lnTo>
                  <a:lnTo>
                    <a:pt x="3673094" y="99060"/>
                  </a:lnTo>
                  <a:lnTo>
                    <a:pt x="3625596" y="57785"/>
                  </a:lnTo>
                  <a:lnTo>
                    <a:pt x="3570986" y="26543"/>
                  </a:lnTo>
                  <a:lnTo>
                    <a:pt x="3510534" y="6858"/>
                  </a:lnTo>
                  <a:lnTo>
                    <a:pt x="3445764" y="0"/>
                  </a:lnTo>
                  <a:lnTo>
                    <a:pt x="3412871" y="1778"/>
                  </a:lnTo>
                  <a:lnTo>
                    <a:pt x="3350133" y="15240"/>
                  </a:lnTo>
                  <a:lnTo>
                    <a:pt x="3292475" y="40767"/>
                  </a:lnTo>
                  <a:lnTo>
                    <a:pt x="3241167" y="77216"/>
                  </a:lnTo>
                  <a:lnTo>
                    <a:pt x="3197606" y="123063"/>
                  </a:lnTo>
                  <a:lnTo>
                    <a:pt x="3196247" y="124968"/>
                  </a:lnTo>
                  <a:lnTo>
                    <a:pt x="0" y="124968"/>
                  </a:lnTo>
                  <a:lnTo>
                    <a:pt x="0" y="652272"/>
                  </a:lnTo>
                  <a:lnTo>
                    <a:pt x="3326180" y="652272"/>
                  </a:lnTo>
                  <a:lnTo>
                    <a:pt x="3350133" y="661416"/>
                  </a:lnTo>
                  <a:lnTo>
                    <a:pt x="3380994" y="669798"/>
                  </a:lnTo>
                  <a:lnTo>
                    <a:pt x="3412871" y="674878"/>
                  </a:lnTo>
                  <a:lnTo>
                    <a:pt x="3445764" y="676656"/>
                  </a:lnTo>
                  <a:lnTo>
                    <a:pt x="3478657" y="674878"/>
                  </a:lnTo>
                  <a:lnTo>
                    <a:pt x="3541395" y="661416"/>
                  </a:lnTo>
                  <a:lnTo>
                    <a:pt x="3599053" y="635889"/>
                  </a:lnTo>
                  <a:lnTo>
                    <a:pt x="3650361" y="599440"/>
                  </a:lnTo>
                  <a:lnTo>
                    <a:pt x="3693922" y="553593"/>
                  </a:lnTo>
                  <a:lnTo>
                    <a:pt x="3728466" y="499618"/>
                  </a:lnTo>
                  <a:lnTo>
                    <a:pt x="3752850" y="438912"/>
                  </a:lnTo>
                  <a:lnTo>
                    <a:pt x="3765677" y="372872"/>
                  </a:lnTo>
                  <a:lnTo>
                    <a:pt x="3767328" y="338328"/>
                  </a:lnTo>
                  <a:close/>
                </a:path>
              </a:pathLst>
            </a:custGeom>
            <a:solidFill>
              <a:srgbClr val="2C829A"/>
            </a:solidFill>
          </p:spPr>
          <p:txBody>
            <a:bodyPr wrap="square" lIns="0" tIns="0" rIns="0" bIns="0" rtlCol="0"/>
            <a:lstStyle/>
            <a:p>
              <a:endParaRPr/>
            </a:p>
          </p:txBody>
        </p:sp>
        <p:sp>
          <p:nvSpPr>
            <p:cNvPr id="14" name="object 18"/>
            <p:cNvSpPr/>
            <p:nvPr/>
          </p:nvSpPr>
          <p:spPr>
            <a:xfrm>
              <a:off x="3124200" y="1472183"/>
              <a:ext cx="643255" cy="676910"/>
            </a:xfrm>
            <a:custGeom>
              <a:avLst/>
              <a:gdLst/>
              <a:ahLst/>
              <a:cxnLst/>
              <a:rect l="l" t="t" r="r" b="b"/>
              <a:pathLst>
                <a:path w="643254" h="676910">
                  <a:moveTo>
                    <a:pt x="0" y="338327"/>
                  </a:moveTo>
                  <a:lnTo>
                    <a:pt x="6476" y="270128"/>
                  </a:lnTo>
                  <a:lnTo>
                    <a:pt x="25273" y="206628"/>
                  </a:lnTo>
                  <a:lnTo>
                    <a:pt x="54863" y="149098"/>
                  </a:lnTo>
                  <a:lnTo>
                    <a:pt x="94233" y="99060"/>
                  </a:lnTo>
                  <a:lnTo>
                    <a:pt x="141732" y="57785"/>
                  </a:lnTo>
                  <a:lnTo>
                    <a:pt x="196341" y="26542"/>
                  </a:lnTo>
                  <a:lnTo>
                    <a:pt x="256794" y="6857"/>
                  </a:lnTo>
                  <a:lnTo>
                    <a:pt x="321563" y="0"/>
                  </a:lnTo>
                  <a:lnTo>
                    <a:pt x="354457" y="1777"/>
                  </a:lnTo>
                  <a:lnTo>
                    <a:pt x="417195" y="15239"/>
                  </a:lnTo>
                  <a:lnTo>
                    <a:pt x="474852" y="40766"/>
                  </a:lnTo>
                  <a:lnTo>
                    <a:pt x="526161" y="77215"/>
                  </a:lnTo>
                  <a:lnTo>
                    <a:pt x="569722" y="123062"/>
                  </a:lnTo>
                  <a:lnTo>
                    <a:pt x="604265" y="177037"/>
                  </a:lnTo>
                  <a:lnTo>
                    <a:pt x="628650" y="237743"/>
                  </a:lnTo>
                  <a:lnTo>
                    <a:pt x="641476" y="303783"/>
                  </a:lnTo>
                  <a:lnTo>
                    <a:pt x="643127" y="338327"/>
                  </a:lnTo>
                  <a:lnTo>
                    <a:pt x="641476" y="372871"/>
                  </a:lnTo>
                  <a:lnTo>
                    <a:pt x="628650" y="438911"/>
                  </a:lnTo>
                  <a:lnTo>
                    <a:pt x="604265" y="499617"/>
                  </a:lnTo>
                  <a:lnTo>
                    <a:pt x="569722" y="553592"/>
                  </a:lnTo>
                  <a:lnTo>
                    <a:pt x="526161" y="599439"/>
                  </a:lnTo>
                  <a:lnTo>
                    <a:pt x="474852" y="635888"/>
                  </a:lnTo>
                  <a:lnTo>
                    <a:pt x="417195" y="661415"/>
                  </a:lnTo>
                  <a:lnTo>
                    <a:pt x="354457" y="674877"/>
                  </a:lnTo>
                  <a:lnTo>
                    <a:pt x="321563" y="676655"/>
                  </a:lnTo>
                  <a:lnTo>
                    <a:pt x="288671" y="674877"/>
                  </a:lnTo>
                  <a:lnTo>
                    <a:pt x="225933" y="661415"/>
                  </a:lnTo>
                  <a:lnTo>
                    <a:pt x="168275" y="635888"/>
                  </a:lnTo>
                  <a:lnTo>
                    <a:pt x="116967" y="599439"/>
                  </a:lnTo>
                  <a:lnTo>
                    <a:pt x="73406" y="553592"/>
                  </a:lnTo>
                  <a:lnTo>
                    <a:pt x="38862" y="499617"/>
                  </a:lnTo>
                  <a:lnTo>
                    <a:pt x="14477" y="438911"/>
                  </a:lnTo>
                  <a:lnTo>
                    <a:pt x="1650" y="372871"/>
                  </a:lnTo>
                  <a:lnTo>
                    <a:pt x="0" y="338327"/>
                  </a:lnTo>
                  <a:close/>
                </a:path>
              </a:pathLst>
            </a:custGeom>
            <a:ln w="63499">
              <a:solidFill>
                <a:srgbClr val="FBF8E0"/>
              </a:solidFill>
            </a:ln>
          </p:spPr>
          <p:txBody>
            <a:bodyPr wrap="square" lIns="0" tIns="0" rIns="0" bIns="0" rtlCol="0"/>
            <a:lstStyle/>
            <a:p>
              <a:endParaRPr/>
            </a:p>
          </p:txBody>
        </p:sp>
      </p:grpSp>
      <p:grpSp>
        <p:nvGrpSpPr>
          <p:cNvPr id="15" name="object 3"/>
          <p:cNvGrpSpPr/>
          <p:nvPr/>
        </p:nvGrpSpPr>
        <p:grpSpPr>
          <a:xfrm>
            <a:off x="662549" y="3337286"/>
            <a:ext cx="5472506" cy="968013"/>
            <a:chOff x="0" y="2047748"/>
            <a:chExt cx="4659121" cy="774703"/>
          </a:xfrm>
        </p:grpSpPr>
        <p:sp>
          <p:nvSpPr>
            <p:cNvPr id="16" name="object 4"/>
            <p:cNvSpPr/>
            <p:nvPr/>
          </p:nvSpPr>
          <p:spPr>
            <a:xfrm>
              <a:off x="0" y="2111247"/>
              <a:ext cx="4658995" cy="701040"/>
            </a:xfrm>
            <a:custGeom>
              <a:avLst/>
              <a:gdLst/>
              <a:ahLst/>
              <a:cxnLst/>
              <a:rect l="l" t="t" r="r" b="b"/>
              <a:pathLst>
                <a:path w="4658995" h="701039">
                  <a:moveTo>
                    <a:pt x="4658868" y="350520"/>
                  </a:moveTo>
                  <a:lnTo>
                    <a:pt x="4651883" y="279908"/>
                  </a:lnTo>
                  <a:lnTo>
                    <a:pt x="4631944" y="214122"/>
                  </a:lnTo>
                  <a:lnTo>
                    <a:pt x="4600448" y="154559"/>
                  </a:lnTo>
                  <a:lnTo>
                    <a:pt x="4558665" y="102616"/>
                  </a:lnTo>
                  <a:lnTo>
                    <a:pt x="4507992" y="59817"/>
                  </a:lnTo>
                  <a:lnTo>
                    <a:pt x="4449953" y="27559"/>
                  </a:lnTo>
                  <a:lnTo>
                    <a:pt x="4385691" y="7112"/>
                  </a:lnTo>
                  <a:lnTo>
                    <a:pt x="4316730" y="0"/>
                  </a:lnTo>
                  <a:lnTo>
                    <a:pt x="4281805" y="1778"/>
                  </a:lnTo>
                  <a:lnTo>
                    <a:pt x="4215003" y="15748"/>
                  </a:lnTo>
                  <a:lnTo>
                    <a:pt x="4153662" y="42291"/>
                  </a:lnTo>
                  <a:lnTo>
                    <a:pt x="4099052" y="80010"/>
                  </a:lnTo>
                  <a:lnTo>
                    <a:pt x="4052697" y="127508"/>
                  </a:lnTo>
                  <a:lnTo>
                    <a:pt x="4044556" y="138684"/>
                  </a:lnTo>
                  <a:lnTo>
                    <a:pt x="0" y="138684"/>
                  </a:lnTo>
                  <a:lnTo>
                    <a:pt x="0" y="630936"/>
                  </a:lnTo>
                  <a:lnTo>
                    <a:pt x="4112006" y="630936"/>
                  </a:lnTo>
                  <a:lnTo>
                    <a:pt x="4125468" y="641223"/>
                  </a:lnTo>
                  <a:lnTo>
                    <a:pt x="4183507" y="673481"/>
                  </a:lnTo>
                  <a:lnTo>
                    <a:pt x="4247769" y="693928"/>
                  </a:lnTo>
                  <a:lnTo>
                    <a:pt x="4316730" y="701040"/>
                  </a:lnTo>
                  <a:lnTo>
                    <a:pt x="4351655" y="699262"/>
                  </a:lnTo>
                  <a:lnTo>
                    <a:pt x="4418457" y="685292"/>
                  </a:lnTo>
                  <a:lnTo>
                    <a:pt x="4479798" y="658749"/>
                  </a:lnTo>
                  <a:lnTo>
                    <a:pt x="4534408" y="621030"/>
                  </a:lnTo>
                  <a:lnTo>
                    <a:pt x="4580763" y="573532"/>
                  </a:lnTo>
                  <a:lnTo>
                    <a:pt x="4617593" y="517652"/>
                  </a:lnTo>
                  <a:lnTo>
                    <a:pt x="4643501" y="454787"/>
                  </a:lnTo>
                  <a:lnTo>
                    <a:pt x="4657090" y="386334"/>
                  </a:lnTo>
                  <a:lnTo>
                    <a:pt x="4658868" y="350520"/>
                  </a:lnTo>
                  <a:close/>
                </a:path>
              </a:pathLst>
            </a:custGeom>
            <a:solidFill>
              <a:srgbClr val="6F2F9F"/>
            </a:solidFill>
          </p:spPr>
          <p:txBody>
            <a:bodyPr wrap="square" lIns="0" tIns="0" rIns="0" bIns="0" rtlCol="0"/>
            <a:lstStyle/>
            <a:p>
              <a:endParaRPr/>
            </a:p>
          </p:txBody>
        </p:sp>
        <p:sp>
          <p:nvSpPr>
            <p:cNvPr id="17" name="object 5"/>
            <p:cNvSpPr/>
            <p:nvPr/>
          </p:nvSpPr>
          <p:spPr>
            <a:xfrm>
              <a:off x="3974591" y="2047748"/>
              <a:ext cx="684530" cy="774703"/>
            </a:xfrm>
            <a:custGeom>
              <a:avLst/>
              <a:gdLst/>
              <a:ahLst/>
              <a:cxnLst/>
              <a:rect l="l" t="t" r="r" b="b"/>
              <a:pathLst>
                <a:path w="684529" h="701039">
                  <a:moveTo>
                    <a:pt x="0" y="350519"/>
                  </a:moveTo>
                  <a:lnTo>
                    <a:pt x="6985" y="279907"/>
                  </a:lnTo>
                  <a:lnTo>
                    <a:pt x="26924" y="214121"/>
                  </a:lnTo>
                  <a:lnTo>
                    <a:pt x="58420" y="154558"/>
                  </a:lnTo>
                  <a:lnTo>
                    <a:pt x="100203" y="102615"/>
                  </a:lnTo>
                  <a:lnTo>
                    <a:pt x="150875" y="59816"/>
                  </a:lnTo>
                  <a:lnTo>
                    <a:pt x="208915" y="27558"/>
                  </a:lnTo>
                  <a:lnTo>
                    <a:pt x="273177" y="7112"/>
                  </a:lnTo>
                  <a:lnTo>
                    <a:pt x="342138" y="0"/>
                  </a:lnTo>
                  <a:lnTo>
                    <a:pt x="377063" y="1777"/>
                  </a:lnTo>
                  <a:lnTo>
                    <a:pt x="443865" y="15747"/>
                  </a:lnTo>
                  <a:lnTo>
                    <a:pt x="505206" y="42290"/>
                  </a:lnTo>
                  <a:lnTo>
                    <a:pt x="559816" y="80009"/>
                  </a:lnTo>
                  <a:lnTo>
                    <a:pt x="606171" y="127507"/>
                  </a:lnTo>
                  <a:lnTo>
                    <a:pt x="643001" y="183387"/>
                  </a:lnTo>
                  <a:lnTo>
                    <a:pt x="668909" y="246252"/>
                  </a:lnTo>
                  <a:lnTo>
                    <a:pt x="682498" y="314706"/>
                  </a:lnTo>
                  <a:lnTo>
                    <a:pt x="684276" y="350519"/>
                  </a:lnTo>
                  <a:lnTo>
                    <a:pt x="682498" y="386333"/>
                  </a:lnTo>
                  <a:lnTo>
                    <a:pt x="668909" y="454787"/>
                  </a:lnTo>
                  <a:lnTo>
                    <a:pt x="643001" y="517651"/>
                  </a:lnTo>
                  <a:lnTo>
                    <a:pt x="606171" y="573532"/>
                  </a:lnTo>
                  <a:lnTo>
                    <a:pt x="559816" y="621029"/>
                  </a:lnTo>
                  <a:lnTo>
                    <a:pt x="505206" y="658749"/>
                  </a:lnTo>
                  <a:lnTo>
                    <a:pt x="443865" y="685291"/>
                  </a:lnTo>
                  <a:lnTo>
                    <a:pt x="377063" y="699262"/>
                  </a:lnTo>
                  <a:lnTo>
                    <a:pt x="342138" y="701039"/>
                  </a:lnTo>
                  <a:lnTo>
                    <a:pt x="307213" y="699262"/>
                  </a:lnTo>
                  <a:lnTo>
                    <a:pt x="240411" y="685291"/>
                  </a:lnTo>
                  <a:lnTo>
                    <a:pt x="179070" y="658749"/>
                  </a:lnTo>
                  <a:lnTo>
                    <a:pt x="124460" y="621029"/>
                  </a:lnTo>
                  <a:lnTo>
                    <a:pt x="78105" y="573532"/>
                  </a:lnTo>
                  <a:lnTo>
                    <a:pt x="41275" y="517651"/>
                  </a:lnTo>
                  <a:lnTo>
                    <a:pt x="15367" y="454787"/>
                  </a:lnTo>
                  <a:lnTo>
                    <a:pt x="1778" y="386333"/>
                  </a:lnTo>
                  <a:lnTo>
                    <a:pt x="0" y="350519"/>
                  </a:lnTo>
                  <a:close/>
                </a:path>
              </a:pathLst>
            </a:custGeom>
            <a:ln w="63500">
              <a:solidFill>
                <a:srgbClr val="FBF8E0"/>
              </a:solidFill>
            </a:ln>
          </p:spPr>
          <p:txBody>
            <a:bodyPr wrap="square" lIns="0" tIns="0" rIns="0" bIns="0" rtlCol="0"/>
            <a:lstStyle/>
            <a:p>
              <a:endParaRPr/>
            </a:p>
          </p:txBody>
        </p:sp>
      </p:grpSp>
      <p:grpSp>
        <p:nvGrpSpPr>
          <p:cNvPr id="18" name="object 20"/>
          <p:cNvGrpSpPr/>
          <p:nvPr/>
        </p:nvGrpSpPr>
        <p:grpSpPr>
          <a:xfrm>
            <a:off x="660830" y="4209462"/>
            <a:ext cx="6057470" cy="1022937"/>
            <a:chOff x="13716" y="2917189"/>
            <a:chExt cx="5775960" cy="764540"/>
          </a:xfrm>
        </p:grpSpPr>
        <p:sp>
          <p:nvSpPr>
            <p:cNvPr id="19" name="object 21"/>
            <p:cNvSpPr/>
            <p:nvPr/>
          </p:nvSpPr>
          <p:spPr>
            <a:xfrm>
              <a:off x="13716" y="2935223"/>
              <a:ext cx="5744210" cy="702945"/>
            </a:xfrm>
            <a:custGeom>
              <a:avLst/>
              <a:gdLst/>
              <a:ahLst/>
              <a:cxnLst/>
              <a:rect l="l" t="t" r="r" b="b"/>
              <a:pathLst>
                <a:path w="5744210" h="702945">
                  <a:moveTo>
                    <a:pt x="5743956" y="351282"/>
                  </a:moveTo>
                  <a:lnTo>
                    <a:pt x="5736717" y="280416"/>
                  </a:lnTo>
                  <a:lnTo>
                    <a:pt x="5715889" y="214503"/>
                  </a:lnTo>
                  <a:lnTo>
                    <a:pt x="5682869" y="154813"/>
                  </a:lnTo>
                  <a:lnTo>
                    <a:pt x="5639308" y="102870"/>
                  </a:lnTo>
                  <a:lnTo>
                    <a:pt x="5586349" y="59944"/>
                  </a:lnTo>
                  <a:lnTo>
                    <a:pt x="5525643" y="27559"/>
                  </a:lnTo>
                  <a:lnTo>
                    <a:pt x="5458587" y="7112"/>
                  </a:lnTo>
                  <a:lnTo>
                    <a:pt x="5386578" y="0"/>
                  </a:lnTo>
                  <a:lnTo>
                    <a:pt x="5350002" y="1778"/>
                  </a:lnTo>
                  <a:lnTo>
                    <a:pt x="5280279" y="15748"/>
                  </a:lnTo>
                  <a:lnTo>
                    <a:pt x="5216271" y="42418"/>
                  </a:lnTo>
                  <a:lnTo>
                    <a:pt x="5159248" y="80264"/>
                  </a:lnTo>
                  <a:lnTo>
                    <a:pt x="5110734" y="127762"/>
                  </a:lnTo>
                  <a:lnTo>
                    <a:pt x="5102466" y="138684"/>
                  </a:lnTo>
                  <a:lnTo>
                    <a:pt x="0" y="138684"/>
                  </a:lnTo>
                  <a:lnTo>
                    <a:pt x="0" y="632460"/>
                  </a:lnTo>
                  <a:lnTo>
                    <a:pt x="5173027" y="632460"/>
                  </a:lnTo>
                  <a:lnTo>
                    <a:pt x="5186807" y="642620"/>
                  </a:lnTo>
                  <a:lnTo>
                    <a:pt x="5247513" y="675005"/>
                  </a:lnTo>
                  <a:lnTo>
                    <a:pt x="5314569" y="695452"/>
                  </a:lnTo>
                  <a:lnTo>
                    <a:pt x="5386578" y="702564"/>
                  </a:lnTo>
                  <a:lnTo>
                    <a:pt x="5423154" y="700786"/>
                  </a:lnTo>
                  <a:lnTo>
                    <a:pt x="5492877" y="686816"/>
                  </a:lnTo>
                  <a:lnTo>
                    <a:pt x="5556885" y="660146"/>
                  </a:lnTo>
                  <a:lnTo>
                    <a:pt x="5613908" y="622300"/>
                  </a:lnTo>
                  <a:lnTo>
                    <a:pt x="5662422" y="574802"/>
                  </a:lnTo>
                  <a:lnTo>
                    <a:pt x="5700776" y="518795"/>
                  </a:lnTo>
                  <a:lnTo>
                    <a:pt x="5727954" y="455803"/>
                  </a:lnTo>
                  <a:lnTo>
                    <a:pt x="5742051" y="387223"/>
                  </a:lnTo>
                  <a:lnTo>
                    <a:pt x="5743956" y="351282"/>
                  </a:lnTo>
                  <a:close/>
                </a:path>
              </a:pathLst>
            </a:custGeom>
            <a:solidFill>
              <a:srgbClr val="00AF50"/>
            </a:solidFill>
          </p:spPr>
          <p:txBody>
            <a:bodyPr wrap="square" lIns="0" tIns="0" rIns="0" bIns="0" rtlCol="0"/>
            <a:lstStyle/>
            <a:p>
              <a:endParaRPr/>
            </a:p>
          </p:txBody>
        </p:sp>
        <p:sp>
          <p:nvSpPr>
            <p:cNvPr id="20" name="object 22"/>
            <p:cNvSpPr/>
            <p:nvPr/>
          </p:nvSpPr>
          <p:spPr>
            <a:xfrm>
              <a:off x="5042916" y="2948939"/>
              <a:ext cx="715010" cy="701040"/>
            </a:xfrm>
            <a:custGeom>
              <a:avLst/>
              <a:gdLst/>
              <a:ahLst/>
              <a:cxnLst/>
              <a:rect l="l" t="t" r="r" b="b"/>
              <a:pathLst>
                <a:path w="715010" h="701039">
                  <a:moveTo>
                    <a:pt x="0" y="350520"/>
                  </a:moveTo>
                  <a:lnTo>
                    <a:pt x="7238" y="279908"/>
                  </a:lnTo>
                  <a:lnTo>
                    <a:pt x="28067" y="214122"/>
                  </a:lnTo>
                  <a:lnTo>
                    <a:pt x="61087" y="154559"/>
                  </a:lnTo>
                  <a:lnTo>
                    <a:pt x="104648" y="102616"/>
                  </a:lnTo>
                  <a:lnTo>
                    <a:pt x="157607" y="59817"/>
                  </a:lnTo>
                  <a:lnTo>
                    <a:pt x="218312" y="27559"/>
                  </a:lnTo>
                  <a:lnTo>
                    <a:pt x="285369" y="7112"/>
                  </a:lnTo>
                  <a:lnTo>
                    <a:pt x="357378" y="0"/>
                  </a:lnTo>
                  <a:lnTo>
                    <a:pt x="393954" y="1778"/>
                  </a:lnTo>
                  <a:lnTo>
                    <a:pt x="463676" y="15748"/>
                  </a:lnTo>
                  <a:lnTo>
                    <a:pt x="527685" y="42291"/>
                  </a:lnTo>
                  <a:lnTo>
                    <a:pt x="584708" y="80010"/>
                  </a:lnTo>
                  <a:lnTo>
                    <a:pt x="633222" y="127508"/>
                  </a:lnTo>
                  <a:lnTo>
                    <a:pt x="671576" y="183387"/>
                  </a:lnTo>
                  <a:lnTo>
                    <a:pt x="698754" y="246253"/>
                  </a:lnTo>
                  <a:lnTo>
                    <a:pt x="712851" y="314706"/>
                  </a:lnTo>
                  <a:lnTo>
                    <a:pt x="714756" y="350520"/>
                  </a:lnTo>
                  <a:lnTo>
                    <a:pt x="712851" y="386334"/>
                  </a:lnTo>
                  <a:lnTo>
                    <a:pt x="698754" y="454787"/>
                  </a:lnTo>
                  <a:lnTo>
                    <a:pt x="671576" y="517652"/>
                  </a:lnTo>
                  <a:lnTo>
                    <a:pt x="633222" y="573532"/>
                  </a:lnTo>
                  <a:lnTo>
                    <a:pt x="584708" y="621030"/>
                  </a:lnTo>
                  <a:lnTo>
                    <a:pt x="527685" y="658749"/>
                  </a:lnTo>
                  <a:lnTo>
                    <a:pt x="463676" y="685292"/>
                  </a:lnTo>
                  <a:lnTo>
                    <a:pt x="393954" y="699262"/>
                  </a:lnTo>
                  <a:lnTo>
                    <a:pt x="357378" y="701040"/>
                  </a:lnTo>
                  <a:lnTo>
                    <a:pt x="320801" y="699262"/>
                  </a:lnTo>
                  <a:lnTo>
                    <a:pt x="251079" y="685292"/>
                  </a:lnTo>
                  <a:lnTo>
                    <a:pt x="187071" y="658749"/>
                  </a:lnTo>
                  <a:lnTo>
                    <a:pt x="130048" y="621030"/>
                  </a:lnTo>
                  <a:lnTo>
                    <a:pt x="81534" y="573532"/>
                  </a:lnTo>
                  <a:lnTo>
                    <a:pt x="43180" y="517652"/>
                  </a:lnTo>
                  <a:lnTo>
                    <a:pt x="16001" y="454787"/>
                  </a:lnTo>
                  <a:lnTo>
                    <a:pt x="1905" y="386334"/>
                  </a:lnTo>
                  <a:lnTo>
                    <a:pt x="0" y="350520"/>
                  </a:lnTo>
                  <a:close/>
                </a:path>
              </a:pathLst>
            </a:custGeom>
            <a:ln w="63499">
              <a:solidFill>
                <a:srgbClr val="FBF8E0"/>
              </a:solidFill>
            </a:ln>
          </p:spPr>
          <p:txBody>
            <a:bodyPr wrap="square" lIns="0" tIns="0" rIns="0" bIns="0" rtlCol="0"/>
            <a:lstStyle/>
            <a:p>
              <a:endParaRPr/>
            </a:p>
          </p:txBody>
        </p:sp>
      </p:grpSp>
      <p:grpSp>
        <p:nvGrpSpPr>
          <p:cNvPr id="21" name="object 23"/>
          <p:cNvGrpSpPr/>
          <p:nvPr/>
        </p:nvGrpSpPr>
        <p:grpSpPr>
          <a:xfrm>
            <a:off x="608663" y="5043170"/>
            <a:ext cx="6618605" cy="1014730"/>
            <a:chOff x="13716" y="3602990"/>
            <a:chExt cx="6618605" cy="764540"/>
          </a:xfrm>
        </p:grpSpPr>
        <p:sp>
          <p:nvSpPr>
            <p:cNvPr id="22" name="object 24"/>
            <p:cNvSpPr/>
            <p:nvPr/>
          </p:nvSpPr>
          <p:spPr>
            <a:xfrm>
              <a:off x="13716" y="3634740"/>
              <a:ext cx="6586855" cy="701040"/>
            </a:xfrm>
            <a:custGeom>
              <a:avLst/>
              <a:gdLst/>
              <a:ahLst/>
              <a:cxnLst/>
              <a:rect l="l" t="t" r="r" b="b"/>
              <a:pathLst>
                <a:path w="6586855" h="701039">
                  <a:moveTo>
                    <a:pt x="6586728" y="350520"/>
                  </a:moveTo>
                  <a:lnTo>
                    <a:pt x="6579730" y="279869"/>
                  </a:lnTo>
                  <a:lnTo>
                    <a:pt x="6559804" y="214122"/>
                  </a:lnTo>
                  <a:lnTo>
                    <a:pt x="6528308" y="154559"/>
                  </a:lnTo>
                  <a:lnTo>
                    <a:pt x="6486525" y="102616"/>
                  </a:lnTo>
                  <a:lnTo>
                    <a:pt x="6435852" y="59817"/>
                  </a:lnTo>
                  <a:lnTo>
                    <a:pt x="6377813" y="27559"/>
                  </a:lnTo>
                  <a:lnTo>
                    <a:pt x="6313551" y="7112"/>
                  </a:lnTo>
                  <a:lnTo>
                    <a:pt x="6244590" y="0"/>
                  </a:lnTo>
                  <a:lnTo>
                    <a:pt x="6209665" y="1778"/>
                  </a:lnTo>
                  <a:lnTo>
                    <a:pt x="6142863" y="15748"/>
                  </a:lnTo>
                  <a:lnTo>
                    <a:pt x="6081522" y="42291"/>
                  </a:lnTo>
                  <a:lnTo>
                    <a:pt x="6026912" y="80010"/>
                  </a:lnTo>
                  <a:lnTo>
                    <a:pt x="5980557" y="127508"/>
                  </a:lnTo>
                  <a:lnTo>
                    <a:pt x="5972416" y="138684"/>
                  </a:lnTo>
                  <a:lnTo>
                    <a:pt x="0" y="138684"/>
                  </a:lnTo>
                  <a:lnTo>
                    <a:pt x="0" y="630936"/>
                  </a:lnTo>
                  <a:lnTo>
                    <a:pt x="6039904" y="630936"/>
                  </a:lnTo>
                  <a:lnTo>
                    <a:pt x="6053328" y="641184"/>
                  </a:lnTo>
                  <a:lnTo>
                    <a:pt x="6111367" y="673493"/>
                  </a:lnTo>
                  <a:lnTo>
                    <a:pt x="6175629" y="693915"/>
                  </a:lnTo>
                  <a:lnTo>
                    <a:pt x="6244590" y="701040"/>
                  </a:lnTo>
                  <a:lnTo>
                    <a:pt x="6279515" y="699236"/>
                  </a:lnTo>
                  <a:lnTo>
                    <a:pt x="6346317" y="685292"/>
                  </a:lnTo>
                  <a:lnTo>
                    <a:pt x="6407658" y="658736"/>
                  </a:lnTo>
                  <a:lnTo>
                    <a:pt x="6462268" y="621004"/>
                  </a:lnTo>
                  <a:lnTo>
                    <a:pt x="6508623" y="573493"/>
                  </a:lnTo>
                  <a:lnTo>
                    <a:pt x="6545453" y="517613"/>
                  </a:lnTo>
                  <a:lnTo>
                    <a:pt x="6571361" y="454761"/>
                  </a:lnTo>
                  <a:lnTo>
                    <a:pt x="6584950" y="386359"/>
                  </a:lnTo>
                  <a:lnTo>
                    <a:pt x="6586728" y="350520"/>
                  </a:lnTo>
                  <a:close/>
                </a:path>
              </a:pathLst>
            </a:custGeom>
            <a:solidFill>
              <a:srgbClr val="006FC0"/>
            </a:solidFill>
          </p:spPr>
          <p:txBody>
            <a:bodyPr wrap="square" lIns="0" tIns="0" rIns="0" bIns="0" rtlCol="0"/>
            <a:lstStyle/>
            <a:p>
              <a:endParaRPr/>
            </a:p>
          </p:txBody>
        </p:sp>
        <p:sp>
          <p:nvSpPr>
            <p:cNvPr id="23" name="object 25"/>
            <p:cNvSpPr/>
            <p:nvPr/>
          </p:nvSpPr>
          <p:spPr>
            <a:xfrm>
              <a:off x="5916168" y="3634740"/>
              <a:ext cx="684530" cy="701040"/>
            </a:xfrm>
            <a:custGeom>
              <a:avLst/>
              <a:gdLst/>
              <a:ahLst/>
              <a:cxnLst/>
              <a:rect l="l" t="t" r="r" b="b"/>
              <a:pathLst>
                <a:path w="684529" h="701039">
                  <a:moveTo>
                    <a:pt x="0" y="350520"/>
                  </a:moveTo>
                  <a:lnTo>
                    <a:pt x="6985" y="279869"/>
                  </a:lnTo>
                  <a:lnTo>
                    <a:pt x="26924" y="214122"/>
                  </a:lnTo>
                  <a:lnTo>
                    <a:pt x="58420" y="154559"/>
                  </a:lnTo>
                  <a:lnTo>
                    <a:pt x="100203" y="102616"/>
                  </a:lnTo>
                  <a:lnTo>
                    <a:pt x="150876" y="59817"/>
                  </a:lnTo>
                  <a:lnTo>
                    <a:pt x="208915" y="27559"/>
                  </a:lnTo>
                  <a:lnTo>
                    <a:pt x="273177" y="7112"/>
                  </a:lnTo>
                  <a:lnTo>
                    <a:pt x="342138" y="0"/>
                  </a:lnTo>
                  <a:lnTo>
                    <a:pt x="377063" y="1778"/>
                  </a:lnTo>
                  <a:lnTo>
                    <a:pt x="443865" y="15748"/>
                  </a:lnTo>
                  <a:lnTo>
                    <a:pt x="505206" y="42291"/>
                  </a:lnTo>
                  <a:lnTo>
                    <a:pt x="559816" y="80010"/>
                  </a:lnTo>
                  <a:lnTo>
                    <a:pt x="606171" y="127508"/>
                  </a:lnTo>
                  <a:lnTo>
                    <a:pt x="643001" y="183388"/>
                  </a:lnTo>
                  <a:lnTo>
                    <a:pt x="668909" y="246278"/>
                  </a:lnTo>
                  <a:lnTo>
                    <a:pt x="682498" y="314680"/>
                  </a:lnTo>
                  <a:lnTo>
                    <a:pt x="684276" y="350520"/>
                  </a:lnTo>
                  <a:lnTo>
                    <a:pt x="682498" y="386359"/>
                  </a:lnTo>
                  <a:lnTo>
                    <a:pt x="668909" y="454761"/>
                  </a:lnTo>
                  <a:lnTo>
                    <a:pt x="643001" y="517613"/>
                  </a:lnTo>
                  <a:lnTo>
                    <a:pt x="606171" y="573493"/>
                  </a:lnTo>
                  <a:lnTo>
                    <a:pt x="559816" y="621004"/>
                  </a:lnTo>
                  <a:lnTo>
                    <a:pt x="505206" y="658736"/>
                  </a:lnTo>
                  <a:lnTo>
                    <a:pt x="443865" y="685279"/>
                  </a:lnTo>
                  <a:lnTo>
                    <a:pt x="377063" y="699236"/>
                  </a:lnTo>
                  <a:lnTo>
                    <a:pt x="342138" y="701040"/>
                  </a:lnTo>
                  <a:lnTo>
                    <a:pt x="307213" y="699236"/>
                  </a:lnTo>
                  <a:lnTo>
                    <a:pt x="240411" y="685279"/>
                  </a:lnTo>
                  <a:lnTo>
                    <a:pt x="179070" y="658736"/>
                  </a:lnTo>
                  <a:lnTo>
                    <a:pt x="124460" y="621004"/>
                  </a:lnTo>
                  <a:lnTo>
                    <a:pt x="78105" y="573493"/>
                  </a:lnTo>
                  <a:lnTo>
                    <a:pt x="41275" y="517613"/>
                  </a:lnTo>
                  <a:lnTo>
                    <a:pt x="15367" y="454761"/>
                  </a:lnTo>
                  <a:lnTo>
                    <a:pt x="1778" y="386359"/>
                  </a:lnTo>
                  <a:lnTo>
                    <a:pt x="0" y="350520"/>
                  </a:lnTo>
                  <a:close/>
                </a:path>
              </a:pathLst>
            </a:custGeom>
            <a:ln w="63500">
              <a:solidFill>
                <a:srgbClr val="FBF8E0"/>
              </a:solidFill>
            </a:ln>
          </p:spPr>
          <p:txBody>
            <a:bodyPr wrap="square" lIns="0" tIns="0" rIns="0" bIns="0" rtlCol="0"/>
            <a:lstStyle/>
            <a:p>
              <a:endParaRPr/>
            </a:p>
          </p:txBody>
        </p:sp>
      </p:grpSp>
      <p:grpSp>
        <p:nvGrpSpPr>
          <p:cNvPr id="24" name="object 30"/>
          <p:cNvGrpSpPr/>
          <p:nvPr/>
        </p:nvGrpSpPr>
        <p:grpSpPr>
          <a:xfrm>
            <a:off x="590843" y="5875548"/>
            <a:ext cx="7595870" cy="982452"/>
            <a:chOff x="0" y="4310126"/>
            <a:chExt cx="7595870" cy="766445"/>
          </a:xfrm>
        </p:grpSpPr>
        <p:sp>
          <p:nvSpPr>
            <p:cNvPr id="25" name="object 31"/>
            <p:cNvSpPr/>
            <p:nvPr/>
          </p:nvSpPr>
          <p:spPr>
            <a:xfrm>
              <a:off x="0" y="4341876"/>
              <a:ext cx="7564120" cy="702945"/>
            </a:xfrm>
            <a:custGeom>
              <a:avLst/>
              <a:gdLst/>
              <a:ahLst/>
              <a:cxnLst/>
              <a:rect l="l" t="t" r="r" b="b"/>
              <a:pathLst>
                <a:path w="7564120" h="702945">
                  <a:moveTo>
                    <a:pt x="7563612" y="351282"/>
                  </a:moveTo>
                  <a:lnTo>
                    <a:pt x="7556373" y="280479"/>
                  </a:lnTo>
                  <a:lnTo>
                    <a:pt x="7535545" y="214528"/>
                  </a:lnTo>
                  <a:lnTo>
                    <a:pt x="7502779" y="154863"/>
                  </a:lnTo>
                  <a:lnTo>
                    <a:pt x="7459218" y="102870"/>
                  </a:lnTo>
                  <a:lnTo>
                    <a:pt x="7406386" y="59982"/>
                  </a:lnTo>
                  <a:lnTo>
                    <a:pt x="7345807" y="27597"/>
                  </a:lnTo>
                  <a:lnTo>
                    <a:pt x="7278878" y="7137"/>
                  </a:lnTo>
                  <a:lnTo>
                    <a:pt x="7206996" y="0"/>
                  </a:lnTo>
                  <a:lnTo>
                    <a:pt x="7170547" y="1816"/>
                  </a:lnTo>
                  <a:lnTo>
                    <a:pt x="7100951" y="15786"/>
                  </a:lnTo>
                  <a:lnTo>
                    <a:pt x="7036943" y="42392"/>
                  </a:lnTo>
                  <a:lnTo>
                    <a:pt x="6980174" y="80200"/>
                  </a:lnTo>
                  <a:lnTo>
                    <a:pt x="6931787" y="127825"/>
                  </a:lnTo>
                  <a:lnTo>
                    <a:pt x="6913080" y="152400"/>
                  </a:lnTo>
                  <a:lnTo>
                    <a:pt x="0" y="152400"/>
                  </a:lnTo>
                  <a:lnTo>
                    <a:pt x="0" y="646176"/>
                  </a:lnTo>
                  <a:lnTo>
                    <a:pt x="7013600" y="646176"/>
                  </a:lnTo>
                  <a:lnTo>
                    <a:pt x="7036943" y="660171"/>
                  </a:lnTo>
                  <a:lnTo>
                    <a:pt x="7100951" y="686777"/>
                  </a:lnTo>
                  <a:lnTo>
                    <a:pt x="7170547" y="700760"/>
                  </a:lnTo>
                  <a:lnTo>
                    <a:pt x="7206996" y="702564"/>
                  </a:lnTo>
                  <a:lnTo>
                    <a:pt x="7243445" y="700760"/>
                  </a:lnTo>
                  <a:lnTo>
                    <a:pt x="7313041" y="686777"/>
                  </a:lnTo>
                  <a:lnTo>
                    <a:pt x="7377049" y="660171"/>
                  </a:lnTo>
                  <a:lnTo>
                    <a:pt x="7433818" y="622363"/>
                  </a:lnTo>
                  <a:lnTo>
                    <a:pt x="7482205" y="574738"/>
                  </a:lnTo>
                  <a:lnTo>
                    <a:pt x="7520559" y="518744"/>
                  </a:lnTo>
                  <a:lnTo>
                    <a:pt x="7547610" y="455752"/>
                  </a:lnTo>
                  <a:lnTo>
                    <a:pt x="7561834" y="387210"/>
                  </a:lnTo>
                  <a:lnTo>
                    <a:pt x="7563612" y="351282"/>
                  </a:lnTo>
                  <a:close/>
                </a:path>
              </a:pathLst>
            </a:custGeom>
            <a:solidFill>
              <a:srgbClr val="FF4646"/>
            </a:solidFill>
          </p:spPr>
          <p:txBody>
            <a:bodyPr wrap="square" lIns="0" tIns="0" rIns="0" bIns="0" rtlCol="0"/>
            <a:lstStyle/>
            <a:p>
              <a:endParaRPr/>
            </a:p>
          </p:txBody>
        </p:sp>
        <p:sp>
          <p:nvSpPr>
            <p:cNvPr id="26" name="object 32"/>
            <p:cNvSpPr/>
            <p:nvPr/>
          </p:nvSpPr>
          <p:spPr>
            <a:xfrm>
              <a:off x="6850380" y="4341876"/>
              <a:ext cx="713740" cy="702945"/>
            </a:xfrm>
            <a:custGeom>
              <a:avLst/>
              <a:gdLst/>
              <a:ahLst/>
              <a:cxnLst/>
              <a:rect l="l" t="t" r="r" b="b"/>
              <a:pathLst>
                <a:path w="713740" h="702945">
                  <a:moveTo>
                    <a:pt x="0" y="351282"/>
                  </a:moveTo>
                  <a:lnTo>
                    <a:pt x="7239" y="280479"/>
                  </a:lnTo>
                  <a:lnTo>
                    <a:pt x="28067" y="214528"/>
                  </a:lnTo>
                  <a:lnTo>
                    <a:pt x="60833" y="154863"/>
                  </a:lnTo>
                  <a:lnTo>
                    <a:pt x="104394" y="102870"/>
                  </a:lnTo>
                  <a:lnTo>
                    <a:pt x="157225" y="59982"/>
                  </a:lnTo>
                  <a:lnTo>
                    <a:pt x="217804" y="27597"/>
                  </a:lnTo>
                  <a:lnTo>
                    <a:pt x="284734" y="7137"/>
                  </a:lnTo>
                  <a:lnTo>
                    <a:pt x="356616" y="0"/>
                  </a:lnTo>
                  <a:lnTo>
                    <a:pt x="393065" y="1816"/>
                  </a:lnTo>
                  <a:lnTo>
                    <a:pt x="462661" y="15786"/>
                  </a:lnTo>
                  <a:lnTo>
                    <a:pt x="526669" y="42392"/>
                  </a:lnTo>
                  <a:lnTo>
                    <a:pt x="583438" y="80200"/>
                  </a:lnTo>
                  <a:lnTo>
                    <a:pt x="631825" y="127825"/>
                  </a:lnTo>
                  <a:lnTo>
                    <a:pt x="670178" y="183819"/>
                  </a:lnTo>
                  <a:lnTo>
                    <a:pt x="697229" y="246811"/>
                  </a:lnTo>
                  <a:lnTo>
                    <a:pt x="711453" y="315353"/>
                  </a:lnTo>
                  <a:lnTo>
                    <a:pt x="713231" y="351282"/>
                  </a:lnTo>
                  <a:lnTo>
                    <a:pt x="711453" y="387197"/>
                  </a:lnTo>
                  <a:lnTo>
                    <a:pt x="697229" y="455752"/>
                  </a:lnTo>
                  <a:lnTo>
                    <a:pt x="670178" y="518744"/>
                  </a:lnTo>
                  <a:lnTo>
                    <a:pt x="631825" y="574738"/>
                  </a:lnTo>
                  <a:lnTo>
                    <a:pt x="583438" y="622363"/>
                  </a:lnTo>
                  <a:lnTo>
                    <a:pt x="526669" y="660171"/>
                  </a:lnTo>
                  <a:lnTo>
                    <a:pt x="462661" y="686772"/>
                  </a:lnTo>
                  <a:lnTo>
                    <a:pt x="393065" y="700750"/>
                  </a:lnTo>
                  <a:lnTo>
                    <a:pt x="356616" y="702564"/>
                  </a:lnTo>
                  <a:lnTo>
                    <a:pt x="320167" y="700750"/>
                  </a:lnTo>
                  <a:lnTo>
                    <a:pt x="250571" y="686772"/>
                  </a:lnTo>
                  <a:lnTo>
                    <a:pt x="186563" y="660171"/>
                  </a:lnTo>
                  <a:lnTo>
                    <a:pt x="129794" y="622363"/>
                  </a:lnTo>
                  <a:lnTo>
                    <a:pt x="81406" y="574738"/>
                  </a:lnTo>
                  <a:lnTo>
                    <a:pt x="43052" y="518744"/>
                  </a:lnTo>
                  <a:lnTo>
                    <a:pt x="16001" y="455752"/>
                  </a:lnTo>
                  <a:lnTo>
                    <a:pt x="1777" y="387197"/>
                  </a:lnTo>
                  <a:lnTo>
                    <a:pt x="0" y="351282"/>
                  </a:lnTo>
                  <a:close/>
                </a:path>
              </a:pathLst>
            </a:custGeom>
            <a:ln w="63500">
              <a:solidFill>
                <a:srgbClr val="FBF8E0"/>
              </a:solidFill>
            </a:ln>
          </p:spPr>
          <p:txBody>
            <a:bodyPr wrap="square" lIns="0" tIns="0" rIns="0" bIns="0" rtlCol="0"/>
            <a:lstStyle/>
            <a:p>
              <a:endParaRPr/>
            </a:p>
          </p:txBody>
        </p:sp>
      </p:grpSp>
      <p:sp>
        <p:nvSpPr>
          <p:cNvPr id="28" name="Rectangle 27"/>
          <p:cNvSpPr/>
          <p:nvPr/>
        </p:nvSpPr>
        <p:spPr>
          <a:xfrm>
            <a:off x="5588810" y="3244334"/>
            <a:ext cx="184731" cy="369332"/>
          </a:xfrm>
          <a:prstGeom prst="rect">
            <a:avLst/>
          </a:prstGeom>
        </p:spPr>
        <p:txBody>
          <a:bodyPr wrap="none">
            <a:spAutoFit/>
          </a:bodyPr>
          <a:lstStyle/>
          <a:p>
            <a:endParaRPr lang="en-US" dirty="0"/>
          </a:p>
        </p:txBody>
      </p:sp>
      <p:sp>
        <p:nvSpPr>
          <p:cNvPr id="29" name="Rectangle 28"/>
          <p:cNvSpPr/>
          <p:nvPr/>
        </p:nvSpPr>
        <p:spPr>
          <a:xfrm>
            <a:off x="1218391" y="1288534"/>
            <a:ext cx="1433406" cy="461665"/>
          </a:xfrm>
          <a:prstGeom prst="rect">
            <a:avLst/>
          </a:prstGeom>
        </p:spPr>
        <p:txBody>
          <a:bodyPr wrap="none">
            <a:spAutoFit/>
          </a:bodyPr>
          <a:lstStyle/>
          <a:p>
            <a:r>
              <a:rPr lang="en-US" sz="2400" dirty="0"/>
              <a:t>Abstract </a:t>
            </a:r>
          </a:p>
        </p:txBody>
      </p:sp>
      <p:sp>
        <p:nvSpPr>
          <p:cNvPr id="30" name="Rectangle 29"/>
          <p:cNvSpPr/>
          <p:nvPr/>
        </p:nvSpPr>
        <p:spPr>
          <a:xfrm>
            <a:off x="939412" y="1936234"/>
            <a:ext cx="1973617" cy="461665"/>
          </a:xfrm>
          <a:prstGeom prst="rect">
            <a:avLst/>
          </a:prstGeom>
        </p:spPr>
        <p:txBody>
          <a:bodyPr wrap="none">
            <a:spAutoFit/>
          </a:bodyPr>
          <a:lstStyle/>
          <a:p>
            <a:r>
              <a:rPr lang="en-US" sz="2400" dirty="0"/>
              <a:t>Introduction </a:t>
            </a:r>
          </a:p>
        </p:txBody>
      </p:sp>
      <p:sp>
        <p:nvSpPr>
          <p:cNvPr id="31" name="Rectangle 30"/>
          <p:cNvSpPr/>
          <p:nvPr/>
        </p:nvSpPr>
        <p:spPr>
          <a:xfrm>
            <a:off x="936784" y="2667000"/>
            <a:ext cx="4333716" cy="461665"/>
          </a:xfrm>
          <a:prstGeom prst="rect">
            <a:avLst/>
          </a:prstGeom>
        </p:spPr>
        <p:txBody>
          <a:bodyPr wrap="square">
            <a:spAutoFit/>
          </a:bodyPr>
          <a:lstStyle/>
          <a:p>
            <a:r>
              <a:rPr lang="en-US" sz="2400" dirty="0"/>
              <a:t>Review of previous work</a:t>
            </a:r>
          </a:p>
        </p:txBody>
      </p:sp>
      <p:sp>
        <p:nvSpPr>
          <p:cNvPr id="32" name="Rectangle 31"/>
          <p:cNvSpPr/>
          <p:nvPr/>
        </p:nvSpPr>
        <p:spPr>
          <a:xfrm>
            <a:off x="980136" y="3657600"/>
            <a:ext cx="3220753" cy="461665"/>
          </a:xfrm>
          <a:prstGeom prst="rect">
            <a:avLst/>
          </a:prstGeom>
        </p:spPr>
        <p:txBody>
          <a:bodyPr wrap="square">
            <a:spAutoFit/>
          </a:bodyPr>
          <a:lstStyle/>
          <a:p>
            <a:r>
              <a:rPr lang="en-US" sz="2400" dirty="0"/>
              <a:t>Design and Simulation</a:t>
            </a:r>
          </a:p>
        </p:txBody>
      </p:sp>
      <p:sp>
        <p:nvSpPr>
          <p:cNvPr id="33" name="Rectangle 32"/>
          <p:cNvSpPr/>
          <p:nvPr/>
        </p:nvSpPr>
        <p:spPr>
          <a:xfrm>
            <a:off x="1175297" y="4501634"/>
            <a:ext cx="1244571" cy="461665"/>
          </a:xfrm>
          <a:prstGeom prst="rect">
            <a:avLst/>
          </a:prstGeom>
        </p:spPr>
        <p:txBody>
          <a:bodyPr wrap="none">
            <a:spAutoFit/>
          </a:bodyPr>
          <a:lstStyle/>
          <a:p>
            <a:r>
              <a:rPr lang="en-US" sz="2400" dirty="0"/>
              <a:t>Results </a:t>
            </a:r>
          </a:p>
        </p:txBody>
      </p:sp>
      <p:sp>
        <p:nvSpPr>
          <p:cNvPr id="34" name="Rectangle 33"/>
          <p:cNvSpPr/>
          <p:nvPr/>
        </p:nvSpPr>
        <p:spPr>
          <a:xfrm>
            <a:off x="1058893" y="5359400"/>
            <a:ext cx="1856598" cy="461665"/>
          </a:xfrm>
          <a:prstGeom prst="rect">
            <a:avLst/>
          </a:prstGeom>
        </p:spPr>
        <p:txBody>
          <a:bodyPr wrap="square">
            <a:spAutoFit/>
          </a:bodyPr>
          <a:lstStyle/>
          <a:p>
            <a:r>
              <a:rPr lang="en-US" sz="2400" dirty="0"/>
              <a:t>Future work</a:t>
            </a:r>
          </a:p>
        </p:txBody>
      </p:sp>
      <p:sp>
        <p:nvSpPr>
          <p:cNvPr id="35" name="Rectangle 34"/>
          <p:cNvSpPr/>
          <p:nvPr/>
        </p:nvSpPr>
        <p:spPr>
          <a:xfrm>
            <a:off x="1095332" y="6190734"/>
            <a:ext cx="1661032" cy="461665"/>
          </a:xfrm>
          <a:prstGeom prst="rect">
            <a:avLst/>
          </a:prstGeom>
        </p:spPr>
        <p:txBody>
          <a:bodyPr wrap="none">
            <a:spAutoFit/>
          </a:bodyPr>
          <a:lstStyle/>
          <a:p>
            <a:r>
              <a:rPr lang="en-US" sz="2400" dirty="0"/>
              <a:t>Conclusion</a:t>
            </a:r>
          </a:p>
        </p:txBody>
      </p:sp>
      <p:sp>
        <p:nvSpPr>
          <p:cNvPr id="36" name="Rectangle 35"/>
          <p:cNvSpPr/>
          <p:nvPr/>
        </p:nvSpPr>
        <p:spPr>
          <a:xfrm>
            <a:off x="3431788" y="1263134"/>
            <a:ext cx="404278" cy="400110"/>
          </a:xfrm>
          <a:prstGeom prst="rect">
            <a:avLst/>
          </a:prstGeom>
        </p:spPr>
        <p:txBody>
          <a:bodyPr wrap="none">
            <a:spAutoFit/>
          </a:bodyPr>
          <a:lstStyle/>
          <a:p>
            <a:r>
              <a:rPr lang="en-US" sz="2000" b="1" dirty="0"/>
              <a:t>1</a:t>
            </a:r>
            <a:r>
              <a:rPr lang="en-US" dirty="0"/>
              <a:t> </a:t>
            </a:r>
          </a:p>
        </p:txBody>
      </p:sp>
      <p:sp>
        <p:nvSpPr>
          <p:cNvPr id="37" name="Rectangle 36"/>
          <p:cNvSpPr/>
          <p:nvPr/>
        </p:nvSpPr>
        <p:spPr>
          <a:xfrm>
            <a:off x="4104888" y="1987034"/>
            <a:ext cx="404278" cy="400110"/>
          </a:xfrm>
          <a:prstGeom prst="rect">
            <a:avLst/>
          </a:prstGeom>
        </p:spPr>
        <p:txBody>
          <a:bodyPr wrap="none">
            <a:spAutoFit/>
          </a:bodyPr>
          <a:lstStyle/>
          <a:p>
            <a:r>
              <a:rPr lang="en-US" sz="2000" b="1" dirty="0"/>
              <a:t>2</a:t>
            </a:r>
            <a:r>
              <a:rPr lang="en-US" dirty="0"/>
              <a:t> </a:t>
            </a:r>
          </a:p>
        </p:txBody>
      </p:sp>
      <p:sp>
        <p:nvSpPr>
          <p:cNvPr id="38" name="Rectangle 37"/>
          <p:cNvSpPr/>
          <p:nvPr/>
        </p:nvSpPr>
        <p:spPr>
          <a:xfrm>
            <a:off x="4968488" y="2761734"/>
            <a:ext cx="404278" cy="400110"/>
          </a:xfrm>
          <a:prstGeom prst="rect">
            <a:avLst/>
          </a:prstGeom>
        </p:spPr>
        <p:txBody>
          <a:bodyPr wrap="none">
            <a:spAutoFit/>
          </a:bodyPr>
          <a:lstStyle/>
          <a:p>
            <a:r>
              <a:rPr lang="en-US" sz="2000" b="1" dirty="0"/>
              <a:t>3</a:t>
            </a:r>
            <a:r>
              <a:rPr lang="en-US" dirty="0"/>
              <a:t> </a:t>
            </a:r>
          </a:p>
        </p:txBody>
      </p:sp>
      <p:sp>
        <p:nvSpPr>
          <p:cNvPr id="39" name="Rectangle 38"/>
          <p:cNvSpPr/>
          <p:nvPr/>
        </p:nvSpPr>
        <p:spPr>
          <a:xfrm>
            <a:off x="5565388" y="3688834"/>
            <a:ext cx="404278" cy="400110"/>
          </a:xfrm>
          <a:prstGeom prst="rect">
            <a:avLst/>
          </a:prstGeom>
        </p:spPr>
        <p:txBody>
          <a:bodyPr wrap="none">
            <a:spAutoFit/>
          </a:bodyPr>
          <a:lstStyle/>
          <a:p>
            <a:r>
              <a:rPr lang="en-US" sz="2000" b="1" dirty="0"/>
              <a:t>4</a:t>
            </a:r>
            <a:r>
              <a:rPr lang="en-US" dirty="0"/>
              <a:t> </a:t>
            </a:r>
          </a:p>
        </p:txBody>
      </p:sp>
      <p:sp>
        <p:nvSpPr>
          <p:cNvPr id="40" name="Rectangle 39"/>
          <p:cNvSpPr/>
          <p:nvPr/>
        </p:nvSpPr>
        <p:spPr>
          <a:xfrm>
            <a:off x="6098788" y="4514334"/>
            <a:ext cx="335348" cy="400110"/>
          </a:xfrm>
          <a:prstGeom prst="rect">
            <a:avLst/>
          </a:prstGeom>
        </p:spPr>
        <p:txBody>
          <a:bodyPr wrap="none">
            <a:spAutoFit/>
          </a:bodyPr>
          <a:lstStyle/>
          <a:p>
            <a:r>
              <a:rPr lang="en-US" sz="2000" b="1" dirty="0"/>
              <a:t>5</a:t>
            </a:r>
          </a:p>
        </p:txBody>
      </p:sp>
      <p:sp>
        <p:nvSpPr>
          <p:cNvPr id="41" name="Rectangle 40"/>
          <p:cNvSpPr/>
          <p:nvPr/>
        </p:nvSpPr>
        <p:spPr>
          <a:xfrm>
            <a:off x="6682988" y="5403334"/>
            <a:ext cx="412292" cy="400110"/>
          </a:xfrm>
          <a:prstGeom prst="rect">
            <a:avLst/>
          </a:prstGeom>
        </p:spPr>
        <p:txBody>
          <a:bodyPr wrap="none">
            <a:spAutoFit/>
          </a:bodyPr>
          <a:lstStyle/>
          <a:p>
            <a:r>
              <a:rPr lang="en-US" sz="2000" b="1" dirty="0"/>
              <a:t>6 </a:t>
            </a:r>
          </a:p>
        </p:txBody>
      </p:sp>
      <p:sp>
        <p:nvSpPr>
          <p:cNvPr id="42" name="Rectangle 41"/>
          <p:cNvSpPr/>
          <p:nvPr/>
        </p:nvSpPr>
        <p:spPr>
          <a:xfrm>
            <a:off x="7610088" y="6190734"/>
            <a:ext cx="412292" cy="400110"/>
          </a:xfrm>
          <a:prstGeom prst="rect">
            <a:avLst/>
          </a:prstGeom>
        </p:spPr>
        <p:txBody>
          <a:bodyPr wrap="none">
            <a:spAutoFit/>
          </a:bodyPr>
          <a:lstStyle/>
          <a:p>
            <a:r>
              <a:rPr lang="en-US" sz="2000" b="1" dirty="0"/>
              <a:t>7 </a:t>
            </a:r>
          </a:p>
        </p:txBody>
      </p:sp>
      <p:sp>
        <p:nvSpPr>
          <p:cNvPr id="3" name="Title 2">
            <a:extLst>
              <a:ext uri="{FF2B5EF4-FFF2-40B4-BE49-F238E27FC236}">
                <a16:creationId xmlns:a16="http://schemas.microsoft.com/office/drawing/2014/main" id="{B9C1E051-F848-EE0D-7204-95DCEA6F4511}"/>
              </a:ext>
            </a:extLst>
          </p:cNvPr>
          <p:cNvSpPr>
            <a:spLocks noGrp="1"/>
          </p:cNvSpPr>
          <p:nvPr>
            <p:ph type="title"/>
          </p:nvPr>
        </p:nvSpPr>
        <p:spPr>
          <a:xfrm>
            <a:off x="123092" y="165519"/>
            <a:ext cx="9557239" cy="707886"/>
          </a:xfrm>
          <a:prstGeom prst="rect">
            <a:avLst/>
          </a:prstGeom>
        </p:spPr>
        <p:txBody>
          <a:bodyPr wrap="square">
            <a:spAutoFit/>
          </a:bodyPr>
          <a:lstStyle/>
          <a:p>
            <a:r>
              <a:rPr lang="en-US" sz="4000" b="1" i="1" u="sng" spc="-85" dirty="0"/>
              <a:t>CONTENTS</a:t>
            </a:r>
            <a:endParaRPr lang="en-US" sz="4000" b="1" i="1" u="s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3374-AA07-F3D7-F48A-003A9CDCC99A}"/>
              </a:ext>
            </a:extLst>
          </p:cNvPr>
          <p:cNvSpPr>
            <a:spLocks noGrp="1"/>
          </p:cNvSpPr>
          <p:nvPr>
            <p:ph type="title"/>
          </p:nvPr>
        </p:nvSpPr>
        <p:spPr/>
        <p:txBody>
          <a:bodyPr/>
          <a:lstStyle/>
          <a:p>
            <a:r>
              <a:rPr lang="en-US" b="1" i="1" u="sng" dirty="0"/>
              <a:t>ABSTRACT</a:t>
            </a:r>
            <a:r>
              <a:rPr lang="en-US" b="1" i="1" dirty="0"/>
              <a:t> </a:t>
            </a:r>
            <a:endParaRPr lang="en-US" b="1" i="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03E3A19-DD9C-7086-7C6A-B28CD6E4CEFA}"/>
              </a:ext>
            </a:extLst>
          </p:cNvPr>
          <p:cNvSpPr>
            <a:spLocks noGrp="1"/>
          </p:cNvSpPr>
          <p:nvPr>
            <p:ph idx="1"/>
          </p:nvPr>
        </p:nvSpPr>
        <p:spPr>
          <a:xfrm>
            <a:off x="518474" y="1442301"/>
            <a:ext cx="8755528" cy="4599061"/>
          </a:xfrm>
        </p:spPr>
        <p:txBody>
          <a:bodyPr>
            <a:normAutofit/>
          </a:bodyPr>
          <a:lstStyle/>
          <a:p>
            <a:pPr marL="0" indent="0" algn="just">
              <a:buNone/>
            </a:pPr>
            <a:r>
              <a:rPr lang="en-US" dirty="0"/>
              <a:t>Our project presents a cost-effective air quality monitoring system, utilizing a microcontroller integrated with various sensors to provide real-time environmental data. By employing gas, temperature, and humidity sensors, the system continuously monitors air quality and environmental conditions, transmitting data for analysis and display. The primary objective is to raise awareness and ensure public safety by delivering accurate, real-time data on air pollution levels. This is achieved through seamless connectivity using a Wi-Fi module and cloud-based ThingSpeak platform for remote monitoring. The system’s simplicity and affordability make it ideal for both urban and rural applications, offering accessible and scalable environmental tracking. This project empowers users, communities, and authorities to take proactive steps in addressing air pollution and ensuring a healthier environment. </a:t>
            </a:r>
            <a:endParaRPr lang="en-US" dirty="0">
              <a:latin typeface="Aptos Narrow" panose="020B0004020202020204" pitchFamily="34" charset="0"/>
            </a:endParaRPr>
          </a:p>
        </p:txBody>
      </p:sp>
    </p:spTree>
    <p:extLst>
      <p:ext uri="{BB962C8B-B14F-4D97-AF65-F5344CB8AC3E}">
        <p14:creationId xmlns:p14="http://schemas.microsoft.com/office/powerpoint/2010/main" val="24751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CA044-4CBC-6C14-E57E-63617CD71DEF}"/>
              </a:ext>
            </a:extLst>
          </p:cNvPr>
          <p:cNvSpPr>
            <a:spLocks noGrp="1"/>
          </p:cNvSpPr>
          <p:nvPr>
            <p:ph type="title"/>
          </p:nvPr>
        </p:nvSpPr>
        <p:spPr>
          <a:xfrm>
            <a:off x="597878" y="439615"/>
            <a:ext cx="7666892" cy="1579685"/>
          </a:xfrm>
        </p:spPr>
        <p:txBody>
          <a:bodyPr>
            <a:normAutofit/>
          </a:bodyPr>
          <a:lstStyle/>
          <a:p>
            <a:r>
              <a:rPr lang="en-US" b="1" i="1" u="sng" dirty="0"/>
              <a:t>INTRODUCTION:</a:t>
            </a:r>
            <a:endParaRPr lang="en-US" b="1" i="1" u="sng" dirty="0">
              <a:solidFill>
                <a:srgbClr val="00B0F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4C69798-DAE2-C980-441A-3E4618CDC4AF}"/>
              </a:ext>
            </a:extLst>
          </p:cNvPr>
          <p:cNvSpPr>
            <a:spLocks noGrp="1"/>
          </p:cNvSpPr>
          <p:nvPr>
            <p:ph idx="1"/>
          </p:nvPr>
        </p:nvSpPr>
        <p:spPr>
          <a:xfrm>
            <a:off x="254978" y="1468315"/>
            <a:ext cx="9135208" cy="4780085"/>
          </a:xfrm>
        </p:spPr>
        <p:txBody>
          <a:bodyPr>
            <a:normAutofit/>
          </a:bodyPr>
          <a:lstStyle/>
          <a:p>
            <a:pPr>
              <a:buNone/>
            </a:pPr>
            <a:r>
              <a:rPr lang="en-US" dirty="0"/>
              <a:t>     A Mine Safety Device is a network of technologies and methods designed to measure and track the quality of the air in a specific environment, such as urban areas, industrial sites, or indoor spaces. The primary goal of an air monitoring system is to detect and quantify pollutants, harmful gases, and particulate matter in the air, providing vital data for decision-making and policy implementation.</a:t>
            </a:r>
          </a:p>
        </p:txBody>
      </p:sp>
    </p:spTree>
    <p:extLst>
      <p:ext uri="{BB962C8B-B14F-4D97-AF65-F5344CB8AC3E}">
        <p14:creationId xmlns:p14="http://schemas.microsoft.com/office/powerpoint/2010/main" val="74831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PROBLEM STATEMENT:</a:t>
            </a:r>
          </a:p>
        </p:txBody>
      </p:sp>
      <p:sp>
        <p:nvSpPr>
          <p:cNvPr id="3" name="Content Placeholder 2"/>
          <p:cNvSpPr>
            <a:spLocks noGrp="1"/>
          </p:cNvSpPr>
          <p:nvPr>
            <p:ph idx="1"/>
          </p:nvPr>
        </p:nvSpPr>
        <p:spPr>
          <a:xfrm>
            <a:off x="263769" y="1397977"/>
            <a:ext cx="9010233" cy="4643385"/>
          </a:xfrm>
        </p:spPr>
        <p:txBody>
          <a:bodyPr/>
          <a:lstStyle/>
          <a:p>
            <a:pPr>
              <a:buNone/>
            </a:pPr>
            <a:r>
              <a:rPr lang="en-US" dirty="0"/>
              <a:t>	Air pollution poses serious health risks and environmental challenges, yet real-time data on air quality is often limited or unavailable in many areas. Traditional monitoring stations are costly, stationary, and not suitable for widespread or personal use. In many residential, industrial, and remote settings, it becomes difficult to assess the air quality and environmental conditions without access to compact and connected monitoring solutions. </a:t>
            </a:r>
          </a:p>
          <a:p>
            <a:pPr>
              <a:buNone/>
            </a:pPr>
            <a:r>
              <a:rPr lang="en-US" dirty="0"/>
              <a:t>	An IoT-based air quality monitoring system that uses gas sensors, temperature and humidity sensors, and a Wi-Fi module can provide real-time data by transmitting readings to an online platform like Thing Speak. This enables users to monitor and analyze air quality from anywhere, empowering informed decisions and timely action to protect health and safety.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a:t>REVIEW OF PREVIOUS WORK:</a:t>
            </a:r>
          </a:p>
        </p:txBody>
      </p:sp>
      <p:sp>
        <p:nvSpPr>
          <p:cNvPr id="3" name="Content Placeholder 2"/>
          <p:cNvSpPr>
            <a:spLocks noGrp="1"/>
          </p:cNvSpPr>
          <p:nvPr>
            <p:ph idx="1"/>
          </p:nvPr>
        </p:nvSpPr>
        <p:spPr>
          <a:xfrm>
            <a:off x="615462" y="1556239"/>
            <a:ext cx="8658540" cy="4485124"/>
          </a:xfrm>
        </p:spPr>
        <p:txBody>
          <a:bodyPr/>
          <a:lstStyle/>
          <a:p>
            <a:r>
              <a:rPr lang="en-US" dirty="0" err="1"/>
              <a:t>Aravindhar</a:t>
            </a:r>
            <a:r>
              <a:rPr lang="en-US" dirty="0"/>
              <a:t>, D. J. (2019, November). </a:t>
            </a:r>
            <a:r>
              <a:rPr lang="en-US" dirty="0" err="1"/>
              <a:t>Iot</a:t>
            </a:r>
            <a:r>
              <a:rPr lang="en-US" dirty="0"/>
              <a:t> Based Air Pollution Monitoring System Using Esp8266-12. </a:t>
            </a:r>
          </a:p>
          <a:p>
            <a:r>
              <a:rPr lang="en-US" dirty="0"/>
              <a:t>Kim, S. H., </a:t>
            </a:r>
            <a:r>
              <a:rPr lang="en-US" dirty="0" err="1"/>
              <a:t>Jeong</a:t>
            </a:r>
            <a:r>
              <a:rPr lang="en-US" dirty="0"/>
              <a:t>, J. M., Hwang, M. T., &amp; Kang, C. S. (2017, October). Development of an </a:t>
            </a:r>
            <a:r>
              <a:rPr lang="en-US" dirty="0" err="1"/>
              <a:t>IoT</a:t>
            </a:r>
            <a:r>
              <a:rPr lang="en-US" dirty="0"/>
              <a:t>-based atmospheric environment monitoring system.</a:t>
            </a:r>
          </a:p>
          <a:p>
            <a:r>
              <a:rPr lang="en-US" dirty="0"/>
              <a:t> Al </a:t>
            </a:r>
            <a:r>
              <a:rPr lang="en-US" dirty="0" err="1"/>
              <a:t>Ahasan</a:t>
            </a:r>
            <a:r>
              <a:rPr lang="en-US" dirty="0"/>
              <a:t>, M. A., Roy, S., </a:t>
            </a:r>
            <a:r>
              <a:rPr lang="en-US" dirty="0" err="1"/>
              <a:t>Saim</a:t>
            </a:r>
            <a:r>
              <a:rPr lang="en-US" dirty="0"/>
              <a:t>, A. H. M., </a:t>
            </a:r>
            <a:r>
              <a:rPr lang="en-US" dirty="0" err="1"/>
              <a:t>Akter</a:t>
            </a:r>
            <a:r>
              <a:rPr lang="en-US" dirty="0"/>
              <a:t>, R., &amp; </a:t>
            </a:r>
            <a:r>
              <a:rPr lang="en-US" dirty="0" err="1"/>
              <a:t>Hossain</a:t>
            </a:r>
            <a:r>
              <a:rPr lang="en-US" dirty="0"/>
              <a:t>, M. Z. (2018). </a:t>
            </a:r>
            <a:r>
              <a:rPr lang="en-US" dirty="0" err="1"/>
              <a:t>Arduino</a:t>
            </a:r>
            <a:r>
              <a:rPr lang="en-US" dirty="0"/>
              <a:t>-Based real time air quality and pollution monitoring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238" y="193431"/>
            <a:ext cx="8860764" cy="844061"/>
          </a:xfrm>
        </p:spPr>
        <p:txBody>
          <a:bodyPr>
            <a:normAutofit/>
          </a:bodyPr>
          <a:lstStyle/>
          <a:p>
            <a:r>
              <a:rPr lang="en-US" sz="3200" b="1" i="1" u="sng" dirty="0"/>
              <a:t>COMPONENTS INVOLVED :</a:t>
            </a:r>
          </a:p>
        </p:txBody>
      </p:sp>
      <p:pic>
        <p:nvPicPr>
          <p:cNvPr id="5" name="Content Placeholder 4">
            <a:extLst>
              <a:ext uri="{FF2B5EF4-FFF2-40B4-BE49-F238E27FC236}">
                <a16:creationId xmlns:a16="http://schemas.microsoft.com/office/drawing/2014/main" id="{EA39085B-51DC-D92A-8CA0-BDB4C8D3F807}"/>
              </a:ext>
            </a:extLst>
          </p:cNvPr>
          <p:cNvPicPr>
            <a:picLocks noGrp="1" noChangeAspect="1"/>
          </p:cNvPicPr>
          <p:nvPr>
            <p:ph idx="1"/>
          </p:nvPr>
        </p:nvPicPr>
        <p:blipFill>
          <a:blip r:embed="rId2"/>
          <a:stretch>
            <a:fillRect/>
          </a:stretch>
        </p:blipFill>
        <p:spPr>
          <a:xfrm>
            <a:off x="416168" y="1396943"/>
            <a:ext cx="1737947" cy="1238801"/>
          </a:xfrm>
        </p:spPr>
      </p:pic>
      <p:sp>
        <p:nvSpPr>
          <p:cNvPr id="7" name="TextBox 6">
            <a:extLst>
              <a:ext uri="{FF2B5EF4-FFF2-40B4-BE49-F238E27FC236}">
                <a16:creationId xmlns:a16="http://schemas.microsoft.com/office/drawing/2014/main" id="{37A97E72-C254-A176-E5CF-1524799783A2}"/>
              </a:ext>
            </a:extLst>
          </p:cNvPr>
          <p:cNvSpPr txBox="1"/>
          <p:nvPr/>
        </p:nvSpPr>
        <p:spPr>
          <a:xfrm>
            <a:off x="3059724" y="2945423"/>
            <a:ext cx="2919046" cy="1238801"/>
          </a:xfrm>
          <a:prstGeom prst="rect">
            <a:avLst/>
          </a:prstGeom>
          <a:noFill/>
        </p:spPr>
        <p:txBody>
          <a:bodyPr wrap="square">
            <a:spAutoFit/>
          </a:bodyPr>
          <a:lstStyle/>
          <a:p>
            <a:r>
              <a:rPr lang="en-IN" b="1" dirty="0"/>
              <a:t>DHT11:Tempareture and</a:t>
            </a:r>
            <a:endParaRPr lang="en-IN" dirty="0"/>
          </a:p>
          <a:p>
            <a:r>
              <a:rPr lang="en-IN" b="1" dirty="0"/>
              <a:t>Humidity Sensor</a:t>
            </a:r>
            <a:endParaRPr lang="en-IN" dirty="0"/>
          </a:p>
          <a:p>
            <a:pPr algn="l">
              <a:spcAft>
                <a:spcPts val="255"/>
              </a:spcAft>
              <a:buNone/>
            </a:pPr>
            <a:r>
              <a:rPr lang="en-IN" b="1" dirty="0">
                <a:solidFill>
                  <a:srgbClr val="FFFFFF"/>
                </a:solidFill>
                <a:effectLst/>
                <a:latin typeface="Tahoma" panose="020B0604030504040204" pitchFamily="34" charset="0"/>
              </a:rPr>
              <a:t>35:Gas</a:t>
            </a:r>
            <a:endParaRPr lang="en-IN" dirty="0">
              <a:effectLst/>
            </a:endParaRPr>
          </a:p>
          <a:p>
            <a:pPr algn="l"/>
            <a:r>
              <a:rPr lang="en-IN" b="1" dirty="0">
                <a:solidFill>
                  <a:srgbClr val="FFFFFF"/>
                </a:solidFill>
                <a:effectLst/>
                <a:latin typeface="Tahoma" panose="020B0604030504040204" pitchFamily="34" charset="0"/>
              </a:rPr>
              <a:t>Sensor</a:t>
            </a:r>
            <a:endParaRPr lang="en-IN" dirty="0">
              <a:effectLst/>
            </a:endParaRPr>
          </a:p>
        </p:txBody>
      </p:sp>
      <p:sp>
        <p:nvSpPr>
          <p:cNvPr id="9" name="TextBox 8">
            <a:extLst>
              <a:ext uri="{FF2B5EF4-FFF2-40B4-BE49-F238E27FC236}">
                <a16:creationId xmlns:a16="http://schemas.microsoft.com/office/drawing/2014/main" id="{DE46C6AF-84C4-5EBD-63E2-D515FDF6E75C}"/>
              </a:ext>
            </a:extLst>
          </p:cNvPr>
          <p:cNvSpPr txBox="1"/>
          <p:nvPr/>
        </p:nvSpPr>
        <p:spPr>
          <a:xfrm>
            <a:off x="413238" y="2716823"/>
            <a:ext cx="1588478" cy="1238801"/>
          </a:xfrm>
          <a:prstGeom prst="rect">
            <a:avLst/>
          </a:prstGeom>
          <a:noFill/>
        </p:spPr>
        <p:txBody>
          <a:bodyPr wrap="square">
            <a:spAutoFit/>
          </a:bodyPr>
          <a:lstStyle/>
          <a:p>
            <a:r>
              <a:rPr lang="en-IN" b="1" dirty="0"/>
              <a:t>MQ135:Gas</a:t>
            </a:r>
            <a:endParaRPr lang="en-IN" dirty="0"/>
          </a:p>
          <a:p>
            <a:r>
              <a:rPr lang="en-IN" b="1" dirty="0"/>
              <a:t>Sensor</a:t>
            </a:r>
            <a:endParaRPr lang="en-IN" dirty="0"/>
          </a:p>
          <a:p>
            <a:pPr algn="l">
              <a:spcAft>
                <a:spcPts val="255"/>
              </a:spcAft>
              <a:buNone/>
            </a:pPr>
            <a:r>
              <a:rPr lang="en-IN" b="1" dirty="0">
                <a:solidFill>
                  <a:srgbClr val="FFFFFF"/>
                </a:solidFill>
                <a:effectLst/>
                <a:latin typeface="Tahoma" panose="020B0604030504040204" pitchFamily="34" charset="0"/>
              </a:rPr>
              <a:t>MQ135:Gas</a:t>
            </a:r>
            <a:endParaRPr lang="en-IN" dirty="0">
              <a:effectLst/>
            </a:endParaRPr>
          </a:p>
          <a:p>
            <a:pPr algn="l"/>
            <a:r>
              <a:rPr lang="en-IN" b="1" dirty="0">
                <a:solidFill>
                  <a:srgbClr val="FFFFFF"/>
                </a:solidFill>
                <a:effectLst/>
                <a:latin typeface="Tahoma" panose="020B0604030504040204" pitchFamily="34" charset="0"/>
              </a:rPr>
              <a:t>Sensor</a:t>
            </a:r>
            <a:endParaRPr lang="en-IN" dirty="0">
              <a:effectLst/>
            </a:endParaRPr>
          </a:p>
        </p:txBody>
      </p:sp>
      <p:pic>
        <p:nvPicPr>
          <p:cNvPr id="11" name="Picture 10">
            <a:extLst>
              <a:ext uri="{FF2B5EF4-FFF2-40B4-BE49-F238E27FC236}">
                <a16:creationId xmlns:a16="http://schemas.microsoft.com/office/drawing/2014/main" id="{84AF1187-97FF-DD23-7767-B77BE649EB03}"/>
              </a:ext>
            </a:extLst>
          </p:cNvPr>
          <p:cNvPicPr>
            <a:picLocks noChangeAspect="1"/>
          </p:cNvPicPr>
          <p:nvPr/>
        </p:nvPicPr>
        <p:blipFill>
          <a:blip r:embed="rId3"/>
          <a:stretch>
            <a:fillRect/>
          </a:stretch>
        </p:blipFill>
        <p:spPr>
          <a:xfrm>
            <a:off x="3175749" y="1396943"/>
            <a:ext cx="1369874" cy="1470266"/>
          </a:xfrm>
          <a:prstGeom prst="rect">
            <a:avLst/>
          </a:prstGeom>
        </p:spPr>
      </p:pic>
      <p:pic>
        <p:nvPicPr>
          <p:cNvPr id="13" name="Picture 12">
            <a:extLst>
              <a:ext uri="{FF2B5EF4-FFF2-40B4-BE49-F238E27FC236}">
                <a16:creationId xmlns:a16="http://schemas.microsoft.com/office/drawing/2014/main" id="{3744EC25-E0EE-12E3-92C6-0B950B09AAC2}"/>
              </a:ext>
            </a:extLst>
          </p:cNvPr>
          <p:cNvPicPr>
            <a:picLocks noChangeAspect="1"/>
          </p:cNvPicPr>
          <p:nvPr/>
        </p:nvPicPr>
        <p:blipFill>
          <a:blip r:embed="rId4"/>
          <a:stretch>
            <a:fillRect/>
          </a:stretch>
        </p:blipFill>
        <p:spPr>
          <a:xfrm>
            <a:off x="6752492" y="1396943"/>
            <a:ext cx="1555359" cy="1636403"/>
          </a:xfrm>
          <a:prstGeom prst="rect">
            <a:avLst/>
          </a:prstGeom>
        </p:spPr>
      </p:pic>
      <p:sp>
        <p:nvSpPr>
          <p:cNvPr id="15" name="TextBox 14">
            <a:extLst>
              <a:ext uri="{FF2B5EF4-FFF2-40B4-BE49-F238E27FC236}">
                <a16:creationId xmlns:a16="http://schemas.microsoft.com/office/drawing/2014/main" id="{BC6BD64A-A3AC-734F-5B95-20B724BD8B96}"/>
              </a:ext>
            </a:extLst>
          </p:cNvPr>
          <p:cNvSpPr txBox="1"/>
          <p:nvPr/>
        </p:nvSpPr>
        <p:spPr>
          <a:xfrm>
            <a:off x="6682154" y="3103685"/>
            <a:ext cx="3033345" cy="1238801"/>
          </a:xfrm>
          <a:prstGeom prst="rect">
            <a:avLst/>
          </a:prstGeom>
          <a:noFill/>
        </p:spPr>
        <p:txBody>
          <a:bodyPr wrap="square">
            <a:spAutoFit/>
          </a:bodyPr>
          <a:lstStyle/>
          <a:p>
            <a:r>
              <a:rPr lang="en-IN" b="1" dirty="0"/>
              <a:t>ESP8266:Wifi</a:t>
            </a:r>
            <a:endParaRPr lang="en-IN" dirty="0"/>
          </a:p>
          <a:p>
            <a:r>
              <a:rPr lang="en-IN" b="1" dirty="0"/>
              <a:t>Module</a:t>
            </a:r>
            <a:endParaRPr lang="en-IN" dirty="0"/>
          </a:p>
          <a:p>
            <a:pPr algn="l">
              <a:spcAft>
                <a:spcPts val="255"/>
              </a:spcAft>
              <a:buNone/>
            </a:pPr>
            <a:r>
              <a:rPr lang="en-IN" b="1" dirty="0">
                <a:solidFill>
                  <a:srgbClr val="FFFFFF"/>
                </a:solidFill>
                <a:effectLst/>
                <a:latin typeface="Tahoma" panose="020B0604030504040204" pitchFamily="34" charset="0"/>
              </a:rPr>
              <a:t>ESP8266:Wifi</a:t>
            </a:r>
            <a:endParaRPr lang="en-IN" dirty="0">
              <a:effectLst/>
            </a:endParaRPr>
          </a:p>
          <a:p>
            <a:pPr algn="l"/>
            <a:r>
              <a:rPr lang="en-IN" b="1" dirty="0">
                <a:solidFill>
                  <a:srgbClr val="FFFFFF"/>
                </a:solidFill>
                <a:effectLst/>
                <a:latin typeface="Tahoma" panose="020B0604030504040204" pitchFamily="34" charset="0"/>
              </a:rPr>
              <a:t>Module</a:t>
            </a:r>
            <a:endParaRPr lang="en-IN" dirty="0">
              <a:effectLst/>
            </a:endParaRPr>
          </a:p>
        </p:txBody>
      </p:sp>
      <p:pic>
        <p:nvPicPr>
          <p:cNvPr id="17" name="Picture 16">
            <a:extLst>
              <a:ext uri="{FF2B5EF4-FFF2-40B4-BE49-F238E27FC236}">
                <a16:creationId xmlns:a16="http://schemas.microsoft.com/office/drawing/2014/main" id="{97DDDE2F-BA30-8D19-9771-B3D2E732E3B0}"/>
              </a:ext>
            </a:extLst>
          </p:cNvPr>
          <p:cNvPicPr>
            <a:picLocks noChangeAspect="1"/>
          </p:cNvPicPr>
          <p:nvPr/>
        </p:nvPicPr>
        <p:blipFill>
          <a:blip r:embed="rId5"/>
          <a:stretch>
            <a:fillRect/>
          </a:stretch>
        </p:blipFill>
        <p:spPr>
          <a:xfrm>
            <a:off x="439614" y="4007464"/>
            <a:ext cx="1737948" cy="1135122"/>
          </a:xfrm>
          <a:prstGeom prst="rect">
            <a:avLst/>
          </a:prstGeom>
        </p:spPr>
      </p:pic>
      <p:sp>
        <p:nvSpPr>
          <p:cNvPr id="19" name="TextBox 18">
            <a:extLst>
              <a:ext uri="{FF2B5EF4-FFF2-40B4-BE49-F238E27FC236}">
                <a16:creationId xmlns:a16="http://schemas.microsoft.com/office/drawing/2014/main" id="{7408E3F1-ECB6-1381-5E3D-45239467FC7C}"/>
              </a:ext>
            </a:extLst>
          </p:cNvPr>
          <p:cNvSpPr txBox="1"/>
          <p:nvPr/>
        </p:nvSpPr>
        <p:spPr>
          <a:xfrm>
            <a:off x="439614" y="5249128"/>
            <a:ext cx="1714501" cy="369332"/>
          </a:xfrm>
          <a:prstGeom prst="rect">
            <a:avLst/>
          </a:prstGeom>
          <a:noFill/>
        </p:spPr>
        <p:txBody>
          <a:bodyPr wrap="square">
            <a:spAutoFit/>
          </a:bodyPr>
          <a:lstStyle/>
          <a:p>
            <a:r>
              <a:rPr lang="en-IN" b="1" dirty="0">
                <a:effectLst/>
              </a:rPr>
              <a:t>Jumper Wires</a:t>
            </a:r>
            <a:endParaRPr lang="en-IN" b="1" dirty="0"/>
          </a:p>
        </p:txBody>
      </p:sp>
      <p:pic>
        <p:nvPicPr>
          <p:cNvPr id="21" name="Picture 20">
            <a:extLst>
              <a:ext uri="{FF2B5EF4-FFF2-40B4-BE49-F238E27FC236}">
                <a16:creationId xmlns:a16="http://schemas.microsoft.com/office/drawing/2014/main" id="{8CE147CD-78C3-270A-3249-BE09A9FC45A3}"/>
              </a:ext>
            </a:extLst>
          </p:cNvPr>
          <p:cNvPicPr>
            <a:picLocks noChangeAspect="1"/>
          </p:cNvPicPr>
          <p:nvPr/>
        </p:nvPicPr>
        <p:blipFill>
          <a:blip r:embed="rId6"/>
          <a:stretch>
            <a:fillRect/>
          </a:stretch>
        </p:blipFill>
        <p:spPr>
          <a:xfrm>
            <a:off x="4592513" y="3903785"/>
            <a:ext cx="1737949" cy="1238801"/>
          </a:xfrm>
          <a:prstGeom prst="rect">
            <a:avLst/>
          </a:prstGeom>
        </p:spPr>
      </p:pic>
      <p:sp>
        <p:nvSpPr>
          <p:cNvPr id="23" name="TextBox 22">
            <a:extLst>
              <a:ext uri="{FF2B5EF4-FFF2-40B4-BE49-F238E27FC236}">
                <a16:creationId xmlns:a16="http://schemas.microsoft.com/office/drawing/2014/main" id="{D16FDC1C-7B81-1EC1-45D4-23E8D031FCA3}"/>
              </a:ext>
            </a:extLst>
          </p:cNvPr>
          <p:cNvSpPr txBox="1"/>
          <p:nvPr/>
        </p:nvSpPr>
        <p:spPr>
          <a:xfrm>
            <a:off x="4592513" y="5300848"/>
            <a:ext cx="6123385" cy="369332"/>
          </a:xfrm>
          <a:prstGeom prst="rect">
            <a:avLst/>
          </a:prstGeom>
          <a:noFill/>
        </p:spPr>
        <p:txBody>
          <a:bodyPr wrap="square">
            <a:spAutoFit/>
          </a:bodyPr>
          <a:lstStyle/>
          <a:p>
            <a:r>
              <a:rPr lang="en-IN" b="1" dirty="0">
                <a:effectLst/>
              </a:rPr>
              <a:t>Galli Buzzer</a:t>
            </a:r>
            <a:endParaRPr lang="en-IN" b="1" dirty="0"/>
          </a:p>
        </p:txBody>
      </p:sp>
    </p:spTree>
  </p:cSld>
  <p:clrMapOvr>
    <a:masterClrMapping/>
  </p:clrMapOvr>
</p:sld>
</file>

<file path=ppt/tags/tag2.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21.xml" val="3146806015"/>
  <p:tag name="ppt/slides/slide10.xml" val="3633565459"/>
  <p:tag name="ppt/slides/slide1.xml" val="1844241520"/>
  <p:tag name="ppt/slides/slide2.xml" val="85825537"/>
  <p:tag name="ppt/slides/slide3.xml" val="859408672"/>
  <p:tag name="ppt/slides/slide4.xml" val="920911629"/>
  <p:tag name="ppt/slides/slide5.xml" val="219066392"/>
  <p:tag name="ppt/slides/slide6.xml" val="3250071315"/>
  <p:tag name="ppt/slides/slide7.xml" val="3268109213"/>
  <p:tag name="ppt/slides/slide8.xml" val="719002888"/>
  <p:tag name="ppt/slides/slide9.xml" val="194949859"/>
  <p:tag name="ppt/slides/slide11.xml" val="1571178390"/>
  <p:tag name="ppt/slides/slide12.xml" val="921713842"/>
  <p:tag name="ppt/slides/slide13.xml" val="4069289595"/>
  <p:tag name="ppt/slides/slide14.xml" val="3106311458"/>
  <p:tag name="ppt/slides/slide15.xml" val="2146613495"/>
  <p:tag name="ppt/slides/slide16.xml" val="1499445143"/>
  <p:tag name="ppt/slides/slide17.xml" val="1570745461"/>
  <p:tag name="ppt/slides/slide18.xml" val="998906400"/>
  <p:tag name="ppt/slides/slide19.xml" val="4079261375"/>
  <p:tag name="ppt/slides/slide20.xml" val="2964773056"/>
  <p:tag name="ppt/slides/slide22.xml" val="2200429665"/>
  <p:tag name="ppt/slides/slide23.xml" val="3494273514"/>
  <p:tag name="ppt/slides/slide24.xml" val="1574290175"/>
  <p:tag name="ppt/slides/slide25.xml" val="2579137914"/>
  <p:tag name="ppt/slideMasters/slideMaster1.xml" val="612929680"/>
  <p:tag name="ppt/slideLayouts/slideLayout1.xml" val="3832118619"/>
  <p:tag name="ppt/slideLayouts/slideLayout2.xml" val="3249711290"/>
  <p:tag name="ppt/slideLayouts/slideLayout3.xml" val="4277615570"/>
  <p:tag name="ppt/slideLayouts/slideLayout4.xml" val="3682760120"/>
  <p:tag name="ppt/slideLayouts/slideLayout5.xml" val="885317162"/>
  <p:tag name="ppt/slideLayouts/slideLayout6.xml" val="3348033802"/>
  <p:tag name="ppt/slideLayouts/slideLayout7.xml" val="1665138992"/>
  <p:tag name="ppt/slideLayouts/slideLayout8.xml" val="1200999061"/>
  <p:tag name="ppt/slideLayouts/slideLayout9.xml" val="839645749"/>
  <p:tag name="ppt/slideLayouts/slideLayout10.xml" val="1950773579"/>
  <p:tag name="ppt/slideLayouts/slideLayout12.xml" val="271930971"/>
  <p:tag name="ppt/slideLayouts/slideLayout13.xml" val="567918584"/>
  <p:tag name="ppt/slideLayouts/slideLayout14.xml" val="2787352225"/>
  <p:tag name="ppt/slideLayouts/slideLayout15.xml" val="2422036605"/>
  <p:tag name="ppt/slideLayouts/slideLayout16.xml" val="279780967"/>
  <p:tag name="ppt/slideLayouts/slideLayout11.xml" val="3464151809"/>
  <p:tag name="ppt/theme/theme1.xml" val="137433121"/>
  <p:tag name="ppt/media/image1.png" val="2067386573"/>
  <p:tag name="ppt/media/image2.png" val="2426144472"/>
  <p:tag name="ppt/media/image3.png" val="2254063569"/>
  <p:tag name="ppt/media/image4.png" val="2795223792"/>
  <p:tag name="ppt/media/image5.png" val="3643492010"/>
  <p:tag name="ppt/media/image8.png" val="3237186674"/>
  <p:tag name="ppt/media/image10.png" val="1283430938"/>
  <p:tag name="ppt/media/image9.png" val="3674587674"/>
  <p:tag name="ppt/media/image6.jpeg" val="161001292"/>
  <p:tag name="ppt/media/image12.png" val="4277091411"/>
  <p:tag name="ppt/media/image11.png" val="3456029571"/>
  <p:tag name="ppt/media/image13.png" val="4151431343"/>
  <p:tag name="ppt/media/image14.png" val="274828968"/>
  <p:tag name="ppt/media/image15.png" val="3821139608"/>
  <p:tag name="ppt/media/image7.png" val="2898755511"/>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