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01318A-FB1F-46A8-81C8-D3B9568BA7D2}" type="datetimeFigureOut">
              <a:rPr lang="vi-VN" smtClean="0"/>
              <a:t>04/06/2025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2436735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1318A-FB1F-46A8-81C8-D3B9568BA7D2}" type="datetimeFigureOut">
              <a:rPr lang="vi-VN" smtClean="0"/>
              <a:t>04/06/2025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3014578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1318A-FB1F-46A8-81C8-D3B9568BA7D2}" type="datetimeFigureOut">
              <a:rPr lang="vi-VN" smtClean="0"/>
              <a:t>04/06/2025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4947622-9C82-44E7-91C2-9DA3DF36E393}" type="slidenum">
              <a:rPr lang="vi-VN" smtClean="0"/>
              <a:t>‹#›</a:t>
            </a:fld>
            <a:endParaRPr lang="vi-V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46456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1318A-FB1F-46A8-81C8-D3B9568BA7D2}" type="datetimeFigureOut">
              <a:rPr lang="vi-VN" smtClean="0"/>
              <a:t>04/06/2025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4158252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1318A-FB1F-46A8-81C8-D3B9568BA7D2}" type="datetimeFigureOut">
              <a:rPr lang="vi-VN" smtClean="0"/>
              <a:t>04/06/2025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4947622-9C82-44E7-91C2-9DA3DF36E393}" type="slidenum">
              <a:rPr lang="vi-VN" smtClean="0"/>
              <a:t>‹#›</a:t>
            </a:fld>
            <a:endParaRPr lang="vi-V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797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1318A-FB1F-46A8-81C8-D3B9568BA7D2}" type="datetimeFigureOut">
              <a:rPr lang="vi-VN" smtClean="0"/>
              <a:t>04/06/2025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2319063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1318A-FB1F-46A8-81C8-D3B9568BA7D2}" type="datetimeFigureOut">
              <a:rPr lang="vi-VN" smtClean="0"/>
              <a:t>04/06/2025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2852887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1318A-FB1F-46A8-81C8-D3B9568BA7D2}" type="datetimeFigureOut">
              <a:rPr lang="vi-VN" smtClean="0"/>
              <a:t>04/06/2025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2836228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1318A-FB1F-46A8-81C8-D3B9568BA7D2}" type="datetimeFigureOut">
              <a:rPr lang="vi-VN" smtClean="0"/>
              <a:t>04/06/2025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117130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1318A-FB1F-46A8-81C8-D3B9568BA7D2}" type="datetimeFigureOut">
              <a:rPr lang="vi-VN" smtClean="0"/>
              <a:t>04/06/2025</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1325861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1318A-FB1F-46A8-81C8-D3B9568BA7D2}" type="datetimeFigureOut">
              <a:rPr lang="vi-VN" smtClean="0"/>
              <a:t>04/06/2025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2267387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1318A-FB1F-46A8-81C8-D3B9568BA7D2}" type="datetimeFigureOut">
              <a:rPr lang="vi-VN" smtClean="0"/>
              <a:t>04/06/2025</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2502469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1318A-FB1F-46A8-81C8-D3B9568BA7D2}" type="datetimeFigureOut">
              <a:rPr lang="vi-VN" smtClean="0"/>
              <a:t>04/06/2025</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399532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1318A-FB1F-46A8-81C8-D3B9568BA7D2}" type="datetimeFigureOut">
              <a:rPr lang="vi-VN" smtClean="0"/>
              <a:t>04/06/2025</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3170724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1318A-FB1F-46A8-81C8-D3B9568BA7D2}" type="datetimeFigureOut">
              <a:rPr lang="vi-VN" smtClean="0"/>
              <a:t>04/06/2025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1506654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1318A-FB1F-46A8-81C8-D3B9568BA7D2}" type="datetimeFigureOut">
              <a:rPr lang="vi-VN" smtClean="0"/>
              <a:t>04/06/2025</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44947622-9C82-44E7-91C2-9DA3DF36E393}" type="slidenum">
              <a:rPr lang="vi-VN" smtClean="0"/>
              <a:t>‹#›</a:t>
            </a:fld>
            <a:endParaRPr lang="vi-VN"/>
          </a:p>
        </p:txBody>
      </p:sp>
    </p:spTree>
    <p:extLst>
      <p:ext uri="{BB962C8B-B14F-4D97-AF65-F5344CB8AC3E}">
        <p14:creationId xmlns:p14="http://schemas.microsoft.com/office/powerpoint/2010/main" val="426385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01318A-FB1F-46A8-81C8-D3B9568BA7D2}" type="datetimeFigureOut">
              <a:rPr lang="vi-VN" smtClean="0"/>
              <a:t>04/06/2025</a:t>
            </a:fld>
            <a:endParaRPr lang="vi-V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vi-V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4947622-9C82-44E7-91C2-9DA3DF36E393}" type="slidenum">
              <a:rPr lang="vi-VN" smtClean="0"/>
              <a:t>‹#›</a:t>
            </a:fld>
            <a:endParaRPr lang="vi-VN"/>
          </a:p>
        </p:txBody>
      </p:sp>
    </p:spTree>
    <p:extLst>
      <p:ext uri="{BB962C8B-B14F-4D97-AF65-F5344CB8AC3E}">
        <p14:creationId xmlns:p14="http://schemas.microsoft.com/office/powerpoint/2010/main" val="77975203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DD68-E41A-B24A-CD5E-9950A0DB9908}"/>
              </a:ext>
            </a:extLst>
          </p:cNvPr>
          <p:cNvSpPr>
            <a:spLocks noGrp="1"/>
          </p:cNvSpPr>
          <p:nvPr>
            <p:ph type="ctrTitle"/>
          </p:nvPr>
        </p:nvSpPr>
        <p:spPr>
          <a:xfrm>
            <a:off x="1507067" y="1504335"/>
            <a:ext cx="7766936" cy="2546501"/>
          </a:xfrm>
        </p:spPr>
        <p:txBody>
          <a:bodyPr/>
          <a:lstStyle/>
          <a:p>
            <a:r>
              <a:rPr lang="vi-VN" dirty="0"/>
              <a:t>Xây dựng hệ thống sửa lỗi chính tả trong văn bản tiếng việt </a:t>
            </a:r>
          </a:p>
        </p:txBody>
      </p:sp>
      <p:sp>
        <p:nvSpPr>
          <p:cNvPr id="3" name="Subtitle 2">
            <a:extLst>
              <a:ext uri="{FF2B5EF4-FFF2-40B4-BE49-F238E27FC236}">
                <a16:creationId xmlns:a16="http://schemas.microsoft.com/office/drawing/2014/main" id="{DCB528DD-2113-DF36-70C5-F5B46B01F078}"/>
              </a:ext>
            </a:extLst>
          </p:cNvPr>
          <p:cNvSpPr>
            <a:spLocks noGrp="1"/>
          </p:cNvSpPr>
          <p:nvPr>
            <p:ph type="subTitle" idx="1"/>
          </p:nvPr>
        </p:nvSpPr>
        <p:spPr>
          <a:xfrm>
            <a:off x="1507067" y="4363453"/>
            <a:ext cx="7766936" cy="1491915"/>
          </a:xfrm>
        </p:spPr>
        <p:txBody>
          <a:bodyPr>
            <a:normAutofit fontScale="77500" lnSpcReduction="20000"/>
          </a:bodyPr>
          <a:lstStyle/>
          <a:p>
            <a:pPr algn="l"/>
            <a:r>
              <a:rPr lang="vi-VN" b="1" dirty="0"/>
              <a:t>Giảng viên giảng dạy:           T.S Nguyễn Thế Lộc</a:t>
            </a:r>
          </a:p>
          <a:p>
            <a:pPr algn="l"/>
            <a:r>
              <a:rPr lang="vi-VN" b="1" dirty="0"/>
              <a:t>Sinh viên thực hiện: </a:t>
            </a:r>
          </a:p>
          <a:p>
            <a:pPr algn="l"/>
            <a:r>
              <a:rPr lang="vi-VN" b="1" dirty="0"/>
              <a:t>					Phạm Xuân Tiến - 222105</a:t>
            </a:r>
          </a:p>
          <a:p>
            <a:pPr algn="l"/>
            <a:r>
              <a:rPr lang="vi-VN" b="1" dirty="0"/>
              <a:t>					Vũ Hoài Nam - 222105</a:t>
            </a:r>
          </a:p>
          <a:p>
            <a:pPr algn="l"/>
            <a:r>
              <a:rPr lang="vi-VN" b="1" dirty="0"/>
              <a:t>					Mai Thành Khải - 2221050074</a:t>
            </a:r>
          </a:p>
        </p:txBody>
      </p:sp>
    </p:spTree>
    <p:extLst>
      <p:ext uri="{BB962C8B-B14F-4D97-AF65-F5344CB8AC3E}">
        <p14:creationId xmlns:p14="http://schemas.microsoft.com/office/powerpoint/2010/main" val="826866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38FB-FD6E-6874-4849-62E06EE31767}"/>
              </a:ext>
            </a:extLst>
          </p:cNvPr>
          <p:cNvSpPr>
            <a:spLocks noGrp="1"/>
          </p:cNvSpPr>
          <p:nvPr>
            <p:ph type="title"/>
          </p:nvPr>
        </p:nvSpPr>
        <p:spPr>
          <a:xfrm>
            <a:off x="677334" y="609600"/>
            <a:ext cx="8596668" cy="705853"/>
          </a:xfrm>
        </p:spPr>
        <p:txBody>
          <a:bodyPr/>
          <a:lstStyle/>
          <a:p>
            <a:r>
              <a:rPr lang="vi-VN" dirty="0"/>
              <a:t>Đặt vấn đề </a:t>
            </a:r>
          </a:p>
        </p:txBody>
      </p:sp>
      <p:sp>
        <p:nvSpPr>
          <p:cNvPr id="3" name="Content Placeholder 2">
            <a:extLst>
              <a:ext uri="{FF2B5EF4-FFF2-40B4-BE49-F238E27FC236}">
                <a16:creationId xmlns:a16="http://schemas.microsoft.com/office/drawing/2014/main" id="{F6034331-44A6-670A-5510-A7DCA4506E72}"/>
              </a:ext>
            </a:extLst>
          </p:cNvPr>
          <p:cNvSpPr>
            <a:spLocks noGrp="1"/>
          </p:cNvSpPr>
          <p:nvPr>
            <p:ph idx="1"/>
          </p:nvPr>
        </p:nvSpPr>
        <p:spPr>
          <a:xfrm>
            <a:off x="677334" y="1474839"/>
            <a:ext cx="8596668" cy="4773561"/>
          </a:xfrm>
        </p:spPr>
        <p:txBody>
          <a:bodyPr>
            <a:normAutofit lnSpcReduction="10000"/>
          </a:bodyPr>
          <a:lstStyle/>
          <a:p>
            <a:pPr>
              <a:buFont typeface="Wingdings" panose="05000000000000000000" pitchFamily="2" charset="2"/>
              <a:buChar char="q"/>
            </a:pPr>
            <a:r>
              <a:rPr lang="vi-VN" sz="2400" dirty="0"/>
              <a:t>Văn bản đánh máy đang dần thanh thế văn bản viết tay</a:t>
            </a:r>
          </a:p>
          <a:p>
            <a:pPr>
              <a:buFont typeface="Wingdings" panose="05000000000000000000" pitchFamily="2" charset="2"/>
              <a:buChar char="q"/>
            </a:pPr>
            <a:r>
              <a:rPr lang="vi-VN" sz="2400" dirty="0"/>
              <a:t>Các lỗi chính tả thường gặp:</a:t>
            </a:r>
          </a:p>
          <a:p>
            <a:pPr marL="720000" lvl="1" indent="0">
              <a:buFont typeface="Arial" panose="020B0604020202020204" pitchFamily="34" charset="0"/>
              <a:buChar char="•"/>
            </a:pPr>
            <a:r>
              <a:rPr lang="vi-VN" sz="2200" dirty="0"/>
              <a:t>	Nhập liệu sai</a:t>
            </a:r>
          </a:p>
          <a:p>
            <a:pPr marL="720000" lvl="1" indent="0">
              <a:lnSpc>
                <a:spcPct val="110000"/>
              </a:lnSpc>
              <a:buFont typeface="Arial" panose="020B0604020202020204" pitchFamily="34" charset="0"/>
              <a:buChar char="•"/>
            </a:pPr>
            <a:r>
              <a:rPr lang="vi-VN" sz="2200" dirty="0"/>
              <a:t>	Phát âm sai</a:t>
            </a:r>
          </a:p>
          <a:p>
            <a:pPr marL="720000" lvl="1" indent="0">
              <a:buFont typeface="Arial" panose="020B0604020202020204" pitchFamily="34" charset="0"/>
              <a:buChar char="•"/>
            </a:pPr>
            <a:r>
              <a:rPr lang="vi-VN" sz="2200" dirty="0"/>
              <a:t>	Sử dụng từ vựng sai</a:t>
            </a:r>
          </a:p>
          <a:p>
            <a:pPr marL="720000" lvl="1" indent="0">
              <a:buFont typeface="Arial" panose="020B0604020202020204" pitchFamily="34" charset="0"/>
              <a:buChar char="•"/>
            </a:pPr>
            <a:r>
              <a:rPr lang="vi-VN" sz="2200" dirty="0"/>
              <a:t>	Viết tắt </a:t>
            </a:r>
          </a:p>
          <a:p>
            <a:pPr marL="720000" lvl="1" indent="0">
              <a:buFont typeface="Arial" panose="020B0604020202020204" pitchFamily="34" charset="0"/>
              <a:buChar char="•"/>
            </a:pPr>
            <a:r>
              <a:rPr lang="vi-VN" sz="2200" dirty="0"/>
              <a:t>	Các nguyên nhân khác</a:t>
            </a:r>
          </a:p>
          <a:p>
            <a:pPr>
              <a:lnSpc>
                <a:spcPct val="150000"/>
              </a:lnSpc>
              <a:buFont typeface="Wingdings" panose="05000000000000000000" pitchFamily="2" charset="2"/>
              <a:buChar char="q"/>
            </a:pPr>
            <a:r>
              <a:rPr lang="vi-VN" sz="2400" dirty="0"/>
              <a:t>Mục tiêu của đề tài: Ứng dụng các mô hình học máy, học sâu để xây dựng mô hình sửa một số lỗi trong văn bản tiếng việt</a:t>
            </a:r>
          </a:p>
        </p:txBody>
      </p:sp>
      <p:pic>
        <p:nvPicPr>
          <p:cNvPr id="7" name="Picture 6">
            <a:extLst>
              <a:ext uri="{FF2B5EF4-FFF2-40B4-BE49-F238E27FC236}">
                <a16:creationId xmlns:a16="http://schemas.microsoft.com/office/drawing/2014/main" id="{B7774E80-3DDB-3DF0-EABB-A96B8D41D0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767" y="2113936"/>
            <a:ext cx="4259825" cy="2182761"/>
          </a:xfrm>
          <a:prstGeom prst="rect">
            <a:avLst/>
          </a:prstGeom>
        </p:spPr>
      </p:pic>
    </p:spTree>
    <p:extLst>
      <p:ext uri="{BB962C8B-B14F-4D97-AF65-F5344CB8AC3E}">
        <p14:creationId xmlns:p14="http://schemas.microsoft.com/office/powerpoint/2010/main" val="3942904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FFE5F-DEAD-9230-B396-09EBE853B4E8}"/>
              </a:ext>
            </a:extLst>
          </p:cNvPr>
          <p:cNvSpPr>
            <a:spLocks noGrp="1"/>
          </p:cNvSpPr>
          <p:nvPr>
            <p:ph type="title"/>
          </p:nvPr>
        </p:nvSpPr>
        <p:spPr>
          <a:xfrm>
            <a:off x="677334" y="609600"/>
            <a:ext cx="8596668" cy="688258"/>
          </a:xfrm>
        </p:spPr>
        <p:txBody>
          <a:bodyPr/>
          <a:lstStyle/>
          <a:p>
            <a:r>
              <a:rPr lang="vi-VN" dirty="0"/>
              <a:t>Mô hình ngôn ngữ </a:t>
            </a:r>
          </a:p>
        </p:txBody>
      </p:sp>
      <p:sp>
        <p:nvSpPr>
          <p:cNvPr id="3" name="Content Placeholder 2">
            <a:extLst>
              <a:ext uri="{FF2B5EF4-FFF2-40B4-BE49-F238E27FC236}">
                <a16:creationId xmlns:a16="http://schemas.microsoft.com/office/drawing/2014/main" id="{F78CC0C6-96A7-59DC-FACF-E03DFFCE1D9F}"/>
              </a:ext>
            </a:extLst>
          </p:cNvPr>
          <p:cNvSpPr>
            <a:spLocks noGrp="1"/>
          </p:cNvSpPr>
          <p:nvPr>
            <p:ph idx="1"/>
          </p:nvPr>
        </p:nvSpPr>
        <p:spPr>
          <a:xfrm>
            <a:off x="677334" y="1504335"/>
            <a:ext cx="8596668" cy="4537027"/>
          </a:xfrm>
        </p:spPr>
        <p:txBody>
          <a:bodyPr>
            <a:normAutofit/>
          </a:bodyPr>
          <a:lstStyle/>
          <a:p>
            <a:pPr>
              <a:buFont typeface="Wingdings" panose="05000000000000000000" pitchFamily="2" charset="2"/>
              <a:buChar char="q"/>
            </a:pPr>
            <a:r>
              <a:rPr lang="vi-VN" sz="2400" dirty="0"/>
              <a:t>Mục tiêu của mô hình ngôn ngữ là ước tính xác suất phân bố của các đơn vị ngôn ngữ khác nhau</a:t>
            </a:r>
          </a:p>
          <a:p>
            <a:pPr>
              <a:buFont typeface="Wingdings" panose="05000000000000000000" pitchFamily="2" charset="2"/>
              <a:buChar char="q"/>
            </a:pPr>
            <a:endParaRPr lang="vi-VN" sz="2400" dirty="0"/>
          </a:p>
          <a:p>
            <a:pPr>
              <a:buFont typeface="Wingdings" panose="05000000000000000000" pitchFamily="2" charset="2"/>
              <a:buChar char="q"/>
            </a:pPr>
            <a:r>
              <a:rPr lang="vi-VN" sz="2400" dirty="0"/>
              <a:t>Nhiệm vụ: Tính P(w| h) – xác suất của một từ sau những từ được cho trước</a:t>
            </a:r>
          </a:p>
          <a:p>
            <a:pPr>
              <a:buFont typeface="Wingdings" panose="05000000000000000000" pitchFamily="2" charset="2"/>
              <a:buChar char="q"/>
            </a:pPr>
            <a:endParaRPr lang="vi-VN" sz="2400" dirty="0"/>
          </a:p>
          <a:p>
            <a:pPr>
              <a:buFont typeface="Wingdings" panose="05000000000000000000" pitchFamily="2" charset="2"/>
              <a:buChar char="q"/>
            </a:pPr>
            <a:r>
              <a:rPr lang="vi-VN" sz="2400" dirty="0"/>
              <a:t>Việc đánh giá này giúp ta ước lượng được độ chính xác của văn phạm và ngữ nghĩa của câu</a:t>
            </a:r>
          </a:p>
          <a:p>
            <a:pPr>
              <a:buFont typeface="Wingdings" panose="05000000000000000000" pitchFamily="2" charset="2"/>
              <a:buChar char="q"/>
            </a:pPr>
            <a:endParaRPr lang="vi-VN" sz="2400" dirty="0"/>
          </a:p>
          <a:p>
            <a:pPr>
              <a:buFont typeface="Wingdings" panose="05000000000000000000" pitchFamily="2" charset="2"/>
              <a:buChar char="q"/>
            </a:pPr>
            <a:r>
              <a:rPr lang="vi-VN" sz="2000" dirty="0"/>
              <a:t>Ví dụ: P(‘’AI’’ | ‘’Tôi đi học”) = </a:t>
            </a:r>
            <a:r>
              <a:rPr lang="vi-VN" sz="2000" dirty="0" err="1"/>
              <a:t>count</a:t>
            </a:r>
            <a:r>
              <a:rPr lang="vi-VN" sz="2000" dirty="0"/>
              <a:t>(“Tôi đi học Ai”) / </a:t>
            </a:r>
            <a:r>
              <a:rPr lang="vi-VN" sz="2000" dirty="0" err="1"/>
              <a:t>count</a:t>
            </a:r>
            <a:r>
              <a:rPr lang="vi-VN" sz="2000" dirty="0"/>
              <a:t>(“Tôi đi học”)</a:t>
            </a:r>
          </a:p>
          <a:p>
            <a:pPr marL="0" indent="0">
              <a:buNone/>
            </a:pPr>
            <a:endParaRPr lang="vi-VN" dirty="0"/>
          </a:p>
        </p:txBody>
      </p:sp>
    </p:spTree>
    <p:extLst>
      <p:ext uri="{BB962C8B-B14F-4D97-AF65-F5344CB8AC3E}">
        <p14:creationId xmlns:p14="http://schemas.microsoft.com/office/powerpoint/2010/main" val="1340100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58A7F-E026-4BA6-124F-B0D635539F78}"/>
              </a:ext>
            </a:extLst>
          </p:cNvPr>
          <p:cNvSpPr>
            <a:spLocks noGrp="1"/>
          </p:cNvSpPr>
          <p:nvPr>
            <p:ph type="title"/>
          </p:nvPr>
        </p:nvSpPr>
        <p:spPr>
          <a:xfrm>
            <a:off x="677334" y="609600"/>
            <a:ext cx="8596668" cy="766916"/>
          </a:xfrm>
        </p:spPr>
        <p:txBody>
          <a:bodyPr anchor="t">
            <a:normAutofit fontScale="90000"/>
          </a:bodyPr>
          <a:lstStyle/>
          <a:p>
            <a:r>
              <a:rPr lang="vi-VN" dirty="0"/>
              <a:t>Mạng nơ-</a:t>
            </a:r>
            <a:r>
              <a:rPr lang="vi-VN" dirty="0" err="1"/>
              <a:t>ron</a:t>
            </a:r>
            <a:r>
              <a:rPr lang="vi-VN" dirty="0"/>
              <a:t> hồi quy (RNN)</a:t>
            </a:r>
            <a:br>
              <a:rPr lang="vi-VN" dirty="0"/>
            </a:br>
            <a:endParaRPr lang="vi-VN" dirty="0"/>
          </a:p>
        </p:txBody>
      </p:sp>
      <p:sp>
        <p:nvSpPr>
          <p:cNvPr id="3" name="Content Placeholder 2">
            <a:extLst>
              <a:ext uri="{FF2B5EF4-FFF2-40B4-BE49-F238E27FC236}">
                <a16:creationId xmlns:a16="http://schemas.microsoft.com/office/drawing/2014/main" id="{5127D4C5-8009-77D6-8D06-6C9DA457A477}"/>
              </a:ext>
            </a:extLst>
          </p:cNvPr>
          <p:cNvSpPr>
            <a:spLocks noGrp="1"/>
          </p:cNvSpPr>
          <p:nvPr>
            <p:ph idx="1"/>
          </p:nvPr>
        </p:nvSpPr>
        <p:spPr>
          <a:xfrm>
            <a:off x="677334" y="1553497"/>
            <a:ext cx="4547809" cy="4694903"/>
          </a:xfrm>
        </p:spPr>
        <p:txBody>
          <a:bodyPr>
            <a:normAutofit/>
          </a:bodyPr>
          <a:lstStyle/>
          <a:p>
            <a:r>
              <a:rPr lang="vi-VN" dirty="0"/>
              <a:t>Trong các mạng nơ-</a:t>
            </a:r>
            <a:r>
              <a:rPr lang="vi-VN" dirty="0" err="1"/>
              <a:t>ron</a:t>
            </a:r>
            <a:r>
              <a:rPr lang="vi-VN" dirty="0"/>
              <a:t> truyền thống tất cả đầu vào và đầu ra là độc lập với nhau</a:t>
            </a:r>
          </a:p>
          <a:p>
            <a:endParaRPr lang="vi-VN" dirty="0"/>
          </a:p>
          <a:p>
            <a:r>
              <a:rPr lang="vi-VN" dirty="0"/>
              <a:t>Ý tưởng của RNN là sử dụng chuỗi các thông tin, ở mỗi ô sẽ lưu thông tin ở ô trước và đưa ra xác suất của từ tiếp theo trên toàn bộ từ điển </a:t>
            </a:r>
          </a:p>
          <a:p>
            <a:endParaRPr lang="vi-VN" dirty="0"/>
          </a:p>
          <a:p>
            <a:r>
              <a:rPr lang="vi-VN" dirty="0"/>
              <a:t>Hạn chế: </a:t>
            </a:r>
          </a:p>
          <a:p>
            <a:pPr lvl="1"/>
            <a:r>
              <a:rPr lang="vi-VN" sz="1800" dirty="0"/>
              <a:t>Quá trình tính toán tuần tự nên mất nhiều thời gian</a:t>
            </a:r>
          </a:p>
          <a:p>
            <a:pPr lvl="1"/>
            <a:r>
              <a:rPr lang="vi-VN" sz="1800" dirty="0"/>
              <a:t>Độ dài càng lớn thì khả năng ghi nhớ và học được sẽ giảm</a:t>
            </a:r>
          </a:p>
          <a:p>
            <a:pPr lvl="1"/>
            <a:endParaRPr lang="vi-VN" dirty="0"/>
          </a:p>
          <a:p>
            <a:pPr marL="0" indent="0">
              <a:buNone/>
            </a:pPr>
            <a:endParaRPr lang="vi-VN" dirty="0"/>
          </a:p>
        </p:txBody>
      </p:sp>
      <p:pic>
        <p:nvPicPr>
          <p:cNvPr id="7" name="Picture 6" descr="A diagram of a machine&#10;&#10;AI-generated content may be incorrect.">
            <a:extLst>
              <a:ext uri="{FF2B5EF4-FFF2-40B4-BE49-F238E27FC236}">
                <a16:creationId xmlns:a16="http://schemas.microsoft.com/office/drawing/2014/main" id="{13EA01AC-AEC3-F75F-FBD1-C11FCA1C9A4C}"/>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529748" y="2160588"/>
            <a:ext cx="4204989" cy="2883359"/>
          </a:xfrm>
          <a:prstGeom prst="rect">
            <a:avLst/>
          </a:prstGeom>
        </p:spPr>
      </p:pic>
    </p:spTree>
    <p:extLst>
      <p:ext uri="{BB962C8B-B14F-4D97-AF65-F5344CB8AC3E}">
        <p14:creationId xmlns:p14="http://schemas.microsoft.com/office/powerpoint/2010/main" val="221580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B1AE8-2EAC-4271-BA2A-58203064E62A}"/>
              </a:ext>
            </a:extLst>
          </p:cNvPr>
          <p:cNvSpPr>
            <a:spLocks noGrp="1"/>
          </p:cNvSpPr>
          <p:nvPr>
            <p:ph type="title"/>
          </p:nvPr>
        </p:nvSpPr>
        <p:spPr>
          <a:xfrm>
            <a:off x="677334" y="609600"/>
            <a:ext cx="8596668" cy="747252"/>
          </a:xfrm>
        </p:spPr>
        <p:txBody>
          <a:bodyPr/>
          <a:lstStyle/>
          <a:p>
            <a:r>
              <a:rPr lang="vi-VN"/>
              <a:t>Bộ nhớ dài ngắn hạn (LSTM) </a:t>
            </a:r>
            <a:endParaRPr lang="vi-VN" dirty="0"/>
          </a:p>
        </p:txBody>
      </p:sp>
      <p:sp>
        <p:nvSpPr>
          <p:cNvPr id="7" name="Content Placeholder 6">
            <a:extLst>
              <a:ext uri="{FF2B5EF4-FFF2-40B4-BE49-F238E27FC236}">
                <a16:creationId xmlns:a16="http://schemas.microsoft.com/office/drawing/2014/main" id="{8BD22114-A0AA-471E-9579-1FD84C13F432}"/>
              </a:ext>
            </a:extLst>
          </p:cNvPr>
          <p:cNvSpPr>
            <a:spLocks noGrp="1"/>
          </p:cNvSpPr>
          <p:nvPr>
            <p:ph idx="1"/>
          </p:nvPr>
        </p:nvSpPr>
        <p:spPr>
          <a:xfrm>
            <a:off x="677334" y="1602659"/>
            <a:ext cx="5418666" cy="4438704"/>
          </a:xfrm>
        </p:spPr>
        <p:txBody>
          <a:bodyPr>
            <a:normAutofit lnSpcReduction="10000"/>
          </a:bodyPr>
          <a:lstStyle/>
          <a:p>
            <a:r>
              <a:rPr lang="vi-VN" sz="2000" dirty="0"/>
              <a:t>Về cơ bản LSTM không khác RNN nhưng nhiều tầng ẩn hơn</a:t>
            </a:r>
          </a:p>
          <a:p>
            <a:endParaRPr lang="vi-VN" sz="2000" dirty="0"/>
          </a:p>
          <a:p>
            <a:r>
              <a:rPr lang="vi-VN" sz="2000" dirty="0"/>
              <a:t>Mấu chốt nằm ở trạng thái tế bảo (</a:t>
            </a:r>
            <a:r>
              <a:rPr lang="vi-VN" sz="2000" dirty="0" err="1"/>
              <a:t>cell</a:t>
            </a:r>
            <a:r>
              <a:rPr lang="vi-VN" sz="2000" dirty="0"/>
              <a:t>)</a:t>
            </a:r>
          </a:p>
          <a:p>
            <a:endParaRPr lang="vi-VN" sz="2000" dirty="0"/>
          </a:p>
          <a:p>
            <a:r>
              <a:rPr lang="vi-VN" sz="2000" dirty="0"/>
              <a:t>LSTM như một hộp đen nhận giá trị </a:t>
            </a:r>
            <a:r>
              <a:rPr lang="vi-VN" sz="2000" dirty="0" err="1"/>
              <a:t>cell</a:t>
            </a:r>
            <a:r>
              <a:rPr lang="vi-VN" sz="2000" dirty="0"/>
              <a:t> phía trước và </a:t>
            </a:r>
            <a:r>
              <a:rPr lang="vi-VN" sz="2000" dirty="0" err="1"/>
              <a:t>input</a:t>
            </a:r>
            <a:r>
              <a:rPr lang="vi-VN" sz="2000" dirty="0"/>
              <a:t>. Sau đó tính toán để quyết định thêm thông tin gì mới và loại bỏ thông tin gì không cần thiết </a:t>
            </a:r>
          </a:p>
          <a:p>
            <a:pPr marL="0" indent="0">
              <a:buNone/>
            </a:pPr>
            <a:endParaRPr lang="vi-VN" sz="2000" dirty="0"/>
          </a:p>
          <a:p>
            <a:r>
              <a:rPr lang="vi-VN" sz="2000" dirty="0"/>
              <a:t>Bộ nhớ </a:t>
            </a:r>
            <a:r>
              <a:rPr lang="vi-VN" sz="2000" dirty="0" err="1"/>
              <a:t>cell</a:t>
            </a:r>
            <a:r>
              <a:rPr lang="vi-VN" sz="2000" dirty="0"/>
              <a:t> đã giải quyết vấn đề phụ thuộc xa của RNN</a:t>
            </a:r>
          </a:p>
        </p:txBody>
      </p:sp>
      <p:pic>
        <p:nvPicPr>
          <p:cNvPr id="9" name="Picture 8" descr="A diagram of a flowchart&#10;&#10;AI-generated content may be incorrect.">
            <a:extLst>
              <a:ext uri="{FF2B5EF4-FFF2-40B4-BE49-F238E27FC236}">
                <a16:creationId xmlns:a16="http://schemas.microsoft.com/office/drawing/2014/main" id="{8DDB87B4-4128-0000-AF0C-793C36E31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71484"/>
            <a:ext cx="3637935" cy="400172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2043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F631-DF5C-8BFE-5B47-389DD0B55542}"/>
              </a:ext>
            </a:extLst>
          </p:cNvPr>
          <p:cNvSpPr>
            <a:spLocks noGrp="1"/>
          </p:cNvSpPr>
          <p:nvPr>
            <p:ph type="title"/>
          </p:nvPr>
        </p:nvSpPr>
        <p:spPr>
          <a:xfrm>
            <a:off x="677334" y="609600"/>
            <a:ext cx="8596668" cy="713398"/>
          </a:xfrm>
        </p:spPr>
        <p:txBody>
          <a:bodyPr anchor="t">
            <a:normAutofit/>
          </a:bodyPr>
          <a:lstStyle/>
          <a:p>
            <a:r>
              <a:rPr lang="vi-VN" dirty="0"/>
              <a:t>LSTM 2 chiều (</a:t>
            </a:r>
            <a:r>
              <a:rPr lang="vi-VN" dirty="0" err="1"/>
              <a:t>Bidirectional</a:t>
            </a:r>
            <a:r>
              <a:rPr lang="vi-VN" dirty="0"/>
              <a:t> LSTM)</a:t>
            </a:r>
          </a:p>
        </p:txBody>
      </p:sp>
      <p:sp>
        <p:nvSpPr>
          <p:cNvPr id="3" name="Content Placeholder 2">
            <a:extLst>
              <a:ext uri="{FF2B5EF4-FFF2-40B4-BE49-F238E27FC236}">
                <a16:creationId xmlns:a16="http://schemas.microsoft.com/office/drawing/2014/main" id="{95BB9F92-B361-0B73-4812-E8F99A836FFB}"/>
              </a:ext>
            </a:extLst>
          </p:cNvPr>
          <p:cNvSpPr>
            <a:spLocks noGrp="1"/>
          </p:cNvSpPr>
          <p:nvPr>
            <p:ph idx="1"/>
          </p:nvPr>
        </p:nvSpPr>
        <p:spPr>
          <a:xfrm>
            <a:off x="677334" y="1446963"/>
            <a:ext cx="3957349" cy="4462949"/>
          </a:xfrm>
        </p:spPr>
        <p:txBody>
          <a:bodyPr>
            <a:normAutofit/>
          </a:bodyPr>
          <a:lstStyle/>
          <a:p>
            <a:pPr>
              <a:lnSpc>
                <a:spcPct val="90000"/>
              </a:lnSpc>
            </a:pPr>
            <a:r>
              <a:rPr lang="vi-VN" sz="2000" dirty="0"/>
              <a:t>Ví dụ: Tối qua di chơi ở Huế. Để biết từ “di” nên sửa thế nào thì ngoài thông tin ở phía trước thì cần xét thêm thông tin ở phía sau</a:t>
            </a:r>
          </a:p>
          <a:p>
            <a:pPr>
              <a:lnSpc>
                <a:spcPct val="90000"/>
              </a:lnSpc>
            </a:pPr>
            <a:endParaRPr lang="vi-VN" sz="2000" dirty="0"/>
          </a:p>
          <a:p>
            <a:pPr>
              <a:lnSpc>
                <a:spcPct val="90000"/>
              </a:lnSpc>
            </a:pPr>
            <a:r>
              <a:rPr lang="vi-VN" sz="2000" dirty="0"/>
              <a:t>LSTM 2 chiều ra đời để giải quyết vấn đề này bằng cách lấy thông tin từ cả 2 chiều từ trái qua phải và từ phải qua trái</a:t>
            </a:r>
          </a:p>
          <a:p>
            <a:pPr>
              <a:lnSpc>
                <a:spcPct val="90000"/>
              </a:lnSpc>
            </a:pPr>
            <a:endParaRPr lang="vi-VN" sz="2000" dirty="0"/>
          </a:p>
          <a:p>
            <a:pPr>
              <a:lnSpc>
                <a:spcPct val="90000"/>
              </a:lnSpc>
            </a:pPr>
            <a:r>
              <a:rPr lang="vi-VN" sz="2000" dirty="0"/>
              <a:t>Điều này giúp tăng độ chính xác của mô hình </a:t>
            </a:r>
          </a:p>
        </p:txBody>
      </p:sp>
      <p:pic>
        <p:nvPicPr>
          <p:cNvPr id="5" name="Picture 4" descr="A diagram of a algorithm&#10;&#10;AI-generated content may be incorrect.">
            <a:extLst>
              <a:ext uri="{FF2B5EF4-FFF2-40B4-BE49-F238E27FC236}">
                <a16:creationId xmlns:a16="http://schemas.microsoft.com/office/drawing/2014/main" id="{0781F964-0661-BB89-4A3D-A2AD8DDACB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668" y="1634417"/>
            <a:ext cx="4204989" cy="4088039"/>
          </a:xfrm>
          <a:prstGeom prst="rect">
            <a:avLst/>
          </a:prstGeom>
        </p:spPr>
      </p:pic>
    </p:spTree>
    <p:extLst>
      <p:ext uri="{BB962C8B-B14F-4D97-AF65-F5344CB8AC3E}">
        <p14:creationId xmlns:p14="http://schemas.microsoft.com/office/powerpoint/2010/main" val="262952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7D5B-C8BA-0797-E17C-DA951C1BCE49}"/>
              </a:ext>
            </a:extLst>
          </p:cNvPr>
          <p:cNvSpPr>
            <a:spLocks noGrp="1"/>
          </p:cNvSpPr>
          <p:nvPr>
            <p:ph type="title"/>
          </p:nvPr>
        </p:nvSpPr>
        <p:spPr>
          <a:xfrm>
            <a:off x="677334" y="609600"/>
            <a:ext cx="8596668" cy="746927"/>
          </a:xfrm>
        </p:spPr>
        <p:txBody>
          <a:bodyPr/>
          <a:lstStyle/>
          <a:p>
            <a:r>
              <a:rPr lang="vi-VN"/>
              <a:t>Sequence-to-Sequence (seq2seq)</a:t>
            </a:r>
            <a:endParaRPr lang="vi-VN" dirty="0"/>
          </a:p>
        </p:txBody>
      </p:sp>
      <p:sp>
        <p:nvSpPr>
          <p:cNvPr id="3" name="Content Placeholder 2">
            <a:extLst>
              <a:ext uri="{FF2B5EF4-FFF2-40B4-BE49-F238E27FC236}">
                <a16:creationId xmlns:a16="http://schemas.microsoft.com/office/drawing/2014/main" id="{F3E94FFB-2269-CF52-9810-4B3E0C97FDF1}"/>
              </a:ext>
            </a:extLst>
          </p:cNvPr>
          <p:cNvSpPr>
            <a:spLocks noGrp="1"/>
          </p:cNvSpPr>
          <p:nvPr>
            <p:ph idx="1"/>
          </p:nvPr>
        </p:nvSpPr>
        <p:spPr>
          <a:xfrm>
            <a:off x="677334" y="1487157"/>
            <a:ext cx="4319941" cy="4554206"/>
          </a:xfrm>
        </p:spPr>
        <p:txBody>
          <a:bodyPr>
            <a:normAutofit lnSpcReduction="10000"/>
          </a:bodyPr>
          <a:lstStyle/>
          <a:p>
            <a:r>
              <a:rPr lang="vi-VN" dirty="0"/>
              <a:t>Mục tiêu trong bài toán này là tạo ra mô hình sửa lỗi chính tả trong văn bản tiếng việt với đầu vào là một văn bản và đầu ra cũng là một văn bản. Vì vậy có thể sử dụng mô hình seq2seq gồm 3 thành phần:</a:t>
            </a:r>
          </a:p>
          <a:p>
            <a:pPr lvl="1"/>
            <a:r>
              <a:rPr lang="vi-VN" sz="1800" dirty="0"/>
              <a:t>Bộ mã hóa- </a:t>
            </a:r>
            <a:r>
              <a:rPr lang="vi-VN" sz="1800" dirty="0" err="1"/>
              <a:t>Encoder</a:t>
            </a:r>
            <a:r>
              <a:rPr lang="vi-VN" sz="1800" dirty="0"/>
              <a:t>: xử lí đầu vào và cố gắng nhồi nhét vào </a:t>
            </a:r>
            <a:r>
              <a:rPr lang="vi-VN" sz="1800" dirty="0" err="1"/>
              <a:t>vector</a:t>
            </a:r>
            <a:r>
              <a:rPr lang="vi-VN" sz="1800" dirty="0"/>
              <a:t> trung gian có độ dài cố định </a:t>
            </a:r>
          </a:p>
          <a:p>
            <a:pPr lvl="1"/>
            <a:r>
              <a:rPr lang="vi-VN" sz="1800" dirty="0" err="1"/>
              <a:t>Vector</a:t>
            </a:r>
            <a:r>
              <a:rPr lang="vi-VN" sz="1800" dirty="0"/>
              <a:t> trung gian: </a:t>
            </a:r>
            <a:r>
              <a:rPr lang="vi-VN" sz="1800" dirty="0" err="1"/>
              <a:t>vector</a:t>
            </a:r>
            <a:r>
              <a:rPr lang="vi-VN" sz="1800" dirty="0"/>
              <a:t> này có chức năng gói gọn ý nghĩa của chuỗi đầu vào</a:t>
            </a:r>
          </a:p>
          <a:p>
            <a:pPr lvl="1"/>
            <a:r>
              <a:rPr lang="vi-VN" sz="1800" dirty="0"/>
              <a:t>Bộ giải mã-</a:t>
            </a:r>
            <a:r>
              <a:rPr lang="vi-VN" sz="1800" dirty="0" err="1"/>
              <a:t>Decoder</a:t>
            </a:r>
            <a:r>
              <a:rPr lang="vi-VN" sz="1800" dirty="0"/>
              <a:t>: bộ giải mã sử dụng </a:t>
            </a:r>
            <a:r>
              <a:rPr lang="vi-VN" sz="1800" dirty="0" err="1"/>
              <a:t>vector</a:t>
            </a:r>
            <a:r>
              <a:rPr lang="vi-VN" sz="1800" dirty="0"/>
              <a:t> trung gian để đưa ra kết quả chính xác</a:t>
            </a:r>
          </a:p>
          <a:p>
            <a:endParaRPr lang="vi-VN" dirty="0"/>
          </a:p>
        </p:txBody>
      </p:sp>
      <p:pic>
        <p:nvPicPr>
          <p:cNvPr id="5" name="Picture 4" descr="A diagram of a computer program&#10;&#10;AI-generated content may be incorrect.">
            <a:extLst>
              <a:ext uri="{FF2B5EF4-FFF2-40B4-BE49-F238E27FC236}">
                <a16:creationId xmlns:a16="http://schemas.microsoft.com/office/drawing/2014/main" id="{AD92F51D-7091-4C7B-72EB-10450F5C05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5558" y="1557495"/>
            <a:ext cx="4319941" cy="4134897"/>
          </a:xfrm>
          <a:prstGeom prst="rect">
            <a:avLst/>
          </a:prstGeom>
        </p:spPr>
      </p:pic>
    </p:spTree>
    <p:extLst>
      <p:ext uri="{BB962C8B-B14F-4D97-AF65-F5344CB8AC3E}">
        <p14:creationId xmlns:p14="http://schemas.microsoft.com/office/powerpoint/2010/main" val="1412642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9C29F-8F16-8D9B-E5B0-E7C0E96828F3}"/>
              </a:ext>
            </a:extLst>
          </p:cNvPr>
          <p:cNvSpPr>
            <a:spLocks noGrp="1"/>
          </p:cNvSpPr>
          <p:nvPr>
            <p:ph type="title"/>
          </p:nvPr>
        </p:nvSpPr>
        <p:spPr/>
        <p:txBody>
          <a:bodyPr/>
          <a:lstStyle/>
          <a:p>
            <a:r>
              <a:rPr lang="vi-VN" dirty="0" err="1"/>
              <a:t>Demo</a:t>
            </a:r>
            <a:endParaRPr lang="vi-VN" dirty="0"/>
          </a:p>
        </p:txBody>
      </p:sp>
      <p:sp>
        <p:nvSpPr>
          <p:cNvPr id="5" name="Content Placeholder 4">
            <a:extLst>
              <a:ext uri="{FF2B5EF4-FFF2-40B4-BE49-F238E27FC236}">
                <a16:creationId xmlns:a16="http://schemas.microsoft.com/office/drawing/2014/main" id="{4E3EE96B-0139-4F38-C9EF-68517A3E567A}"/>
              </a:ext>
            </a:extLst>
          </p:cNvPr>
          <p:cNvSpPr>
            <a:spLocks noGrp="1"/>
          </p:cNvSpPr>
          <p:nvPr>
            <p:ph idx="1"/>
          </p:nvPr>
        </p:nvSpPr>
        <p:spPr>
          <a:xfrm>
            <a:off x="786581" y="2072099"/>
            <a:ext cx="8713563" cy="3880773"/>
          </a:xfrm>
        </p:spPr>
        <p:txBody>
          <a:bodyPr>
            <a:normAutofit/>
          </a:bodyPr>
          <a:lstStyle/>
          <a:p>
            <a:pPr marL="0" indent="0">
              <a:buNone/>
            </a:pPr>
            <a:r>
              <a:rPr lang="vi-VN" sz="2400" dirty="0"/>
              <a:t>Trực tiếp trên mã nguồn</a:t>
            </a:r>
          </a:p>
        </p:txBody>
      </p:sp>
    </p:spTree>
    <p:extLst>
      <p:ext uri="{BB962C8B-B14F-4D97-AF65-F5344CB8AC3E}">
        <p14:creationId xmlns:p14="http://schemas.microsoft.com/office/powerpoint/2010/main" val="39380313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93</TotalTime>
  <Words>599</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Trebuchet MS</vt:lpstr>
      <vt:lpstr>Wingdings</vt:lpstr>
      <vt:lpstr>Wingdings 3</vt:lpstr>
      <vt:lpstr>Facet</vt:lpstr>
      <vt:lpstr>Xây dựng hệ thống sửa lỗi chính tả trong văn bản tiếng việt </vt:lpstr>
      <vt:lpstr>Đặt vấn đề </vt:lpstr>
      <vt:lpstr>Mô hình ngôn ngữ </vt:lpstr>
      <vt:lpstr>Mạng nơ-ron hồi quy (RNN) </vt:lpstr>
      <vt:lpstr>Bộ nhớ dài ngắn hạn (LSTM) </vt:lpstr>
      <vt:lpstr>LSTM 2 chiều (Bidirectional LSTM)</vt:lpstr>
      <vt:lpstr>Sequence-to-Sequence (seq2seq)</vt:lpstr>
      <vt:lpstr>Demo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 THÀNH KHẢI</dc:creator>
  <cp:lastModifiedBy>MAI THÀNH KHẢI</cp:lastModifiedBy>
  <cp:revision>1</cp:revision>
  <dcterms:created xsi:type="dcterms:W3CDTF">2025-06-04T15:21:40Z</dcterms:created>
  <dcterms:modified xsi:type="dcterms:W3CDTF">2025-06-04T16:55:09Z</dcterms:modified>
</cp:coreProperties>
</file>