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260" r:id="rId2"/>
    <p:sldId id="310" r:id="rId3"/>
    <p:sldId id="266" r:id="rId4"/>
    <p:sldId id="317" r:id="rId5"/>
    <p:sldId id="318" r:id="rId6"/>
    <p:sldId id="323" r:id="rId7"/>
    <p:sldId id="319" r:id="rId8"/>
    <p:sldId id="320" r:id="rId9"/>
    <p:sldId id="325" r:id="rId10"/>
    <p:sldId id="324" r:id="rId11"/>
    <p:sldId id="267" r:id="rId12"/>
    <p:sldId id="268" r:id="rId13"/>
    <p:sldId id="330" r:id="rId14"/>
    <p:sldId id="331" r:id="rId15"/>
    <p:sldId id="332" r:id="rId16"/>
    <p:sldId id="326" r:id="rId17"/>
    <p:sldId id="269" r:id="rId18"/>
    <p:sldId id="271" r:id="rId19"/>
    <p:sldId id="270" r:id="rId20"/>
    <p:sldId id="327" r:id="rId21"/>
    <p:sldId id="272" r:id="rId22"/>
    <p:sldId id="276" r:id="rId23"/>
    <p:sldId id="328" r:id="rId24"/>
    <p:sldId id="329" r:id="rId25"/>
    <p:sldId id="307" r:id="rId26"/>
  </p:sldIdLst>
  <p:sldSz cx="9144000" cy="6858000" type="screen4x3"/>
  <p:notesSz cx="7010400" cy="9296400"/>
  <p:custDataLst>
    <p:tags r:id="rId29"/>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nda Khalil"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7777"/>
    <a:srgbClr val="E5F9FF"/>
    <a:srgbClr val="CCCCFF"/>
    <a:srgbClr val="5F5F5F"/>
    <a:srgbClr val="4D4D4D"/>
    <a:srgbClr val="333399"/>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73358" autoAdjust="0"/>
  </p:normalViewPr>
  <p:slideViewPr>
    <p:cSldViewPr>
      <p:cViewPr varScale="1">
        <p:scale>
          <a:sx n="116" d="100"/>
          <a:sy n="116" d="100"/>
        </p:scale>
        <p:origin x="146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pPr>
              <a:defRPr/>
            </a:pPr>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pPr>
              <a:defRPr/>
            </a:pPr>
            <a:fld id="{DB4EF4A6-5D51-449D-A901-7C1C45B0FB1E}" type="datetimeFigureOut">
              <a:rPr lang="en-US"/>
              <a:pPr>
                <a:defRPr/>
              </a:pPr>
              <a:t>6/1/2021</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pPr>
              <a:defRPr/>
            </a:pPr>
            <a:fld id="{351F655A-D3B6-4E5F-AB44-52CE96E05AED}" type="slidenum">
              <a:rPr lang="en-US"/>
              <a:pPr>
                <a:defRPr/>
              </a:pPr>
              <a:t>‹#›</a:t>
            </a:fld>
            <a:endParaRPr lang="en-US"/>
          </a:p>
        </p:txBody>
      </p:sp>
    </p:spTree>
    <p:extLst>
      <p:ext uri="{BB962C8B-B14F-4D97-AF65-F5344CB8AC3E}">
        <p14:creationId xmlns:p14="http://schemas.microsoft.com/office/powerpoint/2010/main" val="21083475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pPr>
              <a:defRPr/>
            </a:pPr>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pPr>
              <a:defRPr/>
            </a:pPr>
            <a:fld id="{70A187F1-CAF9-440E-B8BC-B38B07DDC49E}" type="datetimeFigureOut">
              <a:rPr lang="en-US"/>
              <a:pPr>
                <a:defRPr/>
              </a:pPr>
              <a:t>6/1/2021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pPr lvl="0"/>
            <a:endParaRPr lang="en-US" noProof="0" smtClean="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pPr>
              <a:defRPr/>
            </a:pPr>
            <a:fld id="{3B616028-F5A8-4471-9C9D-FB3D37AEDDA5}" type="slidenum">
              <a:rPr lang="en-US"/>
              <a:pPr>
                <a:defRPr/>
              </a:pPr>
              <a:t>‹#›</a:t>
            </a:fld>
            <a:endParaRPr lang="en-US"/>
          </a:p>
        </p:txBody>
      </p:sp>
    </p:spTree>
    <p:extLst>
      <p:ext uri="{BB962C8B-B14F-4D97-AF65-F5344CB8AC3E}">
        <p14:creationId xmlns:p14="http://schemas.microsoft.com/office/powerpoint/2010/main" val="25523574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cdc.gov/tb/topic/basics/signsandsymptoms.ht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67F17BCE-9A5C-4555-9490-7758F00A4E46}" type="slidenum">
              <a:rPr lang="en-US" altLang="en-US" smtClean="0"/>
              <a:pPr/>
              <a:t>1</a:t>
            </a:fld>
            <a:endParaRPr lang="en-US" altLang="en-US" smtClean="0"/>
          </a:p>
        </p:txBody>
      </p:sp>
    </p:spTree>
    <p:extLst>
      <p:ext uri="{BB962C8B-B14F-4D97-AF65-F5344CB8AC3E}">
        <p14:creationId xmlns:p14="http://schemas.microsoft.com/office/powerpoint/2010/main" val="3664347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It is important to notify occupational health of any known exposure to someone with active TB disease. If you are exposed through the workplace, occupational health/infection control will work with the local health department to determine who needs to be tested or evaluated. Individuals without a known previous positive will be tested immediately after exposure and again 8-10 weeks after exposure. </a:t>
            </a:r>
          </a:p>
          <a:p>
            <a:endParaRPr lang="en-US" altLang="en-US" smtClean="0"/>
          </a:p>
          <a:p>
            <a:r>
              <a:rPr lang="en-US" altLang="en-US" smtClean="0"/>
              <a:t>Individuals who have an exposure outside of work would report potential exposure to occupational health and should be tested if they were not previously positive for LTBI. Individuals with new exposure who are previously positive for LTBI will be evaluated but not re-tested. </a:t>
            </a:r>
          </a:p>
          <a:p>
            <a:endParaRPr lang="en-US" altLang="en-US" smtClean="0"/>
          </a:p>
          <a:p>
            <a:r>
              <a:rPr lang="en-US" altLang="en-US" smtClean="0"/>
              <a:t>Explain the process/option for voluntary testing (due to exposure outside of work) at the organization, if available. </a:t>
            </a: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18160D8F-317D-40E4-8C65-D82EEC58F448}" type="slidenum">
              <a:rPr lang="en-US" altLang="en-US" smtClean="0"/>
              <a:pPr/>
              <a:t>10</a:t>
            </a:fld>
            <a:endParaRPr lang="en-US" altLang="en-US" smtClean="0"/>
          </a:p>
        </p:txBody>
      </p:sp>
    </p:spTree>
    <p:extLst>
      <p:ext uri="{BB962C8B-B14F-4D97-AF65-F5344CB8AC3E}">
        <p14:creationId xmlns:p14="http://schemas.microsoft.com/office/powerpoint/2010/main" val="2425161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How do you know if you have had an exposure to TB? There are many factors to consider. First, TB is an airborne disease. </a:t>
            </a:r>
          </a:p>
          <a:p>
            <a:endParaRPr lang="en-US" altLang="en-US" smtClean="0"/>
          </a:p>
          <a:p>
            <a:r>
              <a:rPr lang="en-US" altLang="en-US" smtClean="0"/>
              <a:t>TB is NOT spread by shaking someone’s hand, sharing food or drink, touching bed linens or toilet seats.</a:t>
            </a:r>
          </a:p>
          <a:p>
            <a:endParaRPr lang="en-US" altLang="en-US" smtClean="0"/>
          </a:p>
          <a:p>
            <a:r>
              <a:rPr lang="en-US" altLang="en-US" smtClean="0"/>
              <a:t>A person who is exposed to TB bacteria is not able to spread the bacteria to other people right away. Only persons with active TB disease can spread TB bacteria to others. Before you would be able to spread TB to others, you would have to breathe in TB bacteria and become infected. Then the active bacteria would have to multiply in your body and cause active TB disease. At this point, you could possibly spread TB bacteria to others. People with TB disease are most likely to spread the bacteria to people they spend time with every day, such as family members, friends, coworkers.</a:t>
            </a:r>
          </a:p>
          <a:p>
            <a:endParaRPr lang="en-US" altLang="en-US" smtClean="0"/>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037B563B-850B-44B1-8A33-3E69C64289A3}" type="slidenum">
              <a:rPr lang="en-US" altLang="en-US" smtClean="0"/>
              <a:pPr/>
              <a:t>11</a:t>
            </a:fld>
            <a:endParaRPr lang="en-US" altLang="en-US" smtClean="0"/>
          </a:p>
        </p:txBody>
      </p:sp>
    </p:spTree>
    <p:extLst>
      <p:ext uri="{BB962C8B-B14F-4D97-AF65-F5344CB8AC3E}">
        <p14:creationId xmlns:p14="http://schemas.microsoft.com/office/powerpoint/2010/main" val="2488548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Susceptible persons include those with medical conditions or treatments that weaken the immune system</a:t>
            </a:r>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F5677089-409A-45F1-82C6-96E2119AF559}" type="slidenum">
              <a:rPr lang="en-US" altLang="en-US" smtClean="0"/>
              <a:pPr/>
              <a:t>12</a:t>
            </a:fld>
            <a:endParaRPr lang="en-US" altLang="en-US" smtClean="0"/>
          </a:p>
        </p:txBody>
      </p:sp>
    </p:spTree>
    <p:extLst>
      <p:ext uri="{BB962C8B-B14F-4D97-AF65-F5344CB8AC3E}">
        <p14:creationId xmlns:p14="http://schemas.microsoft.com/office/powerpoint/2010/main" val="2606134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dirty="0" smtClean="0"/>
              <a:t>There are 3 levels of Infection Control in place to prevent TB spread:</a:t>
            </a:r>
          </a:p>
          <a:p>
            <a:pPr>
              <a:defRPr/>
            </a:pPr>
            <a:endParaRPr lang="en-US" dirty="0" smtClean="0"/>
          </a:p>
          <a:p>
            <a:pPr marL="815302" lvl="1" indent="-349415">
              <a:buFont typeface="Arial" panose="020B0604020202020204" pitchFamily="34" charset="0"/>
              <a:buChar char="•"/>
              <a:defRPr/>
            </a:pPr>
            <a:r>
              <a:rPr lang="en-US" sz="2000" dirty="0"/>
              <a:t>Administrative controls- organization practices or measures taken that serve to reduce the risk of exposure to persons with infectious TB within the organization setting (for example, minimizing the number of areas where exposure to TB may occur and reducing the risk in those areas where exposure can still occur).</a:t>
            </a:r>
          </a:p>
          <a:p>
            <a:pPr lvl="1">
              <a:defRPr/>
            </a:pPr>
            <a:endParaRPr lang="en-US" sz="2000" dirty="0"/>
          </a:p>
          <a:p>
            <a:pPr marL="815302" lvl="1" indent="-349415">
              <a:buFont typeface="Arial" panose="020B0604020202020204" pitchFamily="34" charset="0"/>
              <a:buChar char="•"/>
              <a:defRPr/>
            </a:pPr>
            <a:r>
              <a:rPr lang="en-US" sz="2000" dirty="0"/>
              <a:t>Environmental controls- reduce the concentration of airborne infectious TB droplets in areas where TB exposure can occur.</a:t>
            </a:r>
          </a:p>
          <a:p>
            <a:pPr lvl="1">
              <a:defRPr/>
            </a:pPr>
            <a:endParaRPr lang="en-US" sz="2000" dirty="0"/>
          </a:p>
          <a:p>
            <a:pPr marL="815302" lvl="1" indent="-349415">
              <a:buFont typeface="Arial" panose="020B0604020202020204" pitchFamily="34" charset="0"/>
              <a:buChar char="•"/>
              <a:defRPr/>
            </a:pPr>
            <a:r>
              <a:rPr lang="en-US" sz="2000" dirty="0"/>
              <a:t>Respiratory protection -use of respiratory protective equipment in situations that pose a high risk for TB exposure.</a:t>
            </a:r>
          </a:p>
          <a:p>
            <a:pPr lvl="1">
              <a:defRPr/>
            </a:pPr>
            <a:endParaRPr lang="en-US" sz="2000" dirty="0"/>
          </a:p>
          <a:p>
            <a:pPr lvl="1">
              <a:defRPr/>
            </a:pPr>
            <a:endParaRPr lang="en-US" sz="2000" dirty="0"/>
          </a:p>
          <a:p>
            <a:pPr lvl="1">
              <a:defRPr/>
            </a:pPr>
            <a:endParaRPr lang="en-US" dirty="0" smtClean="0"/>
          </a:p>
          <a:p>
            <a:pPr>
              <a:defRPr/>
            </a:pPr>
            <a:endParaRPr lang="en-US" altLang="en-US" dirty="0" smtClean="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E2AFCEF3-2505-416F-BDB1-EF7182718860}" type="slidenum">
              <a:rPr lang="en-US" altLang="en-US" smtClean="0"/>
              <a:pPr/>
              <a:t>13</a:t>
            </a:fld>
            <a:endParaRPr lang="en-US" altLang="en-US" smtClean="0"/>
          </a:p>
        </p:txBody>
      </p:sp>
    </p:spTree>
    <p:extLst>
      <p:ext uri="{BB962C8B-B14F-4D97-AF65-F5344CB8AC3E}">
        <p14:creationId xmlns:p14="http://schemas.microsoft.com/office/powerpoint/2010/main" val="3030749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i="1" dirty="0" smtClean="0"/>
              <a:t>Presenter- make sure to highlight your organization’s administrative controls (completion of your annual facility risk assessment &amp; findings, your policy for managing presumptive/confirmed TB, etc.)</a:t>
            </a:r>
          </a:p>
          <a:p>
            <a:endParaRPr lang="en-US" altLang="en-US" dirty="0" smtClean="0"/>
          </a:p>
          <a:p>
            <a:r>
              <a:rPr lang="en-US" altLang="en-US" dirty="0" smtClean="0"/>
              <a:t>Administrative controls in place for infection control include the implementation of effective work practices to manage patients who may have TB disease, testing and evaluating HCP at risk for exposure, education and training such as this annual education as well as posters/signs about cough etiquette and respiratory hygiene, and our annual facility risk assessment which helps determine the need for airborne isolation rooms. </a:t>
            </a:r>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AA3D3C43-AC82-41D3-AF6C-B0D6FE91A05D}" type="slidenum">
              <a:rPr lang="en-US" altLang="en-US" smtClean="0"/>
              <a:pPr/>
              <a:t>14</a:t>
            </a:fld>
            <a:endParaRPr lang="en-US" altLang="en-US" smtClean="0"/>
          </a:p>
        </p:txBody>
      </p:sp>
    </p:spTree>
    <p:extLst>
      <p:ext uri="{BB962C8B-B14F-4D97-AF65-F5344CB8AC3E}">
        <p14:creationId xmlns:p14="http://schemas.microsoft.com/office/powerpoint/2010/main" val="120792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i="1" smtClean="0"/>
              <a:t>Presenter – make sure to highlight which environmental controls are used at your facility</a:t>
            </a:r>
          </a:p>
          <a:p>
            <a:endParaRPr lang="en-US" altLang="en-US" i="1" smtClean="0"/>
          </a:p>
          <a:p>
            <a:r>
              <a:rPr lang="en-US" altLang="en-US" smtClean="0"/>
              <a:t>Environmental controls are another aspect of infection control in our facility. Environmental controls include ventilation and cleaning. </a:t>
            </a:r>
          </a:p>
          <a:p>
            <a:endParaRPr lang="en-US" altLang="en-US" smtClean="0"/>
          </a:p>
          <a:p>
            <a:pPr fontAlgn="t"/>
            <a:r>
              <a:rPr lang="en-US" altLang="en-US" smtClean="0"/>
              <a:t>Additional information: </a:t>
            </a:r>
          </a:p>
          <a:p>
            <a:pPr fontAlgn="t"/>
            <a:r>
              <a:rPr lang="en-US" altLang="en-US" smtClean="0"/>
              <a:t>Airborne isolation rooms have negative pressure relative to other parts of the facility. Negative pressure causes air to flow from the corridors into the room. Air cannot escape to the other parts of the facility when the door is closed and the ventilation system is operating properly. Air from the room can be exhausted directly to the outdoors, where the droplet nuclei will be diluted in the outdoor air, or passed through a special high efficiency air (HEPA) filter that removes most (99.97%) of the droplet nuclei before it is returned to the general circulation. </a:t>
            </a:r>
          </a:p>
          <a:p>
            <a:pPr fontAlgn="t"/>
            <a:endParaRPr lang="en-US" altLang="en-US" smtClean="0"/>
          </a:p>
          <a:p>
            <a:pPr eaLnBrk="1" hangingPunct="1">
              <a:spcBef>
                <a:spcPct val="0"/>
              </a:spcBef>
            </a:pPr>
            <a:r>
              <a:rPr lang="en-US" altLang="en-US" smtClean="0"/>
              <a:t>UVGI is an air cleaning technology that consists of the use of special lamps that give off germicidal ultraviolet irradiation.  The lamps are used to inactivate the tubercle bacilli contained in the droplet nuclei.  Regular, appropriate maintenance is essential to ensure UVGI lamps are operating correctly. </a:t>
            </a:r>
          </a:p>
          <a:p>
            <a:endParaRPr lang="en-US" altLang="en-US" smtClean="0"/>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B75FCA55-B514-4968-B797-7486B9EF2FCD}" type="slidenum">
              <a:rPr lang="en-US" altLang="en-US" smtClean="0"/>
              <a:pPr/>
              <a:t>15</a:t>
            </a:fld>
            <a:endParaRPr lang="en-US" altLang="en-US" smtClean="0"/>
          </a:p>
        </p:txBody>
      </p:sp>
    </p:spTree>
    <p:extLst>
      <p:ext uri="{BB962C8B-B14F-4D97-AF65-F5344CB8AC3E}">
        <p14:creationId xmlns:p14="http://schemas.microsoft.com/office/powerpoint/2010/main" val="3009572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altLang="en-US" i="1" dirty="0" smtClean="0"/>
              <a:t>Presenter – make sure to highlight what PPE your facility uses, where they are stored, how to get more, when PPE should be used</a:t>
            </a:r>
          </a:p>
          <a:p>
            <a:pPr>
              <a:defRPr/>
            </a:pPr>
            <a:endParaRPr lang="en-US" altLang="en-US" dirty="0" smtClean="0"/>
          </a:p>
          <a:p>
            <a:pPr>
              <a:defRPr/>
            </a:pPr>
            <a:r>
              <a:rPr lang="en-US" altLang="en-US" dirty="0" smtClean="0"/>
              <a:t>Respiratory protection is another very important aspect of infection control. </a:t>
            </a:r>
          </a:p>
          <a:p>
            <a:pPr>
              <a:defRPr/>
            </a:pPr>
            <a:endParaRPr lang="en-US" altLang="en-US" dirty="0" smtClean="0"/>
          </a:p>
          <a:p>
            <a:pPr marL="174708" indent="-174708">
              <a:buFont typeface="Arial" panose="020B0604020202020204" pitchFamily="34" charset="0"/>
              <a:buChar char="•"/>
              <a:defRPr/>
            </a:pPr>
            <a:r>
              <a:rPr lang="en-US" altLang="en-US" dirty="0" smtClean="0"/>
              <a:t>Appropriate use of personal protective equipment (PPE) can reduce the likelihood of exposure to TB </a:t>
            </a:r>
          </a:p>
          <a:p>
            <a:pPr marL="174708" indent="-174708">
              <a:buFont typeface="Arial" panose="020B0604020202020204" pitchFamily="34" charset="0"/>
              <a:buChar char="•"/>
              <a:defRPr/>
            </a:pPr>
            <a:r>
              <a:rPr lang="en-US" altLang="en-US" dirty="0" smtClean="0"/>
              <a:t>If your role requires you to work with TB patients or in the room of TB patients, you will be enrolled in the respiratory protection program and will be fit-tested for an appropriate N-95 mask. </a:t>
            </a:r>
          </a:p>
          <a:p>
            <a:pPr marL="174708" indent="-174708">
              <a:buFont typeface="Arial" panose="020B0604020202020204" pitchFamily="34" charset="0"/>
              <a:buChar char="•"/>
              <a:defRPr/>
            </a:pPr>
            <a:r>
              <a:rPr lang="en-US" altLang="en-US" dirty="0" smtClean="0"/>
              <a:t>Wearing a fit-tested N-95 mask will prevent exposure while working with or near a patient with active TB. </a:t>
            </a:r>
          </a:p>
          <a:p>
            <a:pPr marL="174708" indent="-174708">
              <a:buFont typeface="Arial" panose="020B0604020202020204" pitchFamily="34" charset="0"/>
              <a:buChar char="•"/>
              <a:defRPr/>
            </a:pPr>
            <a:r>
              <a:rPr lang="en-US" altLang="en-US" dirty="0" smtClean="0"/>
              <a:t>The Occupational Safety and Health Administration (OSHA) requires the use of respiratory protection to protect the health of employees during any potential worksite exposure to respiratory hazard(s).</a:t>
            </a:r>
          </a:p>
          <a:p>
            <a:pPr marL="174708" indent="-174708">
              <a:buFont typeface="Arial" panose="020B0604020202020204" pitchFamily="34" charset="0"/>
              <a:buChar char="•"/>
              <a:defRPr/>
            </a:pPr>
            <a:r>
              <a:rPr lang="en-US" altLang="en-US" dirty="0" smtClean="0"/>
              <a:t>Each employer is required by OSHA (29 CFR 1910.134) to develop and implement a written Respiratory Protection Plan that addresses when and how respiratory protection should be used.</a:t>
            </a:r>
          </a:p>
          <a:p>
            <a:pPr marL="174708" indent="-174708">
              <a:buFont typeface="Arial" panose="020B0604020202020204" pitchFamily="34" charset="0"/>
              <a:buChar char="•"/>
              <a:defRPr/>
            </a:pPr>
            <a:r>
              <a:rPr lang="en-US" altLang="en-US" dirty="0" smtClean="0"/>
              <a:t>Identify the individual responsible for implementing the organization’s Respiratory Protection Plan. This person is the first contact for employees concerned with respiratory protection.</a:t>
            </a:r>
          </a:p>
          <a:p>
            <a:pPr>
              <a:defRPr/>
            </a:pPr>
            <a:endParaRPr lang="en-US" altLang="en-US" dirty="0" smtClean="0"/>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18CEACAA-12DE-47F8-BA08-83F1E94D006C}" type="slidenum">
              <a:rPr lang="en-US" altLang="en-US" smtClean="0"/>
              <a:pPr/>
              <a:t>16</a:t>
            </a:fld>
            <a:endParaRPr lang="en-US" altLang="en-US" smtClean="0"/>
          </a:p>
        </p:txBody>
      </p:sp>
    </p:spTree>
    <p:extLst>
      <p:ext uri="{BB962C8B-B14F-4D97-AF65-F5344CB8AC3E}">
        <p14:creationId xmlns:p14="http://schemas.microsoft.com/office/powerpoint/2010/main" val="1655012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4708" indent="-174708" eaLnBrk="1" hangingPunct="1">
              <a:buFont typeface="Arial" panose="020B0604020202020204" pitchFamily="34" charset="0"/>
              <a:buChar char="•"/>
              <a:defRPr/>
            </a:pPr>
            <a:r>
              <a:rPr lang="en-US" altLang="en-US" dirty="0" smtClean="0"/>
              <a:t>If you are exposed to active TB and become infected, some people develop TB disease soon (within weeks) after becoming infected, before their immune system can fight the TB bacteria. </a:t>
            </a:r>
          </a:p>
          <a:p>
            <a:pPr marL="174708" indent="-174708" eaLnBrk="1" hangingPunct="1">
              <a:buFont typeface="Arial" panose="020B0604020202020204" pitchFamily="34" charset="0"/>
              <a:buChar char="•"/>
              <a:defRPr/>
            </a:pPr>
            <a:r>
              <a:rPr lang="en-US" altLang="en-US" dirty="0" smtClean="0"/>
              <a:t>Other people may get sick years later, when their immune system becomes weak or for another reason.</a:t>
            </a:r>
          </a:p>
          <a:p>
            <a:pPr marL="174708" indent="-174708" eaLnBrk="1" hangingPunct="1">
              <a:buFont typeface="Arial" panose="020B0604020202020204" pitchFamily="34" charset="0"/>
              <a:buChar char="•"/>
              <a:defRPr/>
            </a:pPr>
            <a:r>
              <a:rPr lang="en-US" altLang="en-US" dirty="0" smtClean="0"/>
              <a:t>Many people with TB infection never develop TB disease.</a:t>
            </a:r>
          </a:p>
          <a:p>
            <a:pPr marL="174708" indent="-174708" eaLnBrk="1" hangingPunct="1">
              <a:buFont typeface="Arial" panose="020B0604020202020204" pitchFamily="34" charset="0"/>
              <a:buChar char="•"/>
              <a:defRPr/>
            </a:pPr>
            <a:r>
              <a:rPr lang="en-US" altLang="en-US" dirty="0" smtClean="0"/>
              <a:t>About 5-10% of people with LTBI will progress to active disease</a:t>
            </a:r>
          </a:p>
          <a:p>
            <a:pPr marL="174708" indent="-174708" eaLnBrk="1" hangingPunct="1">
              <a:buFont typeface="Arial" panose="020B0604020202020204" pitchFamily="34" charset="0"/>
              <a:buChar char="•"/>
              <a:defRPr/>
            </a:pPr>
            <a:r>
              <a:rPr lang="en-US" altLang="en-US" dirty="0" smtClean="0"/>
              <a:t>80% of people who get sick with TB disease in the United States, get sick from untreated LTBI. </a:t>
            </a:r>
          </a:p>
          <a:p>
            <a:pPr eaLnBrk="1" hangingPunct="1">
              <a:buFontTx/>
              <a:buChar char="•"/>
              <a:defRPr/>
            </a:pPr>
            <a:endParaRPr lang="en-US" altLang="en-US" dirty="0" smtClean="0"/>
          </a:p>
          <a:p>
            <a:pPr eaLnBrk="1" hangingPunct="1">
              <a:buFontTx/>
              <a:buChar char="•"/>
              <a:defRPr/>
            </a:pPr>
            <a:endParaRPr lang="en-US" altLang="en-US" dirty="0" smtClean="0"/>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1103896E-4CB3-4117-9185-AEB41F721547}" type="slidenum">
              <a:rPr lang="en-US" altLang="en-US" smtClean="0"/>
              <a:pPr/>
              <a:t>17</a:t>
            </a:fld>
            <a:endParaRPr lang="en-US" altLang="en-US" smtClean="0"/>
          </a:p>
        </p:txBody>
      </p:sp>
    </p:spTree>
    <p:extLst>
      <p:ext uri="{BB962C8B-B14F-4D97-AF65-F5344CB8AC3E}">
        <p14:creationId xmlns:p14="http://schemas.microsoft.com/office/powerpoint/2010/main" val="1148705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r>
              <a:rPr lang="en-US" altLang="en-US" dirty="0" smtClean="0"/>
              <a:t>When you were hired, and on an annual basis, you will be asked if you have experienced any TB symptoms. Tuberculosis can impact the lungs, which is referred to as pulmonary TB, or other parts of the body outside of the lungs, referred to as </a:t>
            </a:r>
            <a:r>
              <a:rPr lang="en-US" altLang="en-US" dirty="0" err="1" smtClean="0"/>
              <a:t>extrapulmonary</a:t>
            </a:r>
            <a:r>
              <a:rPr lang="en-US" altLang="en-US" dirty="0" smtClean="0"/>
              <a:t> TB. If you are experiencing these symptoms between annual screenings, you should report them immediately to occupational health for further evaluation. </a:t>
            </a:r>
          </a:p>
          <a:p>
            <a:pPr eaLnBrk="1" hangingPunct="1">
              <a:defRPr/>
            </a:pPr>
            <a:endParaRPr lang="en-US" altLang="en-US" dirty="0" smtClean="0"/>
          </a:p>
          <a:p>
            <a:pPr eaLnBrk="1" hangingPunct="1">
              <a:defRPr/>
            </a:pPr>
            <a:r>
              <a:rPr lang="en-US" altLang="en-US" dirty="0" smtClean="0"/>
              <a:t>Pulmonary TB symptoms can include: </a:t>
            </a:r>
          </a:p>
          <a:p>
            <a:pPr marL="640594" lvl="1" indent="-174708">
              <a:buFont typeface="Arial" panose="020B0604020202020204" pitchFamily="34" charset="0"/>
              <a:buChar char="•"/>
              <a:defRPr/>
            </a:pPr>
            <a:r>
              <a:rPr lang="en-US" altLang="en-US" dirty="0" smtClean="0"/>
              <a:t>Cough</a:t>
            </a:r>
          </a:p>
          <a:p>
            <a:pPr marL="640594" lvl="1" indent="-174708">
              <a:buFont typeface="Arial" panose="020B0604020202020204" pitchFamily="34" charset="0"/>
              <a:buChar char="•"/>
              <a:defRPr/>
            </a:pPr>
            <a:r>
              <a:rPr lang="en-US" altLang="en-US" dirty="0" smtClean="0"/>
              <a:t>Hemoptysis (blood in cough or sputum)</a:t>
            </a:r>
          </a:p>
          <a:p>
            <a:pPr marL="640594" lvl="1" indent="-174708">
              <a:buFont typeface="Arial" panose="020B0604020202020204" pitchFamily="34" charset="0"/>
              <a:buChar char="•"/>
              <a:defRPr/>
            </a:pPr>
            <a:r>
              <a:rPr lang="en-US" altLang="en-US" dirty="0" smtClean="0"/>
              <a:t>Unexplained weight loss/loss of appetite</a:t>
            </a:r>
          </a:p>
          <a:p>
            <a:pPr marL="640594" lvl="1" indent="-174708">
              <a:buFont typeface="Arial" panose="020B0604020202020204" pitchFamily="34" charset="0"/>
              <a:buChar char="•"/>
              <a:defRPr/>
            </a:pPr>
            <a:r>
              <a:rPr lang="en-US" altLang="en-US" dirty="0" smtClean="0"/>
              <a:t>Night sweats</a:t>
            </a:r>
          </a:p>
          <a:p>
            <a:pPr marL="640594" lvl="1" indent="-174708">
              <a:buFont typeface="Arial" panose="020B0604020202020204" pitchFamily="34" charset="0"/>
              <a:buChar char="•"/>
              <a:defRPr/>
            </a:pPr>
            <a:r>
              <a:rPr lang="en-US" altLang="en-US" dirty="0" smtClean="0"/>
              <a:t>Fever</a:t>
            </a:r>
          </a:p>
          <a:p>
            <a:pPr marL="640594" lvl="1" indent="-174708">
              <a:buFont typeface="Arial" panose="020B0604020202020204" pitchFamily="34" charset="0"/>
              <a:buChar char="•"/>
              <a:defRPr/>
            </a:pPr>
            <a:r>
              <a:rPr lang="en-US" altLang="en-US" dirty="0" smtClean="0"/>
              <a:t>Fatigue</a:t>
            </a:r>
          </a:p>
          <a:p>
            <a:pPr eaLnBrk="1" hangingPunct="1">
              <a:defRPr/>
            </a:pPr>
            <a:endParaRPr lang="en-US" altLang="en-US" dirty="0" smtClean="0"/>
          </a:p>
          <a:p>
            <a:pPr eaLnBrk="1" hangingPunct="1">
              <a:defRPr/>
            </a:pPr>
            <a:r>
              <a:rPr lang="en-US" altLang="en-US" dirty="0" smtClean="0"/>
              <a:t>Symptoms of extra pulmonary TB disease depend on the part of the body that is affected by the disease</a:t>
            </a:r>
          </a:p>
          <a:p>
            <a:pPr marL="174708" indent="-174708" eaLnBrk="1" hangingPunct="1">
              <a:buFont typeface="Arial" panose="020B0604020202020204" pitchFamily="34" charset="0"/>
              <a:buChar char="•"/>
              <a:defRPr/>
            </a:pPr>
            <a:r>
              <a:rPr lang="en-US" altLang="en-US" dirty="0" smtClean="0"/>
              <a:t>TB of the kidney may cause blood in the urine</a:t>
            </a:r>
          </a:p>
          <a:p>
            <a:pPr marL="174708" indent="-174708" eaLnBrk="1" hangingPunct="1">
              <a:buFont typeface="Arial" panose="020B0604020202020204" pitchFamily="34" charset="0"/>
              <a:buChar char="•"/>
              <a:defRPr/>
            </a:pPr>
            <a:r>
              <a:rPr lang="en-US" altLang="en-US" dirty="0" smtClean="0"/>
              <a:t>TB meningitis may cause headache or confusion</a:t>
            </a:r>
          </a:p>
          <a:p>
            <a:pPr marL="174708" indent="-174708" eaLnBrk="1" hangingPunct="1">
              <a:buFont typeface="Arial" panose="020B0604020202020204" pitchFamily="34" charset="0"/>
              <a:buChar char="•"/>
              <a:defRPr/>
            </a:pPr>
            <a:r>
              <a:rPr lang="en-US" altLang="en-US" dirty="0" smtClean="0"/>
              <a:t>TB of the spine may cause back pain</a:t>
            </a:r>
          </a:p>
          <a:p>
            <a:pPr marL="174708" indent="-174708" eaLnBrk="1" hangingPunct="1">
              <a:buFont typeface="Arial" panose="020B0604020202020204" pitchFamily="34" charset="0"/>
              <a:buChar char="•"/>
              <a:defRPr/>
            </a:pPr>
            <a:r>
              <a:rPr lang="en-US" altLang="en-US" dirty="0" smtClean="0"/>
              <a:t>TB of the larynx can cause hoarseness</a:t>
            </a:r>
          </a:p>
          <a:p>
            <a:pPr eaLnBrk="1" hangingPunct="1">
              <a:defRPr/>
            </a:pPr>
            <a:endParaRPr lang="en-US" altLang="en-US" dirty="0" smtClean="0"/>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75935AFD-01F1-44B3-AF70-C335640D59CC}" type="slidenum">
              <a:rPr lang="en-US" altLang="en-US" smtClean="0"/>
              <a:pPr/>
              <a:t>18</a:t>
            </a:fld>
            <a:endParaRPr lang="en-US" altLang="en-US" smtClean="0"/>
          </a:p>
        </p:txBody>
      </p:sp>
    </p:spTree>
    <p:extLst>
      <p:ext uri="{BB962C8B-B14F-4D97-AF65-F5344CB8AC3E}">
        <p14:creationId xmlns:p14="http://schemas.microsoft.com/office/powerpoint/2010/main" val="3388233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If there is concern that you have active TB disease, there are several steps to the evaluation. If you don’t have a known previous positive test for TB infection, you would receive another test for TB infection as well as a review of your medical history, a physical examination, chest x-ray and the collection of sputum or other specimens. </a:t>
            </a:r>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AD5EDCBA-A897-4243-9E0E-1827B8AE3AB9}" type="slidenum">
              <a:rPr lang="en-US" altLang="en-US" smtClean="0"/>
              <a:pPr/>
              <a:t>19</a:t>
            </a:fld>
            <a:endParaRPr lang="en-US" altLang="en-US" smtClean="0"/>
          </a:p>
        </p:txBody>
      </p:sp>
    </p:spTree>
    <p:extLst>
      <p:ext uri="{BB962C8B-B14F-4D97-AF65-F5344CB8AC3E}">
        <p14:creationId xmlns:p14="http://schemas.microsoft.com/office/powerpoint/2010/main" val="650945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2D682046-0865-49E0-9CFC-05EC6F1A7607}" type="slidenum">
              <a:rPr lang="en-US" altLang="en-US" smtClean="0"/>
              <a:pPr/>
              <a:t>2</a:t>
            </a:fld>
            <a:endParaRPr lang="en-US" altLang="en-US" smtClean="0"/>
          </a:p>
        </p:txBody>
      </p:sp>
    </p:spTree>
    <p:extLst>
      <p:ext uri="{BB962C8B-B14F-4D97-AF65-F5344CB8AC3E}">
        <p14:creationId xmlns:p14="http://schemas.microsoft.com/office/powerpoint/2010/main" val="12170048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A3EC991A-6AC1-48BE-98B8-5EA7C11DF581}" type="slidenum">
              <a:rPr lang="en-US" altLang="en-US" smtClean="0"/>
              <a:pPr/>
              <a:t>20</a:t>
            </a:fld>
            <a:endParaRPr lang="en-US" altLang="en-US" smtClean="0"/>
          </a:p>
        </p:txBody>
      </p:sp>
    </p:spTree>
    <p:extLst>
      <p:ext uri="{BB962C8B-B14F-4D97-AF65-F5344CB8AC3E}">
        <p14:creationId xmlns:p14="http://schemas.microsoft.com/office/powerpoint/2010/main" val="22122311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There are several options for LTBI treatment. One option requires taking medication just once per week for twelve weeks.</a:t>
            </a:r>
          </a:p>
          <a:p>
            <a:pPr eaLnBrk="1" hangingPunct="1"/>
            <a:endParaRPr lang="en-US" altLang="en-US" smtClean="0"/>
          </a:p>
          <a:p>
            <a:pPr eaLnBrk="1" hangingPunct="1"/>
            <a:r>
              <a:rPr lang="en-US" altLang="en-US" i="1" smtClean="0"/>
              <a:t>Presenter: Consider discussing treatment options through the workplace or if the workplace expects employees to seek treatment through their personal doctor. </a:t>
            </a:r>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55DBD784-F726-4079-B133-117D600E80D9}" type="slidenum">
              <a:rPr lang="en-US" altLang="en-US" smtClean="0"/>
              <a:pPr/>
              <a:t>21</a:t>
            </a:fld>
            <a:endParaRPr lang="en-US" altLang="en-US" smtClean="0"/>
          </a:p>
        </p:txBody>
      </p:sp>
    </p:spTree>
    <p:extLst>
      <p:ext uri="{BB962C8B-B14F-4D97-AF65-F5344CB8AC3E}">
        <p14:creationId xmlns:p14="http://schemas.microsoft.com/office/powerpoint/2010/main" val="17728505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There are several short course options for treating LTBI, which will prevent progression to TB disease. Preventing TB disease means both that the person with LTBI won’t get sick and that they won’t expose others to TB at work or at home. Active disease takes longer to treat and requires people to limit their activities and can impact others in their family or at work. Treating LTBI is also much less expensive than treating active TB disease. </a:t>
            </a:r>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7E9876D6-B866-4B3E-AEA8-0F003AD95A4D}" type="slidenum">
              <a:rPr lang="en-US" altLang="en-US" smtClean="0"/>
              <a:pPr/>
              <a:t>22</a:t>
            </a:fld>
            <a:endParaRPr lang="en-US" altLang="en-US" smtClean="0"/>
          </a:p>
        </p:txBody>
      </p:sp>
    </p:spTree>
    <p:extLst>
      <p:ext uri="{BB962C8B-B14F-4D97-AF65-F5344CB8AC3E}">
        <p14:creationId xmlns:p14="http://schemas.microsoft.com/office/powerpoint/2010/main" val="32655669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C2DF51C5-93BB-491A-B96F-BE45176C7DF8}" type="slidenum">
              <a:rPr lang="en-US" altLang="en-US" smtClean="0"/>
              <a:pPr/>
              <a:t>23</a:t>
            </a:fld>
            <a:endParaRPr lang="en-US" altLang="en-US" smtClean="0"/>
          </a:p>
        </p:txBody>
      </p:sp>
    </p:spTree>
    <p:extLst>
      <p:ext uri="{BB962C8B-B14F-4D97-AF65-F5344CB8AC3E}">
        <p14:creationId xmlns:p14="http://schemas.microsoft.com/office/powerpoint/2010/main" val="2872870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1DF2CCA0-CA58-4BFB-B1EF-B17FF04BEFB9}" type="slidenum">
              <a:rPr lang="en-US" altLang="en-US" smtClean="0"/>
              <a:pPr/>
              <a:t>3</a:t>
            </a:fld>
            <a:endParaRPr lang="en-US" altLang="en-US" smtClean="0"/>
          </a:p>
        </p:txBody>
      </p:sp>
    </p:spTree>
    <p:extLst>
      <p:ext uri="{BB962C8B-B14F-4D97-AF65-F5344CB8AC3E}">
        <p14:creationId xmlns:p14="http://schemas.microsoft.com/office/powerpoint/2010/main" val="3275291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Latent TB Infection, or LTBI, means that TB germs are in the body, but not enough to cause sickness or spread germs to others. In some countries, this is referred to as “sleeping TB”. A person with LTBI does not have symptoms. </a:t>
            </a:r>
          </a:p>
          <a:p>
            <a:endParaRPr lang="en-US" altLang="en-US" smtClean="0"/>
          </a:p>
          <a:p>
            <a:r>
              <a:rPr lang="en-US" altLang="en-US" smtClean="0"/>
              <a:t>LTBI can progress to TB disease if the TB germs become active and multiply. Someone with TB disease in the lungs or larynx can infect others. </a:t>
            </a:r>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22561ABB-FE28-485E-BAEB-1696106B72BF}" type="slidenum">
              <a:rPr lang="en-US" altLang="en-US" smtClean="0"/>
              <a:pPr/>
              <a:t>4</a:t>
            </a:fld>
            <a:endParaRPr lang="en-US" altLang="en-US" smtClean="0"/>
          </a:p>
        </p:txBody>
      </p:sp>
    </p:spTree>
    <p:extLst>
      <p:ext uri="{BB962C8B-B14F-4D97-AF65-F5344CB8AC3E}">
        <p14:creationId xmlns:p14="http://schemas.microsoft.com/office/powerpoint/2010/main" val="198676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386" name="Google Shape;112;p7:notes"/>
          <p:cNvSpPr>
            <a:spLocks noGrp="1" noRot="1" noChangeAspect="1" noTextEdit="1"/>
          </p:cNvSpPr>
          <p:nvPr>
            <p:ph type="sldImg" idx="2"/>
          </p:nvPr>
        </p:nvSpPr>
        <p:spPr bwMode="auto">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w="9525" cap="flat">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sp>
      <p:sp>
        <p:nvSpPr>
          <p:cNvPr id="16387" name="Google Shape;113;p7:note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62" tIns="46568" rIns="93162" bIns="46568" numCol="1" anchor="t" anchorCtr="0" compatLnSpc="1">
            <a:prstTxWarp prst="textNoShape">
              <a:avLst/>
            </a:prstTxWarp>
          </a:bodyPr>
          <a:lstStyle/>
          <a:p>
            <a:pPr>
              <a:spcBef>
                <a:spcPct val="0"/>
              </a:spcBef>
            </a:pPr>
            <a:r>
              <a:rPr lang="en-US" altLang="en-US" smtClean="0"/>
              <a:t>In 2019, updated guidance was released surrounding TB Screening, Testing and Treatment of U.S. Healthcare Personnel (HCP). This updated guidance is based on a systematic review of TB surveillance data and of HCP screening data. Rates of TB in the U.S. have been in decline since 1991, including among HCP. The review also found a low percentage of HCP have a positive TB test at baseline and upon serial testing. Serial testing has limitations in populations at low risk. </a:t>
            </a:r>
          </a:p>
          <a:p>
            <a:pPr>
              <a:spcBef>
                <a:spcPts val="370"/>
              </a:spcBef>
            </a:pPr>
            <a:endParaRPr lang="en-US" altLang="en-US" smtClean="0"/>
          </a:p>
          <a:p>
            <a:pPr>
              <a:spcBef>
                <a:spcPts val="370"/>
              </a:spcBef>
            </a:pPr>
            <a:r>
              <a:rPr lang="en-US" altLang="en-US" smtClean="0"/>
              <a:t>Annual TB testing of health care personnel is </a:t>
            </a:r>
            <a:r>
              <a:rPr lang="en-US" altLang="en-US" b="1" smtClean="0"/>
              <a:t>not</a:t>
            </a:r>
            <a:r>
              <a:rPr lang="en-US" altLang="en-US" smtClean="0"/>
              <a:t> recommended unless there is a known exposure or ongoing transmission at a healthcare facility. Health care personnel with untreated latent TB infection should receive an annual </a:t>
            </a:r>
            <a:r>
              <a:rPr lang="en-US" altLang="en-US" u="sng" smtClean="0">
                <a:solidFill>
                  <a:schemeClr val="hlink"/>
                </a:solidFill>
                <a:hlinkClick r:id="rId3"/>
              </a:rPr>
              <a:t>TB symptom</a:t>
            </a:r>
            <a:r>
              <a:rPr lang="en-US" altLang="en-US" smtClean="0"/>
              <a:t> screen. </a:t>
            </a:r>
          </a:p>
          <a:p>
            <a:pPr>
              <a:spcBef>
                <a:spcPts val="370"/>
              </a:spcBef>
            </a:pPr>
            <a:endParaRPr lang="en-US" altLang="en-US" smtClean="0"/>
          </a:p>
          <a:p>
            <a:pPr>
              <a:spcBef>
                <a:spcPts val="370"/>
              </a:spcBef>
            </a:pPr>
            <a:r>
              <a:rPr lang="en-US" altLang="en-US" smtClean="0"/>
              <a:t>Healthcare facilities might consider using annual TB screening for certain groups at increased occupational risk for TB exposure (e.g., pulmonologists or respiratory therapists) or in certain settings if transmission has occurred in the past (e.g., emergency departments).</a:t>
            </a:r>
          </a:p>
          <a:p>
            <a:pPr>
              <a:spcBef>
                <a:spcPts val="370"/>
              </a:spcBef>
            </a:pPr>
            <a:r>
              <a:rPr lang="en-US" altLang="en-US" smtClean="0"/>
              <a:t> </a:t>
            </a:r>
          </a:p>
          <a:p>
            <a:pPr>
              <a:spcBef>
                <a:spcPts val="370"/>
              </a:spcBef>
            </a:pPr>
            <a:r>
              <a:rPr lang="en-US" altLang="en-US" smtClean="0"/>
              <a:t>All health care personnel should receive TB education annually, which is why we are here today.</a:t>
            </a:r>
          </a:p>
        </p:txBody>
      </p:sp>
      <p:sp>
        <p:nvSpPr>
          <p:cNvPr id="16388" name="Google Shape;114;p7:notes"/>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62" tIns="46568" rIns="93162" bIns="46568" numCol="1" anchorCtr="0" compatLnSpc="1">
            <a:prstTxWarp prst="textNoShape">
              <a:avLst/>
            </a:prstTxWarp>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4582AFFA-B1BD-43F6-BE39-8684C8355A99}" type="slidenum">
              <a:rPr lang="en-US" altLang="en-US" smtClean="0">
                <a:solidFill>
                  <a:srgbClr val="000000"/>
                </a:solidFill>
                <a:cs typeface="Arial" panose="020B0604020202020204" pitchFamily="34" charset="0"/>
                <a:sym typeface="Arial" panose="020B0604020202020204" pitchFamily="34" charset="0"/>
              </a:rPr>
              <a:pPr/>
              <a:t>5</a:t>
            </a:fld>
            <a:endParaRPr lang="en-US" altLang="en-US" smtClean="0">
              <a:solidFill>
                <a:srgbClr val="000000"/>
              </a:solidFill>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187304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Here you can see the decline in U.S. TB cases and rates since the early 1990s. (TB cases = active TB disease)</a:t>
            </a:r>
          </a:p>
          <a:p>
            <a:endParaRPr lang="en-US" altLang="en-US" smtClean="0"/>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FDC7D911-C506-42FA-8A50-32AE48CF8DF5}" type="slidenum">
              <a:rPr lang="en-US" altLang="en-US" smtClean="0"/>
              <a:pPr/>
              <a:t>6</a:t>
            </a:fld>
            <a:endParaRPr lang="en-US" altLang="en-US" smtClean="0"/>
          </a:p>
        </p:txBody>
      </p:sp>
    </p:spTree>
    <p:extLst>
      <p:ext uri="{BB962C8B-B14F-4D97-AF65-F5344CB8AC3E}">
        <p14:creationId xmlns:p14="http://schemas.microsoft.com/office/powerpoint/2010/main" val="1358279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482" name="Google Shape;129;p9:notes"/>
          <p:cNvSpPr>
            <a:spLocks noGrp="1" noRot="1" noChangeAspect="1" noTextEdit="1"/>
          </p:cNvSpPr>
          <p:nvPr>
            <p:ph type="sldImg" idx="2"/>
          </p:nvPr>
        </p:nvSpPr>
        <p:spPr bwMode="auto">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w="9525" cap="flat">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sp>
      <p:sp>
        <p:nvSpPr>
          <p:cNvPr id="20483" name="Google Shape;130;p9:note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62" tIns="46568" rIns="93162" bIns="46568" numCol="1" anchor="t" anchorCtr="0" compatLnSpc="1">
            <a:prstTxWarp prst="textNoShape">
              <a:avLst/>
            </a:prstTxWarp>
          </a:bodyPr>
          <a:lstStyle/>
          <a:p>
            <a:pPr>
              <a:spcBef>
                <a:spcPct val="0"/>
              </a:spcBef>
            </a:pPr>
            <a:r>
              <a:rPr lang="en-US" altLang="en-US" smtClean="0"/>
              <a:t>Individuals who work or volunteer in health care settings, such as inpatient and outpatient settings, long-term care facilities, and home-based health care settings, are all affected by the new recommendations. The term healthcare personnel replaces the previously used term healthcare worker, and includes all paid and unpaid, part-time, temporary, contract, student, and full-time persons working in healthcare settings. This includes not only clinical and laboratory staff, but others such as engineers, custodial staff, volunteers and food services staff. </a:t>
            </a:r>
          </a:p>
        </p:txBody>
      </p:sp>
      <p:sp>
        <p:nvSpPr>
          <p:cNvPr id="20484" name="Google Shape;131;p9:notes"/>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62" tIns="46568" rIns="93162" bIns="46568" numCol="1" anchorCtr="0" compatLnSpc="1">
            <a:prstTxWarp prst="textNoShape">
              <a:avLst/>
            </a:prstTxWarp>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43137866-02AC-4A36-BA12-D1592186DE01}" type="slidenum">
              <a:rPr lang="en-US" altLang="en-US" smtClean="0">
                <a:solidFill>
                  <a:srgbClr val="000000"/>
                </a:solidFill>
                <a:cs typeface="Arial" panose="020B0604020202020204" pitchFamily="34" charset="0"/>
                <a:sym typeface="Arial" panose="020B0604020202020204" pitchFamily="34" charset="0"/>
              </a:rPr>
              <a:pPr/>
              <a:t>7</a:t>
            </a:fld>
            <a:endParaRPr lang="en-US" altLang="en-US" smtClean="0">
              <a:solidFill>
                <a:srgbClr val="000000"/>
              </a:solidFill>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192261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2530" name="Google Shape;165;p13:notes"/>
          <p:cNvSpPr>
            <a:spLocks noGrp="1" noRot="1" noChangeAspect="1" noTextEdit="1"/>
          </p:cNvSpPr>
          <p:nvPr>
            <p:ph type="sldImg" idx="2"/>
          </p:nvPr>
        </p:nvSpPr>
        <p:spPr bwMode="auto">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w="9525" cap="flat">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sp>
      <p:sp>
        <p:nvSpPr>
          <p:cNvPr id="22531" name="Google Shape;166;p13:note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62" tIns="46568" rIns="93162" bIns="46568" numCol="1" anchor="t" anchorCtr="0" compatLnSpc="1">
            <a:prstTxWarp prst="textNoShape">
              <a:avLst/>
            </a:prstTxWarp>
          </a:bodyPr>
          <a:lstStyle/>
          <a:p>
            <a:pPr>
              <a:spcBef>
                <a:spcPct val="0"/>
              </a:spcBef>
            </a:pPr>
            <a:r>
              <a:rPr lang="en-US" altLang="en-US" smtClean="0"/>
              <a:t>Prior to staring your position here, you should have had a baseline screening, including an individual risk assessment. This initial screening process would have included someone asking you questions about risks for TB, asking you about any current symptoms, and testing you for TB infection using either a skin test or a blood test. If you had a documented prior positive test for TB infection, someone should still have asked you questions about risk and ask you about symptoms, but you would not need to get another test. </a:t>
            </a:r>
          </a:p>
          <a:p>
            <a:pPr>
              <a:spcBef>
                <a:spcPct val="0"/>
              </a:spcBef>
            </a:pPr>
            <a:endParaRPr lang="en-US" altLang="en-US" smtClean="0"/>
          </a:p>
          <a:p>
            <a:pPr>
              <a:spcBef>
                <a:spcPct val="0"/>
              </a:spcBef>
            </a:pPr>
            <a:r>
              <a:rPr lang="en-US" altLang="en-US" smtClean="0"/>
              <a:t>Examples of questions that you might be asked during your risk assessment include if you have spent time in a country with a high rate of TB, if you have current or planned immunosuppression, or if you recently had close contact with someone with TB disease. When thinking about risk, we must consider both an individual’s potential exposures, such as through working with TB patients or travelling to countries with high rates of TB, as well as their risk of progression to active TB disease if infected. Those with current or planned immunosuppression, such as HIV, organ transplant or treatment with chronic steroids, are at a higher risk of progressing from infection to disease. </a:t>
            </a:r>
          </a:p>
          <a:p>
            <a:pPr>
              <a:spcBef>
                <a:spcPts val="370"/>
              </a:spcBef>
            </a:pPr>
            <a:endParaRPr lang="en-US" altLang="en-US" smtClean="0"/>
          </a:p>
          <a:p>
            <a:pPr>
              <a:spcBef>
                <a:spcPts val="370"/>
              </a:spcBef>
            </a:pPr>
            <a:r>
              <a:rPr lang="en-US" altLang="en-US" smtClean="0"/>
              <a:t>If you had a new positive test for TB infection or if you reported symptoms of TB, you would have then received a chest x-ray and potential additional evaluation. </a:t>
            </a:r>
          </a:p>
          <a:p>
            <a:pPr>
              <a:spcBef>
                <a:spcPts val="370"/>
              </a:spcBef>
            </a:pPr>
            <a:endParaRPr lang="en-US" altLang="en-US" smtClean="0"/>
          </a:p>
          <a:p>
            <a:pPr>
              <a:spcBef>
                <a:spcPts val="370"/>
              </a:spcBef>
            </a:pPr>
            <a:endParaRPr lang="en-US" altLang="en-US" smtClean="0"/>
          </a:p>
          <a:p>
            <a:pPr>
              <a:spcBef>
                <a:spcPts val="370"/>
              </a:spcBef>
            </a:pPr>
            <a:endParaRPr lang="en-US" altLang="en-US" smtClean="0"/>
          </a:p>
        </p:txBody>
      </p:sp>
      <p:sp>
        <p:nvSpPr>
          <p:cNvPr id="22532" name="Google Shape;167;p13:notes"/>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62" tIns="46568" rIns="93162" bIns="46568" numCol="1" anchorCtr="0" compatLnSpc="1">
            <a:prstTxWarp prst="textNoShape">
              <a:avLst/>
            </a:prstTxWarp>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CFAD9EA7-FDFE-4CC9-B51A-B9B5A8CF61E8}" type="slidenum">
              <a:rPr lang="en-US" altLang="en-US" smtClean="0">
                <a:solidFill>
                  <a:srgbClr val="000000"/>
                </a:solidFill>
                <a:cs typeface="Arial" panose="020B0604020202020204" pitchFamily="34" charset="0"/>
                <a:sym typeface="Arial" panose="020B0604020202020204" pitchFamily="34" charset="0"/>
              </a:rPr>
              <a:pPr/>
              <a:t>8</a:t>
            </a:fld>
            <a:endParaRPr lang="en-US" altLang="en-US" smtClean="0">
              <a:solidFill>
                <a:srgbClr val="000000"/>
              </a:solidFill>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648526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EA9216D0-EB8B-4D41-88C4-BF657EAF31DF}" type="slidenum">
              <a:rPr lang="en-US" altLang="en-US" smtClean="0"/>
              <a:pPr/>
              <a:t>9</a:t>
            </a:fld>
            <a:endParaRPr lang="en-US" altLang="en-US" smtClean="0"/>
          </a:p>
        </p:txBody>
      </p:sp>
    </p:spTree>
    <p:extLst>
      <p:ext uri="{BB962C8B-B14F-4D97-AF65-F5344CB8AC3E}">
        <p14:creationId xmlns:p14="http://schemas.microsoft.com/office/powerpoint/2010/main" val="105355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574416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17357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261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6126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41073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87215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72443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37753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36102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9633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0598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75780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8747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3600">
          <a:solidFill>
            <a:srgbClr val="003366"/>
          </a:solidFill>
          <a:latin typeface="+mj-lt"/>
          <a:ea typeface="+mj-ea"/>
          <a:cs typeface="+mj-cs"/>
        </a:defRPr>
      </a:lvl1pPr>
      <a:lvl2pPr algn="l" rtl="0" eaLnBrk="0" fontAlgn="base" hangingPunct="0">
        <a:spcBef>
          <a:spcPct val="0"/>
        </a:spcBef>
        <a:spcAft>
          <a:spcPct val="0"/>
        </a:spcAft>
        <a:defRPr sz="3600">
          <a:solidFill>
            <a:srgbClr val="003366"/>
          </a:solidFill>
          <a:latin typeface="Trebuchet MS" pitchFamily="34" charset="0"/>
        </a:defRPr>
      </a:lvl2pPr>
      <a:lvl3pPr algn="l" rtl="0" eaLnBrk="0" fontAlgn="base" hangingPunct="0">
        <a:spcBef>
          <a:spcPct val="0"/>
        </a:spcBef>
        <a:spcAft>
          <a:spcPct val="0"/>
        </a:spcAft>
        <a:defRPr sz="3600">
          <a:solidFill>
            <a:srgbClr val="003366"/>
          </a:solidFill>
          <a:latin typeface="Trebuchet MS" pitchFamily="34" charset="0"/>
        </a:defRPr>
      </a:lvl3pPr>
      <a:lvl4pPr algn="l" rtl="0" eaLnBrk="0" fontAlgn="base" hangingPunct="0">
        <a:spcBef>
          <a:spcPct val="0"/>
        </a:spcBef>
        <a:spcAft>
          <a:spcPct val="0"/>
        </a:spcAft>
        <a:defRPr sz="3600">
          <a:solidFill>
            <a:srgbClr val="003366"/>
          </a:solidFill>
          <a:latin typeface="Trebuchet MS" pitchFamily="34" charset="0"/>
        </a:defRPr>
      </a:lvl4pPr>
      <a:lvl5pPr algn="l" rtl="0" eaLnBrk="0" fontAlgn="base" hangingPunct="0">
        <a:spcBef>
          <a:spcPct val="0"/>
        </a:spcBef>
        <a:spcAft>
          <a:spcPct val="0"/>
        </a:spcAft>
        <a:defRPr sz="3600">
          <a:solidFill>
            <a:srgbClr val="003366"/>
          </a:solidFill>
          <a:latin typeface="Trebuchet MS" pitchFamily="34" charset="0"/>
        </a:defRPr>
      </a:lvl5pPr>
      <a:lvl6pPr marL="457200" algn="l" rtl="0" fontAlgn="base">
        <a:spcBef>
          <a:spcPct val="0"/>
        </a:spcBef>
        <a:spcAft>
          <a:spcPct val="0"/>
        </a:spcAft>
        <a:defRPr sz="3600">
          <a:solidFill>
            <a:srgbClr val="003366"/>
          </a:solidFill>
          <a:latin typeface="Trebuchet MS" pitchFamily="34" charset="0"/>
        </a:defRPr>
      </a:lvl6pPr>
      <a:lvl7pPr marL="914400" algn="l" rtl="0" fontAlgn="base">
        <a:spcBef>
          <a:spcPct val="0"/>
        </a:spcBef>
        <a:spcAft>
          <a:spcPct val="0"/>
        </a:spcAft>
        <a:defRPr sz="3600">
          <a:solidFill>
            <a:srgbClr val="003366"/>
          </a:solidFill>
          <a:latin typeface="Trebuchet MS" pitchFamily="34" charset="0"/>
        </a:defRPr>
      </a:lvl7pPr>
      <a:lvl8pPr marL="1371600" algn="l" rtl="0" fontAlgn="base">
        <a:spcBef>
          <a:spcPct val="0"/>
        </a:spcBef>
        <a:spcAft>
          <a:spcPct val="0"/>
        </a:spcAft>
        <a:defRPr sz="3600">
          <a:solidFill>
            <a:srgbClr val="003366"/>
          </a:solidFill>
          <a:latin typeface="Trebuchet MS" pitchFamily="34" charset="0"/>
        </a:defRPr>
      </a:lvl8pPr>
      <a:lvl9pPr marL="1828800" algn="l" rtl="0" fontAlgn="base">
        <a:spcBef>
          <a:spcPct val="0"/>
        </a:spcBef>
        <a:spcAft>
          <a:spcPct val="0"/>
        </a:spcAft>
        <a:defRPr sz="3600">
          <a:solidFill>
            <a:srgbClr val="003366"/>
          </a:solidFill>
          <a:latin typeface="Trebuchet MS" pitchFamily="34" charset="0"/>
        </a:defRPr>
      </a:lvl9pPr>
    </p:titleStyle>
    <p:bodyStyle>
      <a:lvl1pPr marL="342900" indent="-342900" algn="l" rtl="0" eaLnBrk="0" fontAlgn="base" hangingPunct="0">
        <a:spcBef>
          <a:spcPct val="20000"/>
        </a:spcBef>
        <a:spcAft>
          <a:spcPct val="0"/>
        </a:spcAft>
        <a:defRPr sz="2400">
          <a:solidFill>
            <a:srgbClr val="4D4D4D"/>
          </a:solidFill>
          <a:latin typeface="+mn-lt"/>
          <a:ea typeface="+mn-ea"/>
          <a:cs typeface="+mn-cs"/>
        </a:defRPr>
      </a:lvl1pPr>
      <a:lvl2pPr marL="742950" indent="-285750" algn="l" rtl="0" eaLnBrk="0" fontAlgn="base" hangingPunct="0">
        <a:spcBef>
          <a:spcPct val="20000"/>
        </a:spcBef>
        <a:spcAft>
          <a:spcPct val="0"/>
        </a:spcAft>
        <a:buChar char="•"/>
        <a:defRPr sz="2400">
          <a:solidFill>
            <a:srgbClr val="777777"/>
          </a:solidFill>
          <a:latin typeface="+mn-lt"/>
        </a:defRPr>
      </a:lvl2pPr>
      <a:lvl3pPr marL="1143000" indent="-228600" algn="l" rtl="0" eaLnBrk="0" fontAlgn="base" hangingPunct="0">
        <a:spcBef>
          <a:spcPct val="20000"/>
        </a:spcBef>
        <a:spcAft>
          <a:spcPct val="0"/>
        </a:spcAft>
        <a:buChar char="•"/>
        <a:defRPr sz="2400">
          <a:solidFill>
            <a:srgbClr val="777777"/>
          </a:solidFill>
          <a:latin typeface="+mn-lt"/>
        </a:defRPr>
      </a:lvl3pPr>
      <a:lvl4pPr marL="1600200" indent="-228600" algn="l" rtl="0" eaLnBrk="0" fontAlgn="base" hangingPunct="0">
        <a:spcBef>
          <a:spcPct val="20000"/>
        </a:spcBef>
        <a:spcAft>
          <a:spcPct val="0"/>
        </a:spcAft>
        <a:buChar char="•"/>
        <a:defRPr sz="2400">
          <a:solidFill>
            <a:srgbClr val="777777"/>
          </a:solidFill>
          <a:latin typeface="+mn-lt"/>
        </a:defRPr>
      </a:lvl4pPr>
      <a:lvl5pPr marL="2057400" indent="-228600" algn="l" rtl="0" eaLnBrk="0" fontAlgn="base" hangingPunct="0">
        <a:spcBef>
          <a:spcPct val="20000"/>
        </a:spcBef>
        <a:spcAft>
          <a:spcPct val="0"/>
        </a:spcAft>
        <a:buChar char="•"/>
        <a:defRPr sz="2400">
          <a:solidFill>
            <a:srgbClr val="777777"/>
          </a:solidFill>
          <a:latin typeface="+mn-lt"/>
        </a:defRPr>
      </a:lvl5pPr>
      <a:lvl6pPr marL="2514600" indent="-228600" algn="l" rtl="0" fontAlgn="base">
        <a:spcBef>
          <a:spcPct val="20000"/>
        </a:spcBef>
        <a:spcAft>
          <a:spcPct val="0"/>
        </a:spcAft>
        <a:buChar char="•"/>
        <a:defRPr sz="2400">
          <a:solidFill>
            <a:srgbClr val="777777"/>
          </a:solidFill>
          <a:latin typeface="+mn-lt"/>
        </a:defRPr>
      </a:lvl6pPr>
      <a:lvl7pPr marL="2971800" indent="-228600" algn="l" rtl="0" fontAlgn="base">
        <a:spcBef>
          <a:spcPct val="20000"/>
        </a:spcBef>
        <a:spcAft>
          <a:spcPct val="0"/>
        </a:spcAft>
        <a:buChar char="•"/>
        <a:defRPr sz="2400">
          <a:solidFill>
            <a:srgbClr val="777777"/>
          </a:solidFill>
          <a:latin typeface="+mn-lt"/>
        </a:defRPr>
      </a:lvl7pPr>
      <a:lvl8pPr marL="3429000" indent="-228600" algn="l" rtl="0" fontAlgn="base">
        <a:spcBef>
          <a:spcPct val="20000"/>
        </a:spcBef>
        <a:spcAft>
          <a:spcPct val="0"/>
        </a:spcAft>
        <a:buChar char="•"/>
        <a:defRPr sz="2400">
          <a:solidFill>
            <a:srgbClr val="777777"/>
          </a:solidFill>
          <a:latin typeface="+mn-lt"/>
        </a:defRPr>
      </a:lvl8pPr>
      <a:lvl9pPr marL="3886200" indent="-228600" algn="l" rtl="0" fontAlgn="base">
        <a:spcBef>
          <a:spcPct val="20000"/>
        </a:spcBef>
        <a:spcAft>
          <a:spcPct val="0"/>
        </a:spcAft>
        <a:buChar char="•"/>
        <a:defRPr sz="2400">
          <a:solidFill>
            <a:srgbClr val="777777"/>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www.cdc.gov/tb/topic/treatment/pdf/LTBITreatmentRegimens.pdf"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p:txBody>
          <a:bodyPr/>
          <a:lstStyle/>
          <a:p>
            <a:r>
              <a:rPr lang="en-US" altLang="en-US" smtClean="0"/>
              <a:t>Annual Tuberculosis (TB) Education</a:t>
            </a:r>
          </a:p>
        </p:txBody>
      </p:sp>
      <p:sp>
        <p:nvSpPr>
          <p:cNvPr id="7171" name="Subtitle 2"/>
          <p:cNvSpPr>
            <a:spLocks noGrp="1"/>
          </p:cNvSpPr>
          <p:nvPr>
            <p:ph type="subTitle" idx="1"/>
          </p:nvPr>
        </p:nvSpPr>
        <p:spPr/>
        <p:txBody>
          <a:bodyPr/>
          <a:lstStyle/>
          <a:p>
            <a:r>
              <a:rPr lang="en-US" altLang="en-US" dirty="0" err="1" smtClean="0"/>
              <a:t>RiteChoice</a:t>
            </a:r>
            <a:r>
              <a:rPr lang="en-US" altLang="en-US" dirty="0" smtClean="0"/>
              <a:t> Hospice</a:t>
            </a:r>
          </a:p>
          <a:p>
            <a:r>
              <a:rPr lang="en-US" altLang="en-US" dirty="0" err="1" smtClean="0"/>
              <a:t>LivinRite</a:t>
            </a:r>
            <a:r>
              <a:rPr lang="en-US" altLang="en-US" dirty="0" smtClean="0"/>
              <a:t> Home Health Services</a:t>
            </a:r>
          </a:p>
          <a:p>
            <a:r>
              <a:rPr lang="en-US" altLang="en-US" dirty="0" err="1" smtClean="0"/>
              <a:t>RiteChoice</a:t>
            </a:r>
            <a:r>
              <a:rPr lang="en-US" altLang="en-US" dirty="0" smtClean="0"/>
              <a:t> Caregiving Solutions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smtClean="0"/>
              <a:t>TB Screening/Testing after Exposure</a:t>
            </a:r>
          </a:p>
        </p:txBody>
      </p:sp>
      <p:sp>
        <p:nvSpPr>
          <p:cNvPr id="25603" name="Content Placeholder 2"/>
          <p:cNvSpPr>
            <a:spLocks noGrp="1"/>
          </p:cNvSpPr>
          <p:nvPr>
            <p:ph idx="1"/>
          </p:nvPr>
        </p:nvSpPr>
        <p:spPr>
          <a:xfrm>
            <a:off x="457200" y="1417638"/>
            <a:ext cx="8229600" cy="4876800"/>
          </a:xfrm>
        </p:spPr>
        <p:txBody>
          <a:bodyPr/>
          <a:lstStyle/>
          <a:p>
            <a:pPr>
              <a:buFontTx/>
              <a:buChar char="•"/>
            </a:pPr>
            <a:r>
              <a:rPr lang="en-US" altLang="en-US" smtClean="0"/>
              <a:t>HCP who have an exposure to TB at work will be tested immediately after the exposure and again 8-10 weeks after the exposure. </a:t>
            </a:r>
          </a:p>
          <a:p>
            <a:pPr>
              <a:buFontTx/>
              <a:buChar char="•"/>
            </a:pPr>
            <a:r>
              <a:rPr lang="en-US" altLang="en-US" smtClean="0"/>
              <a:t>HCP who have an exposure outside of work should report potential exposure to occupational health and should be tested. </a:t>
            </a:r>
          </a:p>
          <a:p>
            <a:pPr>
              <a:buFontTx/>
              <a:buChar char="•"/>
            </a:pPr>
            <a:r>
              <a:rPr lang="en-US" altLang="en-US" smtClean="0"/>
              <a:t>Exposures outside of work could include:</a:t>
            </a:r>
          </a:p>
          <a:p>
            <a:pPr lvl="1"/>
            <a:r>
              <a:rPr lang="en-US" altLang="en-US" smtClean="0"/>
              <a:t>Spending more than 30 days in a country where TB is common</a:t>
            </a:r>
          </a:p>
          <a:p>
            <a:pPr lvl="1"/>
            <a:r>
              <a:rPr lang="en-US" altLang="en-US" smtClean="0"/>
              <a:t>Having close contact with someone with active TB</a:t>
            </a:r>
          </a:p>
          <a:p>
            <a:pPr lvl="1"/>
            <a:r>
              <a:rPr lang="en-US" altLang="en-US" smtClean="0"/>
              <a:t>Working in a healthcare setting in a country where TB is common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a:xfrm>
            <a:off x="381000" y="1371600"/>
            <a:ext cx="8229600" cy="5334000"/>
          </a:xfrm>
        </p:spPr>
        <p:txBody>
          <a:bodyPr/>
          <a:lstStyle/>
          <a:p>
            <a:r>
              <a:rPr lang="en-US" altLang="en-US" sz="2000" smtClean="0"/>
              <a:t> </a:t>
            </a:r>
            <a:r>
              <a:rPr lang="en-US" altLang="en-US" smtClean="0"/>
              <a:t>Airborne</a:t>
            </a:r>
          </a:p>
          <a:p>
            <a:pPr lvl="1"/>
            <a:r>
              <a:rPr lang="en-US" altLang="en-US" i="1" smtClean="0"/>
              <a:t>M. tuberculosis </a:t>
            </a:r>
            <a:r>
              <a:rPr lang="en-US" altLang="en-US" smtClean="0"/>
              <a:t>is carried in airborne particles</a:t>
            </a:r>
          </a:p>
          <a:p>
            <a:pPr lvl="1"/>
            <a:r>
              <a:rPr lang="en-US" altLang="en-US" smtClean="0"/>
              <a:t>When a person who has TB in the lungs or throat coughs, sneezes, shouts or sings, particles are released into the air. </a:t>
            </a:r>
          </a:p>
          <a:p>
            <a:pPr lvl="1"/>
            <a:r>
              <a:rPr lang="en-US" altLang="en-US" smtClean="0"/>
              <a:t>Depending on the environment, TB can remain suspended in the air for several hours. </a:t>
            </a:r>
          </a:p>
          <a:p>
            <a:pPr lvl="1"/>
            <a:r>
              <a:rPr lang="en-US" altLang="en-US" smtClean="0"/>
              <a:t>Transmission/exposure occurs when a person breathes in the bacteria from the air. The bacteria can move from the lungs through the blood to other parts of the body. </a:t>
            </a:r>
          </a:p>
          <a:p>
            <a:pPr lvl="2"/>
            <a:r>
              <a:rPr lang="en-US" altLang="en-US" smtClean="0"/>
              <a:t>TB not in the lungs or throat is not                    considered infectious.</a:t>
            </a:r>
          </a:p>
        </p:txBody>
      </p:sp>
      <p:pic>
        <p:nvPicPr>
          <p:cNvPr id="27651"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27738" y="0"/>
            <a:ext cx="3192462"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Title 1"/>
          <p:cNvSpPr>
            <a:spLocks noGrp="1"/>
          </p:cNvSpPr>
          <p:nvPr>
            <p:ph type="title"/>
          </p:nvPr>
        </p:nvSpPr>
        <p:spPr>
          <a:xfrm>
            <a:off x="457200" y="381000"/>
            <a:ext cx="8229600" cy="1143000"/>
          </a:xfrm>
        </p:spPr>
        <p:txBody>
          <a:bodyPr/>
          <a:lstStyle/>
          <a:p>
            <a:r>
              <a:rPr lang="en-US" altLang="en-US" smtClean="0"/>
              <a:t>TB Transmission/Exposure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smtClean="0"/>
              <a:t>TB – Probability of Transmission</a:t>
            </a:r>
          </a:p>
        </p:txBody>
      </p:sp>
      <p:sp>
        <p:nvSpPr>
          <p:cNvPr id="3" name="Content Placeholder 2"/>
          <p:cNvSpPr>
            <a:spLocks noGrp="1"/>
          </p:cNvSpPr>
          <p:nvPr>
            <p:ph idx="1"/>
          </p:nvPr>
        </p:nvSpPr>
        <p:spPr>
          <a:xfrm>
            <a:off x="457200" y="1481138"/>
            <a:ext cx="7315200" cy="4800600"/>
          </a:xfrm>
        </p:spPr>
        <p:txBody>
          <a:bodyPr/>
          <a:lstStyle/>
          <a:p>
            <a:pPr marL="0" indent="0">
              <a:defRPr/>
            </a:pPr>
            <a:r>
              <a:rPr lang="en-US" dirty="0" smtClean="0"/>
              <a:t>Many factors impact the probability of transmission of </a:t>
            </a:r>
            <a:r>
              <a:rPr lang="en-US" i="1" dirty="0" smtClean="0"/>
              <a:t>M. tuberculosis: </a:t>
            </a:r>
          </a:p>
          <a:p>
            <a:pPr lvl="1">
              <a:buFont typeface="Arial" panose="020B0604020202020204" pitchFamily="34" charset="0"/>
              <a:buChar char="•"/>
              <a:defRPr/>
            </a:pPr>
            <a:r>
              <a:rPr lang="en-US" dirty="0" smtClean="0"/>
              <a:t>Susceptibility of the person exposed</a:t>
            </a:r>
          </a:p>
          <a:p>
            <a:pPr lvl="1">
              <a:buFont typeface="Arial" panose="020B0604020202020204" pitchFamily="34" charset="0"/>
              <a:buChar char="•"/>
              <a:defRPr/>
            </a:pPr>
            <a:r>
              <a:rPr lang="en-US" dirty="0" smtClean="0"/>
              <a:t>Infectiousness of the person with active TB</a:t>
            </a:r>
          </a:p>
          <a:p>
            <a:pPr lvl="1">
              <a:buFont typeface="Arial" panose="020B0604020202020204" pitchFamily="34" charset="0"/>
              <a:buChar char="•"/>
              <a:defRPr/>
            </a:pPr>
            <a:r>
              <a:rPr lang="en-US" dirty="0" smtClean="0"/>
              <a:t>Environment</a:t>
            </a:r>
          </a:p>
          <a:p>
            <a:pPr lvl="2">
              <a:buFont typeface="Arial" panose="020B0604020202020204" pitchFamily="34" charset="0"/>
              <a:buChar char="•"/>
              <a:defRPr/>
            </a:pPr>
            <a:r>
              <a:rPr lang="en-US" sz="2000" dirty="0" smtClean="0"/>
              <a:t>Space</a:t>
            </a:r>
          </a:p>
          <a:p>
            <a:pPr lvl="2">
              <a:buFont typeface="Arial" panose="020B0604020202020204" pitchFamily="34" charset="0"/>
              <a:buChar char="•"/>
              <a:defRPr/>
            </a:pPr>
            <a:r>
              <a:rPr lang="en-US" sz="2000" dirty="0" smtClean="0"/>
              <a:t>Ventilation</a:t>
            </a:r>
          </a:p>
          <a:p>
            <a:pPr lvl="2">
              <a:buFont typeface="Arial" panose="020B0604020202020204" pitchFamily="34" charset="0"/>
              <a:buChar char="•"/>
              <a:defRPr/>
            </a:pPr>
            <a:r>
              <a:rPr lang="en-US" sz="2000" dirty="0" smtClean="0"/>
              <a:t>Air circulation</a:t>
            </a:r>
          </a:p>
          <a:p>
            <a:pPr lvl="2">
              <a:buFont typeface="Arial" panose="020B0604020202020204" pitchFamily="34" charset="0"/>
              <a:buChar char="•"/>
              <a:defRPr/>
            </a:pPr>
            <a:r>
              <a:rPr lang="en-US" sz="2000" dirty="0" smtClean="0"/>
              <a:t>Specimen handling</a:t>
            </a:r>
          </a:p>
          <a:p>
            <a:pPr lvl="2">
              <a:buFont typeface="Arial" panose="020B0604020202020204" pitchFamily="34" charset="0"/>
              <a:buChar char="•"/>
              <a:defRPr/>
            </a:pPr>
            <a:r>
              <a:rPr lang="en-US" sz="2000" dirty="0" smtClean="0"/>
              <a:t>Air pressure</a:t>
            </a:r>
          </a:p>
          <a:p>
            <a:pPr lvl="2">
              <a:buFont typeface="Arial" panose="020B0604020202020204" pitchFamily="34" charset="0"/>
              <a:buChar char="•"/>
              <a:defRPr/>
            </a:pPr>
            <a:r>
              <a:rPr lang="en-US" sz="2000" dirty="0" smtClean="0"/>
              <a:t>Concentration </a:t>
            </a:r>
            <a:r>
              <a:rPr lang="en-US" sz="2000" dirty="0"/>
              <a:t>of infectious droplet nuclei</a:t>
            </a:r>
          </a:p>
          <a:p>
            <a:pPr lvl="2">
              <a:buFont typeface="Arial" panose="020B0604020202020204" pitchFamily="34" charset="0"/>
              <a:buChar char="•"/>
              <a:defRPr/>
            </a:pPr>
            <a:endParaRPr lang="en-US" sz="2000" dirty="0" smtClean="0"/>
          </a:p>
          <a:p>
            <a:pPr lvl="1">
              <a:buFont typeface="Arial" panose="020B0604020202020204" pitchFamily="34" charset="0"/>
              <a:buChar char="•"/>
              <a:defRPr/>
            </a:pPr>
            <a:endParaRPr lang="en-US" dirty="0" smtClean="0"/>
          </a:p>
          <a:p>
            <a:pPr lvl="1">
              <a:buFont typeface="Arial" panose="020B0604020202020204" pitchFamily="34" charset="0"/>
              <a:buChar char="•"/>
              <a:defRPr/>
            </a:pPr>
            <a:endParaRPr lang="en-US" dirty="0" smtClean="0"/>
          </a:p>
          <a:p>
            <a:pPr>
              <a:defRPr/>
            </a:pPr>
            <a:endParaRPr lang="en-US" dirty="0"/>
          </a:p>
        </p:txBody>
      </p:sp>
      <p:sp>
        <p:nvSpPr>
          <p:cNvPr id="2" name="TextBox 1"/>
          <p:cNvSpPr txBox="1"/>
          <p:nvPr/>
        </p:nvSpPr>
        <p:spPr>
          <a:xfrm>
            <a:off x="4038600" y="3200400"/>
            <a:ext cx="4419600" cy="1970088"/>
          </a:xfrm>
          <a:prstGeom prst="rect">
            <a:avLst/>
          </a:prstGeom>
          <a:noFill/>
        </p:spPr>
        <p:txBody>
          <a:bodyPr>
            <a:spAutoFit/>
          </a:bodyPr>
          <a:lstStyle/>
          <a:p>
            <a:pPr marL="800100" lvl="1" indent="-342900">
              <a:buFont typeface="Arial" panose="020B0604020202020204" pitchFamily="34" charset="0"/>
              <a:buChar char="•"/>
              <a:defRPr/>
            </a:pPr>
            <a:r>
              <a:rPr lang="en-US" sz="2400" dirty="0">
                <a:solidFill>
                  <a:srgbClr val="777777"/>
                </a:solidFill>
                <a:latin typeface="+mn-lt"/>
              </a:rPr>
              <a:t>Exposure</a:t>
            </a:r>
          </a:p>
          <a:p>
            <a:pPr marL="1200150" lvl="2" indent="-285750">
              <a:buFont typeface="Arial" panose="020B0604020202020204" pitchFamily="34" charset="0"/>
              <a:buChar char="•"/>
              <a:defRPr/>
            </a:pPr>
            <a:r>
              <a:rPr lang="en-US" sz="2000" dirty="0">
                <a:solidFill>
                  <a:srgbClr val="777777"/>
                </a:solidFill>
                <a:latin typeface="+mn-lt"/>
              </a:rPr>
              <a:t>Use of personal protective equipment (PPE)</a:t>
            </a:r>
          </a:p>
          <a:p>
            <a:pPr marL="1200150" lvl="2" indent="-285750">
              <a:buFont typeface="Arial" panose="020B0604020202020204" pitchFamily="34" charset="0"/>
              <a:buChar char="•"/>
              <a:defRPr/>
            </a:pPr>
            <a:r>
              <a:rPr lang="en-US" sz="2000" dirty="0">
                <a:solidFill>
                  <a:srgbClr val="777777"/>
                </a:solidFill>
                <a:latin typeface="+mn-lt"/>
              </a:rPr>
              <a:t>Proximity</a:t>
            </a:r>
          </a:p>
          <a:p>
            <a:pPr marL="1200150" lvl="2" indent="-285750">
              <a:buFont typeface="Arial" panose="020B0604020202020204" pitchFamily="34" charset="0"/>
              <a:buChar char="•"/>
              <a:defRPr/>
            </a:pPr>
            <a:r>
              <a:rPr lang="en-US" sz="2000" dirty="0">
                <a:solidFill>
                  <a:srgbClr val="777777"/>
                </a:solidFill>
                <a:latin typeface="+mn-lt"/>
              </a:rPr>
              <a:t>Length </a:t>
            </a:r>
          </a:p>
          <a:p>
            <a:pPr>
              <a:defRPr/>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6" descr="health - Beside bringing along a N95 mask, what items ..."/>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2944813"/>
            <a:ext cx="24479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Title 1"/>
          <p:cNvSpPr>
            <a:spLocks noGrp="1"/>
          </p:cNvSpPr>
          <p:nvPr>
            <p:ph type="title"/>
          </p:nvPr>
        </p:nvSpPr>
        <p:spPr/>
        <p:txBody>
          <a:bodyPr/>
          <a:lstStyle/>
          <a:p>
            <a:r>
              <a:rPr lang="en-US" altLang="en-US" smtClean="0"/>
              <a:t>Infection Control</a:t>
            </a:r>
          </a:p>
        </p:txBody>
      </p:sp>
      <p:sp>
        <p:nvSpPr>
          <p:cNvPr id="31748" name="Content Placeholder 2"/>
          <p:cNvSpPr>
            <a:spLocks noGrp="1"/>
          </p:cNvSpPr>
          <p:nvPr>
            <p:ph idx="1"/>
          </p:nvPr>
        </p:nvSpPr>
        <p:spPr>
          <a:xfrm>
            <a:off x="457200" y="1524000"/>
            <a:ext cx="4648200" cy="4876800"/>
          </a:xfrm>
        </p:spPr>
        <p:txBody>
          <a:bodyPr/>
          <a:lstStyle/>
          <a:p>
            <a:pPr marL="457200" indent="-457200">
              <a:buFontTx/>
              <a:buChar char="•"/>
            </a:pPr>
            <a:r>
              <a:rPr lang="en-US" altLang="en-US" sz="2800" smtClean="0"/>
              <a:t>Administrative Controls</a:t>
            </a:r>
          </a:p>
          <a:p>
            <a:pPr marL="457200" indent="-457200">
              <a:buFontTx/>
              <a:buChar char="•"/>
            </a:pPr>
            <a:r>
              <a:rPr lang="en-US" altLang="en-US" sz="2800" smtClean="0"/>
              <a:t>Environmental Controls</a:t>
            </a:r>
          </a:p>
          <a:p>
            <a:pPr marL="457200" indent="-457200">
              <a:buFontTx/>
              <a:buChar char="•"/>
            </a:pPr>
            <a:r>
              <a:rPr lang="en-US" altLang="en-US" sz="2800" smtClean="0"/>
              <a:t>Respiratory Protection </a:t>
            </a:r>
          </a:p>
        </p:txBody>
      </p:sp>
      <p:pic>
        <p:nvPicPr>
          <p:cNvPr id="31749" name="Picture 3" descr="File:Note.svg - Wikimedia Common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51438" y="1136650"/>
            <a:ext cx="2233612" cy="223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Picture 4" descr="Window Open Glass · Free image on Pixabay"/>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9000" y="3683000"/>
            <a:ext cx="2416175"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1" name="Picture 5" descr="Fan PNG Transparent Images | PNG All"/>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37088" y="4276725"/>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1"/>
          </p:nvPr>
        </p:nvSpPr>
        <p:spPr/>
        <p:txBody>
          <a:bodyPr/>
          <a:lstStyle/>
          <a:p>
            <a:pPr>
              <a:buFontTx/>
              <a:buChar char="•"/>
            </a:pPr>
            <a:r>
              <a:rPr lang="en-US" altLang="en-US" dirty="0" smtClean="0"/>
              <a:t>Implement effective work practices to manage patients who may have TB disease</a:t>
            </a:r>
          </a:p>
          <a:p>
            <a:pPr>
              <a:buFontTx/>
              <a:buChar char="•"/>
            </a:pPr>
            <a:r>
              <a:rPr lang="en-US" altLang="en-US" dirty="0" smtClean="0"/>
              <a:t>Test and evaluate HCP at risk for TB exposure</a:t>
            </a:r>
          </a:p>
          <a:p>
            <a:pPr>
              <a:buFontTx/>
              <a:buChar char="•"/>
            </a:pPr>
            <a:r>
              <a:rPr lang="en-US" altLang="en-US" dirty="0" smtClean="0"/>
              <a:t>Education and training </a:t>
            </a:r>
          </a:p>
          <a:p>
            <a:pPr lvl="1"/>
            <a:r>
              <a:rPr lang="en-US" altLang="en-US" dirty="0" smtClean="0"/>
              <a:t>This annual education!</a:t>
            </a:r>
          </a:p>
          <a:p>
            <a:pPr lvl="1"/>
            <a:r>
              <a:rPr lang="en-US" altLang="en-US" dirty="0" smtClean="0"/>
              <a:t>Posters/signs about cough etiquette &amp; respiratory hygiene</a:t>
            </a:r>
          </a:p>
          <a:p>
            <a:endParaRPr lang="en-US" altLang="en-US" dirty="0" smtClean="0"/>
          </a:p>
        </p:txBody>
      </p:sp>
      <p:pic>
        <p:nvPicPr>
          <p:cNvPr id="33795" name="Picture 3" descr="File:Note.svg - Wikimedia Common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01000" y="4876800"/>
            <a:ext cx="106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Title 1"/>
          <p:cNvSpPr>
            <a:spLocks noGrp="1"/>
          </p:cNvSpPr>
          <p:nvPr>
            <p:ph type="title"/>
          </p:nvPr>
        </p:nvSpPr>
        <p:spPr/>
        <p:txBody>
          <a:bodyPr/>
          <a:lstStyle/>
          <a:p>
            <a:r>
              <a:rPr lang="en-US" altLang="en-US" smtClean="0"/>
              <a:t>Administrative Controls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smtClean="0"/>
              <a:t>Environmental Controls</a:t>
            </a:r>
          </a:p>
        </p:txBody>
      </p:sp>
      <p:sp>
        <p:nvSpPr>
          <p:cNvPr id="35843" name="Content Placeholder 2"/>
          <p:cNvSpPr>
            <a:spLocks noGrp="1"/>
          </p:cNvSpPr>
          <p:nvPr>
            <p:ph idx="1"/>
          </p:nvPr>
        </p:nvSpPr>
        <p:spPr/>
        <p:txBody>
          <a:bodyPr/>
          <a:lstStyle/>
          <a:p>
            <a:pPr>
              <a:buFontTx/>
              <a:buChar char="•"/>
            </a:pPr>
            <a:r>
              <a:rPr lang="en-US" altLang="en-US" smtClean="0"/>
              <a:t>Ventilation </a:t>
            </a:r>
          </a:p>
          <a:p>
            <a:pPr lvl="1"/>
            <a:r>
              <a:rPr lang="en-US" altLang="en-US" smtClean="0"/>
              <a:t>Natural (windows, doors)</a:t>
            </a:r>
          </a:p>
          <a:p>
            <a:pPr lvl="1"/>
            <a:r>
              <a:rPr lang="en-US" altLang="en-US" smtClean="0"/>
              <a:t>Mechanical </a:t>
            </a:r>
          </a:p>
          <a:p>
            <a:pPr lvl="2"/>
            <a:r>
              <a:rPr lang="en-US" altLang="en-US" smtClean="0"/>
              <a:t>Equipment to circulate &amp; move air</a:t>
            </a:r>
          </a:p>
          <a:p>
            <a:pPr lvl="2"/>
            <a:r>
              <a:rPr lang="en-US" altLang="en-US" smtClean="0"/>
              <a:t>Dilution and removal of contaminated air</a:t>
            </a:r>
          </a:p>
          <a:p>
            <a:pPr lvl="1"/>
            <a:r>
              <a:rPr lang="en-US" altLang="en-US" smtClean="0"/>
              <a:t>Airborne isolation rooms (negative pressure)</a:t>
            </a:r>
          </a:p>
          <a:p>
            <a:pPr>
              <a:buFontTx/>
              <a:buChar char="•"/>
            </a:pPr>
            <a:r>
              <a:rPr lang="en-US" altLang="en-US" smtClean="0"/>
              <a:t>Cleaning</a:t>
            </a:r>
          </a:p>
          <a:p>
            <a:pPr lvl="1"/>
            <a:r>
              <a:rPr lang="en-US" altLang="en-US" smtClean="0"/>
              <a:t>High efficiency particulate air (HEPA) filters</a:t>
            </a:r>
          </a:p>
          <a:p>
            <a:pPr lvl="1"/>
            <a:r>
              <a:rPr lang="en-US" altLang="en-US" smtClean="0"/>
              <a:t>Ultraviolet germicidal irradiation (UVGI)</a:t>
            </a:r>
          </a:p>
        </p:txBody>
      </p:sp>
      <p:pic>
        <p:nvPicPr>
          <p:cNvPr id="35844" name="Picture 3" descr="Window Open Glass · Free image on Pixabay"/>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64450" y="4552950"/>
            <a:ext cx="1206500"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4" descr="Fan PNG Transparent Images | PNG All"/>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67700" y="502920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smtClean="0"/>
              <a:t>Respiratory Protection</a:t>
            </a:r>
          </a:p>
        </p:txBody>
      </p:sp>
      <p:sp>
        <p:nvSpPr>
          <p:cNvPr id="37891" name="Content Placeholder 2"/>
          <p:cNvSpPr>
            <a:spLocks noGrp="1"/>
          </p:cNvSpPr>
          <p:nvPr>
            <p:ph idx="1"/>
          </p:nvPr>
        </p:nvSpPr>
        <p:spPr>
          <a:xfrm>
            <a:off x="457200" y="1295400"/>
            <a:ext cx="8229600" cy="5105400"/>
          </a:xfrm>
        </p:spPr>
        <p:txBody>
          <a:bodyPr/>
          <a:lstStyle/>
          <a:p>
            <a:pPr>
              <a:buFontTx/>
              <a:buChar char="•"/>
            </a:pPr>
            <a:r>
              <a:rPr lang="en-US" altLang="en-US" dirty="0" smtClean="0"/>
              <a:t>Use of Personal Protective Equipment (PPE)</a:t>
            </a:r>
          </a:p>
          <a:p>
            <a:pPr>
              <a:buFontTx/>
              <a:buChar char="•"/>
            </a:pPr>
            <a:r>
              <a:rPr lang="en-US" altLang="en-US" dirty="0" smtClean="0"/>
              <a:t>If you work with TB </a:t>
            </a:r>
            <a:r>
              <a:rPr lang="en-US" altLang="en-US" dirty="0" smtClean="0"/>
              <a:t>patients, </a:t>
            </a:r>
            <a:r>
              <a:rPr lang="en-US" altLang="en-US" dirty="0" smtClean="0"/>
              <a:t>you will be enrolled in the respiratory protection program and will be medically evaluated and fit-tested annually for an appropriate respirator. </a:t>
            </a:r>
          </a:p>
          <a:p>
            <a:pPr>
              <a:buFontTx/>
              <a:buChar char="•"/>
            </a:pPr>
            <a:endParaRPr lang="en-US" altLang="en-US" dirty="0" smtClean="0"/>
          </a:p>
        </p:txBody>
      </p:sp>
      <p:pic>
        <p:nvPicPr>
          <p:cNvPr id="4" name="Picture 3"/>
          <p:cNvPicPr>
            <a:picLocks noChangeAspect="1"/>
          </p:cNvPicPr>
          <p:nvPr/>
        </p:nvPicPr>
        <p:blipFill rotWithShape="1">
          <a:blip r:embed="rId3"/>
          <a:srcRect t="6068"/>
          <a:stretch/>
        </p:blipFill>
        <p:spPr>
          <a:xfrm>
            <a:off x="1793875" y="3352800"/>
            <a:ext cx="4927600" cy="3048000"/>
          </a:xfrm>
          <a:prstGeom prst="rect">
            <a:avLst/>
          </a:prstGeom>
          <a:ln>
            <a:noFill/>
          </a:ln>
          <a:effectLst>
            <a:outerShdw blurRad="292100" dist="139700" dir="2700000" algn="tl" rotWithShape="0">
              <a:srgbClr val="333333">
                <a:alpha val="65000"/>
              </a:srgbClr>
            </a:outerShdw>
          </a:effectLst>
        </p:spPr>
      </p:pic>
      <p:pic>
        <p:nvPicPr>
          <p:cNvPr id="37893" name="Picture 1" descr="health - Beside bringing along a N95 mask, what items ..."/>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4876800"/>
            <a:ext cx="106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smtClean="0"/>
              <a:t>TB Incubation Period</a:t>
            </a:r>
          </a:p>
        </p:txBody>
      </p:sp>
      <p:sp>
        <p:nvSpPr>
          <p:cNvPr id="39939" name="Content Placeholder 2"/>
          <p:cNvSpPr>
            <a:spLocks noGrp="1"/>
          </p:cNvSpPr>
          <p:nvPr>
            <p:ph idx="1"/>
          </p:nvPr>
        </p:nvSpPr>
        <p:spPr/>
        <p:txBody>
          <a:bodyPr/>
          <a:lstStyle/>
          <a:p>
            <a:pPr>
              <a:buFontTx/>
              <a:buChar char="•"/>
            </a:pPr>
            <a:r>
              <a:rPr lang="en-US" altLang="en-US" sz="3200" smtClean="0"/>
              <a:t>Weeks</a:t>
            </a:r>
          </a:p>
          <a:p>
            <a:pPr>
              <a:buFontTx/>
              <a:buChar char="•"/>
            </a:pPr>
            <a:r>
              <a:rPr lang="en-US" altLang="en-US" sz="3200" smtClean="0"/>
              <a:t>Years</a:t>
            </a:r>
          </a:p>
          <a:p>
            <a:pPr>
              <a:buFontTx/>
              <a:buChar char="•"/>
            </a:pPr>
            <a:r>
              <a:rPr lang="en-US" altLang="en-US" sz="3200" smtClean="0"/>
              <a:t>Lifetime</a:t>
            </a:r>
          </a:p>
        </p:txBody>
      </p:sp>
      <p:pic>
        <p:nvPicPr>
          <p:cNvPr id="39940" name="Picture 1" descr="Clock Day Hour · Free vector graphic on Pixabay"/>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764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mtClean="0"/>
              <a:t>TB Symptoms</a:t>
            </a:r>
          </a:p>
        </p:txBody>
      </p:sp>
      <p:sp>
        <p:nvSpPr>
          <p:cNvPr id="41987" name="Content Placeholder 2"/>
          <p:cNvSpPr>
            <a:spLocks noGrp="1"/>
          </p:cNvSpPr>
          <p:nvPr>
            <p:ph idx="1"/>
          </p:nvPr>
        </p:nvSpPr>
        <p:spPr>
          <a:xfrm>
            <a:off x="457200" y="1371600"/>
            <a:ext cx="8229600" cy="5029200"/>
          </a:xfrm>
        </p:spPr>
        <p:txBody>
          <a:bodyPr/>
          <a:lstStyle/>
          <a:p>
            <a:pPr>
              <a:buFontTx/>
              <a:buChar char="•"/>
            </a:pPr>
            <a:r>
              <a:rPr lang="en-US" altLang="en-US" smtClean="0"/>
              <a:t>Pulmonary TB Disease</a:t>
            </a:r>
          </a:p>
          <a:p>
            <a:pPr lvl="1"/>
            <a:r>
              <a:rPr lang="en-US" altLang="en-US" smtClean="0"/>
              <a:t>Cough</a:t>
            </a:r>
          </a:p>
          <a:p>
            <a:pPr lvl="1"/>
            <a:r>
              <a:rPr lang="en-US" altLang="en-US" smtClean="0"/>
              <a:t>Hemoptysis (blood in cough or sputum)</a:t>
            </a:r>
          </a:p>
          <a:p>
            <a:pPr lvl="1"/>
            <a:r>
              <a:rPr lang="en-US" altLang="en-US" smtClean="0"/>
              <a:t>Unexplained weight loss/loss of appetite</a:t>
            </a:r>
          </a:p>
          <a:p>
            <a:pPr lvl="1"/>
            <a:r>
              <a:rPr lang="en-US" altLang="en-US" smtClean="0"/>
              <a:t>Night sweats</a:t>
            </a:r>
          </a:p>
          <a:p>
            <a:pPr lvl="1"/>
            <a:r>
              <a:rPr lang="en-US" altLang="en-US" smtClean="0"/>
              <a:t>Fever</a:t>
            </a:r>
          </a:p>
          <a:p>
            <a:pPr lvl="1"/>
            <a:r>
              <a:rPr lang="en-US" altLang="en-US" smtClean="0"/>
              <a:t>Fatigue</a:t>
            </a:r>
          </a:p>
          <a:p>
            <a:pPr>
              <a:buFontTx/>
              <a:buChar char="•"/>
            </a:pPr>
            <a:r>
              <a:rPr lang="en-US" altLang="en-US" smtClean="0"/>
              <a:t>Extrapulmonary TB Disease</a:t>
            </a:r>
          </a:p>
          <a:p>
            <a:pPr lvl="1"/>
            <a:r>
              <a:rPr lang="en-US" altLang="en-US" smtClean="0"/>
              <a:t>Related to body part affected by the disease</a:t>
            </a:r>
          </a:p>
          <a:p>
            <a:pPr lvl="1"/>
            <a:r>
              <a:rPr lang="en-US" altLang="en-US" smtClean="0"/>
              <a:t>Could also include weight loss, night sweats, fever, fatigue etc.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smtClean="0"/>
              <a:t>TB Testing and Diagnosis	</a:t>
            </a:r>
          </a:p>
        </p:txBody>
      </p:sp>
      <p:sp>
        <p:nvSpPr>
          <p:cNvPr id="44035" name="Content Placeholder 2"/>
          <p:cNvSpPr>
            <a:spLocks noGrp="1"/>
          </p:cNvSpPr>
          <p:nvPr>
            <p:ph idx="1"/>
          </p:nvPr>
        </p:nvSpPr>
        <p:spPr>
          <a:xfrm>
            <a:off x="430213" y="1420813"/>
            <a:ext cx="8229600" cy="4800600"/>
          </a:xfrm>
        </p:spPr>
        <p:txBody>
          <a:bodyPr/>
          <a:lstStyle/>
          <a:p>
            <a:pPr>
              <a:buFontTx/>
              <a:buChar char="•"/>
            </a:pPr>
            <a:r>
              <a:rPr lang="en-US" altLang="en-US" smtClean="0"/>
              <a:t>Two methods for detection of TB infection:</a:t>
            </a:r>
          </a:p>
          <a:p>
            <a:pPr lvl="1"/>
            <a:r>
              <a:rPr lang="en-US" altLang="en-US" smtClean="0"/>
              <a:t>Mantoux tuberculin skin test (TST)</a:t>
            </a:r>
          </a:p>
          <a:p>
            <a:pPr lvl="1"/>
            <a:r>
              <a:rPr lang="en-US" altLang="en-US" smtClean="0"/>
              <a:t>Interferon-gamma release assays (IGRAs)</a:t>
            </a:r>
          </a:p>
          <a:p>
            <a:pPr lvl="2"/>
            <a:r>
              <a:rPr lang="en-US" altLang="en-US" smtClean="0"/>
              <a:t>QuantiFERON-TB Gold Plus (QFT-Plus)</a:t>
            </a:r>
          </a:p>
          <a:p>
            <a:pPr lvl="2"/>
            <a:r>
              <a:rPr lang="en-US" altLang="en-US" smtClean="0"/>
              <a:t>T-SPOT.</a:t>
            </a:r>
            <a:r>
              <a:rPr lang="en-US" altLang="en-US" i="1" smtClean="0"/>
              <a:t>TB </a:t>
            </a:r>
            <a:r>
              <a:rPr lang="en-US" altLang="en-US" smtClean="0"/>
              <a:t>test</a:t>
            </a:r>
          </a:p>
          <a:p>
            <a:pPr>
              <a:buFontTx/>
              <a:buChar char="•"/>
            </a:pPr>
            <a:r>
              <a:rPr lang="en-US" altLang="en-US" smtClean="0"/>
              <a:t>Medical history</a:t>
            </a:r>
          </a:p>
          <a:p>
            <a:pPr>
              <a:buFontTx/>
              <a:buChar char="•"/>
            </a:pPr>
            <a:r>
              <a:rPr lang="en-US" altLang="en-US" smtClean="0"/>
              <a:t>Physical examination</a:t>
            </a:r>
          </a:p>
          <a:p>
            <a:pPr>
              <a:buFontTx/>
              <a:buChar char="•"/>
            </a:pPr>
            <a:r>
              <a:rPr lang="en-US" altLang="en-US" smtClean="0"/>
              <a:t>Chest x-ray</a:t>
            </a:r>
          </a:p>
          <a:p>
            <a:pPr>
              <a:buFontTx/>
              <a:buChar char="•"/>
            </a:pPr>
            <a:r>
              <a:rPr lang="en-US" altLang="en-US" smtClean="0"/>
              <a:t>Bacteriologic examination of clinical                            specimens</a:t>
            </a:r>
          </a:p>
        </p:txBody>
      </p:sp>
      <p:pic>
        <p:nvPicPr>
          <p:cNvPr id="4403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609600"/>
            <a:ext cx="211455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05625" y="3001963"/>
            <a:ext cx="2143125"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smtClean="0"/>
              <a:t>Overview</a:t>
            </a:r>
          </a:p>
        </p:txBody>
      </p:sp>
      <p:sp>
        <p:nvSpPr>
          <p:cNvPr id="9219" name="Content Placeholder 2"/>
          <p:cNvSpPr>
            <a:spLocks noGrp="1"/>
          </p:cNvSpPr>
          <p:nvPr>
            <p:ph idx="1"/>
          </p:nvPr>
        </p:nvSpPr>
        <p:spPr/>
        <p:txBody>
          <a:bodyPr/>
          <a:lstStyle/>
          <a:p>
            <a:pPr>
              <a:buFontTx/>
              <a:buChar char="•"/>
            </a:pPr>
            <a:r>
              <a:rPr lang="en-US" altLang="en-US" smtClean="0"/>
              <a:t>Tuberculosis Disease vs. Latent Tuberculosis Infection</a:t>
            </a:r>
          </a:p>
          <a:p>
            <a:pPr>
              <a:buFontTx/>
              <a:buChar char="•"/>
            </a:pPr>
            <a:r>
              <a:rPr lang="en-US" altLang="en-US" smtClean="0"/>
              <a:t>Risk Assessment, Screening and Testing</a:t>
            </a:r>
          </a:p>
          <a:p>
            <a:pPr>
              <a:buFontTx/>
              <a:buChar char="•"/>
            </a:pPr>
            <a:r>
              <a:rPr lang="en-US" altLang="en-US" smtClean="0"/>
              <a:t>TB Transmission</a:t>
            </a:r>
          </a:p>
          <a:p>
            <a:pPr>
              <a:buFontTx/>
              <a:buChar char="•"/>
            </a:pPr>
            <a:r>
              <a:rPr lang="en-US" altLang="en-US" smtClean="0"/>
              <a:t>Infection Control</a:t>
            </a:r>
          </a:p>
          <a:p>
            <a:pPr>
              <a:buFontTx/>
              <a:buChar char="•"/>
            </a:pPr>
            <a:r>
              <a:rPr lang="en-US" altLang="en-US" smtClean="0"/>
              <a:t>TB Symptoms</a:t>
            </a:r>
          </a:p>
          <a:p>
            <a:pPr>
              <a:buFontTx/>
              <a:buChar char="•"/>
            </a:pPr>
            <a:r>
              <a:rPr lang="en-US" altLang="en-US" smtClean="0"/>
              <a:t>TB Testing</a:t>
            </a:r>
          </a:p>
          <a:p>
            <a:pPr>
              <a:buFontTx/>
              <a:buChar char="•"/>
            </a:pPr>
            <a:r>
              <a:rPr lang="en-US" altLang="en-US" smtClean="0"/>
              <a:t>LTBI Treatment</a:t>
            </a:r>
          </a:p>
          <a:p>
            <a:pPr>
              <a:buFontTx/>
              <a:buChar char="•"/>
            </a:pPr>
            <a:endParaRPr lang="en-US" altLang="en-US" smtClean="0"/>
          </a:p>
          <a:p>
            <a:pPr>
              <a:buFontTx/>
              <a:buChar char="•"/>
            </a:pPr>
            <a:endParaRPr lang="en-US" altLang="en-US" smtClean="0"/>
          </a:p>
          <a:p>
            <a:endParaRPr lang="en-US" altLang="en-US"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smtClean="0"/>
              <a:t>TB Testing and Diagnosis </a:t>
            </a:r>
          </a:p>
        </p:txBody>
      </p:sp>
      <p:sp>
        <p:nvSpPr>
          <p:cNvPr id="3" name="Content Placeholder 2"/>
          <p:cNvSpPr>
            <a:spLocks noGrp="1"/>
          </p:cNvSpPr>
          <p:nvPr>
            <p:ph idx="1"/>
          </p:nvPr>
        </p:nvSpPr>
        <p:spPr>
          <a:xfrm>
            <a:off x="457200" y="1143000"/>
            <a:ext cx="7772400" cy="5105400"/>
          </a:xfrm>
        </p:spPr>
        <p:txBody>
          <a:bodyPr/>
          <a:lstStyle/>
          <a:p>
            <a:pPr>
              <a:buFont typeface="Arial" panose="020B0604020202020204" pitchFamily="34" charset="0"/>
              <a:buChar char="•"/>
              <a:defRPr/>
            </a:pPr>
            <a:r>
              <a:rPr lang="en-US" dirty="0" smtClean="0"/>
              <a:t>At hire or after an exposure, if you have a positive test for LTBI, you will have a chest x-ray performed to rule out active disease. If your x-ray is normal, LTBI treatment will be offered. </a:t>
            </a:r>
          </a:p>
          <a:p>
            <a:pPr>
              <a:buFont typeface="Arial" panose="020B0604020202020204" pitchFamily="34" charset="0"/>
              <a:buChar char="•"/>
              <a:defRPr/>
            </a:pPr>
            <a:r>
              <a:rPr lang="en-US" dirty="0" smtClean="0"/>
              <a:t>Completing treatment for LTBI means that your infection will not progress to active disease so you will not become sick or make others sick at work or at home. </a:t>
            </a:r>
          </a:p>
          <a:p>
            <a:pPr>
              <a:buFont typeface="Arial" panose="020B0604020202020204" pitchFamily="34" charset="0"/>
              <a:buChar char="•"/>
              <a:defRPr/>
            </a:pPr>
            <a:r>
              <a:rPr lang="en-US" dirty="0" smtClean="0"/>
              <a:t>If you refuse treatment, </a:t>
            </a:r>
            <a:r>
              <a:rPr lang="en-US" dirty="0"/>
              <a:t> </a:t>
            </a:r>
            <a:r>
              <a:rPr lang="en-US" dirty="0" smtClean="0"/>
              <a:t>                                                  you will receive an annual                                                  symptom review and                                                   encouragement to start                                               treatment</a:t>
            </a:r>
          </a:p>
          <a:p>
            <a:pPr marL="0" indent="0">
              <a:defRPr/>
            </a:pPr>
            <a:endParaRPr lang="en-US" dirty="0"/>
          </a:p>
        </p:txBody>
      </p:sp>
      <p:pic>
        <p:nvPicPr>
          <p:cNvPr id="4" name="Picture 3"/>
          <p:cNvPicPr>
            <a:picLocks noChangeAspect="1"/>
          </p:cNvPicPr>
          <p:nvPr/>
        </p:nvPicPr>
        <p:blipFill>
          <a:blip r:embed="rId3"/>
          <a:stretch>
            <a:fillRect/>
          </a:stretch>
        </p:blipFill>
        <p:spPr>
          <a:xfrm>
            <a:off x="4572000" y="3937000"/>
            <a:ext cx="4033838" cy="19812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smtClean="0"/>
              <a:t>LTBI Treatment</a:t>
            </a:r>
          </a:p>
        </p:txBody>
      </p:sp>
      <p:pic>
        <p:nvPicPr>
          <p:cNvPr id="2" name="Content Placeholder 1"/>
          <p:cNvPicPr>
            <a:picLocks noGrp="1" noChangeAspect="1"/>
          </p:cNvPicPr>
          <p:nvPr>
            <p:ph idx="1"/>
          </p:nvPr>
        </p:nvPicPr>
        <p:blipFill>
          <a:blip r:embed="rId3"/>
          <a:stretch>
            <a:fillRect/>
          </a:stretch>
        </p:blipFill>
        <p:spPr>
          <a:xfrm>
            <a:off x="300038" y="1417638"/>
            <a:ext cx="8543925" cy="4525962"/>
          </a:xfrm>
          <a:effectLst>
            <a:outerShdw blurRad="292100" dist="139700" dir="2700000" algn="tl" rotWithShape="0">
              <a:srgbClr val="333333">
                <a:alpha val="65000"/>
              </a:srgbClr>
            </a:outerShdw>
          </a:effectLst>
        </p:spPr>
      </p:pic>
      <p:sp>
        <p:nvSpPr>
          <p:cNvPr id="48132" name="Rectangle 3"/>
          <p:cNvSpPr>
            <a:spLocks noChangeArrowheads="1"/>
          </p:cNvSpPr>
          <p:nvPr/>
        </p:nvSpPr>
        <p:spPr bwMode="auto">
          <a:xfrm>
            <a:off x="-33338" y="6581775"/>
            <a:ext cx="693420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chemeClr val="bg1"/>
                </a:solidFill>
              </a:rPr>
              <a:t>Source: </a:t>
            </a:r>
            <a:r>
              <a:rPr lang="en-US" altLang="en-US" sz="1200">
                <a:solidFill>
                  <a:schemeClr val="bg1"/>
                </a:solidFill>
                <a:hlinkClick r:id="rId4"/>
              </a:rPr>
              <a:t>www.cdc.gov/tb/topic/treatment/pdf/LTBITreatmentRegimens.pdf</a:t>
            </a:r>
            <a:endParaRPr lang="en-US" altLang="en-US" sz="1200">
              <a:solidFill>
                <a:schemeClr val="bg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smtClean="0"/>
              <a:t>Financial and Personal Cost                  of LTBI vs. TB</a:t>
            </a:r>
          </a:p>
        </p:txBody>
      </p:sp>
      <p:pic>
        <p:nvPicPr>
          <p:cNvPr id="2" name="Picture 1"/>
          <p:cNvPicPr>
            <a:picLocks noChangeAspect="1"/>
          </p:cNvPicPr>
          <p:nvPr/>
        </p:nvPicPr>
        <p:blipFill>
          <a:blip r:embed="rId3"/>
          <a:stretch>
            <a:fillRect/>
          </a:stretch>
        </p:blipFill>
        <p:spPr>
          <a:xfrm>
            <a:off x="4191000" y="2362200"/>
            <a:ext cx="4724400" cy="2841625"/>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4"/>
          <a:stretch>
            <a:fillRect/>
          </a:stretch>
        </p:blipFill>
        <p:spPr>
          <a:xfrm>
            <a:off x="823913" y="1600200"/>
            <a:ext cx="3127375" cy="2098675"/>
          </a:xfrm>
          <a:prstGeom prst="rect">
            <a:avLst/>
          </a:prstGeom>
          <a:ln>
            <a:noFill/>
          </a:ln>
          <a:effectLst>
            <a:outerShdw blurRad="292100" dist="139700" dir="2700000" algn="tl" rotWithShape="0">
              <a:srgbClr val="333333">
                <a:alpha val="65000"/>
              </a:srgbClr>
            </a:outerShdw>
          </a:effectLst>
        </p:spPr>
      </p:pic>
      <p:grpSp>
        <p:nvGrpSpPr>
          <p:cNvPr id="50181" name="Group 5"/>
          <p:cNvGrpSpPr>
            <a:grpSpLocks/>
          </p:cNvGrpSpPr>
          <p:nvPr/>
        </p:nvGrpSpPr>
        <p:grpSpPr bwMode="auto">
          <a:xfrm>
            <a:off x="823913" y="3898900"/>
            <a:ext cx="4205287" cy="2501900"/>
            <a:chOff x="914400" y="4069249"/>
            <a:chExt cx="3352800" cy="1784443"/>
          </a:xfrm>
        </p:grpSpPr>
        <p:pic>
          <p:nvPicPr>
            <p:cNvPr id="4" name="Picture 3"/>
            <p:cNvPicPr>
              <a:picLocks noChangeAspect="1"/>
            </p:cNvPicPr>
            <p:nvPr/>
          </p:nvPicPr>
          <p:blipFill>
            <a:blip r:embed="rId5"/>
            <a:stretch>
              <a:fillRect/>
            </a:stretch>
          </p:blipFill>
          <p:spPr>
            <a:xfrm>
              <a:off x="918197" y="4310421"/>
              <a:ext cx="2485806" cy="1543271"/>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914400" y="4069249"/>
              <a:ext cx="3352800" cy="241172"/>
            </a:xfrm>
            <a:prstGeom prst="rect">
              <a:avLst/>
            </a:prstGeom>
            <a:noFill/>
          </p:spPr>
          <p:txBody>
            <a:bodyPr>
              <a:spAutoFit/>
            </a:bodyPr>
            <a:lstStyle/>
            <a:p>
              <a:pPr>
                <a:defRPr/>
              </a:pPr>
              <a:r>
                <a:rPr lang="en-US" sz="1600" b="1" dirty="0">
                  <a:solidFill>
                    <a:schemeClr val="tx1">
                      <a:lumMod val="75000"/>
                      <a:lumOff val="25000"/>
                    </a:schemeClr>
                  </a:solidFill>
                </a:rPr>
                <a:t>A Typical LTBI Case Requires:</a:t>
              </a: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smtClean="0"/>
              <a:t>Risk Factors</a:t>
            </a:r>
          </a:p>
        </p:txBody>
      </p:sp>
      <p:sp>
        <p:nvSpPr>
          <p:cNvPr id="50179" name="Content Placeholder 2"/>
          <p:cNvSpPr>
            <a:spLocks noGrp="1"/>
          </p:cNvSpPr>
          <p:nvPr>
            <p:ph idx="1"/>
          </p:nvPr>
        </p:nvSpPr>
        <p:spPr>
          <a:xfrm>
            <a:off x="457200" y="1371600"/>
            <a:ext cx="8229600" cy="5029200"/>
          </a:xfrm>
        </p:spPr>
        <p:txBody>
          <a:bodyPr/>
          <a:lstStyle/>
          <a:p>
            <a:pPr marL="0" indent="0">
              <a:defRPr/>
            </a:pPr>
            <a:r>
              <a:rPr lang="en-US" altLang="en-US" dirty="0" smtClean="0"/>
              <a:t>Certain medical conditions and risk factors make it more likely that an individual will progress from LTBI to TB disease: </a:t>
            </a:r>
          </a:p>
          <a:p>
            <a:pPr lvl="1">
              <a:defRPr/>
            </a:pPr>
            <a:r>
              <a:rPr lang="en-US" altLang="en-US" sz="1900" dirty="0" smtClean="0"/>
              <a:t>HIV infection </a:t>
            </a:r>
          </a:p>
          <a:p>
            <a:pPr lvl="1">
              <a:defRPr/>
            </a:pPr>
            <a:r>
              <a:rPr lang="en-US" altLang="en-US" sz="1900" dirty="0" smtClean="0"/>
              <a:t>Substance abuse</a:t>
            </a:r>
          </a:p>
          <a:p>
            <a:pPr lvl="1">
              <a:defRPr/>
            </a:pPr>
            <a:r>
              <a:rPr lang="en-US" altLang="en-US" sz="1900" dirty="0" smtClean="0"/>
              <a:t>Silicosis</a:t>
            </a:r>
          </a:p>
          <a:p>
            <a:pPr lvl="1">
              <a:defRPr/>
            </a:pPr>
            <a:r>
              <a:rPr lang="en-US" altLang="en-US" sz="1900" dirty="0" smtClean="0"/>
              <a:t>Diabetes mellitus</a:t>
            </a:r>
          </a:p>
          <a:p>
            <a:pPr lvl="1">
              <a:defRPr/>
            </a:pPr>
            <a:r>
              <a:rPr lang="en-US" altLang="en-US" sz="1900" dirty="0" smtClean="0"/>
              <a:t>Severe kidney disease</a:t>
            </a:r>
          </a:p>
          <a:p>
            <a:pPr lvl="1">
              <a:defRPr/>
            </a:pPr>
            <a:r>
              <a:rPr lang="en-US" altLang="en-US" sz="1900" dirty="0" smtClean="0"/>
              <a:t>Low body weight</a:t>
            </a:r>
          </a:p>
          <a:p>
            <a:pPr lvl="1">
              <a:defRPr/>
            </a:pPr>
            <a:r>
              <a:rPr lang="en-US" altLang="en-US" sz="1900" dirty="0" smtClean="0"/>
              <a:t>Organ transplants</a:t>
            </a:r>
          </a:p>
          <a:p>
            <a:pPr lvl="1">
              <a:defRPr/>
            </a:pPr>
            <a:r>
              <a:rPr lang="en-US" altLang="en-US" sz="1900" dirty="0" smtClean="0"/>
              <a:t>Head and neck cancer</a:t>
            </a:r>
          </a:p>
          <a:p>
            <a:pPr lvl="1">
              <a:defRPr/>
            </a:pPr>
            <a:r>
              <a:rPr lang="en-US" altLang="en-US" sz="1900" dirty="0" smtClean="0"/>
              <a:t>Medical treatments such as corticosteroids or organ transplant</a:t>
            </a:r>
          </a:p>
          <a:p>
            <a:pPr lvl="1">
              <a:defRPr/>
            </a:pPr>
            <a:r>
              <a:rPr lang="en-US" altLang="en-US" sz="1900" dirty="0" smtClean="0"/>
              <a:t>Specialized treatment for rheumatoid arthritis or Crohn’s disease</a:t>
            </a:r>
          </a:p>
          <a:p>
            <a:pPr>
              <a:defRPr/>
            </a:pPr>
            <a:endParaRPr lang="en-US" altLang="en-US" sz="1800" dirty="0" smtClean="0"/>
          </a:p>
          <a:p>
            <a:pPr>
              <a:buFontTx/>
              <a:buChar char="•"/>
              <a:defRPr/>
            </a:pPr>
            <a:endParaRPr lang="en-US" altLang="en-US" sz="1800"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altLang="en-US" smtClean="0"/>
              <a:t>Key Points</a:t>
            </a:r>
          </a:p>
        </p:txBody>
      </p:sp>
      <p:pic>
        <p:nvPicPr>
          <p:cNvPr id="4" name="Content Placeholder 3"/>
          <p:cNvPicPr>
            <a:picLocks noGrp="1" noChangeAspect="1"/>
          </p:cNvPicPr>
          <p:nvPr>
            <p:ph idx="1"/>
          </p:nvPr>
        </p:nvPicPr>
        <p:blipFill>
          <a:blip r:embed="rId2"/>
          <a:stretch>
            <a:fillRect/>
          </a:stretch>
        </p:blipFill>
        <p:spPr>
          <a:xfrm>
            <a:off x="1981200" y="1143000"/>
            <a:ext cx="5214938" cy="2590800"/>
          </a:xfrm>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5029200" y="3886200"/>
            <a:ext cx="3962400" cy="1946275"/>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rotWithShape="1">
          <a:blip r:embed="rId4"/>
          <a:srcRect t="31379"/>
          <a:stretch/>
        </p:blipFill>
        <p:spPr>
          <a:xfrm>
            <a:off x="152400" y="4114800"/>
            <a:ext cx="4725988" cy="16002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tLang="en-US" smtClean="0"/>
              <a:t>Questions?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smtClean="0"/>
              <a:t>Tuberculosis</a:t>
            </a:r>
          </a:p>
        </p:txBody>
      </p:sp>
      <p:sp>
        <p:nvSpPr>
          <p:cNvPr id="11267" name="Content Placeholder 2"/>
          <p:cNvSpPr>
            <a:spLocks noGrp="1"/>
          </p:cNvSpPr>
          <p:nvPr>
            <p:ph idx="1"/>
          </p:nvPr>
        </p:nvSpPr>
        <p:spPr/>
        <p:txBody>
          <a:bodyPr/>
          <a:lstStyle/>
          <a:p>
            <a:pPr>
              <a:buFontTx/>
              <a:buChar char="•"/>
            </a:pPr>
            <a:r>
              <a:rPr lang="en-US" altLang="en-US" smtClean="0"/>
              <a:t>Tuberculosis (TB) is caused by a bacterium called </a:t>
            </a:r>
            <a:r>
              <a:rPr lang="en-US" altLang="en-US" i="1" smtClean="0"/>
              <a:t>Mycobacterium tuberculosis</a:t>
            </a:r>
            <a:r>
              <a:rPr lang="en-US" altLang="en-US" smtClean="0"/>
              <a:t>. </a:t>
            </a:r>
          </a:p>
          <a:p>
            <a:pPr>
              <a:buFontTx/>
              <a:buChar char="•"/>
            </a:pPr>
            <a:r>
              <a:rPr lang="en-US" altLang="en-US" smtClean="0"/>
              <a:t>The bacteria usually attack the lungs, but TB bacteria can attack any part of the body.</a:t>
            </a:r>
          </a:p>
          <a:p>
            <a:pPr>
              <a:buFontTx/>
              <a:buChar char="•"/>
            </a:pPr>
            <a:r>
              <a:rPr lang="en-US" altLang="en-US" smtClean="0"/>
              <a:t>Not everyone infected with TB bacteria becomes sick.</a:t>
            </a:r>
          </a:p>
          <a:p>
            <a:pPr lvl="1"/>
            <a:r>
              <a:rPr lang="en-US" altLang="en-US" smtClean="0"/>
              <a:t>Latent TB infection (LTBI)</a:t>
            </a:r>
          </a:p>
          <a:p>
            <a:pPr lvl="1"/>
            <a:r>
              <a:rPr lang="en-US" altLang="en-US" smtClean="0"/>
              <a:t>TB disease</a:t>
            </a:r>
          </a:p>
        </p:txBody>
      </p:sp>
      <p:pic>
        <p:nvPicPr>
          <p:cNvPr id="10244" name="Picture 4"/>
          <p:cNvPicPr>
            <a:picLocks noChangeAspect="1"/>
          </p:cNvPicPr>
          <p:nvPr/>
        </p:nvPicPr>
        <p:blipFill>
          <a:blip r:embed="rId3"/>
          <a:srcRect/>
          <a:stretch>
            <a:fillRect/>
          </a:stretch>
        </p:blipFill>
        <p:spPr bwMode="auto">
          <a:xfrm>
            <a:off x="6943725" y="303213"/>
            <a:ext cx="1976438" cy="17700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rotWithShape="1">
          <a:blip r:embed="rId4"/>
          <a:srcRect l="12301" r="14616"/>
          <a:stretch/>
        </p:blipFill>
        <p:spPr>
          <a:xfrm>
            <a:off x="8153400" y="5257800"/>
            <a:ext cx="762000" cy="71755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mtClean="0"/>
              <a:t>LTBI vs. TB Disease</a:t>
            </a:r>
          </a:p>
        </p:txBody>
      </p:sp>
      <p:pic>
        <p:nvPicPr>
          <p:cNvPr id="3" name="Content Placeholder 2"/>
          <p:cNvPicPr>
            <a:picLocks noGrp="1" noChangeAspect="1"/>
          </p:cNvPicPr>
          <p:nvPr>
            <p:ph idx="1"/>
          </p:nvPr>
        </p:nvPicPr>
        <p:blipFill>
          <a:blip r:embed="rId3"/>
          <a:stretch>
            <a:fillRect/>
          </a:stretch>
        </p:blipFill>
        <p:spPr>
          <a:xfrm>
            <a:off x="762000" y="1350963"/>
            <a:ext cx="3965575" cy="3886200"/>
          </a:xfrm>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4"/>
          <a:stretch>
            <a:fillRect/>
          </a:stretch>
        </p:blipFill>
        <p:spPr>
          <a:xfrm>
            <a:off x="5334000" y="1284288"/>
            <a:ext cx="3048000" cy="4017962"/>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Google Shape;116;p7"/>
          <p:cNvSpPr>
            <a:spLocks noGrp="1"/>
          </p:cNvSpPr>
          <p:nvPr>
            <p:ph type="title"/>
          </p:nvPr>
        </p:nvSpPr>
        <p:spPr/>
        <p:txBody>
          <a:bodyPr lIns="91425" tIns="45700" rIns="91425" bIns="45700"/>
          <a:lstStyle/>
          <a:p>
            <a:r>
              <a:rPr lang="en-US" altLang="en-US" smtClean="0"/>
              <a:t>TB Screening, Testing and Treatment of U.S. Healthcare Personnel </a:t>
            </a:r>
          </a:p>
        </p:txBody>
      </p:sp>
      <p:sp>
        <p:nvSpPr>
          <p:cNvPr id="15363" name="Google Shape;117;p7"/>
          <p:cNvSpPr>
            <a:spLocks noGrp="1"/>
          </p:cNvSpPr>
          <p:nvPr>
            <p:ph type="body" idx="1"/>
          </p:nvPr>
        </p:nvSpPr>
        <p:spPr/>
        <p:txBody>
          <a:bodyPr lIns="91425" tIns="45700" rIns="91425" bIns="45700"/>
          <a:lstStyle/>
          <a:p>
            <a:pPr marL="0" indent="0">
              <a:spcBef>
                <a:spcPct val="0"/>
              </a:spcBef>
            </a:pPr>
            <a:r>
              <a:rPr lang="en-US" altLang="en-US" smtClean="0"/>
              <a:t>Updated guidance released in May of 2019 to supplement the 2005 guidelines for preventing the transmission of </a:t>
            </a:r>
            <a:r>
              <a:rPr lang="en-US" altLang="en-US" i="1" smtClean="0"/>
              <a:t>Mycobacterium tuberculosis</a:t>
            </a:r>
            <a:r>
              <a:rPr lang="en-US" altLang="en-US" smtClean="0"/>
              <a:t> in healthcare settings</a:t>
            </a:r>
          </a:p>
        </p:txBody>
      </p:sp>
      <p:pic>
        <p:nvPicPr>
          <p:cNvPr id="119" name="Google Shape;119;p7"/>
          <p:cNvPicPr preferRelativeResize="0"/>
          <p:nvPr/>
        </p:nvPicPr>
        <p:blipFill rotWithShape="1">
          <a:blip r:embed="rId3"/>
          <a:srcRect/>
          <a:stretch/>
        </p:blipFill>
        <p:spPr>
          <a:xfrm>
            <a:off x="685800" y="3124200"/>
            <a:ext cx="7419975" cy="2009775"/>
          </a:xfrm>
          <a:prstGeom prst="rect">
            <a:avLst/>
          </a:prstGeom>
          <a:noFill/>
          <a:ln>
            <a:noFill/>
          </a:ln>
          <a:effectLst>
            <a:outerShdw blurRad="292100" dist="139700" dir="2700000" algn="tl" rotWithShape="0">
              <a:srgbClr val="333333">
                <a:alpha val="64705"/>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mtClean="0"/>
              <a:t>TB in the United States</a:t>
            </a:r>
          </a:p>
        </p:txBody>
      </p:sp>
      <p:pic>
        <p:nvPicPr>
          <p:cNvPr id="4" name="Content Placeholder 3"/>
          <p:cNvPicPr>
            <a:picLocks noGrp="1" noChangeAspect="1"/>
          </p:cNvPicPr>
          <p:nvPr>
            <p:ph idx="1"/>
          </p:nvPr>
        </p:nvPicPr>
        <p:blipFill>
          <a:blip r:embed="rId3"/>
          <a:stretch>
            <a:fillRect/>
          </a:stretch>
        </p:blipFill>
        <p:spPr>
          <a:xfrm>
            <a:off x="615950" y="1219200"/>
            <a:ext cx="8042275" cy="4724400"/>
          </a:xfrm>
          <a:effectLst>
            <a:outerShdw blurRad="292100" dist="139700" dir="2700000" algn="tl" rotWithShape="0">
              <a:srgbClr val="333333">
                <a:alpha val="65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Google Shape;133;p9"/>
          <p:cNvSpPr>
            <a:spLocks noGrp="1"/>
          </p:cNvSpPr>
          <p:nvPr>
            <p:ph type="title"/>
          </p:nvPr>
        </p:nvSpPr>
        <p:spPr/>
        <p:txBody>
          <a:bodyPr lIns="91425" tIns="45700" rIns="91425" bIns="45700"/>
          <a:lstStyle/>
          <a:p>
            <a:r>
              <a:rPr lang="en-US" altLang="en-US" smtClean="0"/>
              <a:t>TB Screening, Testing and Treatment of U.S. Healthcare Personnel </a:t>
            </a:r>
          </a:p>
        </p:txBody>
      </p:sp>
      <p:pic>
        <p:nvPicPr>
          <p:cNvPr id="134" name="Google Shape;134;p9"/>
          <p:cNvPicPr preferRelativeResize="0">
            <a:picLocks noGrp="1"/>
          </p:cNvPicPr>
          <p:nvPr>
            <p:ph type="body" idx="1"/>
          </p:nvPr>
        </p:nvPicPr>
        <p:blipFill rotWithShape="1">
          <a:blip r:embed="rId3"/>
          <a:srcRect l="3847" t="4549" b="3464"/>
          <a:stretch/>
        </p:blipFill>
        <p:spPr>
          <a:xfrm>
            <a:off x="1143000" y="1524000"/>
            <a:ext cx="6934200" cy="4343400"/>
          </a:xfrm>
          <a:effectLst>
            <a:outerShdw blurRad="292100" dist="139700" dir="2700000" algn="tl" rotWithShape="0">
              <a:srgbClr val="333333">
                <a:alpha val="64705"/>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Google Shape;169;p13"/>
          <p:cNvSpPr>
            <a:spLocks noGrp="1"/>
          </p:cNvSpPr>
          <p:nvPr>
            <p:ph type="title"/>
          </p:nvPr>
        </p:nvSpPr>
        <p:spPr/>
        <p:txBody>
          <a:bodyPr lIns="91425" tIns="45700" rIns="91425" bIns="45700"/>
          <a:lstStyle/>
          <a:p>
            <a:r>
              <a:rPr lang="en-US" altLang="en-US" smtClean="0"/>
              <a:t>Baseline Preplacement Screening and Testing</a:t>
            </a:r>
          </a:p>
        </p:txBody>
      </p:sp>
      <p:pic>
        <p:nvPicPr>
          <p:cNvPr id="171" name="Google Shape;171;p13"/>
          <p:cNvPicPr preferRelativeResize="0">
            <a:picLocks noGrp="1"/>
          </p:cNvPicPr>
          <p:nvPr>
            <p:ph type="body" idx="1"/>
          </p:nvPr>
        </p:nvPicPr>
        <p:blipFill rotWithShape="1">
          <a:blip r:embed="rId3"/>
          <a:srcRect t="14504" r="58878"/>
          <a:stretch/>
        </p:blipFill>
        <p:spPr>
          <a:xfrm>
            <a:off x="304800" y="1676400"/>
            <a:ext cx="4457700" cy="4038600"/>
          </a:xfrm>
          <a:effectLst>
            <a:outerShdw blurRad="292100" dist="139700" dir="2700000" algn="tl" rotWithShape="0">
              <a:srgbClr val="333333">
                <a:alpha val="64705"/>
              </a:srgbClr>
            </a:outerShdw>
          </a:effectLst>
        </p:spPr>
      </p:pic>
      <p:pic>
        <p:nvPicPr>
          <p:cNvPr id="5" name="Google Shape;178;p14"/>
          <p:cNvPicPr preferRelativeResize="0">
            <a:picLocks/>
          </p:cNvPicPr>
          <p:nvPr/>
        </p:nvPicPr>
        <p:blipFill rotWithShape="1">
          <a:blip r:embed="rId4"/>
          <a:srcRect/>
          <a:stretch/>
        </p:blipFill>
        <p:spPr bwMode="auto">
          <a:xfrm>
            <a:off x="5067300" y="1676400"/>
            <a:ext cx="3733800" cy="4038600"/>
          </a:xfrm>
          <a:prstGeom prst="rect">
            <a:avLst/>
          </a:prstGeom>
          <a:noFill/>
          <a:ln>
            <a:noFill/>
          </a:ln>
          <a:effectLst>
            <a:outerShdw blurRad="292100" dist="139700" dir="2700000" algn="tl" rotWithShape="0">
              <a:srgbClr val="333333">
                <a:alpha val="64705"/>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smtClean="0"/>
              <a:t>Annual TB Testing</a:t>
            </a:r>
          </a:p>
        </p:txBody>
      </p:sp>
      <p:sp>
        <p:nvSpPr>
          <p:cNvPr id="23555" name="Content Placeholder 4"/>
          <p:cNvSpPr>
            <a:spLocks noGrp="1"/>
          </p:cNvSpPr>
          <p:nvPr>
            <p:ph idx="1"/>
          </p:nvPr>
        </p:nvSpPr>
        <p:spPr>
          <a:xfrm>
            <a:off x="3505200" y="1676400"/>
            <a:ext cx="4953000" cy="4724400"/>
          </a:xfrm>
        </p:spPr>
        <p:txBody>
          <a:bodyPr/>
          <a:lstStyle/>
          <a:p>
            <a:pPr>
              <a:buFontTx/>
              <a:buChar char="•"/>
            </a:pPr>
            <a:r>
              <a:rPr lang="en-US" altLang="en-US" smtClean="0"/>
              <a:t>Certain groups of HCP at high risk of TB exposure at work may still be tested annually (e.g., clinicians working in a TB clinic).</a:t>
            </a:r>
          </a:p>
          <a:p>
            <a:pPr>
              <a:buFontTx/>
              <a:buChar char="•"/>
            </a:pPr>
            <a:r>
              <a:rPr lang="en-US" altLang="en-US" smtClean="0"/>
              <a:t>You will be notified if you are in one of these groups. </a:t>
            </a:r>
          </a:p>
        </p:txBody>
      </p:sp>
      <p:pic>
        <p:nvPicPr>
          <p:cNvPr id="6" name="Content Placeholder 3"/>
          <p:cNvPicPr>
            <a:picLocks noChangeAspect="1"/>
          </p:cNvPicPr>
          <p:nvPr/>
        </p:nvPicPr>
        <p:blipFill>
          <a:blip r:embed="rId3"/>
          <a:stretch>
            <a:fillRect/>
          </a:stretch>
        </p:blipFill>
        <p:spPr bwMode="auto">
          <a:xfrm>
            <a:off x="609600" y="1422400"/>
            <a:ext cx="2667000" cy="4592638"/>
          </a:xfrm>
          <a:prstGeom prst="rect">
            <a:avLst/>
          </a:prstGeom>
          <a:noFill/>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8"/>
  <p:tag name="TPFULLVERSION" val="2.1.0.9"/>
  <p:tag name="TPOS" val="2"/>
  <p:tag name="TPLASTSAVEVERSION" val="6.2 PC"/>
  <p:tag name="TPLASTSAVEPRODUCT" val="TurningPoint web for PowerPoint"/>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10988</TotalTime>
  <Words>2668</Words>
  <Application>Microsoft Office PowerPoint</Application>
  <PresentationFormat>On-screen Show (4:3)</PresentationFormat>
  <Paragraphs>236</Paragraphs>
  <Slides>25</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Trebuchet MS</vt:lpstr>
      <vt:lpstr>Default Design</vt:lpstr>
      <vt:lpstr>Annual Tuberculosis (TB) Education</vt:lpstr>
      <vt:lpstr>Overview</vt:lpstr>
      <vt:lpstr>Tuberculosis</vt:lpstr>
      <vt:lpstr>LTBI vs. TB Disease</vt:lpstr>
      <vt:lpstr>TB Screening, Testing and Treatment of U.S. Healthcare Personnel </vt:lpstr>
      <vt:lpstr>TB in the United States</vt:lpstr>
      <vt:lpstr>TB Screening, Testing and Treatment of U.S. Healthcare Personnel </vt:lpstr>
      <vt:lpstr>Baseline Preplacement Screening and Testing</vt:lpstr>
      <vt:lpstr>Annual TB Testing</vt:lpstr>
      <vt:lpstr>TB Screening/Testing after Exposure</vt:lpstr>
      <vt:lpstr>TB Transmission/Exposure</vt:lpstr>
      <vt:lpstr>TB – Probability of Transmission</vt:lpstr>
      <vt:lpstr>Infection Control</vt:lpstr>
      <vt:lpstr>Administrative Controls</vt:lpstr>
      <vt:lpstr>Environmental Controls</vt:lpstr>
      <vt:lpstr>Respiratory Protection</vt:lpstr>
      <vt:lpstr>TB Incubation Period</vt:lpstr>
      <vt:lpstr>TB Symptoms</vt:lpstr>
      <vt:lpstr>TB Testing and Diagnosis </vt:lpstr>
      <vt:lpstr>TB Testing and Diagnosis </vt:lpstr>
      <vt:lpstr>LTBI Treatment</vt:lpstr>
      <vt:lpstr>Financial and Personal Cost                  of LTBI vs. TB</vt:lpstr>
      <vt:lpstr>Risk Factors</vt:lpstr>
      <vt:lpstr>Key Points</vt:lpstr>
      <vt:lpstr>Questions? </vt:lpstr>
    </vt:vector>
  </TitlesOfParts>
  <Company>VDH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rstepanek</dc:creator>
  <cp:lastModifiedBy>Talesha Sutermeister</cp:lastModifiedBy>
  <cp:revision>155</cp:revision>
  <cp:lastPrinted>2017-09-25T17:37:12Z</cp:lastPrinted>
  <dcterms:created xsi:type="dcterms:W3CDTF">2008-08-05T14:53:59Z</dcterms:created>
  <dcterms:modified xsi:type="dcterms:W3CDTF">2021-06-01T19:42:43Z</dcterms:modified>
</cp:coreProperties>
</file>