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e4bwqIE6NiLXVQnhFUO/rB3gD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DT - Preet </a:t>
            </a:r>
            <a:endParaRPr/>
          </a:p>
          <a:p>
            <a:pPr indent="0" lvl="0" marL="0" rtl="0" algn="l">
              <a:spcBef>
                <a:spcPts val="0"/>
              </a:spcBef>
              <a:spcAft>
                <a:spcPts val="0"/>
              </a:spcAft>
              <a:buNone/>
            </a:pPr>
            <a:r>
              <a:rPr lang="en-US"/>
              <a:t>SVM - Enoc</a:t>
            </a:r>
            <a:endParaRPr/>
          </a:p>
          <a:p>
            <a:pPr indent="0" lvl="0" marL="0" rtl="0" algn="l">
              <a:spcBef>
                <a:spcPts val="0"/>
              </a:spcBef>
              <a:spcAft>
                <a:spcPts val="0"/>
              </a:spcAft>
              <a:buNone/>
            </a:pPr>
            <a:r>
              <a:rPr lang="en-US"/>
              <a:t>KNN- Evelyn </a:t>
            </a:r>
            <a:endParaRPr/>
          </a:p>
        </p:txBody>
      </p:sp>
      <p:sp>
        <p:nvSpPr>
          <p:cNvPr id="158" name="Google Shape;15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Evelyn  9,10,11 </a:t>
            </a:r>
            <a:endParaRPr/>
          </a:p>
        </p:txBody>
      </p:sp>
      <p:sp>
        <p:nvSpPr>
          <p:cNvPr id="173" name="Google Shape;1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Evelyn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Preet </a:t>
            </a:r>
            <a:endParaRPr/>
          </a:p>
        </p:txBody>
      </p:sp>
      <p:sp>
        <p:nvSpPr>
          <p:cNvPr id="193" name="Google Shape;1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Preet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Preet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Enoc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Enoc</a:t>
            </a:r>
            <a:endParaRPr/>
          </a:p>
        </p:txBody>
      </p:sp>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Evelyn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6"/>
          <p:cNvSpPr txBox="1"/>
          <p:nvPr>
            <p:ph type="ctrTitle"/>
          </p:nvPr>
        </p:nvSpPr>
        <p:spPr>
          <a:xfrm>
            <a:off x="762000" y="1524000"/>
            <a:ext cx="10668000" cy="2286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 type="subTitle"/>
          </p:nvPr>
        </p:nvSpPr>
        <p:spPr>
          <a:xfrm>
            <a:off x="762000" y="4571999"/>
            <a:ext cx="10668000" cy="152400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7" name="Google Shape;17;p16"/>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5"/>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 type="body"/>
          </p:nvPr>
        </p:nvSpPr>
        <p:spPr>
          <a:xfrm rot="5400000">
            <a:off x="4186959" y="-1138958"/>
            <a:ext cx="3818083"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2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6"/>
          <p:cNvSpPr txBox="1"/>
          <p:nvPr>
            <p:ph type="title"/>
          </p:nvPr>
        </p:nvSpPr>
        <p:spPr>
          <a:xfrm rot="5400000">
            <a:off x="7619997" y="2286000"/>
            <a:ext cx="5334001" cy="2286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 type="body"/>
          </p:nvPr>
        </p:nvSpPr>
        <p:spPr>
          <a:xfrm rot="5400000">
            <a:off x="1905000" y="-381000"/>
            <a:ext cx="5334001" cy="7619999"/>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26"/>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 name="Google Shape;23;p17"/>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8"/>
          <p:cNvSpPr txBox="1"/>
          <p:nvPr>
            <p:ph type="title"/>
          </p:nvPr>
        </p:nvSpPr>
        <p:spPr>
          <a:xfrm>
            <a:off x="762000" y="1524000"/>
            <a:ext cx="10668000" cy="3038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762000" y="4589463"/>
            <a:ext cx="10668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sz="2400">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762000" y="2285999"/>
            <a:ext cx="5151119"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278879" y="2285999"/>
            <a:ext cx="5151121"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9" name="Shape 39"/>
        <p:cNvGrpSpPr/>
        <p:nvPr/>
      </p:nvGrpSpPr>
      <p:grpSpPr>
        <a:xfrm>
          <a:off x="0" y="0"/>
          <a:ext cx="0" cy="0"/>
          <a:chOff x="0" y="0"/>
          <a:chExt cx="0" cy="0"/>
        </a:xfrm>
      </p:grpSpPr>
      <p:sp>
        <p:nvSpPr>
          <p:cNvPr id="40" name="Google Shape;40;p20"/>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762000" y="2285999"/>
            <a:ext cx="5151119"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762000" y="3048000"/>
            <a:ext cx="5151119"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278878" y="2286000"/>
            <a:ext cx="5151122"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278878" y="3048000"/>
            <a:ext cx="5151122"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762000" y="761998"/>
            <a:ext cx="3810000" cy="15240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5334000" y="762001"/>
            <a:ext cx="6096000" cy="533400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406400" lvl="1" marL="914400" algn="l">
              <a:lnSpc>
                <a:spcPct val="125000"/>
              </a:lnSpc>
              <a:spcBef>
                <a:spcPts val="500"/>
              </a:spcBef>
              <a:spcAft>
                <a:spcPts val="0"/>
              </a:spcAft>
              <a:buClr>
                <a:schemeClr val="lt1"/>
              </a:buClr>
              <a:buSzPts val="2800"/>
              <a:buChar char="•"/>
              <a:defRPr sz="2800"/>
            </a:lvl2pPr>
            <a:lvl3pPr indent="-381000" lvl="2" marL="1371600" algn="l">
              <a:lnSpc>
                <a:spcPct val="125000"/>
              </a:lnSpc>
              <a:spcBef>
                <a:spcPts val="500"/>
              </a:spcBef>
              <a:spcAft>
                <a:spcPts val="0"/>
              </a:spcAft>
              <a:buClr>
                <a:schemeClr val="lt1"/>
              </a:buClr>
              <a:buSzPts val="2400"/>
              <a:buChar char="•"/>
              <a:defRPr sz="2400"/>
            </a:lvl3pPr>
            <a:lvl4pPr indent="-355600" lvl="3" marL="1828800" algn="l">
              <a:lnSpc>
                <a:spcPct val="125000"/>
              </a:lnSpc>
              <a:spcBef>
                <a:spcPts val="500"/>
              </a:spcBef>
              <a:spcAft>
                <a:spcPts val="0"/>
              </a:spcAft>
              <a:buClr>
                <a:schemeClr val="lt1"/>
              </a:buClr>
              <a:buSzPts val="2000"/>
              <a:buChar char="•"/>
              <a:defRPr sz="2000"/>
            </a:lvl4pPr>
            <a:lvl5pPr indent="-355600" lvl="4" marL="2286000" algn="l">
              <a:lnSpc>
                <a:spcPct val="125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0" name="Google Shape;60;p23"/>
          <p:cNvSpPr txBox="1"/>
          <p:nvPr>
            <p:ph idx="2" type="body"/>
          </p:nvPr>
        </p:nvSpPr>
        <p:spPr>
          <a:xfrm>
            <a:off x="762000" y="2286000"/>
            <a:ext cx="38100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762001" y="762000"/>
            <a:ext cx="3809999" cy="1524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5334000" y="762001"/>
            <a:ext cx="6021388" cy="5334000"/>
          </a:xfrm>
          <a:prstGeom prst="rect">
            <a:avLst/>
          </a:prstGeom>
          <a:noFill/>
          <a:ln>
            <a:noFill/>
          </a:ln>
        </p:spPr>
      </p:sp>
      <p:sp>
        <p:nvSpPr>
          <p:cNvPr id="67" name="Google Shape;67;p24"/>
          <p:cNvSpPr txBox="1"/>
          <p:nvPr>
            <p:ph idx="1" type="body"/>
          </p:nvPr>
        </p:nvSpPr>
        <p:spPr>
          <a:xfrm>
            <a:off x="762001" y="2286000"/>
            <a:ext cx="3809999"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5"/>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7" name="Google Shape;7;p15"/>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venir"/>
              <a:ea typeface="Avenir"/>
              <a:cs typeface="Avenir"/>
              <a:sym typeface="Avenir"/>
            </a:endParaRPr>
          </a:p>
        </p:txBody>
      </p:sp>
      <p:sp>
        <p:nvSpPr>
          <p:cNvPr id="8" name="Google Shape;8;p15"/>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 name="Google Shape;9;p15"/>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5"/>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5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25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1" name="Google Shape;11;p1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12" name="Google Shape;12;p1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13" name="Google Shape;13;p15"/>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google.com/search?q=chronic+kidney+disease&amp;sxsrf=ALiCzsbKXQmfLzwELlIAnD6pxgp2gwNDzQ:1669905482292&amp;source=lnms&amp;tbm=isch&amp;sa=X&amp;ved=2ahUKEwj75tHY0tj7AhW-nHIEHS6gBOgQ_AUoAXoECAEQAw#imgrc=C4OG3E4qlSdXU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id="88" name="Google Shape;88;p1"/>
          <p:cNvPicPr preferRelativeResize="0"/>
          <p:nvPr/>
        </p:nvPicPr>
        <p:blipFill rotWithShape="1">
          <a:blip r:embed="rId3">
            <a:alphaModFix/>
          </a:blip>
          <a:srcRect b="6250" l="0" r="0" t="0"/>
          <a:stretch/>
        </p:blipFill>
        <p:spPr>
          <a:xfrm>
            <a:off x="20" y="-1"/>
            <a:ext cx="12191979" cy="6858001"/>
          </a:xfrm>
          <a:custGeom>
            <a:rect b="b" l="l" r="r" t="t"/>
            <a:pathLst>
              <a:path extrusionOk="0" h="6858000" w="12192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a:noFill/>
          <a:ln>
            <a:noFill/>
          </a:ln>
        </p:spPr>
      </p:pic>
      <p:sp>
        <p:nvSpPr>
          <p:cNvPr id="89" name="Google Shape;89;p1"/>
          <p:cNvSpPr/>
          <p:nvPr/>
        </p:nvSpPr>
        <p:spPr>
          <a:xfrm flipH="1">
            <a:off x="5886451" y="529224"/>
            <a:ext cx="6305549" cy="6328777"/>
          </a:xfrm>
          <a:custGeom>
            <a:rect b="b" l="l" r="r" t="t"/>
            <a:pathLst>
              <a:path extrusionOk="0" h="6498740" w="4212773">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90" name="Google Shape;90;p1"/>
          <p:cNvSpPr/>
          <p:nvPr/>
        </p:nvSpPr>
        <p:spPr>
          <a:xfrm flipH="1">
            <a:off x="6061608" y="311727"/>
            <a:ext cx="6130391" cy="6546274"/>
          </a:xfrm>
          <a:custGeom>
            <a:rect b="b" l="l" r="r" t="t"/>
            <a:pathLst>
              <a:path extrusionOk="0" h="6858000" w="2154655">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cap="flat" cmpd="sng" w="19050">
            <a:solidFill>
              <a:srgbClr val="DD7B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91" name="Google Shape;91;p1"/>
          <p:cNvSpPr txBox="1"/>
          <p:nvPr>
            <p:ph idx="1" type="subTitle"/>
          </p:nvPr>
        </p:nvSpPr>
        <p:spPr>
          <a:xfrm>
            <a:off x="7620000" y="4571999"/>
            <a:ext cx="3810000" cy="15240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Clr>
                <a:schemeClr val="lt1"/>
              </a:buClr>
              <a:buSzPts val="2200"/>
              <a:buNone/>
            </a:pPr>
            <a:r>
              <a:rPr lang="en-US" sz="2200"/>
              <a:t>By Preet, Enoc and Evelyn </a:t>
            </a:r>
            <a:endParaRPr/>
          </a:p>
          <a:p>
            <a:pPr indent="0" lvl="0" marL="0" rtl="0" algn="l">
              <a:lnSpc>
                <a:spcPct val="115000"/>
              </a:lnSpc>
              <a:spcBef>
                <a:spcPts val="1000"/>
              </a:spcBef>
              <a:spcAft>
                <a:spcPts val="0"/>
              </a:spcAft>
              <a:buClr>
                <a:schemeClr val="lt1"/>
              </a:buClr>
              <a:buSzPts val="2200"/>
              <a:buNone/>
            </a:pPr>
            <a:r>
              <a:rPr lang="en-US" sz="2200"/>
              <a:t>Professor. Fatima Nafa</a:t>
            </a:r>
            <a:endParaRPr/>
          </a:p>
          <a:p>
            <a:pPr indent="0" lvl="0" marL="0" rtl="0" algn="l">
              <a:lnSpc>
                <a:spcPct val="115000"/>
              </a:lnSpc>
              <a:spcBef>
                <a:spcPts val="1000"/>
              </a:spcBef>
              <a:spcAft>
                <a:spcPts val="0"/>
              </a:spcAft>
              <a:buClr>
                <a:schemeClr val="lt1"/>
              </a:buClr>
              <a:buSzPts val="2200"/>
              <a:buNone/>
            </a:pPr>
            <a:r>
              <a:rPr lang="en-US" sz="2200"/>
              <a:t>CSC455</a:t>
            </a:r>
            <a:r>
              <a:rPr lang="en-US" sz="2200"/>
              <a:t>- Machine Learning </a:t>
            </a:r>
            <a:endParaRPr/>
          </a:p>
        </p:txBody>
      </p:sp>
      <p:sp>
        <p:nvSpPr>
          <p:cNvPr id="92" name="Google Shape;92;p1"/>
          <p:cNvSpPr txBox="1"/>
          <p:nvPr>
            <p:ph type="ctrTitle"/>
          </p:nvPr>
        </p:nvSpPr>
        <p:spPr>
          <a:xfrm>
            <a:off x="7620000" y="2299787"/>
            <a:ext cx="3810000" cy="2286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100"/>
              <a:buFont typeface="Arial"/>
              <a:buNone/>
            </a:pPr>
            <a:r>
              <a:rPr lang="en-US" sz="4100"/>
              <a:t>Chronic Kidney Disease	</a:t>
            </a:r>
            <a:br>
              <a:rPr lang="en-US" sz="4100"/>
            </a:br>
            <a:endParaRPr sz="4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Results </a:t>
            </a:r>
            <a:endParaRPr/>
          </a:p>
        </p:txBody>
      </p:sp>
      <p:grpSp>
        <p:nvGrpSpPr>
          <p:cNvPr id="161" name="Google Shape;161;p27"/>
          <p:cNvGrpSpPr/>
          <p:nvPr/>
        </p:nvGrpSpPr>
        <p:grpSpPr>
          <a:xfrm>
            <a:off x="762000" y="2300181"/>
            <a:ext cx="10668000" cy="3789720"/>
            <a:chOff x="0" y="14181"/>
            <a:chExt cx="10668000" cy="3789720"/>
          </a:xfrm>
        </p:grpSpPr>
        <p:sp>
          <p:nvSpPr>
            <p:cNvPr id="162" name="Google Shape;162;p27"/>
            <p:cNvSpPr/>
            <p:nvPr/>
          </p:nvSpPr>
          <p:spPr>
            <a:xfrm>
              <a:off x="0" y="442221"/>
              <a:ext cx="10668000" cy="730800"/>
            </a:xfrm>
            <a:prstGeom prst="rect">
              <a:avLst/>
            </a:prstGeom>
            <a:solidFill>
              <a:schemeClr val="lt1">
                <a:alpha val="89803"/>
              </a:schemeClr>
            </a:solidFill>
            <a:ln cap="flat" cmpd="sng" w="25400">
              <a:solidFill>
                <a:srgbClr val="CB42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533400" y="14181"/>
              <a:ext cx="7467600" cy="856080"/>
            </a:xfrm>
            <a:prstGeom prst="roundRect">
              <a:avLst>
                <a:gd fmla="val 16667" name="adj"/>
              </a:avLst>
            </a:prstGeom>
            <a:solidFill>
              <a:srgbClr val="CB425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txBox="1"/>
            <p:nvPr/>
          </p:nvSpPr>
          <p:spPr>
            <a:xfrm>
              <a:off x="575190" y="55971"/>
              <a:ext cx="7384020" cy="772500"/>
            </a:xfrm>
            <a:prstGeom prst="rect">
              <a:avLst/>
            </a:prstGeom>
            <a:noFill/>
            <a:ln>
              <a:noFill/>
            </a:ln>
          </p:spPr>
          <p:txBody>
            <a:bodyPr anchorCtr="0" anchor="ctr" bIns="0" lIns="282250" spcFirstLastPara="1" rIns="282250" wrap="square" tIns="0">
              <a:noAutofit/>
            </a:bodyPr>
            <a:lstStyle/>
            <a:p>
              <a:pPr indent="0" lvl="0" marL="0" marR="0" rtl="0" algn="l">
                <a:lnSpc>
                  <a:spcPct val="90000"/>
                </a:lnSpc>
                <a:spcBef>
                  <a:spcPts val="0"/>
                </a:spcBef>
                <a:spcAft>
                  <a:spcPts val="0"/>
                </a:spcAft>
                <a:buClr>
                  <a:srgbClr val="000000"/>
                </a:buClr>
                <a:buSzPts val="2900"/>
                <a:buFont typeface="Arial"/>
                <a:buNone/>
              </a:pPr>
              <a:r>
                <a:rPr b="0" i="0" lang="en-US" sz="2900" u="none" cap="none" strike="noStrike">
                  <a:solidFill>
                    <a:schemeClr val="lt1"/>
                  </a:solidFill>
                  <a:latin typeface="Arial"/>
                  <a:ea typeface="Arial"/>
                  <a:cs typeface="Arial"/>
                  <a:sym typeface="Arial"/>
                </a:rPr>
                <a:t>Decision Tree – 0.95%</a:t>
              </a:r>
              <a:endParaRPr b="0" i="0" sz="2900" u="none" cap="none" strike="noStrike">
                <a:solidFill>
                  <a:schemeClr val="lt1"/>
                </a:solidFill>
                <a:latin typeface="Arial"/>
                <a:ea typeface="Arial"/>
                <a:cs typeface="Arial"/>
                <a:sym typeface="Arial"/>
              </a:endParaRPr>
            </a:p>
          </p:txBody>
        </p:sp>
        <p:sp>
          <p:nvSpPr>
            <p:cNvPr id="165" name="Google Shape;165;p27"/>
            <p:cNvSpPr/>
            <p:nvPr/>
          </p:nvSpPr>
          <p:spPr>
            <a:xfrm>
              <a:off x="0" y="1757661"/>
              <a:ext cx="10668000" cy="730800"/>
            </a:xfrm>
            <a:prstGeom prst="rect">
              <a:avLst/>
            </a:prstGeom>
            <a:solidFill>
              <a:schemeClr val="lt1">
                <a:alpha val="89803"/>
              </a:schemeClr>
            </a:solidFill>
            <a:ln cap="flat" cmpd="sng" w="25400">
              <a:solidFill>
                <a:srgbClr val="CB42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33400" y="1329621"/>
              <a:ext cx="7467600" cy="856080"/>
            </a:xfrm>
            <a:prstGeom prst="roundRect">
              <a:avLst>
                <a:gd fmla="val 16667" name="adj"/>
              </a:avLst>
            </a:prstGeom>
            <a:solidFill>
              <a:srgbClr val="CB425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nvSpPr>
          <p:spPr>
            <a:xfrm>
              <a:off x="575190" y="1371411"/>
              <a:ext cx="7384020" cy="772500"/>
            </a:xfrm>
            <a:prstGeom prst="rect">
              <a:avLst/>
            </a:prstGeom>
            <a:noFill/>
            <a:ln>
              <a:noFill/>
            </a:ln>
          </p:spPr>
          <p:txBody>
            <a:bodyPr anchorCtr="0" anchor="ctr" bIns="0" lIns="282250" spcFirstLastPara="1" rIns="282250" wrap="square" tIns="0">
              <a:noAutofit/>
            </a:bodyPr>
            <a:lstStyle/>
            <a:p>
              <a:pPr indent="0" lvl="0" marL="0" marR="0" rtl="0" algn="l">
                <a:lnSpc>
                  <a:spcPct val="90000"/>
                </a:lnSpc>
                <a:spcBef>
                  <a:spcPts val="0"/>
                </a:spcBef>
                <a:spcAft>
                  <a:spcPts val="0"/>
                </a:spcAft>
                <a:buClr>
                  <a:srgbClr val="000000"/>
                </a:buClr>
                <a:buSzPts val="2900"/>
                <a:buFont typeface="Arial"/>
                <a:buNone/>
              </a:pPr>
              <a:r>
                <a:rPr b="0" i="0" lang="en-US" sz="2900" u="none" cap="none" strike="noStrike">
                  <a:solidFill>
                    <a:schemeClr val="lt1"/>
                  </a:solidFill>
                  <a:latin typeface="Arial"/>
                  <a:ea typeface="Arial"/>
                  <a:cs typeface="Arial"/>
                  <a:sym typeface="Arial"/>
                </a:rPr>
                <a:t>SVM – 0.97%</a:t>
              </a:r>
              <a:endParaRPr b="0" i="0" sz="2900" u="none" cap="none" strike="noStrike">
                <a:solidFill>
                  <a:schemeClr val="lt1"/>
                </a:solidFill>
                <a:latin typeface="Arial"/>
                <a:ea typeface="Arial"/>
                <a:cs typeface="Arial"/>
                <a:sym typeface="Arial"/>
              </a:endParaRPr>
            </a:p>
          </p:txBody>
        </p:sp>
        <p:sp>
          <p:nvSpPr>
            <p:cNvPr id="168" name="Google Shape;168;p27"/>
            <p:cNvSpPr/>
            <p:nvPr/>
          </p:nvSpPr>
          <p:spPr>
            <a:xfrm>
              <a:off x="0" y="3073101"/>
              <a:ext cx="10668000" cy="730800"/>
            </a:xfrm>
            <a:prstGeom prst="rect">
              <a:avLst/>
            </a:prstGeom>
            <a:solidFill>
              <a:schemeClr val="lt1">
                <a:alpha val="89803"/>
              </a:schemeClr>
            </a:solidFill>
            <a:ln cap="flat" cmpd="sng" w="25400">
              <a:solidFill>
                <a:srgbClr val="CB42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33400" y="2645061"/>
              <a:ext cx="7467600" cy="856080"/>
            </a:xfrm>
            <a:prstGeom prst="roundRect">
              <a:avLst>
                <a:gd fmla="val 16667" name="adj"/>
              </a:avLst>
            </a:prstGeom>
            <a:solidFill>
              <a:srgbClr val="CB425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nvSpPr>
          <p:spPr>
            <a:xfrm>
              <a:off x="575190" y="2686851"/>
              <a:ext cx="7384020" cy="772500"/>
            </a:xfrm>
            <a:prstGeom prst="rect">
              <a:avLst/>
            </a:prstGeom>
            <a:noFill/>
            <a:ln>
              <a:noFill/>
            </a:ln>
          </p:spPr>
          <p:txBody>
            <a:bodyPr anchorCtr="0" anchor="ctr" bIns="0" lIns="282250" spcFirstLastPara="1" rIns="282250" wrap="square" tIns="0">
              <a:noAutofit/>
            </a:bodyPr>
            <a:lstStyle/>
            <a:p>
              <a:pPr indent="0" lvl="0" marL="0" marR="0" rtl="0" algn="l">
                <a:lnSpc>
                  <a:spcPct val="90000"/>
                </a:lnSpc>
                <a:spcBef>
                  <a:spcPts val="0"/>
                </a:spcBef>
                <a:spcAft>
                  <a:spcPts val="0"/>
                </a:spcAft>
                <a:buClr>
                  <a:srgbClr val="000000"/>
                </a:buClr>
                <a:buSzPts val="2900"/>
                <a:buFont typeface="Arial"/>
                <a:buNone/>
              </a:pPr>
              <a:r>
                <a:rPr b="0" i="0" lang="en-US" sz="2900" u="none" cap="none" strike="noStrike">
                  <a:solidFill>
                    <a:schemeClr val="lt1"/>
                  </a:solidFill>
                  <a:latin typeface="Arial"/>
                  <a:ea typeface="Arial"/>
                  <a:cs typeface="Arial"/>
                  <a:sym typeface="Arial"/>
                </a:rPr>
                <a:t>KNN w/GridSearchCV 99.52%</a:t>
              </a:r>
              <a:endParaRPr b="0" i="0" sz="29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Discussion </a:t>
            </a:r>
            <a:endParaRPr/>
          </a:p>
        </p:txBody>
      </p:sp>
      <p:sp>
        <p:nvSpPr>
          <p:cNvPr id="176" name="Google Shape;176;p11"/>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5000"/>
              </a:lnSpc>
              <a:spcBef>
                <a:spcPts val="0"/>
              </a:spcBef>
              <a:spcAft>
                <a:spcPts val="0"/>
              </a:spcAft>
              <a:buClr>
                <a:schemeClr val="lt1"/>
              </a:buClr>
              <a:buSzPts val="2800"/>
              <a:buChar char="•"/>
            </a:pPr>
            <a:r>
              <a:rPr b="0" i="0" lang="en-US">
                <a:solidFill>
                  <a:schemeClr val="lt1"/>
                </a:solidFill>
                <a:latin typeface="Arial"/>
                <a:ea typeface="Arial"/>
                <a:cs typeface="Arial"/>
                <a:sym typeface="Arial"/>
              </a:rPr>
              <a:t>This research demonstrates the potential of machine learning for the early diagnosis of CKD. The results of this project are encouraging and suggest that machine learning can be used to develop an accurate model for the early diagnosis of CKD. However, further research is needed to investigate the use of other machine learning algorithms, such as KNN, SVM and decision trees, for the early diagnosis of CKD.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0" name="Shape 180"/>
        <p:cNvGrpSpPr/>
        <p:nvPr/>
      </p:nvGrpSpPr>
      <p:grpSpPr>
        <a:xfrm>
          <a:off x="0" y="0"/>
          <a:ext cx="0" cy="0"/>
          <a:chOff x="0" y="0"/>
          <a:chExt cx="0" cy="0"/>
        </a:xfrm>
      </p:grpSpPr>
      <p:sp>
        <p:nvSpPr>
          <p:cNvPr id="181" name="Google Shape;181;p1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82" name="Google Shape;182;p12"/>
          <p:cNvSpPr/>
          <p:nvPr/>
        </p:nvSpPr>
        <p:spPr>
          <a:xfrm>
            <a:off x="1" y="1"/>
            <a:ext cx="4939897" cy="3809999"/>
          </a:xfrm>
          <a:custGeom>
            <a:rect b="b" l="l" r="r" t="t"/>
            <a:pathLst>
              <a:path extrusionOk="0" h="1934415" w="4939897">
                <a:moveTo>
                  <a:pt x="0" y="0"/>
                </a:moveTo>
                <a:lnTo>
                  <a:pt x="4465929" y="0"/>
                </a:lnTo>
                <a:lnTo>
                  <a:pt x="4488924" y="19060"/>
                </a:lnTo>
                <a:cubicBezTo>
                  <a:pt x="4783094" y="277980"/>
                  <a:pt x="4987466" y="609911"/>
                  <a:pt x="4930284" y="902192"/>
                </a:cubicBezTo>
                <a:cubicBezTo>
                  <a:pt x="4861323" y="1254367"/>
                  <a:pt x="4448191" y="1461726"/>
                  <a:pt x="4062070" y="1639180"/>
                </a:cubicBezTo>
                <a:cubicBezTo>
                  <a:pt x="3741231" y="1786528"/>
                  <a:pt x="3401594" y="1937890"/>
                  <a:pt x="2991177" y="1934355"/>
                </a:cubicBezTo>
                <a:cubicBezTo>
                  <a:pt x="2307904" y="1928562"/>
                  <a:pt x="1665224" y="1509149"/>
                  <a:pt x="1001442" y="1260124"/>
                </a:cubicBezTo>
                <a:cubicBezTo>
                  <a:pt x="806589" y="1187040"/>
                  <a:pt x="560285" y="1124281"/>
                  <a:pt x="294151" y="1060052"/>
                </a:cubicBezTo>
                <a:lnTo>
                  <a:pt x="0" y="989104"/>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Avenir"/>
              <a:ea typeface="Avenir"/>
              <a:cs typeface="Avenir"/>
              <a:sym typeface="Avenir"/>
            </a:endParaRPr>
          </a:p>
        </p:txBody>
      </p:sp>
      <p:sp>
        <p:nvSpPr>
          <p:cNvPr id="183" name="Google Shape;183;p12"/>
          <p:cNvSpPr txBox="1"/>
          <p:nvPr>
            <p:ph type="title"/>
          </p:nvPr>
        </p:nvSpPr>
        <p:spPr>
          <a:xfrm>
            <a:off x="718750" y="762000"/>
            <a:ext cx="3853249" cy="228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Arial"/>
              <a:buNone/>
            </a:pPr>
            <a:r>
              <a:rPr lang="en-US" sz="3200">
                <a:solidFill>
                  <a:srgbClr val="FFFFFF"/>
                </a:solidFill>
              </a:rPr>
              <a:t>Treatments</a:t>
            </a:r>
            <a:endParaRPr/>
          </a:p>
        </p:txBody>
      </p:sp>
      <p:sp>
        <p:nvSpPr>
          <p:cNvPr id="184" name="Google Shape;184;p12"/>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185" name="Google Shape;185;p12"/>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grpSp>
        <p:nvGrpSpPr>
          <p:cNvPr id="186" name="Google Shape;186;p12"/>
          <p:cNvGrpSpPr/>
          <p:nvPr/>
        </p:nvGrpSpPr>
        <p:grpSpPr>
          <a:xfrm>
            <a:off x="5290748" y="771726"/>
            <a:ext cx="6139251" cy="5324274"/>
            <a:chOff x="0" y="0"/>
            <a:chExt cx="6139251" cy="5324274"/>
          </a:xfrm>
        </p:grpSpPr>
        <p:sp>
          <p:nvSpPr>
            <p:cNvPr id="187" name="Google Shape;187;p12"/>
            <p:cNvSpPr/>
            <p:nvPr/>
          </p:nvSpPr>
          <p:spPr>
            <a:xfrm rot="5400000">
              <a:off x="2044981" y="697576"/>
              <a:ext cx="4259419" cy="3929121"/>
            </a:xfrm>
            <a:prstGeom prst="round2SameRect">
              <a:avLst>
                <a:gd fmla="val 16667" name="adj1"/>
                <a:gd fmla="val 0" name="adj2"/>
              </a:avLst>
            </a:prstGeom>
            <a:solidFill>
              <a:srgbClr val="EDCDCF">
                <a:alpha val="89411"/>
              </a:srgbClr>
            </a:solidFill>
            <a:ln cap="flat" cmpd="sng" w="12700">
              <a:solidFill>
                <a:srgbClr val="EDCDC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txBox="1"/>
            <p:nvPr/>
          </p:nvSpPr>
          <p:spPr>
            <a:xfrm>
              <a:off x="2210130" y="724231"/>
              <a:ext cx="3737317" cy="3875811"/>
            </a:xfrm>
            <a:prstGeom prst="rect">
              <a:avLst/>
            </a:prstGeom>
            <a:noFill/>
            <a:ln>
              <a:noFill/>
            </a:ln>
          </p:spPr>
          <p:txBody>
            <a:bodyPr anchorCtr="0" anchor="ctr" bIns="72375" lIns="144775" spcFirstLastPara="1" rIns="144775" wrap="square" tIns="72375">
              <a:noAutofit/>
            </a:bodyPr>
            <a:lstStyle/>
            <a:p>
              <a:pPr indent="-285750" lvl="1" marL="285750" marR="0" rtl="0" algn="l">
                <a:lnSpc>
                  <a:spcPct val="90000"/>
                </a:lnSpc>
                <a:spcBef>
                  <a:spcPts val="0"/>
                </a:spcBef>
                <a:spcAft>
                  <a:spcPts val="0"/>
                </a:spcAft>
                <a:buClr>
                  <a:schemeClr val="lt1"/>
                </a:buClr>
                <a:buSzPts val="3800"/>
                <a:buFont typeface="Avenir"/>
                <a:buChar char="•"/>
              </a:pPr>
              <a:r>
                <a:rPr b="0" i="0" lang="en-US" sz="3800" u="none" cap="none" strike="noStrike">
                  <a:solidFill>
                    <a:schemeClr val="lt1"/>
                  </a:solidFill>
                  <a:latin typeface="Avenir"/>
                  <a:ea typeface="Avenir"/>
                  <a:cs typeface="Avenir"/>
                  <a:sym typeface="Avenir"/>
                </a:rPr>
                <a:t>Dialysis </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570"/>
                </a:spcBef>
                <a:spcAft>
                  <a:spcPts val="0"/>
                </a:spcAft>
                <a:buClr>
                  <a:schemeClr val="lt1"/>
                </a:buClr>
                <a:buSzPts val="3800"/>
                <a:buFont typeface="Avenir"/>
                <a:buChar char="•"/>
              </a:pPr>
              <a:r>
                <a:rPr b="0" i="0" lang="en-US" sz="3800" u="none" cap="none" strike="noStrike">
                  <a:solidFill>
                    <a:schemeClr val="lt1"/>
                  </a:solidFill>
                  <a:latin typeface="Avenir"/>
                  <a:ea typeface="Avenir"/>
                  <a:cs typeface="Avenir"/>
                  <a:sym typeface="Avenir"/>
                </a:rPr>
                <a:t>Kidney Transplant </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570"/>
                </a:spcBef>
                <a:spcAft>
                  <a:spcPts val="0"/>
                </a:spcAft>
                <a:buClr>
                  <a:schemeClr val="lt1"/>
                </a:buClr>
                <a:buSzPts val="3800"/>
                <a:buFont typeface="Avenir"/>
                <a:buChar char="•"/>
              </a:pPr>
              <a:r>
                <a:rPr b="0" i="0" lang="en-US" sz="3800" u="none" cap="none" strike="noStrike">
                  <a:solidFill>
                    <a:schemeClr val="lt1"/>
                  </a:solidFill>
                  <a:latin typeface="Avenir"/>
                  <a:ea typeface="Avenir"/>
                  <a:cs typeface="Avenir"/>
                  <a:sym typeface="Avenir"/>
                </a:rPr>
                <a:t>Hemofiltration</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570"/>
                </a:spcBef>
                <a:spcAft>
                  <a:spcPts val="0"/>
                </a:spcAft>
                <a:buClr>
                  <a:schemeClr val="lt1"/>
                </a:buClr>
                <a:buSzPts val="3800"/>
                <a:buFont typeface="Avenir"/>
                <a:buChar char="•"/>
              </a:pPr>
              <a:r>
                <a:rPr b="0" i="0" lang="en-US" sz="3800" u="none" cap="none" strike="noStrike">
                  <a:solidFill>
                    <a:schemeClr val="lt1"/>
                  </a:solidFill>
                  <a:latin typeface="Avenir"/>
                  <a:ea typeface="Avenir"/>
                  <a:cs typeface="Avenir"/>
                  <a:sym typeface="Avenir"/>
                </a:rPr>
                <a:t>Low protein diet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a:off x="0" y="0"/>
              <a:ext cx="2210130" cy="5324274"/>
            </a:xfrm>
            <a:prstGeom prst="roundRect">
              <a:avLst>
                <a:gd fmla="val 16667" name="adj"/>
              </a:avLst>
            </a:prstGeom>
            <a:solidFill>
              <a:srgbClr val="CB42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txBox="1"/>
            <p:nvPr/>
          </p:nvSpPr>
          <p:spPr>
            <a:xfrm>
              <a:off x="107890" y="107890"/>
              <a:ext cx="1994350" cy="5108494"/>
            </a:xfrm>
            <a:prstGeom prst="rect">
              <a:avLst/>
            </a:prstGeom>
            <a:noFill/>
            <a:ln>
              <a:noFill/>
            </a:ln>
          </p:spPr>
          <p:txBody>
            <a:bodyPr anchorCtr="0" anchor="ctr" bIns="53325" lIns="106675" spcFirstLastPara="1" rIns="106675" wrap="square" tIns="53325">
              <a:noAutofit/>
            </a:bodyPr>
            <a:lstStyle/>
            <a:p>
              <a:pPr indent="0" lvl="0" marL="0" marR="0" rtl="0" algn="ctr">
                <a:lnSpc>
                  <a:spcPct val="90000"/>
                </a:lnSpc>
                <a:spcBef>
                  <a:spcPts val="0"/>
                </a:spcBef>
                <a:spcAft>
                  <a:spcPts val="0"/>
                </a:spcAft>
                <a:buClr>
                  <a:schemeClr val="lt1"/>
                </a:buClr>
                <a:buSzPts val="2800"/>
                <a:buFont typeface="Avenir"/>
                <a:buNone/>
              </a:pPr>
              <a:r>
                <a:rPr b="0" i="0" lang="en-US" sz="2800" u="none" cap="none" strike="noStrike">
                  <a:solidFill>
                    <a:schemeClr val="lt1"/>
                  </a:solidFill>
                  <a:latin typeface="Avenir"/>
                  <a:ea typeface="Avenir"/>
                  <a:cs typeface="Avenir"/>
                  <a:sym typeface="Avenir"/>
                </a:rPr>
                <a:t>For CKD treatments can help but condition can’t be cure.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References </a:t>
            </a:r>
            <a:endParaRPr/>
          </a:p>
        </p:txBody>
      </p:sp>
      <p:sp>
        <p:nvSpPr>
          <p:cNvPr id="196" name="Google Shape;196;p13"/>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Autofit/>
          </a:bodyPr>
          <a:lstStyle/>
          <a:p>
            <a:pPr indent="-342900" lvl="0" marL="457200" rtl="0" algn="ctr">
              <a:lnSpc>
                <a:spcPct val="125000"/>
              </a:lnSpc>
              <a:spcBef>
                <a:spcPts val="0"/>
              </a:spcBef>
              <a:spcAft>
                <a:spcPts val="0"/>
              </a:spcAft>
              <a:buClr>
                <a:schemeClr val="accent2"/>
              </a:buClr>
              <a:buSzPts val="1800"/>
              <a:buFont typeface="Times New Roman"/>
              <a:buChar char="❏"/>
            </a:pPr>
            <a:r>
              <a:rPr lang="en-US" sz="1800">
                <a:solidFill>
                  <a:schemeClr val="accent2"/>
                </a:solidFill>
                <a:latin typeface="Times New Roman"/>
                <a:ea typeface="Times New Roman"/>
                <a:cs typeface="Times New Roman"/>
                <a:sym typeface="Times New Roman"/>
              </a:rPr>
              <a:t>Levey, Andrew S., et al. "Definition and classification of chronic kidney disease: a position statement from Kidney Disease: Improving Global Outcomes (KDIGO)." </a:t>
            </a:r>
            <a:r>
              <a:rPr i="1" lang="en-US" sz="1800">
                <a:solidFill>
                  <a:schemeClr val="accent2"/>
                </a:solidFill>
                <a:latin typeface="Times New Roman"/>
                <a:ea typeface="Times New Roman"/>
                <a:cs typeface="Times New Roman"/>
                <a:sym typeface="Times New Roman"/>
              </a:rPr>
              <a:t>Kidney international</a:t>
            </a:r>
            <a:r>
              <a:rPr lang="en-US" sz="1800">
                <a:solidFill>
                  <a:schemeClr val="accent2"/>
                </a:solidFill>
                <a:latin typeface="Times New Roman"/>
                <a:ea typeface="Times New Roman"/>
                <a:cs typeface="Times New Roman"/>
                <a:sym typeface="Times New Roman"/>
              </a:rPr>
              <a:t> 67.6 (2005): 2089-2100.</a:t>
            </a:r>
            <a:endParaRPr sz="1800">
              <a:solidFill>
                <a:schemeClr val="accent2"/>
              </a:solidFill>
              <a:latin typeface="Times New Roman"/>
              <a:ea typeface="Times New Roman"/>
              <a:cs typeface="Times New Roman"/>
              <a:sym typeface="Times New Roman"/>
            </a:endParaRPr>
          </a:p>
          <a:p>
            <a:pPr indent="0" lvl="0" marL="457200" rtl="0" algn="ctr">
              <a:lnSpc>
                <a:spcPct val="125000"/>
              </a:lnSpc>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342900" lvl="0" marL="457200" rtl="0" algn="ctr">
              <a:lnSpc>
                <a:spcPct val="125000"/>
              </a:lnSpc>
              <a:spcBef>
                <a:spcPts val="0"/>
              </a:spcBef>
              <a:spcAft>
                <a:spcPts val="0"/>
              </a:spcAft>
              <a:buClr>
                <a:schemeClr val="accent2"/>
              </a:buClr>
              <a:buSzPts val="1800"/>
              <a:buFont typeface="Times New Roman"/>
              <a:buChar char="❏"/>
            </a:pPr>
            <a:r>
              <a:rPr lang="en-US" sz="1800">
                <a:solidFill>
                  <a:schemeClr val="accent2"/>
                </a:solidFill>
                <a:latin typeface="Times New Roman"/>
                <a:ea typeface="Times New Roman"/>
                <a:cs typeface="Times New Roman"/>
                <a:sym typeface="Times New Roman"/>
              </a:rPr>
              <a:t>El Nahas, A. Meguid, and Aminu K. Bello. "Chronic kidney disease: the global challenge." </a:t>
            </a:r>
            <a:r>
              <a:rPr i="1" lang="en-US" sz="1800">
                <a:solidFill>
                  <a:schemeClr val="accent2"/>
                </a:solidFill>
                <a:latin typeface="Times New Roman"/>
                <a:ea typeface="Times New Roman"/>
                <a:cs typeface="Times New Roman"/>
                <a:sym typeface="Times New Roman"/>
              </a:rPr>
              <a:t>The lancet</a:t>
            </a:r>
            <a:r>
              <a:rPr lang="en-US" sz="1800">
                <a:solidFill>
                  <a:schemeClr val="accent2"/>
                </a:solidFill>
                <a:latin typeface="Times New Roman"/>
                <a:ea typeface="Times New Roman"/>
                <a:cs typeface="Times New Roman"/>
                <a:sym typeface="Times New Roman"/>
              </a:rPr>
              <a:t> 365.9456 (2005): 331-340.</a:t>
            </a:r>
            <a:endParaRPr sz="1800">
              <a:solidFill>
                <a:schemeClr val="accent2"/>
              </a:solidFill>
              <a:latin typeface="Times New Roman"/>
              <a:ea typeface="Times New Roman"/>
              <a:cs typeface="Times New Roman"/>
              <a:sym typeface="Times New Roman"/>
            </a:endParaRPr>
          </a:p>
          <a:p>
            <a:pPr indent="0" lvl="0" marL="457200" rtl="0" algn="ctr">
              <a:lnSpc>
                <a:spcPct val="125000"/>
              </a:lnSpc>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342900" lvl="0" marL="457200" rtl="0" algn="ctr">
              <a:lnSpc>
                <a:spcPct val="125000"/>
              </a:lnSpc>
              <a:spcBef>
                <a:spcPts val="0"/>
              </a:spcBef>
              <a:spcAft>
                <a:spcPts val="0"/>
              </a:spcAft>
              <a:buClr>
                <a:schemeClr val="accent2"/>
              </a:buClr>
              <a:buSzPts val="1800"/>
              <a:buFont typeface="Times New Roman"/>
              <a:buChar char="❏"/>
            </a:pPr>
            <a:r>
              <a:rPr lang="en-US" sz="1800">
                <a:solidFill>
                  <a:schemeClr val="accent2"/>
                </a:solidFill>
                <a:uFill>
                  <a:noFill/>
                </a:uFill>
                <a:latin typeface="Times New Roman"/>
                <a:ea typeface="Times New Roman"/>
                <a:cs typeface="Times New Roman"/>
                <a:sym typeface="Times New Roman"/>
                <a:hlinkClick r:id="rId3">
                  <a:extLst>
                    <a:ext uri="{A12FA001-AC4F-418D-AE19-62706E023703}">
                      <ahyp:hlinkClr val="tx"/>
                    </a:ext>
                  </a:extLst>
                </a:hlinkClick>
              </a:rPr>
              <a:t>https://www.google.com</a:t>
            </a:r>
            <a:r>
              <a:rPr lang="en-US" sz="1800">
                <a:solidFill>
                  <a:schemeClr val="accent2"/>
                </a:solidFill>
                <a:latin typeface="Times New Roman"/>
                <a:ea typeface="Times New Roman"/>
                <a:cs typeface="Times New Roman"/>
                <a:sym typeface="Times New Roman"/>
              </a:rPr>
              <a:t> (PHOTOS)</a:t>
            </a:r>
            <a:endParaRPr sz="1800">
              <a:solidFill>
                <a:schemeClr val="accent2"/>
              </a:solidFill>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lt1"/>
              </a:buClr>
              <a:buSzPts val="2400"/>
              <a:buNone/>
            </a:pPr>
            <a:r>
              <a:t/>
            </a:r>
            <a:endParaRPr sz="1800">
              <a:solidFill>
                <a:schemeClr val="accent2"/>
              </a:solidFill>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lt1"/>
              </a:buClr>
              <a:buSzPts val="2400"/>
              <a:buNone/>
            </a:pPr>
            <a:r>
              <a:t/>
            </a:r>
            <a:endParaRPr sz="1800">
              <a:solidFill>
                <a:schemeClr val="accent2"/>
              </a:solidFill>
              <a:latin typeface="Times New Roman"/>
              <a:ea typeface="Times New Roman"/>
              <a:cs typeface="Times New Roman"/>
              <a:sym typeface="Times New Roman"/>
            </a:endParaRPr>
          </a:p>
          <a:p>
            <a:pPr indent="0" lvl="0" marL="0" rtl="0" algn="l">
              <a:lnSpc>
                <a:spcPct val="125000"/>
              </a:lnSpc>
              <a:spcBef>
                <a:spcPts val="1000"/>
              </a:spcBef>
              <a:spcAft>
                <a:spcPts val="0"/>
              </a:spcAft>
              <a:buClr>
                <a:schemeClr val="lt1"/>
              </a:buClr>
              <a:buSzPts val="2400"/>
              <a:buNone/>
            </a:pPr>
            <a:r>
              <a:t/>
            </a:r>
            <a:endParaRPr sz="1800">
              <a:solidFill>
                <a:schemeClr val="accent2"/>
              </a:solidFill>
              <a:latin typeface="Times New Roman"/>
              <a:ea typeface="Times New Roman"/>
              <a:cs typeface="Times New Roman"/>
              <a:sym typeface="Times New Roman"/>
            </a:endParaRPr>
          </a:p>
          <a:p>
            <a:pPr indent="-152400" lvl="0" marL="228600" rtl="0" algn="l">
              <a:lnSpc>
                <a:spcPct val="125000"/>
              </a:lnSpc>
              <a:spcBef>
                <a:spcPts val="1000"/>
              </a:spcBef>
              <a:spcAft>
                <a:spcPts val="0"/>
              </a:spcAft>
              <a:buClr>
                <a:schemeClr val="lt1"/>
              </a:buClr>
              <a:buSzPts val="1200"/>
              <a:buNone/>
            </a:pPr>
            <a:r>
              <a:t/>
            </a:r>
            <a:endParaRPr sz="1800">
              <a:solidFill>
                <a:schemeClr val="accent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0" name="Shape 200"/>
        <p:cNvGrpSpPr/>
        <p:nvPr/>
      </p:nvGrpSpPr>
      <p:grpSpPr>
        <a:xfrm>
          <a:off x="0" y="0"/>
          <a:ext cx="0" cy="0"/>
          <a:chOff x="0" y="0"/>
          <a:chExt cx="0" cy="0"/>
        </a:xfrm>
      </p:grpSpPr>
      <p:sp>
        <p:nvSpPr>
          <p:cNvPr id="201" name="Google Shape;201;p14"/>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202" name="Google Shape;202;p14"/>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venir"/>
              <a:ea typeface="Avenir"/>
              <a:cs typeface="Avenir"/>
              <a:sym typeface="Avenir"/>
            </a:endParaRPr>
          </a:p>
        </p:txBody>
      </p:sp>
      <p:sp>
        <p:nvSpPr>
          <p:cNvPr id="203" name="Google Shape;203;p14"/>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04" name="Google Shape;204;p1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Aerial view of a highway near the ocean" id="205" name="Google Shape;205;p14"/>
          <p:cNvPicPr preferRelativeResize="0"/>
          <p:nvPr/>
        </p:nvPicPr>
        <p:blipFill rotWithShape="1">
          <a:blip r:embed="rId3">
            <a:alphaModFix/>
          </a:blip>
          <a:srcRect b="14604" l="0" r="0" t="10489"/>
          <a:stretch/>
        </p:blipFill>
        <p:spPr>
          <a:xfrm>
            <a:off x="20" y="10"/>
            <a:ext cx="12207220" cy="6857990"/>
          </a:xfrm>
          <a:prstGeom prst="rect">
            <a:avLst/>
          </a:prstGeom>
          <a:noFill/>
          <a:ln>
            <a:noFill/>
          </a:ln>
        </p:spPr>
      </p:pic>
      <p:sp>
        <p:nvSpPr>
          <p:cNvPr id="206" name="Google Shape;206;p14"/>
          <p:cNvSpPr/>
          <p:nvPr/>
        </p:nvSpPr>
        <p:spPr>
          <a:xfrm>
            <a:off x="3" y="0"/>
            <a:ext cx="9339206" cy="6858000"/>
          </a:xfrm>
          <a:prstGeom prst="rect">
            <a:avLst/>
          </a:prstGeom>
          <a:gradFill>
            <a:gsLst>
              <a:gs pos="0">
                <a:srgbClr val="000000">
                  <a:alpha val="0"/>
                </a:srgbClr>
              </a:gs>
              <a:gs pos="33000">
                <a:srgbClr val="000000">
                  <a:alpha val="20000"/>
                </a:srgbClr>
              </a:gs>
              <a:gs pos="58000">
                <a:srgbClr val="000000">
                  <a:alpha val="29411"/>
                </a:srgbClr>
              </a:gs>
              <a:gs pos="100000">
                <a:srgbClr val="000000">
                  <a:alpha val="29411"/>
                </a:srgbClr>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07" name="Google Shape;207;p14"/>
          <p:cNvSpPr txBox="1"/>
          <p:nvPr>
            <p:ph type="title"/>
          </p:nvPr>
        </p:nvSpPr>
        <p:spPr>
          <a:xfrm>
            <a:off x="762000" y="1455312"/>
            <a:ext cx="6362700" cy="235468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600"/>
              <a:buFont typeface="Times New Roman"/>
              <a:buNone/>
            </a:pPr>
            <a:r>
              <a:rPr lang="en-US" sz="6600">
                <a:solidFill>
                  <a:schemeClr val="lt1"/>
                </a:solidFill>
                <a:latin typeface="Times New Roman"/>
                <a:ea typeface="Times New Roman"/>
                <a:cs typeface="Times New Roman"/>
                <a:sym typeface="Times New Roman"/>
              </a:rPr>
              <a:t>Thank you </a:t>
            </a:r>
            <a:endParaRPr/>
          </a:p>
        </p:txBody>
      </p:sp>
      <p:sp>
        <p:nvSpPr>
          <p:cNvPr id="208" name="Google Shape;208;p14"/>
          <p:cNvSpPr/>
          <p:nvPr/>
        </p:nvSpPr>
        <p:spPr>
          <a:xfrm flipH="1" rot="-5400000">
            <a:off x="10653162" y="-776838"/>
            <a:ext cx="762001"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venir"/>
              <a:ea typeface="Avenir"/>
              <a:cs typeface="Avenir"/>
              <a:sym typeface="Avenir"/>
            </a:endParaRPr>
          </a:p>
        </p:txBody>
      </p:sp>
      <p:grpSp>
        <p:nvGrpSpPr>
          <p:cNvPr id="209" name="Google Shape;209;p14"/>
          <p:cNvGrpSpPr/>
          <p:nvPr/>
        </p:nvGrpSpPr>
        <p:grpSpPr>
          <a:xfrm flipH="1">
            <a:off x="0" y="5829359"/>
            <a:ext cx="4333874" cy="1028642"/>
            <a:chOff x="7153921" y="5829359"/>
            <a:chExt cx="5038078" cy="1028642"/>
          </a:xfrm>
        </p:grpSpPr>
        <p:sp>
          <p:nvSpPr>
            <p:cNvPr id="210" name="Google Shape;210;p14"/>
            <p:cNvSpPr/>
            <p:nvPr/>
          </p:nvSpPr>
          <p:spPr>
            <a:xfrm>
              <a:off x="7963905" y="5913098"/>
              <a:ext cx="4228094" cy="944903"/>
            </a:xfrm>
            <a:custGeom>
              <a:rect b="b" l="l" r="r" t="t"/>
              <a:pathLst>
                <a:path extrusionOk="0" h="1137038" w="4228094">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venir"/>
                <a:ea typeface="Avenir"/>
                <a:cs typeface="Avenir"/>
                <a:sym typeface="Avenir"/>
              </a:endParaRPr>
            </a:p>
          </p:txBody>
        </p:sp>
        <p:sp>
          <p:nvSpPr>
            <p:cNvPr id="211" name="Google Shape;211;p14"/>
            <p:cNvSpPr/>
            <p:nvPr/>
          </p:nvSpPr>
          <p:spPr>
            <a:xfrm>
              <a:off x="7153921" y="5829359"/>
              <a:ext cx="5038078" cy="1028642"/>
            </a:xfrm>
            <a:custGeom>
              <a:rect b="b" l="l" r="r" t="t"/>
              <a:pathLst>
                <a:path extrusionOk="0" h="1237805" w="5038078">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cap="flat" cmpd="sng" w="19050">
              <a:solidFill>
                <a:srgbClr val="DD7B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07"/>
                                        </p:tgtEl>
                                        <p:attrNameLst>
                                          <p:attrName>style.visibility</p:attrName>
                                        </p:attrNameLst>
                                      </p:cBhvr>
                                      <p:to>
                                        <p:strVal val="visible"/>
                                      </p:to>
                                    </p:set>
                                    <p:animEffect filter="fade" transition="in">
                                      <p:cBhvr>
                                        <p:cTn dur="4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6"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Coin-operated binoculars above Central Park Manhatten" id="98" name="Google Shape;98;p2"/>
          <p:cNvPicPr preferRelativeResize="0"/>
          <p:nvPr/>
        </p:nvPicPr>
        <p:blipFill rotWithShape="1">
          <a:blip r:embed="rId3">
            <a:alphaModFix/>
          </a:blip>
          <a:srcRect b="-1" l="9806" r="41100" t="0"/>
          <a:stretch/>
        </p:blipFill>
        <p:spPr>
          <a:xfrm>
            <a:off x="743802" y="832508"/>
            <a:ext cx="4448352" cy="6025492"/>
          </a:xfrm>
          <a:custGeom>
            <a:rect b="b" l="l" r="r" t="t"/>
            <a:pathLst>
              <a:path extrusionOk="0" h="6025492" w="444835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noFill/>
          <a:ln>
            <a:noFill/>
          </a:ln>
        </p:spPr>
      </p:pic>
      <p:sp>
        <p:nvSpPr>
          <p:cNvPr id="99" name="Google Shape;99;p2"/>
          <p:cNvSpPr/>
          <p:nvPr/>
        </p:nvSpPr>
        <p:spPr>
          <a:xfrm>
            <a:off x="-18197" y="533400"/>
            <a:ext cx="5085498" cy="6329048"/>
          </a:xfrm>
          <a:custGeom>
            <a:rect b="b" l="l" r="r" t="t"/>
            <a:pathLst>
              <a:path extrusionOk="0" h="6029730" w="4448352">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cap="flat" cmpd="sng" w="19050">
            <a:solidFill>
              <a:srgbClr val="DD7B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100" name="Google Shape;100;p2"/>
          <p:cNvSpPr txBox="1"/>
          <p:nvPr>
            <p:ph idx="1" type="body"/>
          </p:nvPr>
        </p:nvSpPr>
        <p:spPr>
          <a:xfrm>
            <a:off x="6096001" y="2151530"/>
            <a:ext cx="5334000" cy="3944472"/>
          </a:xfrm>
          <a:prstGeom prst="rect">
            <a:avLst/>
          </a:prstGeom>
          <a:noFill/>
          <a:ln>
            <a:noFill/>
          </a:ln>
        </p:spPr>
        <p:txBody>
          <a:bodyPr anchorCtr="0" anchor="t" bIns="45700" lIns="91425" spcFirstLastPara="1" rIns="91425" wrap="square" tIns="45700">
            <a:normAutofit fontScale="77500" lnSpcReduction="20000"/>
          </a:bodyPr>
          <a:lstStyle/>
          <a:p>
            <a:pPr indent="-227410" lvl="0" marL="228600" rtl="0" algn="l">
              <a:lnSpc>
                <a:spcPct val="125000"/>
              </a:lnSpc>
              <a:spcBef>
                <a:spcPts val="0"/>
              </a:spcBef>
              <a:spcAft>
                <a:spcPts val="0"/>
              </a:spcAft>
              <a:buClr>
                <a:srgbClr val="FFFFFF"/>
              </a:buClr>
              <a:buSzPct val="100000"/>
              <a:buFont typeface="Arial"/>
              <a:buChar char="•"/>
            </a:pPr>
            <a:r>
              <a:rPr b="0" i="0" lang="en-US" sz="3304" u="none" strike="noStrike">
                <a:solidFill>
                  <a:srgbClr val="FFFFFF"/>
                </a:solidFill>
                <a:latin typeface="Times New Roman"/>
                <a:ea typeface="Times New Roman"/>
                <a:cs typeface="Times New Roman"/>
                <a:sym typeface="Times New Roman"/>
              </a:rPr>
              <a:t>Introduction </a:t>
            </a:r>
            <a:endParaRPr sz="3704"/>
          </a:p>
          <a:p>
            <a:pPr indent="-227410" lvl="0" marL="228600" rtl="0" algn="l">
              <a:lnSpc>
                <a:spcPct val="125000"/>
              </a:lnSpc>
              <a:spcBef>
                <a:spcPts val="0"/>
              </a:spcBef>
              <a:spcAft>
                <a:spcPts val="0"/>
              </a:spcAft>
              <a:buClr>
                <a:srgbClr val="FFFFFF"/>
              </a:buClr>
              <a:buSzPct val="100000"/>
              <a:buFont typeface="Arial"/>
              <a:buChar char="•"/>
            </a:pPr>
            <a:r>
              <a:rPr b="0" i="0" lang="en-US" sz="3304" u="none" strike="noStrike">
                <a:solidFill>
                  <a:srgbClr val="FFFFFF"/>
                </a:solidFill>
                <a:latin typeface="Times New Roman"/>
                <a:ea typeface="Times New Roman"/>
                <a:cs typeface="Times New Roman"/>
                <a:sym typeface="Times New Roman"/>
              </a:rPr>
              <a:t>Related Work</a:t>
            </a:r>
            <a:endParaRPr sz="3704"/>
          </a:p>
          <a:p>
            <a:pPr indent="-227410" lvl="0" marL="228600" rtl="0" algn="l">
              <a:lnSpc>
                <a:spcPct val="125000"/>
              </a:lnSpc>
              <a:spcBef>
                <a:spcPts val="0"/>
              </a:spcBef>
              <a:spcAft>
                <a:spcPts val="0"/>
              </a:spcAft>
              <a:buClr>
                <a:srgbClr val="FFFFFF"/>
              </a:buClr>
              <a:buSzPct val="100000"/>
              <a:buFont typeface="Arial"/>
              <a:buChar char="•"/>
            </a:pPr>
            <a:r>
              <a:rPr b="0" i="0" lang="en-US" sz="3304" u="none" strike="noStrike">
                <a:solidFill>
                  <a:srgbClr val="FFFFFF"/>
                </a:solidFill>
                <a:latin typeface="Times New Roman"/>
                <a:ea typeface="Times New Roman"/>
                <a:cs typeface="Times New Roman"/>
                <a:sym typeface="Times New Roman"/>
              </a:rPr>
              <a:t>Problem Description </a:t>
            </a:r>
            <a:endParaRPr sz="3704"/>
          </a:p>
          <a:p>
            <a:pPr indent="-227410" lvl="0" marL="228600" rtl="0" algn="l">
              <a:lnSpc>
                <a:spcPct val="125000"/>
              </a:lnSpc>
              <a:spcBef>
                <a:spcPts val="0"/>
              </a:spcBef>
              <a:spcAft>
                <a:spcPts val="0"/>
              </a:spcAft>
              <a:buClr>
                <a:srgbClr val="FFFFFF"/>
              </a:buClr>
              <a:buSzPct val="100000"/>
              <a:buFont typeface="Arial"/>
              <a:buChar char="•"/>
            </a:pPr>
            <a:r>
              <a:rPr b="0" i="0" lang="en-US" sz="3304" u="none" strike="noStrike">
                <a:solidFill>
                  <a:srgbClr val="FFFFFF"/>
                </a:solidFill>
                <a:latin typeface="Times New Roman"/>
                <a:ea typeface="Times New Roman"/>
                <a:cs typeface="Times New Roman"/>
                <a:sym typeface="Times New Roman"/>
              </a:rPr>
              <a:t>Data Informa</a:t>
            </a:r>
            <a:r>
              <a:rPr lang="en-US" sz="3304">
                <a:solidFill>
                  <a:srgbClr val="FFFFFF"/>
                </a:solidFill>
                <a:latin typeface="Times New Roman"/>
                <a:ea typeface="Times New Roman"/>
                <a:cs typeface="Times New Roman"/>
                <a:sym typeface="Times New Roman"/>
              </a:rPr>
              <a:t>tion</a:t>
            </a:r>
            <a:endParaRPr sz="3704"/>
          </a:p>
          <a:p>
            <a:pPr indent="-227410" lvl="0" marL="228600" rtl="0" algn="l">
              <a:lnSpc>
                <a:spcPct val="125000"/>
              </a:lnSpc>
              <a:spcBef>
                <a:spcPts val="0"/>
              </a:spcBef>
              <a:spcAft>
                <a:spcPts val="0"/>
              </a:spcAft>
              <a:buClr>
                <a:srgbClr val="FFFFFF"/>
              </a:buClr>
              <a:buSzPct val="100000"/>
              <a:buFont typeface="Arial"/>
              <a:buChar char="•"/>
            </a:pPr>
            <a:r>
              <a:rPr b="0" i="0" lang="en-US" sz="3304" u="none" strike="noStrike">
                <a:solidFill>
                  <a:srgbClr val="FFFFFF"/>
                </a:solidFill>
                <a:latin typeface="Times New Roman"/>
                <a:ea typeface="Times New Roman"/>
                <a:cs typeface="Times New Roman"/>
                <a:sym typeface="Times New Roman"/>
              </a:rPr>
              <a:t>Methodologies </a:t>
            </a:r>
            <a:endParaRPr sz="3704"/>
          </a:p>
          <a:p>
            <a:pPr indent="-227410" lvl="0" marL="228600" rtl="0" algn="l">
              <a:lnSpc>
                <a:spcPct val="125000"/>
              </a:lnSpc>
              <a:spcBef>
                <a:spcPts val="0"/>
              </a:spcBef>
              <a:spcAft>
                <a:spcPts val="0"/>
              </a:spcAft>
              <a:buClr>
                <a:srgbClr val="FFFFFF"/>
              </a:buClr>
              <a:buSzPct val="100000"/>
              <a:buFont typeface="Arial"/>
              <a:buChar char="•"/>
            </a:pPr>
            <a:r>
              <a:rPr b="0" i="0" lang="en-US" sz="3304" u="none" strike="noStrike">
                <a:solidFill>
                  <a:srgbClr val="FFFFFF"/>
                </a:solidFill>
                <a:latin typeface="Times New Roman"/>
                <a:ea typeface="Times New Roman"/>
                <a:cs typeface="Times New Roman"/>
                <a:sym typeface="Times New Roman"/>
              </a:rPr>
              <a:t>Results </a:t>
            </a:r>
            <a:endParaRPr sz="3704"/>
          </a:p>
          <a:p>
            <a:pPr indent="-227410" lvl="0" marL="228600" rtl="0" algn="l">
              <a:lnSpc>
                <a:spcPct val="125000"/>
              </a:lnSpc>
              <a:spcBef>
                <a:spcPts val="0"/>
              </a:spcBef>
              <a:spcAft>
                <a:spcPts val="0"/>
              </a:spcAft>
              <a:buClr>
                <a:srgbClr val="FFFFFF"/>
              </a:buClr>
              <a:buSzPct val="100000"/>
              <a:buFont typeface="Arial"/>
              <a:buChar char="•"/>
            </a:pPr>
            <a:r>
              <a:rPr b="0" i="0" lang="en-US" sz="3304" u="none" strike="noStrike">
                <a:solidFill>
                  <a:srgbClr val="FFFFFF"/>
                </a:solidFill>
                <a:latin typeface="Times New Roman"/>
                <a:ea typeface="Times New Roman"/>
                <a:cs typeface="Times New Roman"/>
                <a:sym typeface="Times New Roman"/>
              </a:rPr>
              <a:t>Discussion </a:t>
            </a:r>
            <a:endParaRPr sz="3704"/>
          </a:p>
          <a:p>
            <a:pPr indent="-227410" lvl="0" marL="228600" rtl="0" algn="l">
              <a:lnSpc>
                <a:spcPct val="125000"/>
              </a:lnSpc>
              <a:spcBef>
                <a:spcPts val="0"/>
              </a:spcBef>
              <a:spcAft>
                <a:spcPts val="0"/>
              </a:spcAft>
              <a:buClr>
                <a:srgbClr val="FFFFFF"/>
              </a:buClr>
              <a:buSzPct val="100000"/>
              <a:buFont typeface="Arial"/>
              <a:buChar char="•"/>
            </a:pPr>
            <a:r>
              <a:rPr b="0" i="0" lang="en-US" sz="3304" u="none" strike="noStrike">
                <a:solidFill>
                  <a:srgbClr val="FFFFFF"/>
                </a:solidFill>
                <a:latin typeface="Times New Roman"/>
                <a:ea typeface="Times New Roman"/>
                <a:cs typeface="Times New Roman"/>
                <a:sym typeface="Times New Roman"/>
              </a:rPr>
              <a:t>References </a:t>
            </a:r>
            <a:endParaRPr sz="3704"/>
          </a:p>
          <a:p>
            <a:pPr indent="-76200" lvl="0" marL="228600" rtl="0" algn="l">
              <a:lnSpc>
                <a:spcPct val="125000"/>
              </a:lnSpc>
              <a:spcBef>
                <a:spcPts val="1000"/>
              </a:spcBef>
              <a:spcAft>
                <a:spcPts val="0"/>
              </a:spcAft>
              <a:buClr>
                <a:schemeClr val="lt1"/>
              </a:buClr>
              <a:buSzPct val="100000"/>
              <a:buNone/>
            </a:pPr>
            <a:r>
              <a:t/>
            </a:r>
            <a:endParaRPr sz="2400"/>
          </a:p>
        </p:txBody>
      </p:sp>
      <p:sp>
        <p:nvSpPr>
          <p:cNvPr id="101" name="Google Shape;101;p2"/>
          <p:cNvSpPr txBox="1"/>
          <p:nvPr>
            <p:ph type="title"/>
          </p:nvPr>
        </p:nvSpPr>
        <p:spPr>
          <a:xfrm>
            <a:off x="6096000" y="1523990"/>
            <a:ext cx="5334000" cy="15240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Overview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CKD </a:t>
            </a:r>
            <a:endParaRPr/>
          </a:p>
        </p:txBody>
      </p:sp>
      <p:sp>
        <p:nvSpPr>
          <p:cNvPr id="107" name="Google Shape;107;p3"/>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chemeClr val="lt1"/>
              </a:buClr>
              <a:buSzPts val="2800"/>
              <a:buChar char="•"/>
            </a:pPr>
            <a:r>
              <a:rPr lang="en-US"/>
              <a:t>Abbreviates to Chronic Kidney Failure – meaning </a:t>
            </a:r>
            <a:r>
              <a:rPr lang="en-US"/>
              <a:t>t</a:t>
            </a:r>
            <a:r>
              <a:rPr lang="en-US"/>
              <a:t>he organ Kidneys are damaged and unable to filter blood. The symptoms of this disease develop slowly, and are not specific. The 3 early stage for this disease are dizziness, edema, and change in urination. </a:t>
            </a:r>
            <a:endParaRPr/>
          </a:p>
        </p:txBody>
      </p:sp>
      <p:sp>
        <p:nvSpPr>
          <p:cNvPr id="108" name="Google Shape;108;p3"/>
          <p:cNvSpPr txBox="1"/>
          <p:nvPr/>
        </p:nvSpPr>
        <p:spPr>
          <a:xfrm>
            <a:off x="8595550" y="3713350"/>
            <a:ext cx="36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2" name="Shape 112"/>
        <p:cNvGrpSpPr/>
        <p:nvPr/>
      </p:nvGrpSpPr>
      <p:grpSpPr>
        <a:xfrm>
          <a:off x="0" y="0"/>
          <a:ext cx="0" cy="0"/>
          <a:chOff x="0" y="0"/>
          <a:chExt cx="0" cy="0"/>
        </a:xfrm>
      </p:grpSpPr>
      <p:sp>
        <p:nvSpPr>
          <p:cNvPr id="113" name="Google Shape;113;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14" name="Google Shape;114;p4"/>
          <p:cNvSpPr/>
          <p:nvPr/>
        </p:nvSpPr>
        <p:spPr>
          <a:xfrm>
            <a:off x="6613174" y="0"/>
            <a:ext cx="5578824" cy="6028256"/>
          </a:xfrm>
          <a:custGeom>
            <a:rect b="b" l="l" r="r" t="t"/>
            <a:pathLst>
              <a:path extrusionOk="0" h="6028256" w="5578824">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15" name="Google Shape;115;p4"/>
          <p:cNvSpPr/>
          <p:nvPr/>
        </p:nvSpPr>
        <p:spPr>
          <a:xfrm flipH="1">
            <a:off x="6487883" y="0"/>
            <a:ext cx="5704117" cy="6096000"/>
          </a:xfrm>
          <a:custGeom>
            <a:rect b="b" l="l" r="r" t="t"/>
            <a:pathLst>
              <a:path extrusionOk="0" h="6096000" w="5704117">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cap="flat" cmpd="sng" w="19050">
            <a:solidFill>
              <a:srgbClr val="DD7B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116" name="Google Shape;116;p4"/>
          <p:cNvSpPr txBox="1"/>
          <p:nvPr>
            <p:ph idx="1" type="body"/>
          </p:nvPr>
        </p:nvSpPr>
        <p:spPr>
          <a:xfrm>
            <a:off x="762000" y="1956816"/>
            <a:ext cx="4431792" cy="4139185"/>
          </a:xfrm>
          <a:prstGeom prst="rect">
            <a:avLst/>
          </a:prstGeom>
          <a:noFill/>
          <a:ln>
            <a:noFill/>
          </a:ln>
        </p:spPr>
        <p:txBody>
          <a:bodyPr anchorCtr="0" anchor="t" bIns="45700" lIns="91425" spcFirstLastPara="1" rIns="91425" wrap="square" tIns="45700">
            <a:normAutofit/>
          </a:bodyPr>
          <a:lstStyle/>
          <a:p>
            <a:pPr indent="-76200" lvl="0" marL="228600" rtl="0" algn="l">
              <a:lnSpc>
                <a:spcPct val="125000"/>
              </a:lnSpc>
              <a:spcBef>
                <a:spcPts val="0"/>
              </a:spcBef>
              <a:spcAft>
                <a:spcPts val="0"/>
              </a:spcAft>
              <a:buClr>
                <a:schemeClr val="lt1"/>
              </a:buClr>
              <a:buSzPts val="2400"/>
              <a:buNone/>
            </a:pPr>
            <a:r>
              <a:t/>
            </a:r>
            <a:endParaRPr sz="2400"/>
          </a:p>
        </p:txBody>
      </p:sp>
      <p:sp>
        <p:nvSpPr>
          <p:cNvPr id="117" name="Google Shape;117;p4"/>
          <p:cNvSpPr txBox="1"/>
          <p:nvPr>
            <p:ph type="title"/>
          </p:nvPr>
        </p:nvSpPr>
        <p:spPr>
          <a:xfrm>
            <a:off x="762000" y="762000"/>
            <a:ext cx="5334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 </a:t>
            </a:r>
            <a:endParaRPr/>
          </a:p>
        </p:txBody>
      </p:sp>
      <p:pic>
        <p:nvPicPr>
          <p:cNvPr descr="Diagram&#10;&#10;Description automatically generated" id="118" name="Google Shape;118;p4"/>
          <p:cNvPicPr preferRelativeResize="0"/>
          <p:nvPr/>
        </p:nvPicPr>
        <p:blipFill rotWithShape="1">
          <a:blip r:embed="rId3">
            <a:alphaModFix/>
          </a:blip>
          <a:srcRect b="0" l="0" r="0" t="0"/>
          <a:stretch/>
        </p:blipFill>
        <p:spPr>
          <a:xfrm>
            <a:off x="0" y="0"/>
            <a:ext cx="12192001" cy="67902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2" name="Shape 122"/>
        <p:cNvGrpSpPr/>
        <p:nvPr/>
      </p:nvGrpSpPr>
      <p:grpSpPr>
        <a:xfrm>
          <a:off x="0" y="0"/>
          <a:ext cx="0" cy="0"/>
          <a:chOff x="0" y="0"/>
          <a:chExt cx="0" cy="0"/>
        </a:xfrm>
      </p:grpSpPr>
      <p:sp>
        <p:nvSpPr>
          <p:cNvPr id="123" name="Google Shape;123;p5"/>
          <p:cNvSpPr/>
          <p:nvPr/>
        </p:nvSpPr>
        <p:spPr>
          <a:xfrm>
            <a:off x="7620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4" name="Google Shape;124;p5"/>
          <p:cNvSpPr/>
          <p:nvPr/>
        </p:nvSpPr>
        <p:spPr>
          <a:xfrm>
            <a:off x="743802" y="832508"/>
            <a:ext cx="4448352" cy="6025492"/>
          </a:xfrm>
          <a:custGeom>
            <a:rect b="b" l="l" r="r" t="t"/>
            <a:pathLst>
              <a:path extrusionOk="0" h="6025492" w="444835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5" name="Google Shape;125;p5"/>
          <p:cNvSpPr/>
          <p:nvPr/>
        </p:nvSpPr>
        <p:spPr>
          <a:xfrm>
            <a:off x="-18197" y="533400"/>
            <a:ext cx="5085498" cy="6329048"/>
          </a:xfrm>
          <a:custGeom>
            <a:rect b="b" l="l" r="r" t="t"/>
            <a:pathLst>
              <a:path extrusionOk="0" h="6029730" w="4448352">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cap="flat" cmpd="sng" w="19050">
            <a:solidFill>
              <a:srgbClr val="DD7B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126" name="Google Shape;126;p5"/>
          <p:cNvSpPr txBox="1"/>
          <p:nvPr>
            <p:ph idx="1" type="body"/>
          </p:nvPr>
        </p:nvSpPr>
        <p:spPr>
          <a:xfrm>
            <a:off x="5126050" y="2430325"/>
            <a:ext cx="6303900" cy="3665700"/>
          </a:xfrm>
          <a:prstGeom prst="rect">
            <a:avLst/>
          </a:prstGeom>
          <a:noFill/>
          <a:ln>
            <a:noFill/>
          </a:ln>
        </p:spPr>
        <p:txBody>
          <a:bodyPr anchorCtr="0" anchor="t" bIns="45700" lIns="91425" spcFirstLastPara="1" rIns="91425" wrap="square" tIns="45700">
            <a:normAutofit/>
          </a:bodyPr>
          <a:lstStyle/>
          <a:p>
            <a:pPr indent="-336550" lvl="0" marL="457200" rtl="0" algn="l">
              <a:lnSpc>
                <a:spcPct val="115000"/>
              </a:lnSpc>
              <a:spcBef>
                <a:spcPts val="0"/>
              </a:spcBef>
              <a:spcAft>
                <a:spcPts val="0"/>
              </a:spcAft>
              <a:buSzPts val="1700"/>
              <a:buChar char="•"/>
            </a:pPr>
            <a:r>
              <a:rPr lang="en-US" sz="1700">
                <a:latin typeface="Arial"/>
                <a:ea typeface="Arial"/>
                <a:cs typeface="Arial"/>
                <a:sym typeface="Arial"/>
              </a:rPr>
              <a:t>Nowadays, the development of tools and methods for monitoring and predicting various diseases has gained researchers’ and clinicians’ interest, focusing on those which commonly occur in human life. Previous studies have used different machine learning algorithms, such as support vector machines, neural networks, KNN, and decision trees, to develop models for the early diagnosis of CKD. Other studies have used machine learning techniques to predict the progression of CKD or to identify novel biomarkers for the disease. </a:t>
            </a:r>
            <a:endParaRPr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p:txBody>
      </p:sp>
      <p:sp>
        <p:nvSpPr>
          <p:cNvPr id="127" name="Google Shape;127;p5"/>
          <p:cNvSpPr txBox="1"/>
          <p:nvPr>
            <p:ph type="title"/>
          </p:nvPr>
        </p:nvSpPr>
        <p:spPr>
          <a:xfrm>
            <a:off x="6029324" y="1523990"/>
            <a:ext cx="5400676" cy="15240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Related Work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Problem Description </a:t>
            </a:r>
            <a:endParaRPr/>
          </a:p>
        </p:txBody>
      </p:sp>
      <p:sp>
        <p:nvSpPr>
          <p:cNvPr id="133" name="Google Shape;133;p7"/>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chemeClr val="lt1"/>
              </a:buClr>
              <a:buSzPts val="2800"/>
              <a:buChar char="•"/>
            </a:pPr>
            <a:r>
              <a:rPr b="0" i="0" lang="en-US">
                <a:solidFill>
                  <a:schemeClr val="lt1"/>
                </a:solidFill>
                <a:latin typeface="Arial"/>
                <a:ea typeface="Arial"/>
                <a:cs typeface="Arial"/>
                <a:sym typeface="Arial"/>
              </a:rPr>
              <a:t>The aim of this project is to develop a machine learning-based model for the early diagnosis of CKD. The model should be able to accurately classify patients as CKD positive or CKD negative, based on their clinical and laboratory data.</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7" name="Shape 137"/>
        <p:cNvGrpSpPr/>
        <p:nvPr/>
      </p:nvGrpSpPr>
      <p:grpSpPr>
        <a:xfrm>
          <a:off x="0" y="0"/>
          <a:ext cx="0" cy="0"/>
          <a:chOff x="0" y="0"/>
          <a:chExt cx="0" cy="0"/>
        </a:xfrm>
      </p:grpSpPr>
      <p:sp>
        <p:nvSpPr>
          <p:cNvPr id="138" name="Google Shape;138;p6"/>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139" name="Google Shape;139;p6"/>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venir"/>
              <a:ea typeface="Avenir"/>
              <a:cs typeface="Avenir"/>
              <a:sym typeface="Avenir"/>
            </a:endParaRPr>
          </a:p>
        </p:txBody>
      </p:sp>
      <p:sp>
        <p:nvSpPr>
          <p:cNvPr id="140" name="Google Shape;140;p6"/>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41" name="Google Shape;141;p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Diagram, shape, arrow&#10;&#10;Description automatically generated" id="142" name="Google Shape;142;p6"/>
          <p:cNvPicPr preferRelativeResize="0"/>
          <p:nvPr>
            <p:ph idx="1" type="body"/>
          </p:nvPr>
        </p:nvPicPr>
        <p:blipFill rotWithShape="1">
          <a:blip r:embed="rId3">
            <a:alphaModFix/>
          </a:blip>
          <a:srcRect b="0" l="0" r="0" t="125"/>
          <a:stretch/>
        </p:blipFill>
        <p:spPr>
          <a:xfrm>
            <a:off x="20" y="10"/>
            <a:ext cx="12207220" cy="6857990"/>
          </a:xfrm>
          <a:prstGeom prst="rect">
            <a:avLst/>
          </a:prstGeom>
          <a:noFill/>
          <a:ln>
            <a:noFill/>
          </a:ln>
        </p:spPr>
      </p:pic>
      <p:sp>
        <p:nvSpPr>
          <p:cNvPr id="143" name="Google Shape;143;p6"/>
          <p:cNvSpPr/>
          <p:nvPr/>
        </p:nvSpPr>
        <p:spPr>
          <a:xfrm>
            <a:off x="3" y="0"/>
            <a:ext cx="9339206" cy="6858000"/>
          </a:xfrm>
          <a:prstGeom prst="rect">
            <a:avLst/>
          </a:prstGeom>
          <a:gradFill>
            <a:gsLst>
              <a:gs pos="0">
                <a:srgbClr val="000000">
                  <a:alpha val="0"/>
                </a:srgbClr>
              </a:gs>
              <a:gs pos="33000">
                <a:srgbClr val="000000">
                  <a:alpha val="20000"/>
                </a:srgbClr>
              </a:gs>
              <a:gs pos="58000">
                <a:srgbClr val="000000">
                  <a:alpha val="29411"/>
                </a:srgbClr>
              </a:gs>
              <a:gs pos="100000">
                <a:srgbClr val="000000">
                  <a:alpha val="29411"/>
                </a:srgbClr>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Data Information </a:t>
            </a:r>
            <a:endParaRPr/>
          </a:p>
        </p:txBody>
      </p:sp>
      <p:sp>
        <p:nvSpPr>
          <p:cNvPr id="149" name="Google Shape;149;p8"/>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fontScale="92500"/>
          </a:bodyPr>
          <a:lstStyle/>
          <a:p>
            <a:pPr indent="0" lvl="0" marL="127000" rtl="0" algn="l">
              <a:lnSpc>
                <a:spcPct val="125000"/>
              </a:lnSpc>
              <a:spcBef>
                <a:spcPts val="0"/>
              </a:spcBef>
              <a:spcAft>
                <a:spcPts val="0"/>
              </a:spcAft>
              <a:buClr>
                <a:srgbClr val="FFFFFF"/>
              </a:buClr>
              <a:buSzPct val="108108"/>
              <a:buNone/>
            </a:pPr>
            <a:r>
              <a:rPr b="0" i="0" lang="en-US" sz="4400" u="none" strike="noStrike">
                <a:solidFill>
                  <a:srgbClr val="FFFFFF"/>
                </a:solidFill>
                <a:latin typeface="Times New Roman"/>
                <a:ea typeface="Times New Roman"/>
                <a:cs typeface="Times New Roman"/>
                <a:sym typeface="Times New Roman"/>
              </a:rPr>
              <a:t>Our data is CSV file </a:t>
            </a:r>
            <a:r>
              <a:rPr lang="en-US" sz="4400">
                <a:solidFill>
                  <a:srgbClr val="FFFFFF"/>
                </a:solidFill>
                <a:latin typeface="Times New Roman"/>
                <a:ea typeface="Times New Roman"/>
                <a:cs typeface="Times New Roman"/>
                <a:sym typeface="Times New Roman"/>
              </a:rPr>
              <a:t>from kaggle.com. The data </a:t>
            </a:r>
            <a:r>
              <a:rPr b="0" i="0" lang="en-US" sz="4400" u="none" strike="noStrike">
                <a:solidFill>
                  <a:srgbClr val="FFFFFF"/>
                </a:solidFill>
                <a:latin typeface="Times New Roman"/>
                <a:ea typeface="Times New Roman"/>
                <a:cs typeface="Times New Roman"/>
                <a:sym typeface="Times New Roman"/>
              </a:rPr>
              <a:t>has 400 rows for patients and 26 columns for the diagnosis. </a:t>
            </a:r>
            <a:endParaRPr b="0" i="0" sz="4400" u="none" strike="noStrike">
              <a:solidFill>
                <a:srgbClr val="000000"/>
              </a:solidFill>
              <a:latin typeface="Times New Roman"/>
              <a:ea typeface="Times New Roman"/>
              <a:cs typeface="Times New Roman"/>
              <a:sym typeface="Times New Roman"/>
            </a:endParaRPr>
          </a:p>
          <a:p>
            <a:pPr indent="0" lvl="0" marL="0" rtl="0" algn="l">
              <a:lnSpc>
                <a:spcPct val="125000"/>
              </a:lnSpc>
              <a:spcBef>
                <a:spcPts val="1000"/>
              </a:spcBef>
              <a:spcAft>
                <a:spcPts val="0"/>
              </a:spcAft>
              <a:buClr>
                <a:srgbClr val="000000"/>
              </a:buClr>
              <a:buSzPct val="108108"/>
              <a:buNone/>
            </a:pPr>
            <a:br>
              <a:rPr b="0" i="0" lang="en-US" u="none" strike="noStrike">
                <a:solidFill>
                  <a:srgbClr val="000000"/>
                </a:solidFill>
              </a:rPr>
            </a:b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Methodologies </a:t>
            </a:r>
            <a:endParaRPr/>
          </a:p>
        </p:txBody>
      </p:sp>
      <p:sp>
        <p:nvSpPr>
          <p:cNvPr id="155" name="Google Shape;155;p9"/>
          <p:cNvSpPr txBox="1"/>
          <p:nvPr>
            <p:ph idx="1" type="body"/>
          </p:nvPr>
        </p:nvSpPr>
        <p:spPr>
          <a:xfrm>
            <a:off x="762000" y="2018375"/>
            <a:ext cx="10668000" cy="3818100"/>
          </a:xfrm>
          <a:prstGeom prst="rect">
            <a:avLst/>
          </a:prstGeom>
          <a:noFill/>
          <a:ln>
            <a:noFill/>
          </a:ln>
        </p:spPr>
        <p:txBody>
          <a:bodyPr anchorCtr="0" anchor="t" bIns="45700" lIns="91425" spcFirstLastPara="1" rIns="91425" wrap="square" tIns="45700">
            <a:normAutofit fontScale="85000" lnSpcReduction="10000"/>
          </a:bodyPr>
          <a:lstStyle/>
          <a:p>
            <a:pPr indent="-215265" lvl="0" marL="228600" rtl="0" algn="l">
              <a:lnSpc>
                <a:spcPct val="125000"/>
              </a:lnSpc>
              <a:spcBef>
                <a:spcPts val="0"/>
              </a:spcBef>
              <a:spcAft>
                <a:spcPts val="0"/>
              </a:spcAft>
              <a:buClr>
                <a:schemeClr val="lt1"/>
              </a:buClr>
              <a:buSzPct val="100000"/>
              <a:buChar char="•"/>
            </a:pPr>
            <a:r>
              <a:rPr lang="en-US">
                <a:latin typeface="Arial"/>
                <a:ea typeface="Arial"/>
                <a:cs typeface="Arial"/>
                <a:sym typeface="Arial"/>
              </a:rPr>
              <a:t>A machine l</a:t>
            </a:r>
            <a:r>
              <a:rPr b="0" i="0" lang="en-US">
                <a:solidFill>
                  <a:schemeClr val="lt1"/>
                </a:solidFill>
                <a:latin typeface="Arial"/>
                <a:ea typeface="Arial"/>
                <a:cs typeface="Arial"/>
                <a:sym typeface="Arial"/>
              </a:rPr>
              <a:t>earning model will be developed using a supervised learning approach. </a:t>
            </a:r>
            <a:r>
              <a:rPr lang="en-US">
                <a:latin typeface="Arial"/>
                <a:ea typeface="Arial"/>
                <a:cs typeface="Arial"/>
                <a:sym typeface="Arial"/>
              </a:rPr>
              <a:t>The dataset consists of a subset </a:t>
            </a:r>
            <a:r>
              <a:rPr b="0" i="0" lang="en-US">
                <a:solidFill>
                  <a:schemeClr val="lt1"/>
                </a:solidFill>
                <a:latin typeface="Arial"/>
                <a:ea typeface="Arial"/>
                <a:cs typeface="Arial"/>
                <a:sym typeface="Arial"/>
              </a:rPr>
              <a:t>of patients health statistics with CKD, as well </a:t>
            </a:r>
            <a:r>
              <a:rPr lang="en-US">
                <a:latin typeface="Arial"/>
                <a:ea typeface="Arial"/>
                <a:cs typeface="Arial"/>
                <a:sym typeface="Arial"/>
              </a:rPr>
              <a:t>as another subset </a:t>
            </a:r>
            <a:r>
              <a:rPr b="0" i="0" lang="en-US">
                <a:solidFill>
                  <a:schemeClr val="lt1"/>
                </a:solidFill>
                <a:latin typeface="Arial"/>
                <a:ea typeface="Arial"/>
                <a:cs typeface="Arial"/>
                <a:sym typeface="Arial"/>
              </a:rPr>
              <a:t>of healthy patients health records.</a:t>
            </a:r>
            <a:endParaRPr b="0" i="0">
              <a:solidFill>
                <a:schemeClr val="lt1"/>
              </a:solidFill>
              <a:latin typeface="Arial"/>
              <a:ea typeface="Arial"/>
              <a:cs typeface="Arial"/>
              <a:sym typeface="Arial"/>
            </a:endParaRPr>
          </a:p>
          <a:p>
            <a:pPr indent="-215265" lvl="0" marL="228600" rtl="0" algn="l">
              <a:lnSpc>
                <a:spcPct val="125000"/>
              </a:lnSpc>
              <a:spcBef>
                <a:spcPts val="0"/>
              </a:spcBef>
              <a:spcAft>
                <a:spcPts val="0"/>
              </a:spcAft>
              <a:buClr>
                <a:schemeClr val="lt1"/>
              </a:buClr>
              <a:buSzPct val="100000"/>
              <a:buChar char="•"/>
            </a:pPr>
            <a:r>
              <a:rPr b="0" i="0" lang="en-US">
                <a:solidFill>
                  <a:schemeClr val="lt1"/>
                </a:solidFill>
                <a:latin typeface="Arial"/>
                <a:ea typeface="Arial"/>
                <a:cs typeface="Arial"/>
                <a:sym typeface="Arial"/>
              </a:rPr>
              <a:t> The dataset will include clinical and laboratory data, such as age, gender, </a:t>
            </a:r>
            <a:r>
              <a:rPr lang="en-US">
                <a:latin typeface="Arial"/>
                <a:ea typeface="Arial"/>
                <a:cs typeface="Arial"/>
                <a:sym typeface="Arial"/>
              </a:rPr>
              <a:t>etc.</a:t>
            </a:r>
            <a:r>
              <a:rPr b="0" i="0" lang="en-US">
                <a:solidFill>
                  <a:schemeClr val="lt1"/>
                </a:solidFill>
                <a:latin typeface="Arial"/>
                <a:ea typeface="Arial"/>
                <a:cs typeface="Arial"/>
                <a:sym typeface="Arial"/>
              </a:rPr>
              <a:t> Th</a:t>
            </a:r>
            <a:r>
              <a:rPr lang="en-US">
                <a:latin typeface="Arial"/>
                <a:ea typeface="Arial"/>
                <a:cs typeface="Arial"/>
                <a:sym typeface="Arial"/>
              </a:rPr>
              <a:t>ree machine learning models will be applied to the dataset in comparison to determine which models produced higher accuracy scores. These models will be Decision Tree, SVM, and KNN with hypertuning.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ebbleVTI">
  <a:themeElements>
    <a:clrScheme name="AnalogousFromDarkSeedLeftStep">
      <a:dk1>
        <a:srgbClr val="000000"/>
      </a:dk1>
      <a:lt1>
        <a:srgbClr val="FFFFFF"/>
      </a:lt1>
      <a:dk2>
        <a:srgbClr val="1B311F"/>
      </a:dk2>
      <a:lt2>
        <a:srgbClr val="F0F3F3"/>
      </a:lt2>
      <a:accent1>
        <a:srgbClr val="CD4354"/>
      </a:accent1>
      <a:accent2>
        <a:srgbClr val="BB317C"/>
      </a:accent2>
      <a:accent3>
        <a:srgbClr val="CD43C7"/>
      </a:accent3>
      <a:accent4>
        <a:srgbClr val="8731BB"/>
      </a:accent4>
      <a:accent5>
        <a:srgbClr val="6043CD"/>
      </a:accent5>
      <a:accent6>
        <a:srgbClr val="3652BD"/>
      </a:accent6>
      <a:hlink>
        <a:srgbClr val="6F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2022-11-26T02:25:39Z</dcterms:created>
  <dc:creator>Gurpreet Kaur</dc:creator>
</cp:coreProperties>
</file>