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65" r:id="rId3"/>
    <p:sldId id="257" r:id="rId4"/>
    <p:sldId id="259" r:id="rId5"/>
    <p:sldId id="260" r:id="rId6"/>
    <p:sldId id="262" r:id="rId7"/>
    <p:sldId id="263" r:id="rId8"/>
    <p:sldId id="266" r:id="rId9"/>
    <p:sldId id="268" r:id="rId10"/>
    <p:sldId id="269" r:id="rId11"/>
    <p:sldId id="274" r:id="rId12"/>
    <p:sldId id="275" r:id="rId13"/>
    <p:sldId id="270" r:id="rId14"/>
    <p:sldId id="271" r:id="rId15"/>
    <p:sldId id="264" r:id="rId16"/>
    <p:sldId id="276" r:id="rId17"/>
    <p:sldId id="267"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1667" autoAdjust="0"/>
    <p:restoredTop sz="95274" autoAdjust="0"/>
  </p:normalViewPr>
  <p:slideViewPr>
    <p:cSldViewPr snapToGrid="0" snapToObjects="1">
      <p:cViewPr varScale="1">
        <p:scale>
          <a:sx n="68" d="100"/>
          <a:sy n="68" d="100"/>
        </p:scale>
        <p:origin x="240" y="10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1" Type="http://schemas.openxmlformats.org/officeDocument/2006/relationships/image" Target="../media/image4.png"/></Relationships>
</file>

<file path=ppt/diagrams/_rels/data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2.xml.rels><?xml version="1.0" encoding="UTF-8" standalone="yes"?>
<Relationships xmlns="http://schemas.openxmlformats.org/package/2006/relationships"><Relationship Id="rId1" Type="http://schemas.openxmlformats.org/officeDocument/2006/relationships/image" Target="../media/image4.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F87BED-D34C-4F85-941F-485064A513AC}"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0C301E11-EADC-4B4D-9752-E722AF36B982}">
      <dgm:prSet/>
      <dgm:spPr/>
      <dgm:t>
        <a:bodyPr/>
        <a:lstStyle/>
        <a:p>
          <a:r>
            <a:rPr lang="en-US" dirty="0"/>
            <a:t>Naïve</a:t>
          </a:r>
          <a:r>
            <a:rPr lang="en-US" baseline="0" dirty="0"/>
            <a:t> Bayes </a:t>
          </a:r>
          <a:endParaRPr lang="en-US" dirty="0"/>
        </a:p>
      </dgm:t>
    </dgm:pt>
    <dgm:pt modelId="{65FA3A20-9E26-4B10-A5A5-08DD15FE90E4}" type="parTrans" cxnId="{2E4B10EF-7039-4D51-B684-044F521E040B}">
      <dgm:prSet/>
      <dgm:spPr/>
      <dgm:t>
        <a:bodyPr/>
        <a:lstStyle/>
        <a:p>
          <a:endParaRPr lang="en-US"/>
        </a:p>
      </dgm:t>
    </dgm:pt>
    <dgm:pt modelId="{CCDE3580-983A-4A34-958D-ACBA7A7FC979}" type="sibTrans" cxnId="{2E4B10EF-7039-4D51-B684-044F521E040B}">
      <dgm:prSet/>
      <dgm:spPr/>
      <dgm:t>
        <a:bodyPr/>
        <a:lstStyle/>
        <a:p>
          <a:endParaRPr lang="en-US"/>
        </a:p>
      </dgm:t>
    </dgm:pt>
    <dgm:pt modelId="{BD4A1831-77D0-4116-83E5-3D36CF2EEC70}">
      <dgm:prSet/>
      <dgm:spPr/>
      <dgm:t>
        <a:bodyPr/>
        <a:lstStyle/>
        <a:p>
          <a:r>
            <a:rPr lang="en-US" dirty="0"/>
            <a:t>Support Vector Machine</a:t>
          </a:r>
        </a:p>
      </dgm:t>
    </dgm:pt>
    <dgm:pt modelId="{F6D603FE-A442-4136-9292-CC99FD8887F1}" type="parTrans" cxnId="{7FE59AB7-C360-4526-884F-05FB23EC38AC}">
      <dgm:prSet/>
      <dgm:spPr/>
      <dgm:t>
        <a:bodyPr/>
        <a:lstStyle/>
        <a:p>
          <a:endParaRPr lang="en-US"/>
        </a:p>
      </dgm:t>
    </dgm:pt>
    <dgm:pt modelId="{42A9F7B1-9D39-44DF-B5EC-E2F9A2DD6548}" type="sibTrans" cxnId="{7FE59AB7-C360-4526-884F-05FB23EC38AC}">
      <dgm:prSet/>
      <dgm:spPr/>
      <dgm:t>
        <a:bodyPr/>
        <a:lstStyle/>
        <a:p>
          <a:endParaRPr lang="en-US"/>
        </a:p>
      </dgm:t>
    </dgm:pt>
    <dgm:pt modelId="{7F78A672-0B08-4120-A7AB-73AFA5051A2B}">
      <dgm:prSet/>
      <dgm:spPr/>
      <dgm:t>
        <a:bodyPr/>
        <a:lstStyle/>
        <a:p>
          <a:r>
            <a:rPr lang="en-US" dirty="0"/>
            <a:t>K</a:t>
          </a:r>
          <a:r>
            <a:rPr lang="en-US" baseline="0" dirty="0"/>
            <a:t> Nearest Neighbor </a:t>
          </a:r>
          <a:endParaRPr lang="en-US" dirty="0"/>
        </a:p>
      </dgm:t>
    </dgm:pt>
    <dgm:pt modelId="{F2927DFA-0971-4DC7-B7A3-5E69C151000F}" type="parTrans" cxnId="{E4C6854B-05AA-4EEE-BC8A-FCA8B1273191}">
      <dgm:prSet/>
      <dgm:spPr/>
      <dgm:t>
        <a:bodyPr/>
        <a:lstStyle/>
        <a:p>
          <a:endParaRPr lang="en-US"/>
        </a:p>
      </dgm:t>
    </dgm:pt>
    <dgm:pt modelId="{E5F53897-A236-4336-BA3E-F768ACFD7AD8}" type="sibTrans" cxnId="{E4C6854B-05AA-4EEE-BC8A-FCA8B1273191}">
      <dgm:prSet/>
      <dgm:spPr/>
      <dgm:t>
        <a:bodyPr/>
        <a:lstStyle/>
        <a:p>
          <a:endParaRPr lang="en-US"/>
        </a:p>
      </dgm:t>
    </dgm:pt>
    <dgm:pt modelId="{ACF5D0D4-0970-8D48-A007-DB13A1D4DFA0}" type="pres">
      <dgm:prSet presAssocID="{AEF87BED-D34C-4F85-941F-485064A513AC}" presName="hierChild1" presStyleCnt="0">
        <dgm:presLayoutVars>
          <dgm:chPref val="1"/>
          <dgm:dir/>
          <dgm:animOne val="branch"/>
          <dgm:animLvl val="lvl"/>
          <dgm:resizeHandles/>
        </dgm:presLayoutVars>
      </dgm:prSet>
      <dgm:spPr/>
    </dgm:pt>
    <dgm:pt modelId="{08B10B88-03DB-B64F-8FB3-253981A31F2B}" type="pres">
      <dgm:prSet presAssocID="{0C301E11-EADC-4B4D-9752-E722AF36B982}" presName="hierRoot1" presStyleCnt="0"/>
      <dgm:spPr/>
    </dgm:pt>
    <dgm:pt modelId="{6388F950-46B2-4D4D-B988-21548E77D970}" type="pres">
      <dgm:prSet presAssocID="{0C301E11-EADC-4B4D-9752-E722AF36B982}" presName="composite" presStyleCnt="0"/>
      <dgm:spPr/>
    </dgm:pt>
    <dgm:pt modelId="{80D093C5-32DD-A945-AD19-94D1E988812D}" type="pres">
      <dgm:prSet presAssocID="{0C301E11-EADC-4B4D-9752-E722AF36B982}" presName="background" presStyleLbl="node0" presStyleIdx="0" presStyleCnt="3"/>
      <dgm:spPr/>
    </dgm:pt>
    <dgm:pt modelId="{5710C163-9805-B04F-8447-98068C26C1E2}" type="pres">
      <dgm:prSet presAssocID="{0C301E11-EADC-4B4D-9752-E722AF36B982}" presName="text" presStyleLbl="fgAcc0" presStyleIdx="0" presStyleCnt="3" custLinFactNeighborX="-3448" custLinFactNeighborY="1476">
        <dgm:presLayoutVars>
          <dgm:chPref val="3"/>
        </dgm:presLayoutVars>
      </dgm:prSet>
      <dgm:spPr/>
    </dgm:pt>
    <dgm:pt modelId="{F812FDBA-5662-EF4E-BECC-A6D2741FCBEA}" type="pres">
      <dgm:prSet presAssocID="{0C301E11-EADC-4B4D-9752-E722AF36B982}" presName="hierChild2" presStyleCnt="0"/>
      <dgm:spPr/>
    </dgm:pt>
    <dgm:pt modelId="{7C63FDE2-61C3-4B4B-86A0-37215DBBD50B}" type="pres">
      <dgm:prSet presAssocID="{BD4A1831-77D0-4116-83E5-3D36CF2EEC70}" presName="hierRoot1" presStyleCnt="0"/>
      <dgm:spPr/>
    </dgm:pt>
    <dgm:pt modelId="{41D4F383-1F36-FF42-B8B3-19116B1256AF}" type="pres">
      <dgm:prSet presAssocID="{BD4A1831-77D0-4116-83E5-3D36CF2EEC70}" presName="composite" presStyleCnt="0"/>
      <dgm:spPr/>
    </dgm:pt>
    <dgm:pt modelId="{DB70A2F6-8F92-7243-B9CA-90FA108315E7}" type="pres">
      <dgm:prSet presAssocID="{BD4A1831-77D0-4116-83E5-3D36CF2EEC70}" presName="background" presStyleLbl="node0" presStyleIdx="1" presStyleCnt="3"/>
      <dgm:spPr/>
    </dgm:pt>
    <dgm:pt modelId="{4A6C8AF9-AD11-9E4F-8590-89DA4C9D3167}" type="pres">
      <dgm:prSet presAssocID="{BD4A1831-77D0-4116-83E5-3D36CF2EEC70}" presName="text" presStyleLbl="fgAcc0" presStyleIdx="1" presStyleCnt="3">
        <dgm:presLayoutVars>
          <dgm:chPref val="3"/>
        </dgm:presLayoutVars>
      </dgm:prSet>
      <dgm:spPr/>
    </dgm:pt>
    <dgm:pt modelId="{9D32F396-8754-C346-B95B-BE1B6CE3CDED}" type="pres">
      <dgm:prSet presAssocID="{BD4A1831-77D0-4116-83E5-3D36CF2EEC70}" presName="hierChild2" presStyleCnt="0"/>
      <dgm:spPr/>
    </dgm:pt>
    <dgm:pt modelId="{73C20663-AE37-CA41-8D21-D5074452F5B6}" type="pres">
      <dgm:prSet presAssocID="{7F78A672-0B08-4120-A7AB-73AFA5051A2B}" presName="hierRoot1" presStyleCnt="0"/>
      <dgm:spPr/>
    </dgm:pt>
    <dgm:pt modelId="{0474BF27-4799-A34E-826A-62CE53BDF7B8}" type="pres">
      <dgm:prSet presAssocID="{7F78A672-0B08-4120-A7AB-73AFA5051A2B}" presName="composite" presStyleCnt="0"/>
      <dgm:spPr/>
    </dgm:pt>
    <dgm:pt modelId="{7F1027D5-E2CF-5148-811F-AD47887BAE51}" type="pres">
      <dgm:prSet presAssocID="{7F78A672-0B08-4120-A7AB-73AFA5051A2B}" presName="background" presStyleLbl="node0" presStyleIdx="2" presStyleCnt="3"/>
      <dgm:spPr/>
    </dgm:pt>
    <dgm:pt modelId="{B834316A-6F3B-F041-9D5F-B491387A15A5}" type="pres">
      <dgm:prSet presAssocID="{7F78A672-0B08-4120-A7AB-73AFA5051A2B}" presName="text" presStyleLbl="fgAcc0" presStyleIdx="2" presStyleCnt="3">
        <dgm:presLayoutVars>
          <dgm:chPref val="3"/>
        </dgm:presLayoutVars>
      </dgm:prSet>
      <dgm:spPr/>
    </dgm:pt>
    <dgm:pt modelId="{F84DE303-89A5-7E47-9D68-462A423B2EE3}" type="pres">
      <dgm:prSet presAssocID="{7F78A672-0B08-4120-A7AB-73AFA5051A2B}" presName="hierChild2" presStyleCnt="0"/>
      <dgm:spPr/>
    </dgm:pt>
  </dgm:ptLst>
  <dgm:cxnLst>
    <dgm:cxn modelId="{D9A2E506-3D3F-D64A-8AEF-D68F1E211CC3}" type="presOf" srcId="{BD4A1831-77D0-4116-83E5-3D36CF2EEC70}" destId="{4A6C8AF9-AD11-9E4F-8590-89DA4C9D3167}" srcOrd="0" destOrd="0" presId="urn:microsoft.com/office/officeart/2005/8/layout/hierarchy1"/>
    <dgm:cxn modelId="{395D0816-B08B-B048-9F8E-F1D124DC0433}" type="presOf" srcId="{7F78A672-0B08-4120-A7AB-73AFA5051A2B}" destId="{B834316A-6F3B-F041-9D5F-B491387A15A5}" srcOrd="0" destOrd="0" presId="urn:microsoft.com/office/officeart/2005/8/layout/hierarchy1"/>
    <dgm:cxn modelId="{B3B1E226-5129-AF42-8C31-14CFDB66C093}" type="presOf" srcId="{AEF87BED-D34C-4F85-941F-485064A513AC}" destId="{ACF5D0D4-0970-8D48-A007-DB13A1D4DFA0}" srcOrd="0" destOrd="0" presId="urn:microsoft.com/office/officeart/2005/8/layout/hierarchy1"/>
    <dgm:cxn modelId="{E4C6854B-05AA-4EEE-BC8A-FCA8B1273191}" srcId="{AEF87BED-D34C-4F85-941F-485064A513AC}" destId="{7F78A672-0B08-4120-A7AB-73AFA5051A2B}" srcOrd="2" destOrd="0" parTransId="{F2927DFA-0971-4DC7-B7A3-5E69C151000F}" sibTransId="{E5F53897-A236-4336-BA3E-F768ACFD7AD8}"/>
    <dgm:cxn modelId="{7EE4BFB2-2EE1-6E4A-BBBA-A990311CA4D0}" type="presOf" srcId="{0C301E11-EADC-4B4D-9752-E722AF36B982}" destId="{5710C163-9805-B04F-8447-98068C26C1E2}" srcOrd="0" destOrd="0" presId="urn:microsoft.com/office/officeart/2005/8/layout/hierarchy1"/>
    <dgm:cxn modelId="{7FE59AB7-C360-4526-884F-05FB23EC38AC}" srcId="{AEF87BED-D34C-4F85-941F-485064A513AC}" destId="{BD4A1831-77D0-4116-83E5-3D36CF2EEC70}" srcOrd="1" destOrd="0" parTransId="{F6D603FE-A442-4136-9292-CC99FD8887F1}" sibTransId="{42A9F7B1-9D39-44DF-B5EC-E2F9A2DD6548}"/>
    <dgm:cxn modelId="{2E4B10EF-7039-4D51-B684-044F521E040B}" srcId="{AEF87BED-D34C-4F85-941F-485064A513AC}" destId="{0C301E11-EADC-4B4D-9752-E722AF36B982}" srcOrd="0" destOrd="0" parTransId="{65FA3A20-9E26-4B10-A5A5-08DD15FE90E4}" sibTransId="{CCDE3580-983A-4A34-958D-ACBA7A7FC979}"/>
    <dgm:cxn modelId="{CB486BBE-2980-8047-8988-600A864B28D9}" type="presParOf" srcId="{ACF5D0D4-0970-8D48-A007-DB13A1D4DFA0}" destId="{08B10B88-03DB-B64F-8FB3-253981A31F2B}" srcOrd="0" destOrd="0" presId="urn:microsoft.com/office/officeart/2005/8/layout/hierarchy1"/>
    <dgm:cxn modelId="{D8AB6C7A-3553-D34B-BA4E-262200F7C379}" type="presParOf" srcId="{08B10B88-03DB-B64F-8FB3-253981A31F2B}" destId="{6388F950-46B2-4D4D-B988-21548E77D970}" srcOrd="0" destOrd="0" presId="urn:microsoft.com/office/officeart/2005/8/layout/hierarchy1"/>
    <dgm:cxn modelId="{24BE9961-E010-6345-8830-D65E468E521D}" type="presParOf" srcId="{6388F950-46B2-4D4D-B988-21548E77D970}" destId="{80D093C5-32DD-A945-AD19-94D1E988812D}" srcOrd="0" destOrd="0" presId="urn:microsoft.com/office/officeart/2005/8/layout/hierarchy1"/>
    <dgm:cxn modelId="{1AB72DF2-CCC6-A14F-AA98-5B36759E95DE}" type="presParOf" srcId="{6388F950-46B2-4D4D-B988-21548E77D970}" destId="{5710C163-9805-B04F-8447-98068C26C1E2}" srcOrd="1" destOrd="0" presId="urn:microsoft.com/office/officeart/2005/8/layout/hierarchy1"/>
    <dgm:cxn modelId="{F15CC58B-593F-9E47-8644-7D57A2EEC7FE}" type="presParOf" srcId="{08B10B88-03DB-B64F-8FB3-253981A31F2B}" destId="{F812FDBA-5662-EF4E-BECC-A6D2741FCBEA}" srcOrd="1" destOrd="0" presId="urn:microsoft.com/office/officeart/2005/8/layout/hierarchy1"/>
    <dgm:cxn modelId="{635165FB-1E8E-674D-A8BA-0FE62BAC0092}" type="presParOf" srcId="{ACF5D0D4-0970-8D48-A007-DB13A1D4DFA0}" destId="{7C63FDE2-61C3-4B4B-86A0-37215DBBD50B}" srcOrd="1" destOrd="0" presId="urn:microsoft.com/office/officeart/2005/8/layout/hierarchy1"/>
    <dgm:cxn modelId="{1A6F4F0C-9C4C-884A-9355-C8A7D6F02EBA}" type="presParOf" srcId="{7C63FDE2-61C3-4B4B-86A0-37215DBBD50B}" destId="{41D4F383-1F36-FF42-B8B3-19116B1256AF}" srcOrd="0" destOrd="0" presId="urn:microsoft.com/office/officeart/2005/8/layout/hierarchy1"/>
    <dgm:cxn modelId="{029467D5-5AF5-4940-9FCF-0A7040070CA5}" type="presParOf" srcId="{41D4F383-1F36-FF42-B8B3-19116B1256AF}" destId="{DB70A2F6-8F92-7243-B9CA-90FA108315E7}" srcOrd="0" destOrd="0" presId="urn:microsoft.com/office/officeart/2005/8/layout/hierarchy1"/>
    <dgm:cxn modelId="{FC227861-CD32-A640-903A-28A1D6D82660}" type="presParOf" srcId="{41D4F383-1F36-FF42-B8B3-19116B1256AF}" destId="{4A6C8AF9-AD11-9E4F-8590-89DA4C9D3167}" srcOrd="1" destOrd="0" presId="urn:microsoft.com/office/officeart/2005/8/layout/hierarchy1"/>
    <dgm:cxn modelId="{067A4527-AAEC-574B-B89E-9216C763BCCA}" type="presParOf" srcId="{7C63FDE2-61C3-4B4B-86A0-37215DBBD50B}" destId="{9D32F396-8754-C346-B95B-BE1B6CE3CDED}" srcOrd="1" destOrd="0" presId="urn:microsoft.com/office/officeart/2005/8/layout/hierarchy1"/>
    <dgm:cxn modelId="{441EA6A0-0E25-184D-80D1-5388E1A99C29}" type="presParOf" srcId="{ACF5D0D4-0970-8D48-A007-DB13A1D4DFA0}" destId="{73C20663-AE37-CA41-8D21-D5074452F5B6}" srcOrd="2" destOrd="0" presId="urn:microsoft.com/office/officeart/2005/8/layout/hierarchy1"/>
    <dgm:cxn modelId="{8C35258D-005B-EE4F-9458-9FB07237F342}" type="presParOf" srcId="{73C20663-AE37-CA41-8D21-D5074452F5B6}" destId="{0474BF27-4799-A34E-826A-62CE53BDF7B8}" srcOrd="0" destOrd="0" presId="urn:microsoft.com/office/officeart/2005/8/layout/hierarchy1"/>
    <dgm:cxn modelId="{E3E1FFC5-7802-724D-9636-F7B7831D4F9B}" type="presParOf" srcId="{0474BF27-4799-A34E-826A-62CE53BDF7B8}" destId="{7F1027D5-E2CF-5148-811F-AD47887BAE51}" srcOrd="0" destOrd="0" presId="urn:microsoft.com/office/officeart/2005/8/layout/hierarchy1"/>
    <dgm:cxn modelId="{DC5710F7-242F-AF4B-889E-42F90035B5B8}" type="presParOf" srcId="{0474BF27-4799-A34E-826A-62CE53BDF7B8}" destId="{B834316A-6F3B-F041-9D5F-B491387A15A5}" srcOrd="1" destOrd="0" presId="urn:microsoft.com/office/officeart/2005/8/layout/hierarchy1"/>
    <dgm:cxn modelId="{CC4ECD74-5FE0-844B-8885-207821746C03}" type="presParOf" srcId="{73C20663-AE37-CA41-8D21-D5074452F5B6}" destId="{F84DE303-89A5-7E47-9D68-462A423B2EE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D5CE3C-6818-4BDD-A548-948701BC9449}"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ACE20F60-51B5-412C-96AA-8E3E920C4892}">
      <dgm:prSet custT="1"/>
      <dgm:spPr>
        <a:blipFill rotWithShape="0">
          <a:blip xmlns:r="http://schemas.openxmlformats.org/officeDocument/2006/relationships" r:embed="rId1"/>
          <a:srcRect/>
          <a:stretch>
            <a:fillRect l="-8000" r="-8000"/>
          </a:stretch>
        </a:blipFill>
      </dgm:spPr>
      <dgm:t>
        <a:bodyPr/>
        <a:lstStyle/>
        <a:p>
          <a:pPr>
            <a:lnSpc>
              <a:spcPct val="100000"/>
            </a:lnSpc>
          </a:pPr>
          <a:r>
            <a:rPr lang="en-US" sz="3200" dirty="0"/>
            <a:t>We used 3 models and Our goal for using these machine learning to detect phishing URL’s and find the target. we used it to compare the accuracy rate, false positive and negative rate of various algorithms</a:t>
          </a:r>
          <a:r>
            <a:rPr lang="en-US" sz="2800" dirty="0"/>
            <a:t>. </a:t>
          </a:r>
        </a:p>
      </dgm:t>
    </dgm:pt>
    <dgm:pt modelId="{A186ED0F-FA25-410A-8877-23ED9E93D3EC}" type="parTrans" cxnId="{EA4CE71C-C2B4-453A-8E8E-B64C6DE5B718}">
      <dgm:prSet/>
      <dgm:spPr/>
      <dgm:t>
        <a:bodyPr/>
        <a:lstStyle/>
        <a:p>
          <a:endParaRPr lang="en-US"/>
        </a:p>
      </dgm:t>
    </dgm:pt>
    <dgm:pt modelId="{3A554981-D9D5-424E-8F18-3E97778F48F7}" type="sibTrans" cxnId="{EA4CE71C-C2B4-453A-8E8E-B64C6DE5B718}">
      <dgm:prSet/>
      <dgm:spPr/>
      <dgm:t>
        <a:bodyPr/>
        <a:lstStyle/>
        <a:p>
          <a:endParaRPr lang="en-US"/>
        </a:p>
      </dgm:t>
    </dgm:pt>
    <dgm:pt modelId="{2FC56CBE-EAF1-9348-8FB2-2BB7B0C922C6}" type="pres">
      <dgm:prSet presAssocID="{ADD5CE3C-6818-4BDD-A548-948701BC9449}" presName="vert0" presStyleCnt="0">
        <dgm:presLayoutVars>
          <dgm:dir/>
          <dgm:animOne val="branch"/>
          <dgm:animLvl val="lvl"/>
        </dgm:presLayoutVars>
      </dgm:prSet>
      <dgm:spPr/>
    </dgm:pt>
    <dgm:pt modelId="{B8B2085F-B9AB-6A4C-BC27-A080D037FEAE}" type="pres">
      <dgm:prSet presAssocID="{ACE20F60-51B5-412C-96AA-8E3E920C4892}" presName="thickLine" presStyleLbl="alignNode1" presStyleIdx="0" presStyleCnt="1"/>
      <dgm:spPr/>
    </dgm:pt>
    <dgm:pt modelId="{49215F96-2A5E-AA49-ADA9-8F6415FFB58E}" type="pres">
      <dgm:prSet presAssocID="{ACE20F60-51B5-412C-96AA-8E3E920C4892}" presName="horz1" presStyleCnt="0"/>
      <dgm:spPr/>
    </dgm:pt>
    <dgm:pt modelId="{874EA247-590F-DC45-B9A5-D49A05DBDE39}" type="pres">
      <dgm:prSet presAssocID="{ACE20F60-51B5-412C-96AA-8E3E920C4892}" presName="tx1" presStyleLbl="revTx" presStyleIdx="0" presStyleCnt="1"/>
      <dgm:spPr/>
    </dgm:pt>
    <dgm:pt modelId="{A4A4810F-62B8-1340-8707-057509958739}" type="pres">
      <dgm:prSet presAssocID="{ACE20F60-51B5-412C-96AA-8E3E920C4892}" presName="vert1" presStyleCnt="0"/>
      <dgm:spPr/>
    </dgm:pt>
  </dgm:ptLst>
  <dgm:cxnLst>
    <dgm:cxn modelId="{EA4CE71C-C2B4-453A-8E8E-B64C6DE5B718}" srcId="{ADD5CE3C-6818-4BDD-A548-948701BC9449}" destId="{ACE20F60-51B5-412C-96AA-8E3E920C4892}" srcOrd="0" destOrd="0" parTransId="{A186ED0F-FA25-410A-8877-23ED9E93D3EC}" sibTransId="{3A554981-D9D5-424E-8F18-3E97778F48F7}"/>
    <dgm:cxn modelId="{1C742049-A926-9845-A488-E58EA74ADF52}" type="presOf" srcId="{ACE20F60-51B5-412C-96AA-8E3E920C4892}" destId="{874EA247-590F-DC45-B9A5-D49A05DBDE39}" srcOrd="0" destOrd="0" presId="urn:microsoft.com/office/officeart/2008/layout/LinedList"/>
    <dgm:cxn modelId="{EA40B377-D1FA-DA4F-A612-0A421023225E}" type="presOf" srcId="{ADD5CE3C-6818-4BDD-A548-948701BC9449}" destId="{2FC56CBE-EAF1-9348-8FB2-2BB7B0C922C6}" srcOrd="0" destOrd="0" presId="urn:microsoft.com/office/officeart/2008/layout/LinedList"/>
    <dgm:cxn modelId="{11CD027E-77CB-434F-932A-20B78B767DE4}" type="presParOf" srcId="{2FC56CBE-EAF1-9348-8FB2-2BB7B0C922C6}" destId="{B8B2085F-B9AB-6A4C-BC27-A080D037FEAE}" srcOrd="0" destOrd="0" presId="urn:microsoft.com/office/officeart/2008/layout/LinedList"/>
    <dgm:cxn modelId="{2B67DFF4-6AAB-D84C-A5CC-883BE764EABF}" type="presParOf" srcId="{2FC56CBE-EAF1-9348-8FB2-2BB7B0C922C6}" destId="{49215F96-2A5E-AA49-ADA9-8F6415FFB58E}" srcOrd="1" destOrd="0" presId="urn:microsoft.com/office/officeart/2008/layout/LinedList"/>
    <dgm:cxn modelId="{96CFC96B-FE92-4446-AC0B-407B87E41609}" type="presParOf" srcId="{49215F96-2A5E-AA49-ADA9-8F6415FFB58E}" destId="{874EA247-590F-DC45-B9A5-D49A05DBDE39}" srcOrd="0" destOrd="0" presId="urn:microsoft.com/office/officeart/2008/layout/LinedList"/>
    <dgm:cxn modelId="{66E0CA5E-01A2-634B-A6CF-ABA728A4A486}" type="presParOf" srcId="{49215F96-2A5E-AA49-ADA9-8F6415FFB58E}" destId="{A4A4810F-62B8-1340-8707-057509958739}"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A3ABB1-06A5-4452-8E19-B07C6DFA2A0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2BE721D-4C88-4EA3-9EC7-379E69A0888F}">
      <dgm:prSet/>
      <dgm:spPr/>
      <dgm:t>
        <a:bodyPr/>
        <a:lstStyle/>
        <a:p>
          <a:pPr>
            <a:lnSpc>
              <a:spcPct val="100000"/>
            </a:lnSpc>
          </a:pPr>
          <a:r>
            <a:rPr lang="en-US" dirty="0"/>
            <a:t>Simple question  </a:t>
          </a:r>
        </a:p>
      </dgm:t>
    </dgm:pt>
    <dgm:pt modelId="{B8927143-078C-4F15-A829-11A76ACAF6A6}" type="parTrans" cxnId="{1F5C1F5F-06D8-4283-8D19-582C1CCE1BCB}">
      <dgm:prSet/>
      <dgm:spPr/>
      <dgm:t>
        <a:bodyPr/>
        <a:lstStyle/>
        <a:p>
          <a:endParaRPr lang="en-US"/>
        </a:p>
      </dgm:t>
    </dgm:pt>
    <dgm:pt modelId="{D06234BA-5780-46B7-A6D7-44BEFA69F306}" type="sibTrans" cxnId="{1F5C1F5F-06D8-4283-8D19-582C1CCE1BCB}">
      <dgm:prSet/>
      <dgm:spPr/>
      <dgm:t>
        <a:bodyPr/>
        <a:lstStyle/>
        <a:p>
          <a:endParaRPr lang="en-US"/>
        </a:p>
      </dgm:t>
    </dgm:pt>
    <dgm:pt modelId="{D651F25D-26FF-4B03-A858-CDADC815934F}">
      <dgm:prSet/>
      <dgm:spPr/>
      <dgm:t>
        <a:bodyPr/>
        <a:lstStyle/>
        <a:p>
          <a:pPr>
            <a:lnSpc>
              <a:spcPct val="100000"/>
            </a:lnSpc>
          </a:pPr>
          <a:r>
            <a:rPr lang="en-US" dirty="0"/>
            <a:t>How many features will be used?</a:t>
          </a:r>
        </a:p>
      </dgm:t>
    </dgm:pt>
    <dgm:pt modelId="{325A1188-89E5-4423-A1F9-340A6A0F4B5B}" type="parTrans" cxnId="{92B5ABF7-E7AF-48F5-9A2E-8C57CE4DF75A}">
      <dgm:prSet/>
      <dgm:spPr/>
      <dgm:t>
        <a:bodyPr/>
        <a:lstStyle/>
        <a:p>
          <a:endParaRPr lang="en-US"/>
        </a:p>
      </dgm:t>
    </dgm:pt>
    <dgm:pt modelId="{9EFAEC8C-B1A2-4E7A-AFAB-C3F7B64AA975}" type="sibTrans" cxnId="{92B5ABF7-E7AF-48F5-9A2E-8C57CE4DF75A}">
      <dgm:prSet/>
      <dgm:spPr/>
      <dgm:t>
        <a:bodyPr/>
        <a:lstStyle/>
        <a:p>
          <a:endParaRPr lang="en-US"/>
        </a:p>
      </dgm:t>
    </dgm:pt>
    <dgm:pt modelId="{6F4AF71F-316F-45BE-ACC3-C70911CCEA99}">
      <dgm:prSet/>
      <dgm:spPr/>
      <dgm:t>
        <a:bodyPr/>
        <a:lstStyle/>
        <a:p>
          <a:pPr>
            <a:lnSpc>
              <a:spcPct val="100000"/>
            </a:lnSpc>
          </a:pPr>
          <a:r>
            <a:rPr lang="en-US" dirty="0"/>
            <a:t>We have 12 features, but we used 5 to get the results</a:t>
          </a:r>
        </a:p>
      </dgm:t>
    </dgm:pt>
    <dgm:pt modelId="{6B538F71-151E-402A-B993-AD8933D88F23}" type="parTrans" cxnId="{FC847766-CC6C-4BDE-96B3-081D812D6586}">
      <dgm:prSet/>
      <dgm:spPr/>
      <dgm:t>
        <a:bodyPr/>
        <a:lstStyle/>
        <a:p>
          <a:endParaRPr lang="en-US"/>
        </a:p>
      </dgm:t>
    </dgm:pt>
    <dgm:pt modelId="{1DB62E9E-6D1D-49D9-9C4E-6AFBFD492EEE}" type="sibTrans" cxnId="{FC847766-CC6C-4BDE-96B3-081D812D6586}">
      <dgm:prSet/>
      <dgm:spPr/>
      <dgm:t>
        <a:bodyPr/>
        <a:lstStyle/>
        <a:p>
          <a:endParaRPr lang="en-US"/>
        </a:p>
      </dgm:t>
    </dgm:pt>
    <dgm:pt modelId="{56F31EDA-10B5-4A14-9484-A4E971F0B3AE}">
      <dgm:prSet/>
      <dgm:spPr/>
      <dgm:t>
        <a:bodyPr/>
        <a:lstStyle/>
        <a:p>
          <a:pPr>
            <a:lnSpc>
              <a:spcPct val="100000"/>
            </a:lnSpc>
          </a:pPr>
          <a:r>
            <a:rPr lang="en-US" dirty="0"/>
            <a:t>Advanced question </a:t>
          </a:r>
        </a:p>
      </dgm:t>
    </dgm:pt>
    <dgm:pt modelId="{926E97B3-7094-4B42-A4EC-A94313EC9F36}" type="parTrans" cxnId="{29F9DED4-AB4C-4F24-99F8-B1DBE7DD5CB5}">
      <dgm:prSet/>
      <dgm:spPr/>
      <dgm:t>
        <a:bodyPr/>
        <a:lstStyle/>
        <a:p>
          <a:endParaRPr lang="en-US"/>
        </a:p>
      </dgm:t>
    </dgm:pt>
    <dgm:pt modelId="{02F4382E-6367-4ED7-9603-E3C94CADE492}" type="sibTrans" cxnId="{29F9DED4-AB4C-4F24-99F8-B1DBE7DD5CB5}">
      <dgm:prSet/>
      <dgm:spPr/>
      <dgm:t>
        <a:bodyPr/>
        <a:lstStyle/>
        <a:p>
          <a:endParaRPr lang="en-US"/>
        </a:p>
      </dgm:t>
    </dgm:pt>
    <dgm:pt modelId="{CF9B6614-2015-456B-9946-9492EE429A41}">
      <dgm:prSet/>
      <dgm:spPr/>
      <dgm:t>
        <a:bodyPr/>
        <a:lstStyle/>
        <a:p>
          <a:pPr>
            <a:lnSpc>
              <a:spcPct val="100000"/>
            </a:lnSpc>
          </a:pPr>
          <a:r>
            <a:rPr lang="en-US" dirty="0"/>
            <a:t>See who is the target either based on active duration or label ?</a:t>
          </a:r>
        </a:p>
      </dgm:t>
    </dgm:pt>
    <dgm:pt modelId="{BCD1296B-5D43-4705-A2CF-ABED50DF5304}" type="parTrans" cxnId="{49D620AB-6432-4A48-8D41-8C33EE8BF2F4}">
      <dgm:prSet/>
      <dgm:spPr/>
      <dgm:t>
        <a:bodyPr/>
        <a:lstStyle/>
        <a:p>
          <a:endParaRPr lang="en-US"/>
        </a:p>
      </dgm:t>
    </dgm:pt>
    <dgm:pt modelId="{6491E7F6-F3F0-4313-BD30-8E7B2F9AEB9C}" type="sibTrans" cxnId="{49D620AB-6432-4A48-8D41-8C33EE8BF2F4}">
      <dgm:prSet/>
      <dgm:spPr/>
      <dgm:t>
        <a:bodyPr/>
        <a:lstStyle/>
        <a:p>
          <a:endParaRPr lang="en-US"/>
        </a:p>
      </dgm:t>
    </dgm:pt>
    <dgm:pt modelId="{C9ABD735-E09B-43E8-A3A3-3075435DBA5A}">
      <dgm:prSet/>
      <dgm:spPr/>
      <dgm:t>
        <a:bodyPr/>
        <a:lstStyle/>
        <a:p>
          <a:pPr>
            <a:lnSpc>
              <a:spcPct val="100000"/>
            </a:lnSpc>
          </a:pPr>
          <a:r>
            <a:rPr lang="en-US" dirty="0"/>
            <a:t>Based on plotting and heat map it shows that the Label is the target and how features are related to each other. </a:t>
          </a:r>
        </a:p>
      </dgm:t>
    </dgm:pt>
    <dgm:pt modelId="{BBB1293C-8D94-4FD3-A1AF-614A0351C608}" type="parTrans" cxnId="{657555F3-1A7B-46F8-B6C2-8B1B368ABC5B}">
      <dgm:prSet/>
      <dgm:spPr/>
      <dgm:t>
        <a:bodyPr/>
        <a:lstStyle/>
        <a:p>
          <a:endParaRPr lang="en-US"/>
        </a:p>
      </dgm:t>
    </dgm:pt>
    <dgm:pt modelId="{4C35C641-4D1B-4DEF-AA84-9908E5BC27F7}" type="sibTrans" cxnId="{657555F3-1A7B-46F8-B6C2-8B1B368ABC5B}">
      <dgm:prSet/>
      <dgm:spPr/>
      <dgm:t>
        <a:bodyPr/>
        <a:lstStyle/>
        <a:p>
          <a:endParaRPr lang="en-US"/>
        </a:p>
      </dgm:t>
    </dgm:pt>
    <dgm:pt modelId="{B3FEE073-1CBD-FA42-AAEC-2DFBD45C9177}">
      <dgm:prSet/>
      <dgm:spPr/>
      <dgm:t>
        <a:bodyPr/>
        <a:lstStyle/>
        <a:p>
          <a:pPr>
            <a:lnSpc>
              <a:spcPct val="100000"/>
            </a:lnSpc>
            <a:buFont typeface="+mj-lt"/>
            <a:buAutoNum type="arabicPeriod"/>
          </a:pPr>
          <a:r>
            <a:rPr lang="en-US" dirty="0"/>
            <a:t>Predicating of phishing URLs by extracting and analyzing various features of legitimate and phishing URLs.</a:t>
          </a:r>
        </a:p>
      </dgm:t>
    </dgm:pt>
    <dgm:pt modelId="{A1262DC4-A6ED-7745-ACC1-4E737B8F76FC}" type="parTrans" cxnId="{6F722C59-F7A4-2C4E-B3BC-74199FB69BDF}">
      <dgm:prSet/>
      <dgm:spPr/>
      <dgm:t>
        <a:bodyPr/>
        <a:lstStyle/>
        <a:p>
          <a:endParaRPr lang="en-US"/>
        </a:p>
      </dgm:t>
    </dgm:pt>
    <dgm:pt modelId="{F259DDD1-D4AC-5949-9EE9-BFB83F303F64}" type="sibTrans" cxnId="{6F722C59-F7A4-2C4E-B3BC-74199FB69BDF}">
      <dgm:prSet/>
      <dgm:spPr/>
      <dgm:t>
        <a:bodyPr/>
        <a:lstStyle/>
        <a:p>
          <a:endParaRPr lang="en-US"/>
        </a:p>
      </dgm:t>
    </dgm:pt>
    <dgm:pt modelId="{8625F88E-994D-5A48-8CD9-52B9965FD4C6}">
      <dgm:prSet/>
      <dgm:spPr/>
      <dgm:t>
        <a:bodyPr/>
        <a:lstStyle/>
        <a:p>
          <a:pPr>
            <a:lnSpc>
              <a:spcPct val="100000"/>
            </a:lnSpc>
          </a:pPr>
          <a:r>
            <a:rPr lang="en-US" dirty="0"/>
            <a:t>2 Salem sites website one will be used as a spam and other one will be legitimate. We will check the prediction and find the results </a:t>
          </a:r>
        </a:p>
        <a:p>
          <a:pPr>
            <a:lnSpc>
              <a:spcPct val="100000"/>
            </a:lnSpc>
          </a:pPr>
          <a:endParaRPr lang="en-US" dirty="0"/>
        </a:p>
      </dgm:t>
    </dgm:pt>
    <dgm:pt modelId="{16823BDF-14BB-4F47-8609-8D36EB9172E4}" type="parTrans" cxnId="{90878D6C-7FFC-0B48-877C-370D39E19166}">
      <dgm:prSet/>
      <dgm:spPr/>
      <dgm:t>
        <a:bodyPr/>
        <a:lstStyle/>
        <a:p>
          <a:endParaRPr lang="en-US"/>
        </a:p>
      </dgm:t>
    </dgm:pt>
    <dgm:pt modelId="{56A1F07C-526B-6D44-B768-555BA69B3CD4}" type="sibTrans" cxnId="{90878D6C-7FFC-0B48-877C-370D39E19166}">
      <dgm:prSet/>
      <dgm:spPr/>
      <dgm:t>
        <a:bodyPr/>
        <a:lstStyle/>
        <a:p>
          <a:endParaRPr lang="en-US"/>
        </a:p>
      </dgm:t>
    </dgm:pt>
    <dgm:pt modelId="{2B865B72-114E-4770-95E7-89A274DE7399}" type="pres">
      <dgm:prSet presAssocID="{68A3ABB1-06A5-4452-8E19-B07C6DFA2A02}" presName="root" presStyleCnt="0">
        <dgm:presLayoutVars>
          <dgm:dir/>
          <dgm:resizeHandles val="exact"/>
        </dgm:presLayoutVars>
      </dgm:prSet>
      <dgm:spPr/>
    </dgm:pt>
    <dgm:pt modelId="{D392B0F3-790B-4162-AA23-6AB3A9908A67}" type="pres">
      <dgm:prSet presAssocID="{E2BE721D-4C88-4EA3-9EC7-379E69A0888F}" presName="compNode" presStyleCnt="0"/>
      <dgm:spPr/>
    </dgm:pt>
    <dgm:pt modelId="{911B96A9-CC6A-4D8C-B0F8-FD6521BFA4E0}" type="pres">
      <dgm:prSet presAssocID="{E2BE721D-4C88-4EA3-9EC7-379E69A0888F}" presName="bgRect" presStyleLbl="bgShp" presStyleIdx="0" presStyleCnt="8"/>
      <dgm:spPr/>
    </dgm:pt>
    <dgm:pt modelId="{1D54364C-5DA0-438C-92E0-42D45EE24DD3}" type="pres">
      <dgm:prSet presAssocID="{E2BE721D-4C88-4EA3-9EC7-379E69A0888F}"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E2B7CF07-7034-4468-A024-16CEE9D701DA}" type="pres">
      <dgm:prSet presAssocID="{E2BE721D-4C88-4EA3-9EC7-379E69A0888F}" presName="spaceRect" presStyleCnt="0"/>
      <dgm:spPr/>
    </dgm:pt>
    <dgm:pt modelId="{14DE2B23-3270-40D4-971C-C8DE75798B49}" type="pres">
      <dgm:prSet presAssocID="{E2BE721D-4C88-4EA3-9EC7-379E69A0888F}" presName="parTx" presStyleLbl="revTx" presStyleIdx="0" presStyleCnt="8">
        <dgm:presLayoutVars>
          <dgm:chMax val="0"/>
          <dgm:chPref val="0"/>
        </dgm:presLayoutVars>
      </dgm:prSet>
      <dgm:spPr/>
    </dgm:pt>
    <dgm:pt modelId="{9F851D8F-A11F-4FCD-B0B7-C4BC2885AB89}" type="pres">
      <dgm:prSet presAssocID="{D06234BA-5780-46B7-A6D7-44BEFA69F306}" presName="sibTrans" presStyleCnt="0"/>
      <dgm:spPr/>
    </dgm:pt>
    <dgm:pt modelId="{FBE654F2-3B40-41CE-90F9-6AAC01BEF7B7}" type="pres">
      <dgm:prSet presAssocID="{D651F25D-26FF-4B03-A858-CDADC815934F}" presName="compNode" presStyleCnt="0"/>
      <dgm:spPr/>
    </dgm:pt>
    <dgm:pt modelId="{A8F3DBE4-F974-4FE8-B2F9-DC208632A748}" type="pres">
      <dgm:prSet presAssocID="{D651F25D-26FF-4B03-A858-CDADC815934F}" presName="bgRect" presStyleLbl="bgShp" presStyleIdx="1" presStyleCnt="8"/>
      <dgm:spPr/>
    </dgm:pt>
    <dgm:pt modelId="{DE8A22D0-8FB6-4F86-9FEA-BF9AF65FEB64}" type="pres">
      <dgm:prSet presAssocID="{D651F25D-26FF-4B03-A858-CDADC815934F}"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lette"/>
        </a:ext>
      </dgm:extLst>
    </dgm:pt>
    <dgm:pt modelId="{13A08DD6-DBDB-4DAD-99EC-9987E34E3677}" type="pres">
      <dgm:prSet presAssocID="{D651F25D-26FF-4B03-A858-CDADC815934F}" presName="spaceRect" presStyleCnt="0"/>
      <dgm:spPr/>
    </dgm:pt>
    <dgm:pt modelId="{F5E4A399-069F-4A1A-8DF0-E93D3C086686}" type="pres">
      <dgm:prSet presAssocID="{D651F25D-26FF-4B03-A858-CDADC815934F}" presName="parTx" presStyleLbl="revTx" presStyleIdx="1" presStyleCnt="8">
        <dgm:presLayoutVars>
          <dgm:chMax val="0"/>
          <dgm:chPref val="0"/>
        </dgm:presLayoutVars>
      </dgm:prSet>
      <dgm:spPr/>
    </dgm:pt>
    <dgm:pt modelId="{3BE8EB8D-5347-408F-9442-0A008269F0E3}" type="pres">
      <dgm:prSet presAssocID="{9EFAEC8C-B1A2-4E7A-AFAB-C3F7B64AA975}" presName="sibTrans" presStyleCnt="0"/>
      <dgm:spPr/>
    </dgm:pt>
    <dgm:pt modelId="{0153B2D8-C7CE-46A7-96AF-0EBE5B9C1C2F}" type="pres">
      <dgm:prSet presAssocID="{6F4AF71F-316F-45BE-ACC3-C70911CCEA99}" presName="compNode" presStyleCnt="0"/>
      <dgm:spPr/>
    </dgm:pt>
    <dgm:pt modelId="{787B5EAC-1E63-478D-8215-3247C8AA0717}" type="pres">
      <dgm:prSet presAssocID="{6F4AF71F-316F-45BE-ACC3-C70911CCEA99}" presName="bgRect" presStyleLbl="bgShp" presStyleIdx="2" presStyleCnt="8"/>
      <dgm:spPr/>
    </dgm:pt>
    <dgm:pt modelId="{43716C3B-0D65-49F4-A543-5F3C8D240C4F}" type="pres">
      <dgm:prSet presAssocID="{6F4AF71F-316F-45BE-ACC3-C70911CCEA99}"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1E1B7504-353B-4C2A-81E2-B123C850709D}" type="pres">
      <dgm:prSet presAssocID="{6F4AF71F-316F-45BE-ACC3-C70911CCEA99}" presName="spaceRect" presStyleCnt="0"/>
      <dgm:spPr/>
    </dgm:pt>
    <dgm:pt modelId="{2CD76564-7F3E-4574-AAC5-379E111DE0DD}" type="pres">
      <dgm:prSet presAssocID="{6F4AF71F-316F-45BE-ACC3-C70911CCEA99}" presName="parTx" presStyleLbl="revTx" presStyleIdx="2" presStyleCnt="8">
        <dgm:presLayoutVars>
          <dgm:chMax val="0"/>
          <dgm:chPref val="0"/>
        </dgm:presLayoutVars>
      </dgm:prSet>
      <dgm:spPr/>
    </dgm:pt>
    <dgm:pt modelId="{37350EA5-3E45-4F16-9950-57549803FA49}" type="pres">
      <dgm:prSet presAssocID="{1DB62E9E-6D1D-49D9-9C4E-6AFBFD492EEE}" presName="sibTrans" presStyleCnt="0"/>
      <dgm:spPr/>
    </dgm:pt>
    <dgm:pt modelId="{21A8525E-E8D8-4DE7-ADC4-038FBB381624}" type="pres">
      <dgm:prSet presAssocID="{56F31EDA-10B5-4A14-9484-A4E971F0B3AE}" presName="compNode" presStyleCnt="0"/>
      <dgm:spPr/>
    </dgm:pt>
    <dgm:pt modelId="{A4B53A1D-A37B-4B82-83AC-97C071ADBCB0}" type="pres">
      <dgm:prSet presAssocID="{56F31EDA-10B5-4A14-9484-A4E971F0B3AE}" presName="bgRect" presStyleLbl="bgShp" presStyleIdx="3" presStyleCnt="8"/>
      <dgm:spPr/>
    </dgm:pt>
    <dgm:pt modelId="{C1362B80-92C6-450B-A9F8-7430738252B7}" type="pres">
      <dgm:prSet presAssocID="{56F31EDA-10B5-4A14-9484-A4E971F0B3AE}"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un"/>
        </a:ext>
      </dgm:extLst>
    </dgm:pt>
    <dgm:pt modelId="{AEC9D371-406B-4E53-AA95-55C70628C333}" type="pres">
      <dgm:prSet presAssocID="{56F31EDA-10B5-4A14-9484-A4E971F0B3AE}" presName="spaceRect" presStyleCnt="0"/>
      <dgm:spPr/>
    </dgm:pt>
    <dgm:pt modelId="{BA5BB0AC-1756-45B3-B7FE-4498C5165364}" type="pres">
      <dgm:prSet presAssocID="{56F31EDA-10B5-4A14-9484-A4E971F0B3AE}" presName="parTx" presStyleLbl="revTx" presStyleIdx="3" presStyleCnt="8">
        <dgm:presLayoutVars>
          <dgm:chMax val="0"/>
          <dgm:chPref val="0"/>
        </dgm:presLayoutVars>
      </dgm:prSet>
      <dgm:spPr/>
    </dgm:pt>
    <dgm:pt modelId="{5C2164FF-2608-4FFC-A6EB-B9A79AFC684E}" type="pres">
      <dgm:prSet presAssocID="{02F4382E-6367-4ED7-9603-E3C94CADE492}" presName="sibTrans" presStyleCnt="0"/>
      <dgm:spPr/>
    </dgm:pt>
    <dgm:pt modelId="{F79D4DCF-831A-4EC7-B76C-2C187A353ABF}" type="pres">
      <dgm:prSet presAssocID="{CF9B6614-2015-456B-9946-9492EE429A41}" presName="compNode" presStyleCnt="0"/>
      <dgm:spPr/>
    </dgm:pt>
    <dgm:pt modelId="{970F9E8C-56D5-467C-BB47-F99ED56BFEBD}" type="pres">
      <dgm:prSet presAssocID="{CF9B6614-2015-456B-9946-9492EE429A41}" presName="bgRect" presStyleLbl="bgShp" presStyleIdx="4" presStyleCnt="8"/>
      <dgm:spPr/>
    </dgm:pt>
    <dgm:pt modelId="{84BB98A3-7F53-4AA2-BA09-1B2C1F3EABDF}" type="pres">
      <dgm:prSet presAssocID="{CF9B6614-2015-456B-9946-9492EE429A41}"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Optical disc"/>
        </a:ext>
      </dgm:extLst>
    </dgm:pt>
    <dgm:pt modelId="{69159CE5-51F0-41D9-B552-36E53CB39C8D}" type="pres">
      <dgm:prSet presAssocID="{CF9B6614-2015-456B-9946-9492EE429A41}" presName="spaceRect" presStyleCnt="0"/>
      <dgm:spPr/>
    </dgm:pt>
    <dgm:pt modelId="{EB9A5502-328E-4E89-B715-F75CC91F2A23}" type="pres">
      <dgm:prSet presAssocID="{CF9B6614-2015-456B-9946-9492EE429A41}" presName="parTx" presStyleLbl="revTx" presStyleIdx="4" presStyleCnt="8">
        <dgm:presLayoutVars>
          <dgm:chMax val="0"/>
          <dgm:chPref val="0"/>
        </dgm:presLayoutVars>
      </dgm:prSet>
      <dgm:spPr/>
    </dgm:pt>
    <dgm:pt modelId="{12A5F4F6-873E-45E7-8DE6-52ECB4CA29D2}" type="pres">
      <dgm:prSet presAssocID="{6491E7F6-F3F0-4313-BD30-8E7B2F9AEB9C}" presName="sibTrans" presStyleCnt="0"/>
      <dgm:spPr/>
    </dgm:pt>
    <dgm:pt modelId="{A4BA1D14-10A0-4FB7-B42C-44CD530640D3}" type="pres">
      <dgm:prSet presAssocID="{C9ABD735-E09B-43E8-A3A3-3075435DBA5A}" presName="compNode" presStyleCnt="0"/>
      <dgm:spPr/>
    </dgm:pt>
    <dgm:pt modelId="{AFED087F-F7BB-4071-8B99-21C2015B1D28}" type="pres">
      <dgm:prSet presAssocID="{C9ABD735-E09B-43E8-A3A3-3075435DBA5A}" presName="bgRect" presStyleLbl="bgShp" presStyleIdx="5" presStyleCnt="8"/>
      <dgm:spPr/>
    </dgm:pt>
    <dgm:pt modelId="{BF628AD5-9E02-4E95-A091-FE0C3A07C30B}" type="pres">
      <dgm:prSet presAssocID="{C9ABD735-E09B-43E8-A3A3-3075435DBA5A}"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ire"/>
        </a:ext>
      </dgm:extLst>
    </dgm:pt>
    <dgm:pt modelId="{7C6BA1BE-1633-4900-A75E-01755A9FC6C9}" type="pres">
      <dgm:prSet presAssocID="{C9ABD735-E09B-43E8-A3A3-3075435DBA5A}" presName="spaceRect" presStyleCnt="0"/>
      <dgm:spPr/>
    </dgm:pt>
    <dgm:pt modelId="{F10723C2-4F4B-487B-B448-E86107092691}" type="pres">
      <dgm:prSet presAssocID="{C9ABD735-E09B-43E8-A3A3-3075435DBA5A}" presName="parTx" presStyleLbl="revTx" presStyleIdx="5" presStyleCnt="8">
        <dgm:presLayoutVars>
          <dgm:chMax val="0"/>
          <dgm:chPref val="0"/>
        </dgm:presLayoutVars>
      </dgm:prSet>
      <dgm:spPr/>
    </dgm:pt>
    <dgm:pt modelId="{CB7F6924-EBBE-6945-97A8-03C6F66DE4AC}" type="pres">
      <dgm:prSet presAssocID="{4C35C641-4D1B-4DEF-AA84-9908E5BC27F7}" presName="sibTrans" presStyleCnt="0"/>
      <dgm:spPr/>
    </dgm:pt>
    <dgm:pt modelId="{3C7044DB-2220-1248-AA03-11A479E0CBA8}" type="pres">
      <dgm:prSet presAssocID="{B3FEE073-1CBD-FA42-AAEC-2DFBD45C9177}" presName="compNode" presStyleCnt="0"/>
      <dgm:spPr/>
    </dgm:pt>
    <dgm:pt modelId="{DF5FD2A6-7F80-F445-8DB8-49E5DC3DB793}" type="pres">
      <dgm:prSet presAssocID="{B3FEE073-1CBD-FA42-AAEC-2DFBD45C9177}" presName="bgRect" presStyleLbl="bgShp" presStyleIdx="6" presStyleCnt="8"/>
      <dgm:spPr/>
    </dgm:pt>
    <dgm:pt modelId="{504EABB1-39D2-6F4B-BD86-2068CE01F4D1}" type="pres">
      <dgm:prSet presAssocID="{B3FEE073-1CBD-FA42-AAEC-2DFBD45C9177}" presName="iconRect" presStyleLbl="node1" presStyleIdx="6" presStyleCnt="8"/>
      <dgm:spPr/>
    </dgm:pt>
    <dgm:pt modelId="{6ABFF3E9-AB8C-C140-A4B5-74D354CEE69F}" type="pres">
      <dgm:prSet presAssocID="{B3FEE073-1CBD-FA42-AAEC-2DFBD45C9177}" presName="spaceRect" presStyleCnt="0"/>
      <dgm:spPr/>
    </dgm:pt>
    <dgm:pt modelId="{DEB3F4E9-30EC-6A4D-828F-208BD56DD724}" type="pres">
      <dgm:prSet presAssocID="{B3FEE073-1CBD-FA42-AAEC-2DFBD45C9177}" presName="parTx" presStyleLbl="revTx" presStyleIdx="6" presStyleCnt="8">
        <dgm:presLayoutVars>
          <dgm:chMax val="0"/>
          <dgm:chPref val="0"/>
        </dgm:presLayoutVars>
      </dgm:prSet>
      <dgm:spPr/>
    </dgm:pt>
    <dgm:pt modelId="{68C0F84E-7E78-264C-A7EB-F13908335813}" type="pres">
      <dgm:prSet presAssocID="{F259DDD1-D4AC-5949-9EE9-BFB83F303F64}" presName="sibTrans" presStyleCnt="0"/>
      <dgm:spPr/>
    </dgm:pt>
    <dgm:pt modelId="{984C93F9-3FF7-2346-8DD2-D78EB9BE8564}" type="pres">
      <dgm:prSet presAssocID="{8625F88E-994D-5A48-8CD9-52B9965FD4C6}" presName="compNode" presStyleCnt="0"/>
      <dgm:spPr/>
    </dgm:pt>
    <dgm:pt modelId="{2EF51FA5-EB06-9241-A573-97C5349F19D5}" type="pres">
      <dgm:prSet presAssocID="{8625F88E-994D-5A48-8CD9-52B9965FD4C6}" presName="bgRect" presStyleLbl="bgShp" presStyleIdx="7" presStyleCnt="8"/>
      <dgm:spPr/>
    </dgm:pt>
    <dgm:pt modelId="{F19BD9A6-1EF2-6549-9058-C0CB5595E886}" type="pres">
      <dgm:prSet presAssocID="{8625F88E-994D-5A48-8CD9-52B9965FD4C6}" presName="iconRect" presStyleLbl="node1" presStyleIdx="7" presStyleCnt="8"/>
      <dgm:spPr/>
    </dgm:pt>
    <dgm:pt modelId="{41547315-1A1E-BF45-A389-7C0CE2B4E5DD}" type="pres">
      <dgm:prSet presAssocID="{8625F88E-994D-5A48-8CD9-52B9965FD4C6}" presName="spaceRect" presStyleCnt="0"/>
      <dgm:spPr/>
    </dgm:pt>
    <dgm:pt modelId="{5321AF4A-F0A8-204C-9660-B2D4D27D5528}" type="pres">
      <dgm:prSet presAssocID="{8625F88E-994D-5A48-8CD9-52B9965FD4C6}" presName="parTx" presStyleLbl="revTx" presStyleIdx="7" presStyleCnt="8">
        <dgm:presLayoutVars>
          <dgm:chMax val="0"/>
          <dgm:chPref val="0"/>
        </dgm:presLayoutVars>
      </dgm:prSet>
      <dgm:spPr/>
    </dgm:pt>
  </dgm:ptLst>
  <dgm:cxnLst>
    <dgm:cxn modelId="{57864F0E-BE46-47F4-96F2-97CF4D4BB026}" type="presOf" srcId="{6F4AF71F-316F-45BE-ACC3-C70911CCEA99}" destId="{2CD76564-7F3E-4574-AAC5-379E111DE0DD}" srcOrd="0" destOrd="0" presId="urn:microsoft.com/office/officeart/2018/2/layout/IconVerticalSolidList"/>
    <dgm:cxn modelId="{37015F23-22B0-DF48-A940-920BC36804DC}" type="presOf" srcId="{8625F88E-994D-5A48-8CD9-52B9965FD4C6}" destId="{5321AF4A-F0A8-204C-9660-B2D4D27D5528}" srcOrd="0" destOrd="0" presId="urn:microsoft.com/office/officeart/2018/2/layout/IconVerticalSolidList"/>
    <dgm:cxn modelId="{FF81B43F-666B-4EE7-9618-A3963DA9FB8F}" type="presOf" srcId="{E2BE721D-4C88-4EA3-9EC7-379E69A0888F}" destId="{14DE2B23-3270-40D4-971C-C8DE75798B49}" srcOrd="0" destOrd="0" presId="urn:microsoft.com/office/officeart/2018/2/layout/IconVerticalSolidList"/>
    <dgm:cxn modelId="{45A8B051-7A01-4A65-A0B7-75167C4CCAAC}" type="presOf" srcId="{CF9B6614-2015-456B-9946-9492EE429A41}" destId="{EB9A5502-328E-4E89-B715-F75CC91F2A23}" srcOrd="0" destOrd="0" presId="urn:microsoft.com/office/officeart/2018/2/layout/IconVerticalSolidList"/>
    <dgm:cxn modelId="{58DAE658-8A12-415C-9078-8B4AE9CDD0CE}" type="presOf" srcId="{68A3ABB1-06A5-4452-8E19-B07C6DFA2A02}" destId="{2B865B72-114E-4770-95E7-89A274DE7399}" srcOrd="0" destOrd="0" presId="urn:microsoft.com/office/officeart/2018/2/layout/IconVerticalSolidList"/>
    <dgm:cxn modelId="{6F722C59-F7A4-2C4E-B3BC-74199FB69BDF}" srcId="{68A3ABB1-06A5-4452-8E19-B07C6DFA2A02}" destId="{B3FEE073-1CBD-FA42-AAEC-2DFBD45C9177}" srcOrd="6" destOrd="0" parTransId="{A1262DC4-A6ED-7745-ACC1-4E737B8F76FC}" sibTransId="{F259DDD1-D4AC-5949-9EE9-BFB83F303F64}"/>
    <dgm:cxn modelId="{1F5C1F5F-06D8-4283-8D19-582C1CCE1BCB}" srcId="{68A3ABB1-06A5-4452-8E19-B07C6DFA2A02}" destId="{E2BE721D-4C88-4EA3-9EC7-379E69A0888F}" srcOrd="0" destOrd="0" parTransId="{B8927143-078C-4F15-A829-11A76ACAF6A6}" sibTransId="{D06234BA-5780-46B7-A6D7-44BEFA69F306}"/>
    <dgm:cxn modelId="{275E475F-3D81-46AA-84F1-B545344F37E9}" type="presOf" srcId="{56F31EDA-10B5-4A14-9484-A4E971F0B3AE}" destId="{BA5BB0AC-1756-45B3-B7FE-4498C5165364}" srcOrd="0" destOrd="0" presId="urn:microsoft.com/office/officeart/2018/2/layout/IconVerticalSolidList"/>
    <dgm:cxn modelId="{FC847766-CC6C-4BDE-96B3-081D812D6586}" srcId="{68A3ABB1-06A5-4452-8E19-B07C6DFA2A02}" destId="{6F4AF71F-316F-45BE-ACC3-C70911CCEA99}" srcOrd="2" destOrd="0" parTransId="{6B538F71-151E-402A-B993-AD8933D88F23}" sibTransId="{1DB62E9E-6D1D-49D9-9C4E-6AFBFD492EEE}"/>
    <dgm:cxn modelId="{90878D6C-7FFC-0B48-877C-370D39E19166}" srcId="{68A3ABB1-06A5-4452-8E19-B07C6DFA2A02}" destId="{8625F88E-994D-5A48-8CD9-52B9965FD4C6}" srcOrd="7" destOrd="0" parTransId="{16823BDF-14BB-4F47-8609-8D36EB9172E4}" sibTransId="{56A1F07C-526B-6D44-B768-555BA69B3CD4}"/>
    <dgm:cxn modelId="{40A9B47C-B4DD-D04B-8593-48B8669C3CE7}" type="presOf" srcId="{B3FEE073-1CBD-FA42-AAEC-2DFBD45C9177}" destId="{DEB3F4E9-30EC-6A4D-828F-208BD56DD724}" srcOrd="0" destOrd="0" presId="urn:microsoft.com/office/officeart/2018/2/layout/IconVerticalSolidList"/>
    <dgm:cxn modelId="{F71E91A5-2BE1-4323-8533-20A5CDE1FFD5}" type="presOf" srcId="{D651F25D-26FF-4B03-A858-CDADC815934F}" destId="{F5E4A399-069F-4A1A-8DF0-E93D3C086686}" srcOrd="0" destOrd="0" presId="urn:microsoft.com/office/officeart/2018/2/layout/IconVerticalSolidList"/>
    <dgm:cxn modelId="{49D620AB-6432-4A48-8D41-8C33EE8BF2F4}" srcId="{68A3ABB1-06A5-4452-8E19-B07C6DFA2A02}" destId="{CF9B6614-2015-456B-9946-9492EE429A41}" srcOrd="4" destOrd="0" parTransId="{BCD1296B-5D43-4705-A2CF-ABED50DF5304}" sibTransId="{6491E7F6-F3F0-4313-BD30-8E7B2F9AEB9C}"/>
    <dgm:cxn modelId="{29F9DED4-AB4C-4F24-99F8-B1DBE7DD5CB5}" srcId="{68A3ABB1-06A5-4452-8E19-B07C6DFA2A02}" destId="{56F31EDA-10B5-4A14-9484-A4E971F0B3AE}" srcOrd="3" destOrd="0" parTransId="{926E97B3-7094-4B42-A4EC-A94313EC9F36}" sibTransId="{02F4382E-6367-4ED7-9603-E3C94CADE492}"/>
    <dgm:cxn modelId="{229DC7E7-4570-4443-A4FD-B4BC675A2153}" type="presOf" srcId="{C9ABD735-E09B-43E8-A3A3-3075435DBA5A}" destId="{F10723C2-4F4B-487B-B448-E86107092691}" srcOrd="0" destOrd="0" presId="urn:microsoft.com/office/officeart/2018/2/layout/IconVerticalSolidList"/>
    <dgm:cxn modelId="{657555F3-1A7B-46F8-B6C2-8B1B368ABC5B}" srcId="{68A3ABB1-06A5-4452-8E19-B07C6DFA2A02}" destId="{C9ABD735-E09B-43E8-A3A3-3075435DBA5A}" srcOrd="5" destOrd="0" parTransId="{BBB1293C-8D94-4FD3-A1AF-614A0351C608}" sibTransId="{4C35C641-4D1B-4DEF-AA84-9908E5BC27F7}"/>
    <dgm:cxn modelId="{92B5ABF7-E7AF-48F5-9A2E-8C57CE4DF75A}" srcId="{68A3ABB1-06A5-4452-8E19-B07C6DFA2A02}" destId="{D651F25D-26FF-4B03-A858-CDADC815934F}" srcOrd="1" destOrd="0" parTransId="{325A1188-89E5-4423-A1F9-340A6A0F4B5B}" sibTransId="{9EFAEC8C-B1A2-4E7A-AFAB-C3F7B64AA975}"/>
    <dgm:cxn modelId="{E6340AE0-82B6-4D96-8755-149284429745}" type="presParOf" srcId="{2B865B72-114E-4770-95E7-89A274DE7399}" destId="{D392B0F3-790B-4162-AA23-6AB3A9908A67}" srcOrd="0" destOrd="0" presId="urn:microsoft.com/office/officeart/2018/2/layout/IconVerticalSolidList"/>
    <dgm:cxn modelId="{E7C41156-1FAC-46D1-AE34-D4933FEE455C}" type="presParOf" srcId="{D392B0F3-790B-4162-AA23-6AB3A9908A67}" destId="{911B96A9-CC6A-4D8C-B0F8-FD6521BFA4E0}" srcOrd="0" destOrd="0" presId="urn:microsoft.com/office/officeart/2018/2/layout/IconVerticalSolidList"/>
    <dgm:cxn modelId="{5A97806F-30B8-43E5-9F9E-C673590F4347}" type="presParOf" srcId="{D392B0F3-790B-4162-AA23-6AB3A9908A67}" destId="{1D54364C-5DA0-438C-92E0-42D45EE24DD3}" srcOrd="1" destOrd="0" presId="urn:microsoft.com/office/officeart/2018/2/layout/IconVerticalSolidList"/>
    <dgm:cxn modelId="{E17BA3B9-E3FE-41B9-8B4E-58A160AE9398}" type="presParOf" srcId="{D392B0F3-790B-4162-AA23-6AB3A9908A67}" destId="{E2B7CF07-7034-4468-A024-16CEE9D701DA}" srcOrd="2" destOrd="0" presId="urn:microsoft.com/office/officeart/2018/2/layout/IconVerticalSolidList"/>
    <dgm:cxn modelId="{6CFF6EE5-9DEE-43D9-BA1A-3C5E2AB71C4C}" type="presParOf" srcId="{D392B0F3-790B-4162-AA23-6AB3A9908A67}" destId="{14DE2B23-3270-40D4-971C-C8DE75798B49}" srcOrd="3" destOrd="0" presId="urn:microsoft.com/office/officeart/2018/2/layout/IconVerticalSolidList"/>
    <dgm:cxn modelId="{D55F98E2-0C3C-4B55-A9C6-848EB199E84B}" type="presParOf" srcId="{2B865B72-114E-4770-95E7-89A274DE7399}" destId="{9F851D8F-A11F-4FCD-B0B7-C4BC2885AB89}" srcOrd="1" destOrd="0" presId="urn:microsoft.com/office/officeart/2018/2/layout/IconVerticalSolidList"/>
    <dgm:cxn modelId="{0F061071-0FE5-48F6-91F4-4FF4A7E9AF26}" type="presParOf" srcId="{2B865B72-114E-4770-95E7-89A274DE7399}" destId="{FBE654F2-3B40-41CE-90F9-6AAC01BEF7B7}" srcOrd="2" destOrd="0" presId="urn:microsoft.com/office/officeart/2018/2/layout/IconVerticalSolidList"/>
    <dgm:cxn modelId="{3CBEE5C6-C163-4B51-AD3B-9FA370DDC122}" type="presParOf" srcId="{FBE654F2-3B40-41CE-90F9-6AAC01BEF7B7}" destId="{A8F3DBE4-F974-4FE8-B2F9-DC208632A748}" srcOrd="0" destOrd="0" presId="urn:microsoft.com/office/officeart/2018/2/layout/IconVerticalSolidList"/>
    <dgm:cxn modelId="{BCA4D834-A985-43E5-AD06-0C6DAE643A80}" type="presParOf" srcId="{FBE654F2-3B40-41CE-90F9-6AAC01BEF7B7}" destId="{DE8A22D0-8FB6-4F86-9FEA-BF9AF65FEB64}" srcOrd="1" destOrd="0" presId="urn:microsoft.com/office/officeart/2018/2/layout/IconVerticalSolidList"/>
    <dgm:cxn modelId="{1238E26D-3D07-44AF-8A80-B8B06FA68BFC}" type="presParOf" srcId="{FBE654F2-3B40-41CE-90F9-6AAC01BEF7B7}" destId="{13A08DD6-DBDB-4DAD-99EC-9987E34E3677}" srcOrd="2" destOrd="0" presId="urn:microsoft.com/office/officeart/2018/2/layout/IconVerticalSolidList"/>
    <dgm:cxn modelId="{5574345D-6D01-42F8-981F-51F0BBB95C88}" type="presParOf" srcId="{FBE654F2-3B40-41CE-90F9-6AAC01BEF7B7}" destId="{F5E4A399-069F-4A1A-8DF0-E93D3C086686}" srcOrd="3" destOrd="0" presId="urn:microsoft.com/office/officeart/2018/2/layout/IconVerticalSolidList"/>
    <dgm:cxn modelId="{914586BF-CAA6-41E8-936F-1ECD4C72083F}" type="presParOf" srcId="{2B865B72-114E-4770-95E7-89A274DE7399}" destId="{3BE8EB8D-5347-408F-9442-0A008269F0E3}" srcOrd="3" destOrd="0" presId="urn:microsoft.com/office/officeart/2018/2/layout/IconVerticalSolidList"/>
    <dgm:cxn modelId="{EB1197B6-62E8-4E15-9C22-7583AD215870}" type="presParOf" srcId="{2B865B72-114E-4770-95E7-89A274DE7399}" destId="{0153B2D8-C7CE-46A7-96AF-0EBE5B9C1C2F}" srcOrd="4" destOrd="0" presId="urn:microsoft.com/office/officeart/2018/2/layout/IconVerticalSolidList"/>
    <dgm:cxn modelId="{EEF0D11D-1EDE-448C-B847-106F5B8F0F41}" type="presParOf" srcId="{0153B2D8-C7CE-46A7-96AF-0EBE5B9C1C2F}" destId="{787B5EAC-1E63-478D-8215-3247C8AA0717}" srcOrd="0" destOrd="0" presId="urn:microsoft.com/office/officeart/2018/2/layout/IconVerticalSolidList"/>
    <dgm:cxn modelId="{EC045E67-D0E1-4C77-96FC-0E1C3868DCE1}" type="presParOf" srcId="{0153B2D8-C7CE-46A7-96AF-0EBE5B9C1C2F}" destId="{43716C3B-0D65-49F4-A543-5F3C8D240C4F}" srcOrd="1" destOrd="0" presId="urn:microsoft.com/office/officeart/2018/2/layout/IconVerticalSolidList"/>
    <dgm:cxn modelId="{4D3BEC1E-3CB6-4061-8E38-31EF8C57EFAC}" type="presParOf" srcId="{0153B2D8-C7CE-46A7-96AF-0EBE5B9C1C2F}" destId="{1E1B7504-353B-4C2A-81E2-B123C850709D}" srcOrd="2" destOrd="0" presId="urn:microsoft.com/office/officeart/2018/2/layout/IconVerticalSolidList"/>
    <dgm:cxn modelId="{6CCD5E11-028C-4F47-9A01-540F8FB6421C}" type="presParOf" srcId="{0153B2D8-C7CE-46A7-96AF-0EBE5B9C1C2F}" destId="{2CD76564-7F3E-4574-AAC5-379E111DE0DD}" srcOrd="3" destOrd="0" presId="urn:microsoft.com/office/officeart/2018/2/layout/IconVerticalSolidList"/>
    <dgm:cxn modelId="{9CB67CCF-EAA7-43CE-883F-F3E24D0E343B}" type="presParOf" srcId="{2B865B72-114E-4770-95E7-89A274DE7399}" destId="{37350EA5-3E45-4F16-9950-57549803FA49}" srcOrd="5" destOrd="0" presId="urn:microsoft.com/office/officeart/2018/2/layout/IconVerticalSolidList"/>
    <dgm:cxn modelId="{6D2107A1-B71C-413F-BF09-A6DF9C098A30}" type="presParOf" srcId="{2B865B72-114E-4770-95E7-89A274DE7399}" destId="{21A8525E-E8D8-4DE7-ADC4-038FBB381624}" srcOrd="6" destOrd="0" presId="urn:microsoft.com/office/officeart/2018/2/layout/IconVerticalSolidList"/>
    <dgm:cxn modelId="{7CCDC66B-68FC-4D31-9FC1-BBF0BBCBA313}" type="presParOf" srcId="{21A8525E-E8D8-4DE7-ADC4-038FBB381624}" destId="{A4B53A1D-A37B-4B82-83AC-97C071ADBCB0}" srcOrd="0" destOrd="0" presId="urn:microsoft.com/office/officeart/2018/2/layout/IconVerticalSolidList"/>
    <dgm:cxn modelId="{B3D15E56-8649-4CFA-A7A0-23EC57F8FEE9}" type="presParOf" srcId="{21A8525E-E8D8-4DE7-ADC4-038FBB381624}" destId="{C1362B80-92C6-450B-A9F8-7430738252B7}" srcOrd="1" destOrd="0" presId="urn:microsoft.com/office/officeart/2018/2/layout/IconVerticalSolidList"/>
    <dgm:cxn modelId="{DBE60527-D53D-4AC7-8179-64E490BE5488}" type="presParOf" srcId="{21A8525E-E8D8-4DE7-ADC4-038FBB381624}" destId="{AEC9D371-406B-4E53-AA95-55C70628C333}" srcOrd="2" destOrd="0" presId="urn:microsoft.com/office/officeart/2018/2/layout/IconVerticalSolidList"/>
    <dgm:cxn modelId="{CCD6AEDE-02C9-4F31-BED7-DB915B6C2425}" type="presParOf" srcId="{21A8525E-E8D8-4DE7-ADC4-038FBB381624}" destId="{BA5BB0AC-1756-45B3-B7FE-4498C5165364}" srcOrd="3" destOrd="0" presId="urn:microsoft.com/office/officeart/2018/2/layout/IconVerticalSolidList"/>
    <dgm:cxn modelId="{9BC4A07B-47E5-4AAD-BA3E-67D63B59173F}" type="presParOf" srcId="{2B865B72-114E-4770-95E7-89A274DE7399}" destId="{5C2164FF-2608-4FFC-A6EB-B9A79AFC684E}" srcOrd="7" destOrd="0" presId="urn:microsoft.com/office/officeart/2018/2/layout/IconVerticalSolidList"/>
    <dgm:cxn modelId="{4516D031-C751-4504-B15A-F0C8EDEA8731}" type="presParOf" srcId="{2B865B72-114E-4770-95E7-89A274DE7399}" destId="{F79D4DCF-831A-4EC7-B76C-2C187A353ABF}" srcOrd="8" destOrd="0" presId="urn:microsoft.com/office/officeart/2018/2/layout/IconVerticalSolidList"/>
    <dgm:cxn modelId="{B5F88F28-76C7-49D7-BB94-4BB91D8DAC6F}" type="presParOf" srcId="{F79D4DCF-831A-4EC7-B76C-2C187A353ABF}" destId="{970F9E8C-56D5-467C-BB47-F99ED56BFEBD}" srcOrd="0" destOrd="0" presId="urn:microsoft.com/office/officeart/2018/2/layout/IconVerticalSolidList"/>
    <dgm:cxn modelId="{51A609AD-8949-44E6-9B96-9DDA8B91C53A}" type="presParOf" srcId="{F79D4DCF-831A-4EC7-B76C-2C187A353ABF}" destId="{84BB98A3-7F53-4AA2-BA09-1B2C1F3EABDF}" srcOrd="1" destOrd="0" presId="urn:microsoft.com/office/officeart/2018/2/layout/IconVerticalSolidList"/>
    <dgm:cxn modelId="{BCB8014D-B6F1-40B9-936E-C76410BB9536}" type="presParOf" srcId="{F79D4DCF-831A-4EC7-B76C-2C187A353ABF}" destId="{69159CE5-51F0-41D9-B552-36E53CB39C8D}" srcOrd="2" destOrd="0" presId="urn:microsoft.com/office/officeart/2018/2/layout/IconVerticalSolidList"/>
    <dgm:cxn modelId="{D81C13CD-F929-4427-AC3D-E6AA3633C8CD}" type="presParOf" srcId="{F79D4DCF-831A-4EC7-B76C-2C187A353ABF}" destId="{EB9A5502-328E-4E89-B715-F75CC91F2A23}" srcOrd="3" destOrd="0" presId="urn:microsoft.com/office/officeart/2018/2/layout/IconVerticalSolidList"/>
    <dgm:cxn modelId="{4A6325E6-03A3-4BD3-AC8D-3E0D6BE39CC7}" type="presParOf" srcId="{2B865B72-114E-4770-95E7-89A274DE7399}" destId="{12A5F4F6-873E-45E7-8DE6-52ECB4CA29D2}" srcOrd="9" destOrd="0" presId="urn:microsoft.com/office/officeart/2018/2/layout/IconVerticalSolidList"/>
    <dgm:cxn modelId="{3086C203-A4ED-431E-A8EB-964592E39A87}" type="presParOf" srcId="{2B865B72-114E-4770-95E7-89A274DE7399}" destId="{A4BA1D14-10A0-4FB7-B42C-44CD530640D3}" srcOrd="10" destOrd="0" presId="urn:microsoft.com/office/officeart/2018/2/layout/IconVerticalSolidList"/>
    <dgm:cxn modelId="{CF5DC295-2AB4-43EA-93F6-0A389D4322A4}" type="presParOf" srcId="{A4BA1D14-10A0-4FB7-B42C-44CD530640D3}" destId="{AFED087F-F7BB-4071-8B99-21C2015B1D28}" srcOrd="0" destOrd="0" presId="urn:microsoft.com/office/officeart/2018/2/layout/IconVerticalSolidList"/>
    <dgm:cxn modelId="{6C8540D3-D93F-49AF-A68C-1B888D16EEF1}" type="presParOf" srcId="{A4BA1D14-10A0-4FB7-B42C-44CD530640D3}" destId="{BF628AD5-9E02-4E95-A091-FE0C3A07C30B}" srcOrd="1" destOrd="0" presId="urn:microsoft.com/office/officeart/2018/2/layout/IconVerticalSolidList"/>
    <dgm:cxn modelId="{E59E3FEF-B0C2-4B01-9DA0-99B3274CE752}" type="presParOf" srcId="{A4BA1D14-10A0-4FB7-B42C-44CD530640D3}" destId="{7C6BA1BE-1633-4900-A75E-01755A9FC6C9}" srcOrd="2" destOrd="0" presId="urn:microsoft.com/office/officeart/2018/2/layout/IconVerticalSolidList"/>
    <dgm:cxn modelId="{74523748-CCAB-4BBF-863A-69585F5E4D31}" type="presParOf" srcId="{A4BA1D14-10A0-4FB7-B42C-44CD530640D3}" destId="{F10723C2-4F4B-487B-B448-E86107092691}" srcOrd="3" destOrd="0" presId="urn:microsoft.com/office/officeart/2018/2/layout/IconVerticalSolidList"/>
    <dgm:cxn modelId="{360FBA6B-AF35-994F-8D22-62F1E226C184}" type="presParOf" srcId="{2B865B72-114E-4770-95E7-89A274DE7399}" destId="{CB7F6924-EBBE-6945-97A8-03C6F66DE4AC}" srcOrd="11" destOrd="0" presId="urn:microsoft.com/office/officeart/2018/2/layout/IconVerticalSolidList"/>
    <dgm:cxn modelId="{AB0174FF-0541-4A49-B79B-420BE837A0C5}" type="presParOf" srcId="{2B865B72-114E-4770-95E7-89A274DE7399}" destId="{3C7044DB-2220-1248-AA03-11A479E0CBA8}" srcOrd="12" destOrd="0" presId="urn:microsoft.com/office/officeart/2018/2/layout/IconVerticalSolidList"/>
    <dgm:cxn modelId="{8D46924C-D4AD-4E42-8AE6-B2E461206A7E}" type="presParOf" srcId="{3C7044DB-2220-1248-AA03-11A479E0CBA8}" destId="{DF5FD2A6-7F80-F445-8DB8-49E5DC3DB793}" srcOrd="0" destOrd="0" presId="urn:microsoft.com/office/officeart/2018/2/layout/IconVerticalSolidList"/>
    <dgm:cxn modelId="{AB86B3E3-DB4F-A447-BA7C-7B21469B1035}" type="presParOf" srcId="{3C7044DB-2220-1248-AA03-11A479E0CBA8}" destId="{504EABB1-39D2-6F4B-BD86-2068CE01F4D1}" srcOrd="1" destOrd="0" presId="urn:microsoft.com/office/officeart/2018/2/layout/IconVerticalSolidList"/>
    <dgm:cxn modelId="{1BC59884-3747-B549-89A5-BB161E5C3808}" type="presParOf" srcId="{3C7044DB-2220-1248-AA03-11A479E0CBA8}" destId="{6ABFF3E9-AB8C-C140-A4B5-74D354CEE69F}" srcOrd="2" destOrd="0" presId="urn:microsoft.com/office/officeart/2018/2/layout/IconVerticalSolidList"/>
    <dgm:cxn modelId="{05391F3D-172C-964A-9A17-FE65F3524872}" type="presParOf" srcId="{3C7044DB-2220-1248-AA03-11A479E0CBA8}" destId="{DEB3F4E9-30EC-6A4D-828F-208BD56DD724}" srcOrd="3" destOrd="0" presId="urn:microsoft.com/office/officeart/2018/2/layout/IconVerticalSolidList"/>
    <dgm:cxn modelId="{84D43F9F-2006-D741-9B70-35DDA5BCC3DB}" type="presParOf" srcId="{2B865B72-114E-4770-95E7-89A274DE7399}" destId="{68C0F84E-7E78-264C-A7EB-F13908335813}" srcOrd="13" destOrd="0" presId="urn:microsoft.com/office/officeart/2018/2/layout/IconVerticalSolidList"/>
    <dgm:cxn modelId="{A96BAB1B-5AA3-F74F-B78C-E8FF52CBF17C}" type="presParOf" srcId="{2B865B72-114E-4770-95E7-89A274DE7399}" destId="{984C93F9-3FF7-2346-8DD2-D78EB9BE8564}" srcOrd="14" destOrd="0" presId="urn:microsoft.com/office/officeart/2018/2/layout/IconVerticalSolidList"/>
    <dgm:cxn modelId="{041BF428-CED3-5E4C-91A5-194DBB68BA5A}" type="presParOf" srcId="{984C93F9-3FF7-2346-8DD2-D78EB9BE8564}" destId="{2EF51FA5-EB06-9241-A573-97C5349F19D5}" srcOrd="0" destOrd="0" presId="urn:microsoft.com/office/officeart/2018/2/layout/IconVerticalSolidList"/>
    <dgm:cxn modelId="{D0D880F8-366D-E943-BDC8-910AA8234BC4}" type="presParOf" srcId="{984C93F9-3FF7-2346-8DD2-D78EB9BE8564}" destId="{F19BD9A6-1EF2-6549-9058-C0CB5595E886}" srcOrd="1" destOrd="0" presId="urn:microsoft.com/office/officeart/2018/2/layout/IconVerticalSolidList"/>
    <dgm:cxn modelId="{3E6A4852-8AFB-5C4A-8E02-28D7BDD27C0C}" type="presParOf" srcId="{984C93F9-3FF7-2346-8DD2-D78EB9BE8564}" destId="{41547315-1A1E-BF45-A389-7C0CE2B4E5DD}" srcOrd="2" destOrd="0" presId="urn:microsoft.com/office/officeart/2018/2/layout/IconVerticalSolidList"/>
    <dgm:cxn modelId="{E2E98ADB-DC2A-AA4F-A510-9208E47A91B5}" type="presParOf" srcId="{984C93F9-3FF7-2346-8DD2-D78EB9BE8564}" destId="{5321AF4A-F0A8-204C-9660-B2D4D27D5528}"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D093C5-32DD-A945-AD19-94D1E988812D}">
      <dsp:nvSpPr>
        <dsp:cNvPr id="0" name=""/>
        <dsp:cNvSpPr/>
      </dsp:nvSpPr>
      <dsp:spPr>
        <a:xfrm>
          <a:off x="-104930" y="666710"/>
          <a:ext cx="3043237" cy="1932455"/>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 modelId="{5710C163-9805-B04F-8447-98068C26C1E2}">
      <dsp:nvSpPr>
        <dsp:cNvPr id="0" name=""/>
        <dsp:cNvSpPr/>
      </dsp:nvSpPr>
      <dsp:spPr>
        <a:xfrm>
          <a:off x="233206" y="987941"/>
          <a:ext cx="3043237" cy="193245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Naïve</a:t>
          </a:r>
          <a:r>
            <a:rPr lang="en-US" sz="3600" kern="1200" baseline="0" dirty="0"/>
            <a:t> Bayes </a:t>
          </a:r>
          <a:endParaRPr lang="en-US" sz="3600" kern="1200" dirty="0"/>
        </a:p>
      </dsp:txBody>
      <dsp:txXfrm>
        <a:off x="289806" y="1044541"/>
        <a:ext cx="2930037" cy="1819255"/>
      </dsp:txXfrm>
    </dsp:sp>
    <dsp:sp modelId="{DB70A2F6-8F92-7243-B9CA-90FA108315E7}">
      <dsp:nvSpPr>
        <dsp:cNvPr id="0" name=""/>
        <dsp:cNvSpPr/>
      </dsp:nvSpPr>
      <dsp:spPr>
        <a:xfrm>
          <a:off x="3719512" y="638187"/>
          <a:ext cx="3043237" cy="1932455"/>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 modelId="{4A6C8AF9-AD11-9E4F-8590-89DA4C9D3167}">
      <dsp:nvSpPr>
        <dsp:cNvPr id="0" name=""/>
        <dsp:cNvSpPr/>
      </dsp:nvSpPr>
      <dsp:spPr>
        <a:xfrm>
          <a:off x="4057650" y="959418"/>
          <a:ext cx="3043237" cy="193245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Support Vector Machine</a:t>
          </a:r>
        </a:p>
      </dsp:txBody>
      <dsp:txXfrm>
        <a:off x="4114250" y="1016018"/>
        <a:ext cx="2930037" cy="1819255"/>
      </dsp:txXfrm>
    </dsp:sp>
    <dsp:sp modelId="{7F1027D5-E2CF-5148-811F-AD47887BAE51}">
      <dsp:nvSpPr>
        <dsp:cNvPr id="0" name=""/>
        <dsp:cNvSpPr/>
      </dsp:nvSpPr>
      <dsp:spPr>
        <a:xfrm>
          <a:off x="7439025" y="638187"/>
          <a:ext cx="3043237" cy="1932455"/>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 modelId="{B834316A-6F3B-F041-9D5F-B491387A15A5}">
      <dsp:nvSpPr>
        <dsp:cNvPr id="0" name=""/>
        <dsp:cNvSpPr/>
      </dsp:nvSpPr>
      <dsp:spPr>
        <a:xfrm>
          <a:off x="7777162" y="959418"/>
          <a:ext cx="3043237" cy="193245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K</a:t>
          </a:r>
          <a:r>
            <a:rPr lang="en-US" sz="3600" kern="1200" baseline="0" dirty="0"/>
            <a:t> Nearest Neighbor </a:t>
          </a:r>
          <a:endParaRPr lang="en-US" sz="3600" kern="1200" dirty="0"/>
        </a:p>
      </dsp:txBody>
      <dsp:txXfrm>
        <a:off x="7833762" y="1016018"/>
        <a:ext cx="2930037" cy="18192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B2085F-B9AB-6A4C-BC27-A080D037FEAE}">
      <dsp:nvSpPr>
        <dsp:cNvPr id="0" name=""/>
        <dsp:cNvSpPr/>
      </dsp:nvSpPr>
      <dsp:spPr>
        <a:xfrm>
          <a:off x="0" y="0"/>
          <a:ext cx="629022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4EA247-590F-DC45-B9A5-D49A05DBDE39}">
      <dsp:nvSpPr>
        <dsp:cNvPr id="0" name=""/>
        <dsp:cNvSpPr/>
      </dsp:nvSpPr>
      <dsp:spPr>
        <a:xfrm>
          <a:off x="0" y="0"/>
          <a:ext cx="6290226" cy="5447744"/>
        </a:xfrm>
        <a:prstGeom prst="rect">
          <a:avLst/>
        </a:prstGeom>
        <a:blipFill rotWithShape="0">
          <a:blip xmlns:r="http://schemas.openxmlformats.org/officeDocument/2006/relationships" r:embed="rId1"/>
          <a:srcRect/>
          <a:stretch>
            <a:fillRect l="-8000" r="-8000"/>
          </a:stretch>
        </a:blip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100000"/>
            </a:lnSpc>
            <a:spcBef>
              <a:spcPct val="0"/>
            </a:spcBef>
            <a:spcAft>
              <a:spcPct val="35000"/>
            </a:spcAft>
            <a:buNone/>
          </a:pPr>
          <a:r>
            <a:rPr lang="en-US" sz="3200" kern="1200" dirty="0"/>
            <a:t>We used 3 models and Our goal for using these machine learning to detect phishing URL’s and find the target. we used it to compare the accuracy rate, false positive and negative rate of various algorithms</a:t>
          </a:r>
          <a:r>
            <a:rPr lang="en-US" sz="2800" kern="1200" dirty="0"/>
            <a:t>. </a:t>
          </a:r>
        </a:p>
      </dsp:txBody>
      <dsp:txXfrm>
        <a:off x="0" y="0"/>
        <a:ext cx="6290226" cy="54477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1B96A9-CC6A-4D8C-B0F8-FD6521BFA4E0}">
      <dsp:nvSpPr>
        <dsp:cNvPr id="0" name=""/>
        <dsp:cNvSpPr/>
      </dsp:nvSpPr>
      <dsp:spPr>
        <a:xfrm>
          <a:off x="0" y="4039"/>
          <a:ext cx="6290226" cy="3806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54364C-5DA0-438C-92E0-42D45EE24DD3}">
      <dsp:nvSpPr>
        <dsp:cNvPr id="0" name=""/>
        <dsp:cNvSpPr/>
      </dsp:nvSpPr>
      <dsp:spPr>
        <a:xfrm>
          <a:off x="115156" y="89692"/>
          <a:ext cx="209579" cy="2093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4DE2B23-3270-40D4-971C-C8DE75798B49}">
      <dsp:nvSpPr>
        <dsp:cNvPr id="0" name=""/>
        <dsp:cNvSpPr/>
      </dsp:nvSpPr>
      <dsp:spPr>
        <a:xfrm>
          <a:off x="439892" y="4039"/>
          <a:ext cx="5686373" cy="678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765" tIns="71765" rIns="71765" bIns="71765" numCol="1" spcCol="1270" anchor="ctr" anchorCtr="0">
          <a:noAutofit/>
        </a:bodyPr>
        <a:lstStyle/>
        <a:p>
          <a:pPr marL="0" lvl="0" indent="0" algn="l" defTabSz="622300">
            <a:lnSpc>
              <a:spcPct val="100000"/>
            </a:lnSpc>
            <a:spcBef>
              <a:spcPct val="0"/>
            </a:spcBef>
            <a:spcAft>
              <a:spcPct val="35000"/>
            </a:spcAft>
            <a:buNone/>
          </a:pPr>
          <a:r>
            <a:rPr lang="en-US" sz="1400" kern="1200" dirty="0"/>
            <a:t>Simple question  </a:t>
          </a:r>
        </a:p>
      </dsp:txBody>
      <dsp:txXfrm>
        <a:off x="439892" y="4039"/>
        <a:ext cx="5686373" cy="678090"/>
      </dsp:txXfrm>
    </dsp:sp>
    <dsp:sp modelId="{A8F3DBE4-F974-4FE8-B2F9-DC208632A748}">
      <dsp:nvSpPr>
        <dsp:cNvPr id="0" name=""/>
        <dsp:cNvSpPr/>
      </dsp:nvSpPr>
      <dsp:spPr>
        <a:xfrm>
          <a:off x="0" y="851652"/>
          <a:ext cx="6290226" cy="3806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8A22D0-8FB6-4F86-9FEA-BF9AF65FEB64}">
      <dsp:nvSpPr>
        <dsp:cNvPr id="0" name=""/>
        <dsp:cNvSpPr/>
      </dsp:nvSpPr>
      <dsp:spPr>
        <a:xfrm>
          <a:off x="115156" y="937305"/>
          <a:ext cx="209579" cy="209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E4A399-069F-4A1A-8DF0-E93D3C086686}">
      <dsp:nvSpPr>
        <dsp:cNvPr id="0" name=""/>
        <dsp:cNvSpPr/>
      </dsp:nvSpPr>
      <dsp:spPr>
        <a:xfrm>
          <a:off x="439892" y="851652"/>
          <a:ext cx="5686373" cy="678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765" tIns="71765" rIns="71765" bIns="71765" numCol="1" spcCol="1270" anchor="ctr" anchorCtr="0">
          <a:noAutofit/>
        </a:bodyPr>
        <a:lstStyle/>
        <a:p>
          <a:pPr marL="0" lvl="0" indent="0" algn="l" defTabSz="622300">
            <a:lnSpc>
              <a:spcPct val="100000"/>
            </a:lnSpc>
            <a:spcBef>
              <a:spcPct val="0"/>
            </a:spcBef>
            <a:spcAft>
              <a:spcPct val="35000"/>
            </a:spcAft>
            <a:buNone/>
          </a:pPr>
          <a:r>
            <a:rPr lang="en-US" sz="1400" kern="1200" dirty="0"/>
            <a:t>How many features will be used?</a:t>
          </a:r>
        </a:p>
      </dsp:txBody>
      <dsp:txXfrm>
        <a:off x="439892" y="851652"/>
        <a:ext cx="5686373" cy="678090"/>
      </dsp:txXfrm>
    </dsp:sp>
    <dsp:sp modelId="{787B5EAC-1E63-478D-8215-3247C8AA0717}">
      <dsp:nvSpPr>
        <dsp:cNvPr id="0" name=""/>
        <dsp:cNvSpPr/>
      </dsp:nvSpPr>
      <dsp:spPr>
        <a:xfrm>
          <a:off x="0" y="1699265"/>
          <a:ext cx="6290226" cy="3806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716C3B-0D65-49F4-A543-5F3C8D240C4F}">
      <dsp:nvSpPr>
        <dsp:cNvPr id="0" name=""/>
        <dsp:cNvSpPr/>
      </dsp:nvSpPr>
      <dsp:spPr>
        <a:xfrm>
          <a:off x="115156" y="1784918"/>
          <a:ext cx="209579" cy="2093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D76564-7F3E-4574-AAC5-379E111DE0DD}">
      <dsp:nvSpPr>
        <dsp:cNvPr id="0" name=""/>
        <dsp:cNvSpPr/>
      </dsp:nvSpPr>
      <dsp:spPr>
        <a:xfrm>
          <a:off x="439892" y="1699265"/>
          <a:ext cx="5686373" cy="678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765" tIns="71765" rIns="71765" bIns="71765" numCol="1" spcCol="1270" anchor="ctr" anchorCtr="0">
          <a:noAutofit/>
        </a:bodyPr>
        <a:lstStyle/>
        <a:p>
          <a:pPr marL="0" lvl="0" indent="0" algn="l" defTabSz="622300">
            <a:lnSpc>
              <a:spcPct val="100000"/>
            </a:lnSpc>
            <a:spcBef>
              <a:spcPct val="0"/>
            </a:spcBef>
            <a:spcAft>
              <a:spcPct val="35000"/>
            </a:spcAft>
            <a:buNone/>
          </a:pPr>
          <a:r>
            <a:rPr lang="en-US" sz="1400" kern="1200" dirty="0"/>
            <a:t>We have 12 features, but we used 5 to get the results</a:t>
          </a:r>
        </a:p>
      </dsp:txBody>
      <dsp:txXfrm>
        <a:off x="439892" y="1699265"/>
        <a:ext cx="5686373" cy="678090"/>
      </dsp:txXfrm>
    </dsp:sp>
    <dsp:sp modelId="{A4B53A1D-A37B-4B82-83AC-97C071ADBCB0}">
      <dsp:nvSpPr>
        <dsp:cNvPr id="0" name=""/>
        <dsp:cNvSpPr/>
      </dsp:nvSpPr>
      <dsp:spPr>
        <a:xfrm>
          <a:off x="0" y="2546878"/>
          <a:ext cx="6290226" cy="3806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362B80-92C6-450B-A9F8-7430738252B7}">
      <dsp:nvSpPr>
        <dsp:cNvPr id="0" name=""/>
        <dsp:cNvSpPr/>
      </dsp:nvSpPr>
      <dsp:spPr>
        <a:xfrm>
          <a:off x="115156" y="2632531"/>
          <a:ext cx="209579" cy="2093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A5BB0AC-1756-45B3-B7FE-4498C5165364}">
      <dsp:nvSpPr>
        <dsp:cNvPr id="0" name=""/>
        <dsp:cNvSpPr/>
      </dsp:nvSpPr>
      <dsp:spPr>
        <a:xfrm>
          <a:off x="439892" y="2546878"/>
          <a:ext cx="5686373" cy="678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765" tIns="71765" rIns="71765" bIns="71765" numCol="1" spcCol="1270" anchor="ctr" anchorCtr="0">
          <a:noAutofit/>
        </a:bodyPr>
        <a:lstStyle/>
        <a:p>
          <a:pPr marL="0" lvl="0" indent="0" algn="l" defTabSz="622300">
            <a:lnSpc>
              <a:spcPct val="100000"/>
            </a:lnSpc>
            <a:spcBef>
              <a:spcPct val="0"/>
            </a:spcBef>
            <a:spcAft>
              <a:spcPct val="35000"/>
            </a:spcAft>
            <a:buNone/>
          </a:pPr>
          <a:r>
            <a:rPr lang="en-US" sz="1400" kern="1200" dirty="0"/>
            <a:t>Advanced question </a:t>
          </a:r>
        </a:p>
      </dsp:txBody>
      <dsp:txXfrm>
        <a:off x="439892" y="2546878"/>
        <a:ext cx="5686373" cy="678090"/>
      </dsp:txXfrm>
    </dsp:sp>
    <dsp:sp modelId="{970F9E8C-56D5-467C-BB47-F99ED56BFEBD}">
      <dsp:nvSpPr>
        <dsp:cNvPr id="0" name=""/>
        <dsp:cNvSpPr/>
      </dsp:nvSpPr>
      <dsp:spPr>
        <a:xfrm>
          <a:off x="0" y="3394491"/>
          <a:ext cx="6290226" cy="3806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BB98A3-7F53-4AA2-BA09-1B2C1F3EABDF}">
      <dsp:nvSpPr>
        <dsp:cNvPr id="0" name=""/>
        <dsp:cNvSpPr/>
      </dsp:nvSpPr>
      <dsp:spPr>
        <a:xfrm>
          <a:off x="115156" y="3480144"/>
          <a:ext cx="209579" cy="20937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B9A5502-328E-4E89-B715-F75CC91F2A23}">
      <dsp:nvSpPr>
        <dsp:cNvPr id="0" name=""/>
        <dsp:cNvSpPr/>
      </dsp:nvSpPr>
      <dsp:spPr>
        <a:xfrm>
          <a:off x="439892" y="3394491"/>
          <a:ext cx="5686373" cy="678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765" tIns="71765" rIns="71765" bIns="71765" numCol="1" spcCol="1270" anchor="ctr" anchorCtr="0">
          <a:noAutofit/>
        </a:bodyPr>
        <a:lstStyle/>
        <a:p>
          <a:pPr marL="0" lvl="0" indent="0" algn="l" defTabSz="622300">
            <a:lnSpc>
              <a:spcPct val="100000"/>
            </a:lnSpc>
            <a:spcBef>
              <a:spcPct val="0"/>
            </a:spcBef>
            <a:spcAft>
              <a:spcPct val="35000"/>
            </a:spcAft>
            <a:buNone/>
          </a:pPr>
          <a:r>
            <a:rPr lang="en-US" sz="1400" kern="1200" dirty="0"/>
            <a:t>See who is the target either based on active duration or label ?</a:t>
          </a:r>
        </a:p>
      </dsp:txBody>
      <dsp:txXfrm>
        <a:off x="439892" y="3394491"/>
        <a:ext cx="5686373" cy="678090"/>
      </dsp:txXfrm>
    </dsp:sp>
    <dsp:sp modelId="{AFED087F-F7BB-4071-8B99-21C2015B1D28}">
      <dsp:nvSpPr>
        <dsp:cNvPr id="0" name=""/>
        <dsp:cNvSpPr/>
      </dsp:nvSpPr>
      <dsp:spPr>
        <a:xfrm>
          <a:off x="0" y="4242104"/>
          <a:ext cx="6290226" cy="3806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628AD5-9E02-4E95-A091-FE0C3A07C30B}">
      <dsp:nvSpPr>
        <dsp:cNvPr id="0" name=""/>
        <dsp:cNvSpPr/>
      </dsp:nvSpPr>
      <dsp:spPr>
        <a:xfrm>
          <a:off x="115156" y="4327757"/>
          <a:ext cx="209579" cy="20937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10723C2-4F4B-487B-B448-E86107092691}">
      <dsp:nvSpPr>
        <dsp:cNvPr id="0" name=""/>
        <dsp:cNvSpPr/>
      </dsp:nvSpPr>
      <dsp:spPr>
        <a:xfrm>
          <a:off x="439892" y="4242104"/>
          <a:ext cx="5686373" cy="678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765" tIns="71765" rIns="71765" bIns="71765" numCol="1" spcCol="1270" anchor="ctr" anchorCtr="0">
          <a:noAutofit/>
        </a:bodyPr>
        <a:lstStyle/>
        <a:p>
          <a:pPr marL="0" lvl="0" indent="0" algn="l" defTabSz="622300">
            <a:lnSpc>
              <a:spcPct val="100000"/>
            </a:lnSpc>
            <a:spcBef>
              <a:spcPct val="0"/>
            </a:spcBef>
            <a:spcAft>
              <a:spcPct val="35000"/>
            </a:spcAft>
            <a:buNone/>
          </a:pPr>
          <a:r>
            <a:rPr lang="en-US" sz="1400" kern="1200" dirty="0"/>
            <a:t>Based on plotting and heat map it shows that the Label is the target and how features are related to each other. </a:t>
          </a:r>
        </a:p>
      </dsp:txBody>
      <dsp:txXfrm>
        <a:off x="439892" y="4242104"/>
        <a:ext cx="5686373" cy="678090"/>
      </dsp:txXfrm>
    </dsp:sp>
    <dsp:sp modelId="{DF5FD2A6-7F80-F445-8DB8-49E5DC3DB793}">
      <dsp:nvSpPr>
        <dsp:cNvPr id="0" name=""/>
        <dsp:cNvSpPr/>
      </dsp:nvSpPr>
      <dsp:spPr>
        <a:xfrm>
          <a:off x="0" y="5089717"/>
          <a:ext cx="6290226" cy="3806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4EABB1-39D2-6F4B-BD86-2068CE01F4D1}">
      <dsp:nvSpPr>
        <dsp:cNvPr id="0" name=""/>
        <dsp:cNvSpPr/>
      </dsp:nvSpPr>
      <dsp:spPr>
        <a:xfrm>
          <a:off x="115156" y="5175370"/>
          <a:ext cx="209579" cy="209375"/>
        </a:xfrm>
        <a:prstGeom prst="rect">
          <a:avLst/>
        </a:prstGeom>
        <a:solidFill>
          <a:schemeClr val="accent3">
            <a:hueOff val="0"/>
            <a:satOff val="0"/>
            <a:lumOff val="0"/>
            <a:alphaOff val="0"/>
          </a:schemeClr>
        </a:solid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B3F4E9-30EC-6A4D-828F-208BD56DD724}">
      <dsp:nvSpPr>
        <dsp:cNvPr id="0" name=""/>
        <dsp:cNvSpPr/>
      </dsp:nvSpPr>
      <dsp:spPr>
        <a:xfrm>
          <a:off x="439892" y="5089717"/>
          <a:ext cx="5686373" cy="678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765" tIns="71765" rIns="71765" bIns="71765" numCol="1" spcCol="1270" anchor="ctr" anchorCtr="0">
          <a:noAutofit/>
        </a:bodyPr>
        <a:lstStyle/>
        <a:p>
          <a:pPr marL="0" lvl="0" indent="0" algn="l" defTabSz="622300">
            <a:lnSpc>
              <a:spcPct val="100000"/>
            </a:lnSpc>
            <a:spcBef>
              <a:spcPct val="0"/>
            </a:spcBef>
            <a:spcAft>
              <a:spcPct val="35000"/>
            </a:spcAft>
            <a:buFont typeface="+mj-lt"/>
            <a:buNone/>
          </a:pPr>
          <a:r>
            <a:rPr lang="en-US" sz="1400" kern="1200" dirty="0"/>
            <a:t>Predicating of phishing URLs by extracting and analyzing various features of legitimate and phishing URLs.</a:t>
          </a:r>
        </a:p>
      </dsp:txBody>
      <dsp:txXfrm>
        <a:off x="439892" y="5089717"/>
        <a:ext cx="5686373" cy="678090"/>
      </dsp:txXfrm>
    </dsp:sp>
    <dsp:sp modelId="{2EF51FA5-EB06-9241-A573-97C5349F19D5}">
      <dsp:nvSpPr>
        <dsp:cNvPr id="0" name=""/>
        <dsp:cNvSpPr/>
      </dsp:nvSpPr>
      <dsp:spPr>
        <a:xfrm>
          <a:off x="0" y="5937330"/>
          <a:ext cx="6290226" cy="3806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9BD9A6-1EF2-6549-9058-C0CB5595E886}">
      <dsp:nvSpPr>
        <dsp:cNvPr id="0" name=""/>
        <dsp:cNvSpPr/>
      </dsp:nvSpPr>
      <dsp:spPr>
        <a:xfrm>
          <a:off x="115268" y="6022983"/>
          <a:ext cx="209579" cy="209375"/>
        </a:xfrm>
        <a:prstGeom prst="rect">
          <a:avLst/>
        </a:prstGeom>
        <a:solidFill>
          <a:schemeClr val="accent4">
            <a:hueOff val="0"/>
            <a:satOff val="0"/>
            <a:lumOff val="0"/>
            <a:alphaOff val="0"/>
          </a:schemeClr>
        </a:solid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21AF4A-F0A8-204C-9660-B2D4D27D5528}">
      <dsp:nvSpPr>
        <dsp:cNvPr id="0" name=""/>
        <dsp:cNvSpPr/>
      </dsp:nvSpPr>
      <dsp:spPr>
        <a:xfrm>
          <a:off x="440117" y="5937330"/>
          <a:ext cx="5506266" cy="678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765" tIns="71765" rIns="71765" bIns="71765" numCol="1" spcCol="1270" anchor="ctr" anchorCtr="0">
          <a:noAutofit/>
        </a:bodyPr>
        <a:lstStyle/>
        <a:p>
          <a:pPr marL="0" lvl="0" indent="0" algn="l" defTabSz="622300">
            <a:lnSpc>
              <a:spcPct val="100000"/>
            </a:lnSpc>
            <a:spcBef>
              <a:spcPct val="0"/>
            </a:spcBef>
            <a:spcAft>
              <a:spcPct val="35000"/>
            </a:spcAft>
            <a:buNone/>
          </a:pPr>
          <a:r>
            <a:rPr lang="en-US" sz="1400" kern="1200" dirty="0"/>
            <a:t>2 Salem sites website one will be used as a spam and other one will be legitimate. We will check the prediction and find the results </a:t>
          </a:r>
        </a:p>
        <a:p>
          <a:pPr marL="0" lvl="0" indent="0" algn="l" defTabSz="622300">
            <a:lnSpc>
              <a:spcPct val="100000"/>
            </a:lnSpc>
            <a:spcBef>
              <a:spcPct val="0"/>
            </a:spcBef>
            <a:spcAft>
              <a:spcPct val="35000"/>
            </a:spcAft>
            <a:buNone/>
          </a:pPr>
          <a:endParaRPr lang="en-US" sz="1400" kern="1200" dirty="0"/>
        </a:p>
      </dsp:txBody>
      <dsp:txXfrm>
        <a:off x="440117" y="5937330"/>
        <a:ext cx="5506266" cy="67809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142B3-F4CF-4671-8FBD-B0D2A5B7424B}" type="datetimeFigureOut">
              <a:rPr lang="en-US" smtClean="0"/>
              <a:t>12/9/21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0E6A92-F371-4ECB-9AF4-0AF71282EBEE}" type="slidenum">
              <a:rPr lang="en-US" smtClean="0"/>
              <a:t>‹#›</a:t>
            </a:fld>
            <a:endParaRPr lang="en-US"/>
          </a:p>
        </p:txBody>
      </p:sp>
    </p:spTree>
    <p:extLst>
      <p:ext uri="{BB962C8B-B14F-4D97-AF65-F5344CB8AC3E}">
        <p14:creationId xmlns:p14="http://schemas.microsoft.com/office/powerpoint/2010/main" val="3649448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0E6A92-F371-4ECB-9AF4-0AF71282EBEE}" type="slidenum">
              <a:rPr lang="en-US" smtClean="0"/>
              <a:t>1</a:t>
            </a:fld>
            <a:endParaRPr lang="en-US"/>
          </a:p>
        </p:txBody>
      </p:sp>
    </p:spTree>
    <p:extLst>
      <p:ext uri="{BB962C8B-B14F-4D97-AF65-F5344CB8AC3E}">
        <p14:creationId xmlns:p14="http://schemas.microsoft.com/office/powerpoint/2010/main" val="25747392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12/9/21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12/9/21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12/9/21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12/9/21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12/9/21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12/9/21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12/9/21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12/9/21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journals.plos.org/plosone/article?id=10.1371/journal.pone.0258361" TargetMode="External"/><Relationship Id="rId2" Type="http://schemas.openxmlformats.org/officeDocument/2006/relationships/hyperlink" Target="https://arxiv.org/pdf/2009.11116.pdf#:~:text=Multiple%20machine%20learning%20methods%20have,described%20in%20the%20following%20section" TargetMode="External"/><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hyperlink" Target="https://www.hindawi.com/journals/wcmc/2018/4678746/#related-works" TargetMode="External"/><Relationship Id="rId4" Type="http://schemas.openxmlformats.org/officeDocument/2006/relationships/hyperlink" Target="https://scialert.net/fulltext/?doi=itj.2012.921.925"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9BE9-A73F-F349-A04A-07F04BD3D772}"/>
              </a:ext>
            </a:extLst>
          </p:cNvPr>
          <p:cNvSpPr>
            <a:spLocks noGrp="1"/>
          </p:cNvSpPr>
          <p:nvPr>
            <p:ph type="ctrTitle"/>
          </p:nvPr>
        </p:nvSpPr>
        <p:spPr/>
        <p:txBody>
          <a:bodyPr>
            <a:normAutofit/>
          </a:bodyPr>
          <a:lstStyle/>
          <a:p>
            <a:r>
              <a:rPr lang="en-US" dirty="0"/>
              <a:t>Phishing websites detection</a:t>
            </a:r>
          </a:p>
        </p:txBody>
      </p:sp>
      <p:sp>
        <p:nvSpPr>
          <p:cNvPr id="3" name="Subtitle 2">
            <a:extLst>
              <a:ext uri="{FF2B5EF4-FFF2-40B4-BE49-F238E27FC236}">
                <a16:creationId xmlns:a16="http://schemas.microsoft.com/office/drawing/2014/main" id="{FBB7EE84-AC3E-9148-9916-F60DE4B45715}"/>
              </a:ext>
            </a:extLst>
          </p:cNvPr>
          <p:cNvSpPr>
            <a:spLocks noGrp="1"/>
          </p:cNvSpPr>
          <p:nvPr>
            <p:ph type="subTitle" idx="1"/>
          </p:nvPr>
        </p:nvSpPr>
        <p:spPr/>
        <p:txBody>
          <a:bodyPr/>
          <a:lstStyle/>
          <a:p>
            <a:r>
              <a:rPr lang="en-US" dirty="0"/>
              <a:t>By Preet Kaur </a:t>
            </a:r>
          </a:p>
        </p:txBody>
      </p:sp>
    </p:spTree>
    <p:extLst>
      <p:ext uri="{BB962C8B-B14F-4D97-AF65-F5344CB8AC3E}">
        <p14:creationId xmlns:p14="http://schemas.microsoft.com/office/powerpoint/2010/main" val="3478259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25">
            <a:extLst>
              <a:ext uri="{FF2B5EF4-FFF2-40B4-BE49-F238E27FC236}">
                <a16:creationId xmlns:a16="http://schemas.microsoft.com/office/drawing/2014/main" id="{03FFF8D3-2EF3-4286-935A-D01BE3C853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6" name="Picture 27">
            <a:extLst>
              <a:ext uri="{FF2B5EF4-FFF2-40B4-BE49-F238E27FC236}">
                <a16:creationId xmlns:a16="http://schemas.microsoft.com/office/drawing/2014/main" id="{CD8CCB43-545E-4064-8BB8-5C492D0F5F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4A86450F-5E6F-6942-9880-61EA8FD1D701}"/>
              </a:ext>
            </a:extLst>
          </p:cNvPr>
          <p:cNvSpPr>
            <a:spLocks noGrp="1"/>
          </p:cNvSpPr>
          <p:nvPr>
            <p:ph type="title"/>
          </p:nvPr>
        </p:nvSpPr>
        <p:spPr>
          <a:xfrm>
            <a:off x="685800" y="764373"/>
            <a:ext cx="3306744" cy="1293028"/>
          </a:xfrm>
        </p:spPr>
        <p:txBody>
          <a:bodyPr>
            <a:normAutofit fontScale="90000"/>
          </a:bodyPr>
          <a:lstStyle/>
          <a:p>
            <a:r>
              <a:rPr lang="en-US" sz="3200" dirty="0">
                <a:solidFill>
                  <a:schemeClr val="bg1"/>
                </a:solidFill>
              </a:rPr>
              <a:t>Feature selection and Plots  </a:t>
            </a:r>
          </a:p>
        </p:txBody>
      </p:sp>
      <p:sp>
        <p:nvSpPr>
          <p:cNvPr id="20" name="Content Placeholder 8">
            <a:extLst>
              <a:ext uri="{FF2B5EF4-FFF2-40B4-BE49-F238E27FC236}">
                <a16:creationId xmlns:a16="http://schemas.microsoft.com/office/drawing/2014/main" id="{CE41A90E-5150-432F-8ECC-298B1770D962}"/>
              </a:ext>
            </a:extLst>
          </p:cNvPr>
          <p:cNvSpPr>
            <a:spLocks noGrp="1"/>
          </p:cNvSpPr>
          <p:nvPr>
            <p:ph idx="1"/>
          </p:nvPr>
        </p:nvSpPr>
        <p:spPr>
          <a:xfrm>
            <a:off x="685801" y="2194560"/>
            <a:ext cx="3306742" cy="4024125"/>
          </a:xfrm>
        </p:spPr>
        <p:txBody>
          <a:bodyPr>
            <a:normAutofit/>
          </a:bodyPr>
          <a:lstStyle/>
          <a:p>
            <a:r>
              <a:rPr lang="en-US" sz="1600" dirty="0">
                <a:solidFill>
                  <a:schemeClr val="bg1"/>
                </a:solidFill>
              </a:rPr>
              <a:t>Features selection</a:t>
            </a:r>
          </a:p>
          <a:p>
            <a:r>
              <a:rPr lang="en-US" sz="1600" dirty="0">
                <a:solidFill>
                  <a:schemeClr val="bg1"/>
                </a:solidFill>
              </a:rPr>
              <a:t>Domain, ranking, isIP, valid, urLen, is@, IsDirect, haveDash, domainLen, noofSubdomain, labels</a:t>
            </a:r>
          </a:p>
          <a:p>
            <a:r>
              <a:rPr lang="en-US" sz="1600" dirty="0">
                <a:solidFill>
                  <a:schemeClr val="bg1"/>
                </a:solidFill>
              </a:rPr>
              <a:t>Theses plots and graphs are displayed to find how the data is distributed and the how features are related to each other.</a:t>
            </a:r>
          </a:p>
        </p:txBody>
      </p:sp>
      <p:sp useBgFill="1">
        <p:nvSpPr>
          <p:cNvPr id="30" name="Rounded Rectangle 14">
            <a:extLst>
              <a:ext uri="{FF2B5EF4-FFF2-40B4-BE49-F238E27FC236}">
                <a16:creationId xmlns:a16="http://schemas.microsoft.com/office/drawing/2014/main" id="{E6C57836-126B-4938-8C7A-3C3BCB59D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alendar&#10;&#10;Description automatically generated">
            <a:extLst>
              <a:ext uri="{FF2B5EF4-FFF2-40B4-BE49-F238E27FC236}">
                <a16:creationId xmlns:a16="http://schemas.microsoft.com/office/drawing/2014/main" id="{ECAD8429-4E94-1049-8551-347CE66821AE}"/>
              </a:ext>
            </a:extLst>
          </p:cNvPr>
          <p:cNvPicPr>
            <a:picLocks noChangeAspect="1"/>
          </p:cNvPicPr>
          <p:nvPr/>
        </p:nvPicPr>
        <p:blipFill rotWithShape="1">
          <a:blip r:embed="rId3"/>
          <a:srcRect r="-1" b="3592"/>
          <a:stretch/>
        </p:blipFill>
        <p:spPr>
          <a:xfrm>
            <a:off x="4955339" y="1336566"/>
            <a:ext cx="6127287" cy="4607567"/>
          </a:xfrm>
          <a:prstGeom prst="rect">
            <a:avLst/>
          </a:prstGeom>
        </p:spPr>
      </p:pic>
    </p:spTree>
    <p:extLst>
      <p:ext uri="{BB962C8B-B14F-4D97-AF65-F5344CB8AC3E}">
        <p14:creationId xmlns:p14="http://schemas.microsoft.com/office/powerpoint/2010/main" val="139177025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9" name="Rectangle 13">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6" name="Picture 15">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750A2589-0A34-5441-AB43-1E3BB8734FDC}"/>
              </a:ext>
            </a:extLst>
          </p:cNvPr>
          <p:cNvSpPr>
            <a:spLocks noGrp="1"/>
          </p:cNvSpPr>
          <p:nvPr>
            <p:ph type="title"/>
          </p:nvPr>
        </p:nvSpPr>
        <p:spPr>
          <a:xfrm>
            <a:off x="685800" y="764373"/>
            <a:ext cx="3687417" cy="1920372"/>
          </a:xfrm>
        </p:spPr>
        <p:txBody>
          <a:bodyPr>
            <a:normAutofit/>
          </a:bodyPr>
          <a:lstStyle/>
          <a:p>
            <a:pPr algn="l"/>
            <a:r>
              <a:rPr lang="en-US" sz="3600" dirty="0">
                <a:solidFill>
                  <a:schemeClr val="bg1"/>
                </a:solidFill>
              </a:rPr>
              <a:t>Heat map </a:t>
            </a:r>
          </a:p>
        </p:txBody>
      </p:sp>
      <p:pic>
        <p:nvPicPr>
          <p:cNvPr id="18" name="Picture 17">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pic>
        <p:nvPicPr>
          <p:cNvPr id="5" name="Content Placeholder 4" descr="Chart&#10;&#10;Description automatically generated with medium confidence">
            <a:extLst>
              <a:ext uri="{FF2B5EF4-FFF2-40B4-BE49-F238E27FC236}">
                <a16:creationId xmlns:a16="http://schemas.microsoft.com/office/drawing/2014/main" id="{22708C2B-4A56-EE43-8EEE-267C0343C02B}"/>
              </a:ext>
            </a:extLst>
          </p:cNvPr>
          <p:cNvPicPr>
            <a:picLocks noChangeAspect="1"/>
          </p:cNvPicPr>
          <p:nvPr/>
        </p:nvPicPr>
        <p:blipFill>
          <a:blip r:embed="rId4"/>
          <a:stretch>
            <a:fillRect/>
          </a:stretch>
        </p:blipFill>
        <p:spPr>
          <a:xfrm>
            <a:off x="4636008" y="164892"/>
            <a:ext cx="7555992" cy="6049641"/>
          </a:xfrm>
          <a:prstGeom prst="rect">
            <a:avLst/>
          </a:prstGeom>
        </p:spPr>
      </p:pic>
    </p:spTree>
    <p:extLst>
      <p:ext uri="{BB962C8B-B14F-4D97-AF65-F5344CB8AC3E}">
        <p14:creationId xmlns:p14="http://schemas.microsoft.com/office/powerpoint/2010/main" val="56550841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50" fill="hold"/>
                                        <p:tgtEl>
                                          <p:spTgt spid="5"/>
                                        </p:tgtEl>
                                        <p:attrNameLst>
                                          <p:attrName>ppt_x</p:attrName>
                                        </p:attrNameLst>
                                      </p:cBhvr>
                                      <p:tavLst>
                                        <p:tav tm="0">
                                          <p:val>
                                            <p:strVal val="#ppt_x"/>
                                          </p:val>
                                        </p:tav>
                                        <p:tav tm="100000">
                                          <p:val>
                                            <p:strVal val="#ppt_x"/>
                                          </p:val>
                                        </p:tav>
                                      </p:tavLst>
                                    </p:anim>
                                    <p:anim calcmode="lin" valueType="num">
                                      <p:cBhvr additive="base">
                                        <p:cTn id="8"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3FFF8D3-2EF3-4286-935A-D01BE3C853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4" name="Picture 13">
            <a:extLst>
              <a:ext uri="{FF2B5EF4-FFF2-40B4-BE49-F238E27FC236}">
                <a16:creationId xmlns:a16="http://schemas.microsoft.com/office/drawing/2014/main" id="{CD8CCB43-545E-4064-8BB8-5C492D0F5F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653B5777-011E-1C40-B6D7-C1E6C2EF174F}"/>
              </a:ext>
            </a:extLst>
          </p:cNvPr>
          <p:cNvSpPr>
            <a:spLocks noGrp="1"/>
          </p:cNvSpPr>
          <p:nvPr>
            <p:ph type="title"/>
          </p:nvPr>
        </p:nvSpPr>
        <p:spPr>
          <a:xfrm>
            <a:off x="685799" y="1868556"/>
            <a:ext cx="3630877" cy="3193773"/>
          </a:xfrm>
        </p:spPr>
        <p:txBody>
          <a:bodyPr>
            <a:normAutofit/>
          </a:bodyPr>
          <a:lstStyle/>
          <a:p>
            <a:r>
              <a:rPr lang="en-US" sz="2700" dirty="0">
                <a:solidFill>
                  <a:schemeClr val="bg1"/>
                </a:solidFill>
              </a:rPr>
              <a:t>Advance question answer </a:t>
            </a:r>
          </a:p>
        </p:txBody>
      </p:sp>
      <p:sp useBgFill="1">
        <p:nvSpPr>
          <p:cNvPr id="16" name="Rounded Rectangle 14">
            <a:extLst>
              <a:ext uri="{FF2B5EF4-FFF2-40B4-BE49-F238E27FC236}">
                <a16:creationId xmlns:a16="http://schemas.microsoft.com/office/drawing/2014/main" id="{E6C57836-126B-4938-8C7A-3C3BCB59D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ble&#10;&#10;Description automatically generated">
            <a:extLst>
              <a:ext uri="{FF2B5EF4-FFF2-40B4-BE49-F238E27FC236}">
                <a16:creationId xmlns:a16="http://schemas.microsoft.com/office/drawing/2014/main" id="{EC134BAD-777D-5249-995A-DBF957A0D1DC}"/>
              </a:ext>
            </a:extLst>
          </p:cNvPr>
          <p:cNvPicPr>
            <a:picLocks noChangeAspect="1"/>
          </p:cNvPicPr>
          <p:nvPr/>
        </p:nvPicPr>
        <p:blipFill>
          <a:blip r:embed="rId3"/>
          <a:stretch>
            <a:fillRect/>
          </a:stretch>
        </p:blipFill>
        <p:spPr>
          <a:xfrm>
            <a:off x="4955339" y="1748550"/>
            <a:ext cx="6127287" cy="3783599"/>
          </a:xfrm>
          <a:prstGeom prst="rect">
            <a:avLst/>
          </a:prstGeom>
        </p:spPr>
      </p:pic>
    </p:spTree>
    <p:extLst>
      <p:ext uri="{BB962C8B-B14F-4D97-AF65-F5344CB8AC3E}">
        <p14:creationId xmlns:p14="http://schemas.microsoft.com/office/powerpoint/2010/main" val="1286787395"/>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5B268-7786-D04A-998D-41F0416E4B91}"/>
              </a:ext>
            </a:extLst>
          </p:cNvPr>
          <p:cNvSpPr>
            <a:spLocks noGrp="1"/>
          </p:cNvSpPr>
          <p:nvPr>
            <p:ph type="title"/>
          </p:nvPr>
        </p:nvSpPr>
        <p:spPr>
          <a:xfrm>
            <a:off x="4673600" y="209862"/>
            <a:ext cx="6832600" cy="1847539"/>
          </a:xfrm>
        </p:spPr>
        <p:txBody>
          <a:bodyPr>
            <a:normAutofit/>
          </a:bodyPr>
          <a:lstStyle/>
          <a:p>
            <a:r>
              <a:rPr lang="en-US" dirty="0"/>
              <a:t>Models , EXPERIMENTS AND EVALUATION </a:t>
            </a:r>
            <a:br>
              <a:rPr lang="en-US" dirty="0"/>
            </a:br>
            <a:r>
              <a:rPr lang="en-US" dirty="0"/>
              <a:t> 1. naïve bayes  </a:t>
            </a:r>
          </a:p>
        </p:txBody>
      </p:sp>
      <p:sp>
        <p:nvSpPr>
          <p:cNvPr id="25" name="Rectangle 24">
            <a:extLst>
              <a:ext uri="{FF2B5EF4-FFF2-40B4-BE49-F238E27FC236}">
                <a16:creationId xmlns:a16="http://schemas.microsoft.com/office/drawing/2014/main" id="{39A1E4BA-7C9E-4CDE-8BA8-AD6D6C78A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966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rson writing on a notepad">
            <a:extLst>
              <a:ext uri="{FF2B5EF4-FFF2-40B4-BE49-F238E27FC236}">
                <a16:creationId xmlns:a16="http://schemas.microsoft.com/office/drawing/2014/main" id="{04E3EFE4-3F38-4EDE-9293-7DD658211CAA}"/>
              </a:ext>
            </a:extLst>
          </p:cNvPr>
          <p:cNvPicPr>
            <a:picLocks noChangeAspect="1"/>
          </p:cNvPicPr>
          <p:nvPr/>
        </p:nvPicPr>
        <p:blipFill rotWithShape="1">
          <a:blip r:embed="rId2"/>
          <a:srcRect t="19164" r="3" b="21530"/>
          <a:stretch/>
        </p:blipFill>
        <p:spPr>
          <a:xfrm>
            <a:off x="640079" y="1900849"/>
            <a:ext cx="2909033" cy="1367286"/>
          </a:xfrm>
          <a:prstGeom prst="rect">
            <a:avLst/>
          </a:prstGeom>
        </p:spPr>
      </p:pic>
      <p:pic>
        <p:nvPicPr>
          <p:cNvPr id="12" name="Content Placeholder 11" descr="Graphical user interface, text, application&#10;&#10;Description automatically generated">
            <a:extLst>
              <a:ext uri="{FF2B5EF4-FFF2-40B4-BE49-F238E27FC236}">
                <a16:creationId xmlns:a16="http://schemas.microsoft.com/office/drawing/2014/main" id="{30B73B36-5976-1740-AE2E-0669F2C41674}"/>
              </a:ext>
            </a:extLst>
          </p:cNvPr>
          <p:cNvPicPr>
            <a:picLocks noGrp="1" noChangeAspect="1"/>
          </p:cNvPicPr>
          <p:nvPr>
            <p:ph idx="1"/>
          </p:nvPr>
        </p:nvPicPr>
        <p:blipFill>
          <a:blip r:embed="rId3"/>
          <a:stretch>
            <a:fillRect/>
          </a:stretch>
        </p:blipFill>
        <p:spPr>
          <a:xfrm>
            <a:off x="4954519" y="1900849"/>
            <a:ext cx="6270761" cy="4317390"/>
          </a:xfrm>
        </p:spPr>
      </p:pic>
    </p:spTree>
    <p:extLst>
      <p:ext uri="{BB962C8B-B14F-4D97-AF65-F5344CB8AC3E}">
        <p14:creationId xmlns:p14="http://schemas.microsoft.com/office/powerpoint/2010/main" val="2280784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 name="Picture 43">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52" name="Picture 45">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53" name="Rectangle 47">
            <a:extLst>
              <a:ext uri="{FF2B5EF4-FFF2-40B4-BE49-F238E27FC236}">
                <a16:creationId xmlns:a16="http://schemas.microsoft.com/office/drawing/2014/main" id="{BD7C2DEF-63C5-495B-BBE5-720E5D12B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a:extLst>
              <a:ext uri="{FF2B5EF4-FFF2-40B4-BE49-F238E27FC236}">
                <a16:creationId xmlns:a16="http://schemas.microsoft.com/office/drawing/2014/main" id="{FE21E403-0B61-4473-BE57-AB0F163796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7D5B62FE-A9F0-3941-B29D-8568CF75F830}"/>
              </a:ext>
            </a:extLst>
          </p:cNvPr>
          <p:cNvSpPr>
            <a:spLocks noGrp="1"/>
          </p:cNvSpPr>
          <p:nvPr>
            <p:ph type="title"/>
          </p:nvPr>
        </p:nvSpPr>
        <p:spPr>
          <a:xfrm>
            <a:off x="636696" y="643464"/>
            <a:ext cx="3761964" cy="3273061"/>
          </a:xfrm>
          <a:noFill/>
          <a:ln w="19050">
            <a:noFill/>
            <a:prstDash val="dash"/>
          </a:ln>
        </p:spPr>
        <p:txBody>
          <a:bodyPr vert="horz" lIns="91440" tIns="45720" rIns="91440" bIns="45720" rtlCol="0" anchor="b">
            <a:normAutofit/>
          </a:bodyPr>
          <a:lstStyle/>
          <a:p>
            <a:r>
              <a:rPr lang="en-US" sz="4100" dirty="0"/>
              <a:t>2. sVM, </a:t>
            </a:r>
            <a:br>
              <a:rPr lang="en-US" sz="4100" dirty="0"/>
            </a:br>
            <a:r>
              <a:rPr lang="en-US" sz="4100" dirty="0"/>
              <a:t>3. K-NEAREST 	NEIGHBOR </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12C2C973-E707-F145-8EA1-F38F91BD5CEC}"/>
              </a:ext>
            </a:extLst>
          </p:cNvPr>
          <p:cNvPicPr>
            <a:picLocks noChangeAspect="1"/>
          </p:cNvPicPr>
          <p:nvPr/>
        </p:nvPicPr>
        <p:blipFill rotWithShape="1">
          <a:blip r:embed="rId4"/>
          <a:srcRect b="5063"/>
          <a:stretch/>
        </p:blipFill>
        <p:spPr>
          <a:xfrm>
            <a:off x="4398661" y="378373"/>
            <a:ext cx="7677726" cy="5912068"/>
          </a:xfrm>
          <a:prstGeom prst="rect">
            <a:avLst/>
          </a:prstGeom>
        </p:spPr>
      </p:pic>
    </p:spTree>
    <p:extLst>
      <p:ext uri="{BB962C8B-B14F-4D97-AF65-F5344CB8AC3E}">
        <p14:creationId xmlns:p14="http://schemas.microsoft.com/office/powerpoint/2010/main" val="82040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1EA5387D-64D8-4D6C-B109-FF4E81DF6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4" descr="Blood in a test tube">
            <a:extLst>
              <a:ext uri="{FF2B5EF4-FFF2-40B4-BE49-F238E27FC236}">
                <a16:creationId xmlns:a16="http://schemas.microsoft.com/office/drawing/2014/main" id="{B23ED52A-2728-461B-A14F-0DDEE5818FF3}"/>
              </a:ext>
            </a:extLst>
          </p:cNvPr>
          <p:cNvPicPr>
            <a:picLocks noChangeAspect="1"/>
          </p:cNvPicPr>
          <p:nvPr/>
        </p:nvPicPr>
        <p:blipFill rotWithShape="1">
          <a:blip r:embed="rId2">
            <a:duotone>
              <a:prstClr val="black"/>
              <a:schemeClr val="tx2">
                <a:tint val="45000"/>
                <a:satMod val="400000"/>
              </a:schemeClr>
            </a:duotone>
            <a:alphaModFix amt="30000"/>
          </a:blip>
          <a:srcRect t="1833" b="13898"/>
          <a:stretch/>
        </p:blipFill>
        <p:spPr>
          <a:xfrm>
            <a:off x="20" y="10"/>
            <a:ext cx="12191980" cy="6857990"/>
          </a:xfrm>
          <a:prstGeom prst="rect">
            <a:avLst/>
          </a:prstGeom>
        </p:spPr>
      </p:pic>
      <p:pic>
        <p:nvPicPr>
          <p:cNvPr id="193" name="Picture 192">
            <a:extLst>
              <a:ext uri="{FF2B5EF4-FFF2-40B4-BE49-F238E27FC236}">
                <a16:creationId xmlns:a16="http://schemas.microsoft.com/office/drawing/2014/main" id="{6319FFD2-07B5-4029-BFB3-26FCFCC2F1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BCCA6F7B-33F1-1345-8C0A-4D07CA658B35}"/>
              </a:ext>
            </a:extLst>
          </p:cNvPr>
          <p:cNvSpPr>
            <a:spLocks noGrp="1"/>
          </p:cNvSpPr>
          <p:nvPr>
            <p:ph type="title"/>
          </p:nvPr>
        </p:nvSpPr>
        <p:spPr>
          <a:xfrm>
            <a:off x="2895600" y="764373"/>
            <a:ext cx="8610600" cy="1293028"/>
          </a:xfrm>
        </p:spPr>
        <p:txBody>
          <a:bodyPr>
            <a:normAutofit/>
          </a:bodyPr>
          <a:lstStyle/>
          <a:p>
            <a:r>
              <a:rPr lang="en-US" dirty="0"/>
              <a:t>CONCLUSION/LIMITATION  </a:t>
            </a:r>
          </a:p>
        </p:txBody>
      </p:sp>
      <p:sp>
        <p:nvSpPr>
          <p:cNvPr id="1029" name="Content Placeholder 1028">
            <a:extLst>
              <a:ext uri="{FF2B5EF4-FFF2-40B4-BE49-F238E27FC236}">
                <a16:creationId xmlns:a16="http://schemas.microsoft.com/office/drawing/2014/main" id="{DBF6AD1D-FF5E-41EA-B23F-D35451261756}"/>
              </a:ext>
            </a:extLst>
          </p:cNvPr>
          <p:cNvSpPr>
            <a:spLocks noGrp="1"/>
          </p:cNvSpPr>
          <p:nvPr>
            <p:ph idx="1"/>
          </p:nvPr>
        </p:nvSpPr>
        <p:spPr>
          <a:xfrm>
            <a:off x="685800" y="2194561"/>
            <a:ext cx="10820400" cy="3510500"/>
          </a:xfrm>
        </p:spPr>
        <p:txBody>
          <a:bodyPr>
            <a:normAutofit/>
          </a:bodyPr>
          <a:lstStyle/>
          <a:p>
            <a:r>
              <a:rPr lang="en-US" dirty="0"/>
              <a:t>Phishing can be eradicated, however by improving the techniques and procedure can detect and prevent fraudulent websites. The aims to provide an overview of the various anti-phishing techniques that can be used to prevent phishing attacks.</a:t>
            </a:r>
          </a:p>
          <a:p>
            <a:endParaRPr lang="en-US" dirty="0"/>
          </a:p>
          <a:p>
            <a:r>
              <a:rPr lang="en-US" dirty="0"/>
              <a:t>The limitation of this technique is that detection of zero- hour phishing attacks is not possible. In this technique the legitimate URLs are stored in the database and are used for checking new URLs.</a:t>
            </a:r>
          </a:p>
          <a:p>
            <a:endParaRPr lang="en-US" dirty="0"/>
          </a:p>
          <a:p>
            <a:endParaRPr lang="en-US" dirty="0"/>
          </a:p>
        </p:txBody>
      </p:sp>
    </p:spTree>
    <p:extLst>
      <p:ext uri="{BB962C8B-B14F-4D97-AF65-F5344CB8AC3E}">
        <p14:creationId xmlns:p14="http://schemas.microsoft.com/office/powerpoint/2010/main" val="239192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750"/>
                                        <p:tgtEl>
                                          <p:spTgt spid="2"/>
                                        </p:tgtEl>
                                        <p:attrNameLst>
                                          <p:attrName>ppt_y</p:attrName>
                                        </p:attrNameLst>
                                      </p:cBhvr>
                                      <p:tavLst>
                                        <p:tav tm="0">
                                          <p:val>
                                            <p:strVal val="#ppt_y+#ppt_h*1.125000"/>
                                          </p:val>
                                        </p:tav>
                                        <p:tav tm="100000">
                                          <p:val>
                                            <p:strVal val="#ppt_y"/>
                                          </p:val>
                                        </p:tav>
                                      </p:tavLst>
                                    </p:anim>
                                    <p:animEffect transition="in" filter="wipe(up)">
                                      <p:cBhvr>
                                        <p:cTn id="8" dur="175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029">
                                            <p:txEl>
                                              <p:pRg st="0" end="0"/>
                                            </p:txEl>
                                          </p:spTgt>
                                        </p:tgtEl>
                                        <p:attrNameLst>
                                          <p:attrName>style.visibility</p:attrName>
                                        </p:attrNameLst>
                                      </p:cBhvr>
                                      <p:to>
                                        <p:strVal val="visible"/>
                                      </p:to>
                                    </p:set>
                                    <p:anim calcmode="lin" valueType="num">
                                      <p:cBhvr additive="base">
                                        <p:cTn id="13" dur="1250"/>
                                        <p:tgtEl>
                                          <p:spTgt spid="1029">
                                            <p:txEl>
                                              <p:pRg st="0" end="0"/>
                                            </p:txEl>
                                          </p:spTgt>
                                        </p:tgtEl>
                                        <p:attrNameLst>
                                          <p:attrName>ppt_y</p:attrName>
                                        </p:attrNameLst>
                                      </p:cBhvr>
                                      <p:tavLst>
                                        <p:tav tm="0">
                                          <p:val>
                                            <p:strVal val="#ppt_y+#ppt_h*1.125000"/>
                                          </p:val>
                                        </p:tav>
                                        <p:tav tm="100000">
                                          <p:val>
                                            <p:strVal val="#ppt_y"/>
                                          </p:val>
                                        </p:tav>
                                      </p:tavLst>
                                    </p:anim>
                                    <p:animEffect transition="in" filter="wipe(up)">
                                      <p:cBhvr>
                                        <p:cTn id="14" dur="1250"/>
                                        <p:tgtEl>
                                          <p:spTgt spid="1029">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1029">
                                            <p:txEl>
                                              <p:pRg st="2" end="2"/>
                                            </p:txEl>
                                          </p:spTgt>
                                        </p:tgtEl>
                                        <p:attrNameLst>
                                          <p:attrName>style.visibility</p:attrName>
                                        </p:attrNameLst>
                                      </p:cBhvr>
                                      <p:to>
                                        <p:strVal val="visible"/>
                                      </p:to>
                                    </p:set>
                                    <p:animEffect transition="in" filter="blinds(horizontal)">
                                      <p:cBhvr>
                                        <p:cTn id="19" dur="1000"/>
                                        <p:tgtEl>
                                          <p:spTgt spid="102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E72AD-677C-4E43-9F98-9D027D834AC6}"/>
              </a:ext>
            </a:extLst>
          </p:cNvPr>
          <p:cNvSpPr>
            <a:spLocks noGrp="1"/>
          </p:cNvSpPr>
          <p:nvPr>
            <p:ph type="title"/>
          </p:nvPr>
        </p:nvSpPr>
        <p:spPr/>
        <p:txBody>
          <a:bodyPr/>
          <a:lstStyle/>
          <a:p>
            <a:r>
              <a:rPr lang="en-US" dirty="0"/>
              <a:t>Future work </a:t>
            </a:r>
          </a:p>
        </p:txBody>
      </p:sp>
      <p:sp>
        <p:nvSpPr>
          <p:cNvPr id="3" name="Content Placeholder 2">
            <a:extLst>
              <a:ext uri="{FF2B5EF4-FFF2-40B4-BE49-F238E27FC236}">
                <a16:creationId xmlns:a16="http://schemas.microsoft.com/office/drawing/2014/main" id="{29E53DF6-AEED-9547-ACAC-72119F2EBD10}"/>
              </a:ext>
            </a:extLst>
          </p:cNvPr>
          <p:cNvSpPr>
            <a:spLocks noGrp="1"/>
          </p:cNvSpPr>
          <p:nvPr>
            <p:ph idx="1"/>
          </p:nvPr>
        </p:nvSpPr>
        <p:spPr/>
        <p:txBody>
          <a:bodyPr>
            <a:normAutofit/>
          </a:bodyPr>
          <a:lstStyle/>
          <a:p>
            <a:pPr marL="0" indent="0">
              <a:buNone/>
            </a:pPr>
            <a:endParaRPr lang="en-US" sz="2400" dirty="0"/>
          </a:p>
          <a:p>
            <a:pPr marL="0" indent="0">
              <a:buNone/>
            </a:pPr>
            <a:r>
              <a:rPr lang="en-US" sz="2000" dirty="0"/>
              <a:t>This project can be further extended to creation of browser extension </a:t>
            </a:r>
          </a:p>
          <a:p>
            <a:pPr marL="0" indent="0">
              <a:buNone/>
            </a:pPr>
            <a:r>
              <a:rPr lang="en-US" sz="2000" dirty="0"/>
              <a:t>Or . </a:t>
            </a:r>
          </a:p>
          <a:p>
            <a:pPr marL="0" indent="0">
              <a:buNone/>
            </a:pPr>
            <a:r>
              <a:rPr lang="en-US" sz="2000" dirty="0"/>
              <a:t>To create a GUI project so we can easily detect   phishing websites. </a:t>
            </a:r>
          </a:p>
          <a:p>
            <a:pPr marL="0" indent="0">
              <a:buNone/>
            </a:pPr>
            <a:r>
              <a:rPr lang="en-US" sz="2000" dirty="0"/>
              <a:t>.  I would like to add different models and see the end results. </a:t>
            </a:r>
          </a:p>
          <a:p>
            <a:pPr marL="0" indent="0">
              <a:buNone/>
            </a:pPr>
            <a:endParaRPr lang="en-US" sz="3200" dirty="0"/>
          </a:p>
          <a:p>
            <a:pPr marL="0" indent="0">
              <a:buNone/>
            </a:pPr>
            <a:endParaRPr lang="en-US" sz="3200" dirty="0"/>
          </a:p>
        </p:txBody>
      </p:sp>
    </p:spTree>
    <p:extLst>
      <p:ext uri="{BB962C8B-B14F-4D97-AF65-F5344CB8AC3E}">
        <p14:creationId xmlns:p14="http://schemas.microsoft.com/office/powerpoint/2010/main" val="3660666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dissolve">
                                      <p:cBhvr>
                                        <p:cTn id="13" dur="1000"/>
                                        <p:tgtEl>
                                          <p:spTgt spid="3">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dissolve">
                                      <p:cBhvr>
                                        <p:cTn id="16" dur="1000"/>
                                        <p:tgtEl>
                                          <p:spTgt spid="3">
                                            <p:txEl>
                                              <p:pRg st="2" end="2"/>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dissolve">
                                      <p:cBhvr>
                                        <p:cTn id="19" dur="1000"/>
                                        <p:tgtEl>
                                          <p:spTgt spid="3">
                                            <p:txEl>
                                              <p:pRg st="3" end="3"/>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851DB-0519-9747-B45F-59D4EB54DD11}"/>
              </a:ext>
            </a:extLst>
          </p:cNvPr>
          <p:cNvSpPr>
            <a:spLocks noGrp="1"/>
          </p:cNvSpPr>
          <p:nvPr>
            <p:ph type="title"/>
          </p:nvPr>
        </p:nvSpPr>
        <p:spPr>
          <a:xfrm>
            <a:off x="685799" y="764373"/>
            <a:ext cx="3977639" cy="1600200"/>
          </a:xfrm>
        </p:spPr>
        <p:txBody>
          <a:bodyPr anchor="b">
            <a:normAutofit/>
          </a:bodyPr>
          <a:lstStyle/>
          <a:p>
            <a:pPr algn="l"/>
            <a:r>
              <a:rPr lang="en-US" sz="3200"/>
              <a:t>References </a:t>
            </a:r>
          </a:p>
        </p:txBody>
      </p:sp>
      <p:sp>
        <p:nvSpPr>
          <p:cNvPr id="14" name="Content Placeholder 2">
            <a:extLst>
              <a:ext uri="{FF2B5EF4-FFF2-40B4-BE49-F238E27FC236}">
                <a16:creationId xmlns:a16="http://schemas.microsoft.com/office/drawing/2014/main" id="{FC8D6C5C-B289-094D-BD11-981466EAA148}"/>
              </a:ext>
            </a:extLst>
          </p:cNvPr>
          <p:cNvSpPr>
            <a:spLocks noGrp="1"/>
          </p:cNvSpPr>
          <p:nvPr>
            <p:ph idx="1"/>
          </p:nvPr>
        </p:nvSpPr>
        <p:spPr>
          <a:xfrm>
            <a:off x="685800" y="2364573"/>
            <a:ext cx="3977639" cy="3854112"/>
          </a:xfrm>
        </p:spPr>
        <p:txBody>
          <a:bodyPr>
            <a:normAutofit/>
          </a:bodyPr>
          <a:lstStyle/>
          <a:p>
            <a:r>
              <a:rPr lang="en-US" sz="1600" u="sng">
                <a:hlinkClick r:id="rId2"/>
              </a:rPr>
              <a:t>https://arxiv.org/pdf/2009.11116.pdf#:~:text=Multiple%20machine%20learning%20methods%20have,described%20in%20the%20following%20section</a:t>
            </a:r>
            <a:r>
              <a:rPr lang="en-US" sz="1600"/>
              <a:t>.</a:t>
            </a:r>
          </a:p>
          <a:p>
            <a:endParaRPr lang="en-US" sz="1600"/>
          </a:p>
          <a:p>
            <a:r>
              <a:rPr lang="en-US" sz="1600" u="sng">
                <a:hlinkClick r:id="rId3"/>
              </a:rPr>
              <a:t>https://journals.plos.org/plosone/article?id=10.1371/journal.pone.0258361</a:t>
            </a:r>
            <a:endParaRPr lang="en-US" sz="1600"/>
          </a:p>
          <a:p>
            <a:r>
              <a:rPr lang="en-US" sz="1600" u="sng">
                <a:hlinkClick r:id="rId4"/>
              </a:rPr>
              <a:t>https://scialert.net/fulltext/?doi=itj.2012.921.925</a:t>
            </a:r>
            <a:endParaRPr lang="en-US" sz="1600"/>
          </a:p>
          <a:p>
            <a:r>
              <a:rPr lang="en-US" sz="1600" u="sng">
                <a:hlinkClick r:id="rId5"/>
              </a:rPr>
              <a:t>https://www.hindawi.com/journals/wcmc/2018/4678746/#related-works</a:t>
            </a:r>
            <a:r>
              <a:rPr lang="en-US" sz="1600"/>
              <a:t> </a:t>
            </a:r>
          </a:p>
        </p:txBody>
      </p:sp>
      <p:sp useBgFill="1">
        <p:nvSpPr>
          <p:cNvPr id="9" name="Rectangle 8">
            <a:extLst>
              <a:ext uri="{FF2B5EF4-FFF2-40B4-BE49-F238E27FC236}">
                <a16:creationId xmlns:a16="http://schemas.microsoft.com/office/drawing/2014/main" id="{8D25211A-4CA0-4B53-82BB-1EE7C7F3C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1379" y="0"/>
            <a:ext cx="724061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drawing pins on a map">
            <a:extLst>
              <a:ext uri="{FF2B5EF4-FFF2-40B4-BE49-F238E27FC236}">
                <a16:creationId xmlns:a16="http://schemas.microsoft.com/office/drawing/2014/main" id="{988BBC65-A2DD-48B4-AC52-D8656E561E66}"/>
              </a:ext>
            </a:extLst>
          </p:cNvPr>
          <p:cNvPicPr>
            <a:picLocks noChangeAspect="1"/>
          </p:cNvPicPr>
          <p:nvPr/>
        </p:nvPicPr>
        <p:blipFill rotWithShape="1">
          <a:blip r:embed="rId6"/>
          <a:srcRect l="8421" r="16252"/>
          <a:stretch/>
        </p:blipFill>
        <p:spPr>
          <a:xfrm>
            <a:off x="5304147" y="10"/>
            <a:ext cx="6887853" cy="6857990"/>
          </a:xfrm>
          <a:prstGeom prst="rect">
            <a:avLst/>
          </a:prstGeom>
        </p:spPr>
      </p:pic>
    </p:spTree>
    <p:extLst>
      <p:ext uri="{BB962C8B-B14F-4D97-AF65-F5344CB8AC3E}">
        <p14:creationId xmlns:p14="http://schemas.microsoft.com/office/powerpoint/2010/main" val="2135034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3000"/>
                <a:shade val="98000"/>
                <a:satMod val="150000"/>
                <a:lumMod val="102000"/>
              </a:schemeClr>
            </a:gs>
            <a:gs pos="50000">
              <a:schemeClr val="bg2">
                <a:tint val="98000"/>
                <a:shade val="90000"/>
                <a:satMod val="130000"/>
                <a:lumMod val="103000"/>
              </a:schemeClr>
            </a:gs>
            <a:gs pos="10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3" name="Picture 22">
            <a:extLst>
              <a:ext uri="{FF2B5EF4-FFF2-40B4-BE49-F238E27FC236}">
                <a16:creationId xmlns:a16="http://schemas.microsoft.com/office/drawing/2014/main" id="{A995140B-9736-47E4-9A7D-ABB32F3AAA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25" name="Rectangle 24">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020041-B39A-9843-A8B0-0321DE0AE2E6}"/>
              </a:ext>
            </a:extLst>
          </p:cNvPr>
          <p:cNvSpPr>
            <a:spLocks noGrp="1"/>
          </p:cNvSpPr>
          <p:nvPr>
            <p:ph type="title"/>
          </p:nvPr>
        </p:nvSpPr>
        <p:spPr>
          <a:xfrm>
            <a:off x="792483" y="821265"/>
            <a:ext cx="6098705" cy="5222117"/>
          </a:xfrm>
        </p:spPr>
        <p:txBody>
          <a:bodyPr vert="horz" lIns="91440" tIns="45720" rIns="91440" bIns="45720" rtlCol="0" anchor="ctr">
            <a:normAutofit/>
          </a:bodyPr>
          <a:lstStyle/>
          <a:p>
            <a:r>
              <a:rPr lang="en-US" sz="5400" dirty="0"/>
              <a:t>Thank you! </a:t>
            </a:r>
          </a:p>
        </p:txBody>
      </p:sp>
      <p:cxnSp>
        <p:nvCxnSpPr>
          <p:cNvPr id="27" name="Straight Connector 26">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1" r="43746" b="531"/>
          <a:stretch/>
        </p:blipFill>
        <p:spPr>
          <a:xfrm rot="5400000" flipH="1" flipV="1">
            <a:off x="7545075" y="2187578"/>
            <a:ext cx="6857999" cy="2482850"/>
          </a:xfrm>
          <a:prstGeom prst="rect">
            <a:avLst/>
          </a:prstGeom>
        </p:spPr>
      </p:pic>
    </p:spTree>
    <p:extLst>
      <p:ext uri="{BB962C8B-B14F-4D97-AF65-F5344CB8AC3E}">
        <p14:creationId xmlns:p14="http://schemas.microsoft.com/office/powerpoint/2010/main" val="70765573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12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grpId="0" nodeType="clickEffect">
                                  <p:stCondLst>
                                    <p:cond delay="0"/>
                                  </p:stCondLst>
                                  <p:childTnLst>
                                    <p:animScale>
                                      <p:cBhvr>
                                        <p:cTn id="11" dur="225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5DFFB-A11A-D744-92B5-DA46A52F569E}"/>
              </a:ext>
            </a:extLst>
          </p:cNvPr>
          <p:cNvSpPr>
            <a:spLocks noGrp="1"/>
          </p:cNvSpPr>
          <p:nvPr>
            <p:ph type="title"/>
          </p:nvPr>
        </p:nvSpPr>
        <p:spPr>
          <a:xfrm>
            <a:off x="685799" y="764373"/>
            <a:ext cx="10820401" cy="1293028"/>
          </a:xfrm>
        </p:spPr>
        <p:txBody>
          <a:bodyPr/>
          <a:lstStyle/>
          <a:p>
            <a:pPr algn="just"/>
            <a:r>
              <a:rPr lang="en-GB" altLang="en-US" dirty="0">
                <a:latin typeface="Times" panose="02020603050405020304" pitchFamily="18" charset="0"/>
                <a:cs typeface="Times" panose="02020603050405020304" pitchFamily="18" charset="0"/>
              </a:rPr>
              <a:t>				Outline</a:t>
            </a:r>
            <a:endParaRPr lang="en-US" dirty="0"/>
          </a:p>
        </p:txBody>
      </p:sp>
      <p:sp>
        <p:nvSpPr>
          <p:cNvPr id="3" name="Content Placeholder 2">
            <a:extLst>
              <a:ext uri="{FF2B5EF4-FFF2-40B4-BE49-F238E27FC236}">
                <a16:creationId xmlns:a16="http://schemas.microsoft.com/office/drawing/2014/main" id="{F6F41609-DDA7-9149-A871-10D509F6FD7A}"/>
              </a:ext>
            </a:extLst>
          </p:cNvPr>
          <p:cNvSpPr>
            <a:spLocks noGrp="1"/>
          </p:cNvSpPr>
          <p:nvPr>
            <p:ph idx="1"/>
          </p:nvPr>
        </p:nvSpPr>
        <p:spPr>
          <a:xfrm>
            <a:off x="685800" y="1898074"/>
            <a:ext cx="10820400" cy="4320612"/>
          </a:xfrm>
        </p:spPr>
        <p:txBody>
          <a:bodyPr>
            <a:normAutofit fontScale="92500" lnSpcReduction="10000"/>
          </a:bodyPr>
          <a:lstStyle/>
          <a:p>
            <a:pPr>
              <a:lnSpc>
                <a:spcPct val="93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3000" dirty="0">
                <a:latin typeface="Times" panose="02020603050405020304" pitchFamily="18" charset="0"/>
                <a:cs typeface="Times" panose="02020603050405020304" pitchFamily="18" charset="0"/>
              </a:rPr>
              <a:t>Introduction </a:t>
            </a:r>
          </a:p>
          <a:p>
            <a:pPr>
              <a:lnSpc>
                <a:spcPct val="93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3000" dirty="0">
                <a:latin typeface="Times" panose="02020603050405020304" pitchFamily="18" charset="0"/>
                <a:cs typeface="Times" panose="02020603050405020304" pitchFamily="18" charset="0"/>
              </a:rPr>
              <a:t>Motivation</a:t>
            </a:r>
          </a:p>
          <a:p>
            <a:pPr>
              <a:lnSpc>
                <a:spcPct val="93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3000" dirty="0">
                <a:latin typeface="Times" panose="02020603050405020304" pitchFamily="18" charset="0"/>
                <a:cs typeface="Times" panose="02020603050405020304" pitchFamily="18" charset="0"/>
              </a:rPr>
              <a:t>Literature Review</a:t>
            </a:r>
          </a:p>
          <a:p>
            <a:pPr>
              <a:lnSpc>
                <a:spcPct val="93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3000" dirty="0">
                <a:latin typeface="Times" panose="02020603050405020304" pitchFamily="18" charset="0"/>
                <a:cs typeface="Times" panose="02020603050405020304" pitchFamily="18" charset="0"/>
              </a:rPr>
              <a:t>Problem Definition</a:t>
            </a:r>
          </a:p>
          <a:p>
            <a:pPr>
              <a:lnSpc>
                <a:spcPct val="93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3000" dirty="0">
                <a:latin typeface="Times" panose="02020603050405020304" pitchFamily="18" charset="0"/>
                <a:cs typeface="Times" panose="02020603050405020304" pitchFamily="18" charset="0"/>
              </a:rPr>
              <a:t>Models used in the project</a:t>
            </a:r>
          </a:p>
          <a:p>
            <a:pPr>
              <a:lnSpc>
                <a:spcPct val="93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3000" dirty="0">
                <a:latin typeface="Times" panose="02020603050405020304" pitchFamily="18" charset="0"/>
                <a:cs typeface="Times" panose="02020603050405020304" pitchFamily="18" charset="0"/>
              </a:rPr>
              <a:t>Experiment Results and Evaluation</a:t>
            </a:r>
          </a:p>
          <a:p>
            <a:pPr>
              <a:lnSpc>
                <a:spcPct val="93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3000" dirty="0">
                <a:latin typeface="Times" panose="02020603050405020304" pitchFamily="18" charset="0"/>
                <a:cs typeface="Times" panose="02020603050405020304" pitchFamily="18" charset="0"/>
              </a:rPr>
              <a:t>Conclusion and limitations.</a:t>
            </a:r>
          </a:p>
          <a:p>
            <a:pPr>
              <a:lnSpc>
                <a:spcPct val="93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3000" dirty="0">
                <a:latin typeface="Times" panose="02020603050405020304" pitchFamily="18" charset="0"/>
                <a:cs typeface="Times" panose="02020603050405020304" pitchFamily="18" charset="0"/>
              </a:rPr>
              <a:t>Future Work</a:t>
            </a:r>
          </a:p>
          <a:p>
            <a:pPr>
              <a:lnSpc>
                <a:spcPct val="93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3000" dirty="0">
                <a:latin typeface="Times" panose="02020603050405020304" pitchFamily="18" charset="0"/>
                <a:cs typeface="Times" panose="02020603050405020304" pitchFamily="18" charset="0"/>
              </a:rPr>
              <a:t>References</a:t>
            </a:r>
          </a:p>
          <a:p>
            <a:endParaRPr lang="en-US" dirty="0"/>
          </a:p>
        </p:txBody>
      </p:sp>
    </p:spTree>
    <p:extLst>
      <p:ext uri="{BB962C8B-B14F-4D97-AF65-F5344CB8AC3E}">
        <p14:creationId xmlns:p14="http://schemas.microsoft.com/office/powerpoint/2010/main" val="879263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529CFB1-4A36-4A05-8D7A-948E22773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D9E516DA-0FE7-EA41-A13F-6EF74EB51681}"/>
              </a:ext>
            </a:extLst>
          </p:cNvPr>
          <p:cNvSpPr>
            <a:spLocks noGrp="1"/>
          </p:cNvSpPr>
          <p:nvPr>
            <p:ph idx="1"/>
          </p:nvPr>
        </p:nvSpPr>
        <p:spPr>
          <a:xfrm>
            <a:off x="965201" y="965201"/>
            <a:ext cx="5947496" cy="4923448"/>
          </a:xfrm>
        </p:spPr>
        <p:txBody>
          <a:bodyPr vert="horz" lIns="91440" tIns="45720" rIns="91440" bIns="45720" rtlCol="0" anchor="ctr">
            <a:normAutofit/>
          </a:bodyPr>
          <a:lstStyle/>
          <a:p>
            <a:r>
              <a:rPr lang="en-US" sz="2000" dirty="0"/>
              <a:t>Phishing is the most commonly used  by social engineering and cyber attack. </a:t>
            </a:r>
          </a:p>
          <a:p>
            <a:r>
              <a:rPr lang="en-US" sz="2000" dirty="0"/>
              <a:t>Phishing attack is a simple and effective way to steal sensitive information from users. </a:t>
            </a:r>
          </a:p>
          <a:p>
            <a:r>
              <a:rPr lang="en-US" sz="2000" dirty="0"/>
              <a:t>In order to avoid getting phished</a:t>
            </a:r>
          </a:p>
          <a:p>
            <a:pPr lvl="1"/>
            <a:r>
              <a:rPr lang="en-US" sz="1800" dirty="0"/>
              <a:t>Users should have awareness of phishing websites</a:t>
            </a:r>
          </a:p>
          <a:p>
            <a:pPr lvl="1"/>
            <a:r>
              <a:rPr lang="en-US" sz="1800" dirty="0"/>
              <a:t>Detect them in the early appearance, using machine learning and deep neural network algorithm</a:t>
            </a:r>
          </a:p>
        </p:txBody>
      </p:sp>
      <p:sp>
        <p:nvSpPr>
          <p:cNvPr id="27" name="Rectangle 26">
            <a:extLst>
              <a:ext uri="{FF2B5EF4-FFF2-40B4-BE49-F238E27FC236}">
                <a16:creationId xmlns:a16="http://schemas.microsoft.com/office/drawing/2014/main" id="{88783419-8188-4C50-BD8F-237B464B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788" y="1"/>
            <a:ext cx="4651212" cy="6858000"/>
          </a:xfrm>
          <a:prstGeom prst="rect">
            <a:avLst/>
          </a:prstGeom>
          <a:solidFill>
            <a:schemeClr val="accent1"/>
          </a:solidFill>
          <a:ln>
            <a:noFill/>
          </a:ln>
          <a:effectLst>
            <a:outerShdw blurRad="63500" dist="38100" dir="10800000" algn="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9" name="Picture 28">
            <a:extLst>
              <a:ext uri="{FF2B5EF4-FFF2-40B4-BE49-F238E27FC236}">
                <a16:creationId xmlns:a16="http://schemas.microsoft.com/office/drawing/2014/main" id="{570D84C5-A105-4AB9-8C54-A26D13722D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1" r="43746" b="531"/>
          <a:stretch/>
        </p:blipFill>
        <p:spPr>
          <a:xfrm rot="5400000" flipH="1" flipV="1">
            <a:off x="7521575" y="2187579"/>
            <a:ext cx="6857999" cy="2482850"/>
          </a:xfrm>
          <a:prstGeom prst="rect">
            <a:avLst/>
          </a:prstGeom>
        </p:spPr>
      </p:pic>
      <p:sp>
        <p:nvSpPr>
          <p:cNvPr id="2" name="Title 1">
            <a:extLst>
              <a:ext uri="{FF2B5EF4-FFF2-40B4-BE49-F238E27FC236}">
                <a16:creationId xmlns:a16="http://schemas.microsoft.com/office/drawing/2014/main" id="{46941787-6867-8B4E-94B6-38E50A2C2BBE}"/>
              </a:ext>
            </a:extLst>
          </p:cNvPr>
          <p:cNvSpPr>
            <a:spLocks noGrp="1"/>
          </p:cNvSpPr>
          <p:nvPr>
            <p:ph type="title"/>
          </p:nvPr>
        </p:nvSpPr>
        <p:spPr>
          <a:xfrm>
            <a:off x="7877898" y="1327169"/>
            <a:ext cx="3646678" cy="4199513"/>
          </a:xfrm>
        </p:spPr>
        <p:txBody>
          <a:bodyPr vert="horz" lIns="91440" tIns="45720" rIns="91440" bIns="45720" rtlCol="0">
            <a:normAutofit/>
          </a:bodyPr>
          <a:lstStyle/>
          <a:p>
            <a:pPr algn="l"/>
            <a:br>
              <a:rPr lang="en-US" dirty="0">
                <a:solidFill>
                  <a:srgbClr val="FFFFFF"/>
                </a:solidFill>
              </a:rPr>
            </a:br>
            <a:r>
              <a:rPr lang="en-US" dirty="0">
                <a:solidFill>
                  <a:srgbClr val="FFFFFF"/>
                </a:solidFill>
              </a:rPr>
              <a:t>What is phishing? </a:t>
            </a:r>
          </a:p>
        </p:txBody>
      </p:sp>
      <p:pic>
        <p:nvPicPr>
          <p:cNvPr id="11" name="Picture 10" descr="A picture containing text, electronics, computer&#10;&#10;Description automatically generated">
            <a:extLst>
              <a:ext uri="{FF2B5EF4-FFF2-40B4-BE49-F238E27FC236}">
                <a16:creationId xmlns:a16="http://schemas.microsoft.com/office/drawing/2014/main" id="{005E20B2-74B1-4945-B46D-AF0F5920A99D}"/>
              </a:ext>
            </a:extLst>
          </p:cNvPr>
          <p:cNvPicPr>
            <a:picLocks noChangeAspect="1"/>
          </p:cNvPicPr>
          <p:nvPr/>
        </p:nvPicPr>
        <p:blipFill>
          <a:blip r:embed="rId3"/>
          <a:stretch>
            <a:fillRect/>
          </a:stretch>
        </p:blipFill>
        <p:spPr>
          <a:xfrm>
            <a:off x="8261908" y="637310"/>
            <a:ext cx="3262668" cy="2050472"/>
          </a:xfrm>
          <a:prstGeom prst="rect">
            <a:avLst/>
          </a:prstGeom>
        </p:spPr>
      </p:pic>
    </p:spTree>
    <p:extLst>
      <p:ext uri="{BB962C8B-B14F-4D97-AF65-F5344CB8AC3E}">
        <p14:creationId xmlns:p14="http://schemas.microsoft.com/office/powerpoint/2010/main" val="4128134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mph" presetSubtype="2" fill="hold" nodeType="clickEffect">
                                  <p:stCondLst>
                                    <p:cond delay="0"/>
                                  </p:stCondLst>
                                  <p:childTnLst>
                                    <p:animClr clrSpc="rgb" dir="cw">
                                      <p:cBhvr override="childStyle">
                                        <p:cTn id="11" dur="2000" fill="hold"/>
                                        <p:tgtEl>
                                          <p:spTgt spid="7">
                                            <p:txEl>
                                              <p:pRg st="1" end="1"/>
                                            </p:txEl>
                                          </p:spTgt>
                                        </p:tgtEl>
                                        <p:attrNameLst>
                                          <p:attrName>style.color</p:attrName>
                                        </p:attrNameLst>
                                      </p:cBhvr>
                                      <p:to>
                                        <a:schemeClr val="accent2"/>
                                      </p:to>
                                    </p:animClr>
                                  </p:childTnLst>
                                </p:cTn>
                              </p:par>
                            </p:childTnLst>
                          </p:cTn>
                        </p:par>
                      </p:childTnLst>
                    </p:cTn>
                  </p:par>
                  <p:par>
                    <p:cTn id="12" fill="hold">
                      <p:stCondLst>
                        <p:cond delay="indefinite"/>
                      </p:stCondLst>
                      <p:childTnLst>
                        <p:par>
                          <p:cTn id="13" fill="hold">
                            <p:stCondLst>
                              <p:cond delay="0"/>
                            </p:stCondLst>
                            <p:childTnLst>
                              <p:par>
                                <p:cTn id="14" presetID="3" presetClass="emph" presetSubtype="2" fill="hold" nodeType="clickEffect">
                                  <p:stCondLst>
                                    <p:cond delay="0"/>
                                  </p:stCondLst>
                                  <p:childTnLst>
                                    <p:animClr clrSpc="rgb" dir="cw">
                                      <p:cBhvr override="childStyle">
                                        <p:cTn id="15" dur="2000" fill="hold"/>
                                        <p:tgtEl>
                                          <p:spTgt spid="7">
                                            <p:txEl>
                                              <p:pRg st="2" end="2"/>
                                            </p:txEl>
                                          </p:spTgt>
                                        </p:tgtEl>
                                        <p:attrNameLst>
                                          <p:attrName>style.color</p:attrName>
                                        </p:attrNameLst>
                                      </p:cBhvr>
                                      <p:to>
                                        <a:schemeClr val="accent2"/>
                                      </p:to>
                                    </p:animClr>
                                  </p:childTnLst>
                                </p:cTn>
                              </p:par>
                            </p:childTnLst>
                          </p:cTn>
                        </p:par>
                      </p:childTnLst>
                    </p:cTn>
                  </p:par>
                  <p:par>
                    <p:cTn id="16" fill="hold">
                      <p:stCondLst>
                        <p:cond delay="indefinite"/>
                      </p:stCondLst>
                      <p:childTnLst>
                        <p:par>
                          <p:cTn id="17" fill="hold">
                            <p:stCondLst>
                              <p:cond delay="0"/>
                            </p:stCondLst>
                            <p:childTnLst>
                              <p:par>
                                <p:cTn id="18" presetID="3" presetClass="emph" presetSubtype="2" fill="hold" nodeType="clickEffect">
                                  <p:stCondLst>
                                    <p:cond delay="0"/>
                                  </p:stCondLst>
                                  <p:childTnLst>
                                    <p:animClr clrSpc="rgb" dir="cw">
                                      <p:cBhvr override="childStyle">
                                        <p:cTn id="19" dur="2000" fill="hold"/>
                                        <p:tgtEl>
                                          <p:spTgt spid="7">
                                            <p:txEl>
                                              <p:pRg st="3" end="3"/>
                                            </p:txEl>
                                          </p:spTgt>
                                        </p:tgtEl>
                                        <p:attrNameLst>
                                          <p:attrName>style.color</p:attrName>
                                        </p:attrNameLst>
                                      </p:cBhvr>
                                      <p:to>
                                        <a:schemeClr val="accent2"/>
                                      </p:to>
                                    </p:animClr>
                                  </p:childTnLst>
                                </p:cTn>
                              </p:par>
                            </p:childTnLst>
                          </p:cTn>
                        </p:par>
                      </p:childTnLst>
                    </p:cTn>
                  </p:par>
                  <p:par>
                    <p:cTn id="20" fill="hold">
                      <p:stCondLst>
                        <p:cond delay="indefinite"/>
                      </p:stCondLst>
                      <p:childTnLst>
                        <p:par>
                          <p:cTn id="21" fill="hold">
                            <p:stCondLst>
                              <p:cond delay="0"/>
                            </p:stCondLst>
                            <p:childTnLst>
                              <p:par>
                                <p:cTn id="22" presetID="3" presetClass="emph" presetSubtype="2" fill="hold" nodeType="clickEffect">
                                  <p:stCondLst>
                                    <p:cond delay="0"/>
                                  </p:stCondLst>
                                  <p:childTnLst>
                                    <p:animClr clrSpc="rgb" dir="cw">
                                      <p:cBhvr override="childStyle">
                                        <p:cTn id="23" dur="2000" fill="hold"/>
                                        <p:tgtEl>
                                          <p:spTgt spid="7">
                                            <p:txEl>
                                              <p:pRg st="4" end="4"/>
                                            </p:txEl>
                                          </p:spTgt>
                                        </p:tgtEl>
                                        <p:attrNameLst>
                                          <p:attrName>style.color</p:attrName>
                                        </p:attrNameLst>
                                      </p:cBhvr>
                                      <p:to>
                                        <a:schemeClr val="accent2"/>
                                      </p:to>
                                    </p:animClr>
                                  </p:childTnLst>
                                </p:cTn>
                              </p:par>
                            </p:childTnLst>
                          </p:cTn>
                        </p:par>
                      </p:childTnLst>
                    </p:cTn>
                  </p:par>
                  <p:par>
                    <p:cTn id="24" fill="hold">
                      <p:stCondLst>
                        <p:cond delay="indefinite"/>
                      </p:stCondLst>
                      <p:childTnLst>
                        <p:par>
                          <p:cTn id="25" fill="hold">
                            <p:stCondLst>
                              <p:cond delay="0"/>
                            </p:stCondLst>
                            <p:childTnLst>
                              <p:par>
                                <p:cTn id="26" presetID="3" presetClass="emph" presetSubtype="2" fill="hold" nodeType="clickEffect">
                                  <p:stCondLst>
                                    <p:cond delay="0"/>
                                  </p:stCondLst>
                                  <p:childTnLst>
                                    <p:animClr clrSpc="rgb" dir="cw">
                                      <p:cBhvr override="childStyle">
                                        <p:cTn id="27" dur="2000" fill="hold"/>
                                        <p:tgtEl>
                                          <p:spTgt spid="7">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7C1E2-AAB7-6140-A4F8-CD969297EB62}"/>
              </a:ext>
            </a:extLst>
          </p:cNvPr>
          <p:cNvSpPr>
            <a:spLocks noGrp="1"/>
          </p:cNvSpPr>
          <p:nvPr>
            <p:ph type="title"/>
          </p:nvPr>
        </p:nvSpPr>
        <p:spPr/>
        <p:txBody>
          <a:bodyPr/>
          <a:lstStyle/>
          <a:p>
            <a:r>
              <a:rPr lang="en-US" dirty="0"/>
              <a:t>Motivation </a:t>
            </a:r>
          </a:p>
        </p:txBody>
      </p:sp>
      <p:sp>
        <p:nvSpPr>
          <p:cNvPr id="3" name="Content Placeholder 2">
            <a:extLst>
              <a:ext uri="{FF2B5EF4-FFF2-40B4-BE49-F238E27FC236}">
                <a16:creationId xmlns:a16="http://schemas.microsoft.com/office/drawing/2014/main" id="{CFF3889B-5FC4-6542-A158-094673C7A9B3}"/>
              </a:ext>
            </a:extLst>
          </p:cNvPr>
          <p:cNvSpPr>
            <a:spLocks noGrp="1"/>
          </p:cNvSpPr>
          <p:nvPr>
            <p:ph idx="1"/>
          </p:nvPr>
        </p:nvSpPr>
        <p:spPr>
          <a:xfrm>
            <a:off x="0" y="2194560"/>
            <a:ext cx="11506200" cy="4024125"/>
          </a:xfrm>
        </p:spPr>
        <p:txBody>
          <a:bodyPr/>
          <a:lstStyle/>
          <a:p>
            <a:r>
              <a:rPr lang="en-US" dirty="0"/>
              <a:t>Motivation for this project is to check if the URL’s are legitimate or phishing/spam.  Phishing is a type of attack that occurs when a website looks very close to a legitimate website. Usually, the attacker creates a fake website in order to trick users.</a:t>
            </a:r>
          </a:p>
          <a:p>
            <a:endParaRPr lang="en-US" dirty="0"/>
          </a:p>
          <a:p>
            <a:pPr marL="0" indent="0">
              <a:buNone/>
            </a:pPr>
            <a:r>
              <a:rPr lang="en-US" dirty="0"/>
              <a:t>For example – </a:t>
            </a:r>
          </a:p>
          <a:p>
            <a:r>
              <a:rPr lang="en-US" dirty="0"/>
              <a:t> </a:t>
            </a:r>
            <a:r>
              <a:rPr lang="en-US" sz="2400" dirty="0"/>
              <a:t>salemstate.edu</a:t>
            </a:r>
          </a:p>
          <a:p>
            <a:pPr lvl="5"/>
            <a:r>
              <a:rPr lang="en-US" sz="2400" dirty="0"/>
              <a:t>salemstate.us.edu</a:t>
            </a:r>
          </a:p>
        </p:txBody>
      </p:sp>
    </p:spTree>
    <p:extLst>
      <p:ext uri="{BB962C8B-B14F-4D97-AF65-F5344CB8AC3E}">
        <p14:creationId xmlns:p14="http://schemas.microsoft.com/office/powerpoint/2010/main" val="397119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additive="base">
                                        <p:cTn id="1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1F35F-2B42-1840-80E2-9BBC05554593}"/>
              </a:ext>
            </a:extLst>
          </p:cNvPr>
          <p:cNvSpPr>
            <a:spLocks noGrp="1"/>
          </p:cNvSpPr>
          <p:nvPr>
            <p:ph type="title"/>
          </p:nvPr>
        </p:nvSpPr>
        <p:spPr>
          <a:xfrm>
            <a:off x="2895600" y="764373"/>
            <a:ext cx="8610600" cy="1293028"/>
          </a:xfrm>
        </p:spPr>
        <p:txBody>
          <a:bodyPr>
            <a:normAutofit/>
          </a:bodyPr>
          <a:lstStyle/>
          <a:p>
            <a:r>
              <a:rPr lang="en-US" dirty="0"/>
              <a:t>Machine learning Models  </a:t>
            </a:r>
          </a:p>
        </p:txBody>
      </p:sp>
      <p:graphicFrame>
        <p:nvGraphicFramePr>
          <p:cNvPr id="40" name="Content Placeholder 2">
            <a:extLst>
              <a:ext uri="{FF2B5EF4-FFF2-40B4-BE49-F238E27FC236}">
                <a16:creationId xmlns:a16="http://schemas.microsoft.com/office/drawing/2014/main" id="{D831042F-CC8D-4489-8740-0A1964CD31C9}"/>
              </a:ext>
            </a:extLst>
          </p:cNvPr>
          <p:cNvGraphicFramePr>
            <a:graphicFrameLocks noGrp="1"/>
          </p:cNvGraphicFramePr>
          <p:nvPr>
            <p:ph idx="1"/>
            <p:extLst>
              <p:ext uri="{D42A27DB-BD31-4B8C-83A1-F6EECF244321}">
                <p14:modId xmlns:p14="http://schemas.microsoft.com/office/powerpoint/2010/main" val="2383383166"/>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803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2"/>
                                        </p:tgtEl>
                                        <p:attrNameLst>
                                          <p:attrName>stroke.color</p:attrName>
                                        </p:attrNameLst>
                                      </p:cBhvr>
                                      <p:to>
                                        <a:schemeClr val="accent2"/>
                                      </p:to>
                                    </p:animClr>
                                    <p:set>
                                      <p:cBhvr>
                                        <p:cTn id="7" dur="2000" fill="hold"/>
                                        <p:tgtEl>
                                          <p:spTgt spid="2"/>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500" fill="hold"/>
                                        <p:tgtEl>
                                          <p:spTgt spid="40"/>
                                        </p:tgtEl>
                                        <p:attrNameLst>
                                          <p:attrName>ppt_x</p:attrName>
                                        </p:attrNameLst>
                                      </p:cBhvr>
                                      <p:tavLst>
                                        <p:tav tm="0">
                                          <p:val>
                                            <p:strVal val="#ppt_x"/>
                                          </p:val>
                                        </p:tav>
                                        <p:tav tm="100000">
                                          <p:val>
                                            <p:strVal val="#ppt_x"/>
                                          </p:val>
                                        </p:tav>
                                      </p:tavLst>
                                    </p:anim>
                                    <p:anim calcmode="lin" valueType="num">
                                      <p:cBhvr additive="base">
                                        <p:cTn id="1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0"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ounded Rectangle 14">
            <a:extLst>
              <a:ext uri="{FF2B5EF4-FFF2-40B4-BE49-F238E27FC236}">
                <a16:creationId xmlns:a16="http://schemas.microsoft.com/office/drawing/2014/main" id="{843DD86A-8FAA-443F-9211-42A2AE8A7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1">
            <a:extLst>
              <a:ext uri="{FF2B5EF4-FFF2-40B4-BE49-F238E27FC236}">
                <a16:creationId xmlns:a16="http://schemas.microsoft.com/office/drawing/2014/main" id="{C2A13AAE-18EB-4BDF-BAF7-F2F97B8D0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0F5C1B21-B0DB-4206-99EE-C13D67038B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26" name="Picture 25">
            <a:extLst>
              <a:ext uri="{FF2B5EF4-FFF2-40B4-BE49-F238E27FC236}">
                <a16:creationId xmlns:a16="http://schemas.microsoft.com/office/drawing/2014/main" id="{49261589-06E9-4B7C-A8F1-26648507B7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ED587869-A8C6-F345-913D-0E357BEAFBFF}"/>
              </a:ext>
            </a:extLst>
          </p:cNvPr>
          <p:cNvSpPr>
            <a:spLocks noGrp="1"/>
          </p:cNvSpPr>
          <p:nvPr>
            <p:ph type="title"/>
          </p:nvPr>
        </p:nvSpPr>
        <p:spPr>
          <a:xfrm>
            <a:off x="685800" y="1066163"/>
            <a:ext cx="3306744" cy="5148371"/>
          </a:xfrm>
        </p:spPr>
        <p:txBody>
          <a:bodyPr>
            <a:normAutofit/>
          </a:bodyPr>
          <a:lstStyle/>
          <a:p>
            <a:r>
              <a:rPr lang="en-US" dirty="0">
                <a:solidFill>
                  <a:schemeClr val="bg1"/>
                </a:solidFill>
              </a:rPr>
              <a:t>HOW DID WE USE MODELS. </a:t>
            </a:r>
          </a:p>
        </p:txBody>
      </p:sp>
      <p:graphicFrame>
        <p:nvGraphicFramePr>
          <p:cNvPr id="5" name="Content Placeholder 2">
            <a:extLst>
              <a:ext uri="{FF2B5EF4-FFF2-40B4-BE49-F238E27FC236}">
                <a16:creationId xmlns:a16="http://schemas.microsoft.com/office/drawing/2014/main" id="{8BA0A4DD-A600-46F3-89D6-134C48FFCFAD}"/>
              </a:ext>
            </a:extLst>
          </p:cNvPr>
          <p:cNvGraphicFramePr>
            <a:graphicFrameLocks noGrp="1"/>
          </p:cNvGraphicFramePr>
          <p:nvPr>
            <p:ph idx="1"/>
            <p:extLst>
              <p:ext uri="{D42A27DB-BD31-4B8C-83A1-F6EECF244321}">
                <p14:modId xmlns:p14="http://schemas.microsoft.com/office/powerpoint/2010/main" val="1140099067"/>
              </p:ext>
            </p:extLst>
          </p:nvPr>
        </p:nvGraphicFramePr>
        <p:xfrm>
          <a:off x="5279472" y="746125"/>
          <a:ext cx="6290226" cy="5447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8778220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1CD2-B910-C44B-A711-CB0EA0151338}"/>
              </a:ext>
            </a:extLst>
          </p:cNvPr>
          <p:cNvSpPr>
            <a:spLocks noGrp="1"/>
          </p:cNvSpPr>
          <p:nvPr>
            <p:ph type="title"/>
          </p:nvPr>
        </p:nvSpPr>
        <p:spPr>
          <a:xfrm>
            <a:off x="619760" y="764373"/>
            <a:ext cx="6832600" cy="1293028"/>
          </a:xfrm>
        </p:spPr>
        <p:txBody>
          <a:bodyPr>
            <a:normAutofit/>
          </a:bodyPr>
          <a:lstStyle/>
          <a:p>
            <a:r>
              <a:rPr lang="en-US" dirty="0"/>
              <a:t>The problem we solved </a:t>
            </a:r>
          </a:p>
        </p:txBody>
      </p:sp>
      <p:sp>
        <p:nvSpPr>
          <p:cNvPr id="3" name="Content Placeholder 2">
            <a:extLst>
              <a:ext uri="{FF2B5EF4-FFF2-40B4-BE49-F238E27FC236}">
                <a16:creationId xmlns:a16="http://schemas.microsoft.com/office/drawing/2014/main" id="{E85E08CE-66E2-BC42-80EA-42F751110A1D}"/>
              </a:ext>
            </a:extLst>
          </p:cNvPr>
          <p:cNvSpPr>
            <a:spLocks noGrp="1"/>
          </p:cNvSpPr>
          <p:nvPr>
            <p:ph idx="1"/>
          </p:nvPr>
        </p:nvSpPr>
        <p:spPr>
          <a:xfrm>
            <a:off x="619760" y="2194560"/>
            <a:ext cx="6832600" cy="4024125"/>
          </a:xfrm>
        </p:spPr>
        <p:txBody>
          <a:bodyPr>
            <a:normAutofit/>
          </a:bodyPr>
          <a:lstStyle/>
          <a:p>
            <a:r>
              <a:rPr lang="en-US" dirty="0"/>
              <a:t>We used two Salem state domain links to check which one is fake or real site. And based on my results the real site gave results as a 0 and fake as a 1.</a:t>
            </a:r>
          </a:p>
          <a:p>
            <a:endParaRPr lang="en-US" dirty="0"/>
          </a:p>
        </p:txBody>
      </p:sp>
      <p:pic>
        <p:nvPicPr>
          <p:cNvPr id="7" name="Picture 4" descr="Computer script on a screen">
            <a:extLst>
              <a:ext uri="{FF2B5EF4-FFF2-40B4-BE49-F238E27FC236}">
                <a16:creationId xmlns:a16="http://schemas.microsoft.com/office/drawing/2014/main" id="{400FC0C0-9731-4584-8098-9A69ADE22FDD}"/>
              </a:ext>
            </a:extLst>
          </p:cNvPr>
          <p:cNvPicPr>
            <a:picLocks noChangeAspect="1"/>
          </p:cNvPicPr>
          <p:nvPr/>
        </p:nvPicPr>
        <p:blipFill rotWithShape="1">
          <a:blip r:embed="rId2"/>
          <a:srcRect r="-4" b="2280"/>
          <a:stretch/>
        </p:blipFill>
        <p:spPr>
          <a:xfrm>
            <a:off x="7861238" y="933693"/>
            <a:ext cx="3644962" cy="2377440"/>
          </a:xfrm>
          <a:prstGeom prst="rect">
            <a:avLst/>
          </a:prstGeom>
        </p:spPr>
      </p:pic>
      <p:pic>
        <p:nvPicPr>
          <p:cNvPr id="5" name="Picture 4" descr="Graphical user interface, text, application, email&#10;&#10;Description automatically generated">
            <a:extLst>
              <a:ext uri="{FF2B5EF4-FFF2-40B4-BE49-F238E27FC236}">
                <a16:creationId xmlns:a16="http://schemas.microsoft.com/office/drawing/2014/main" id="{D191861C-E7F8-4241-AA87-33D8A2957C66}"/>
              </a:ext>
            </a:extLst>
          </p:cNvPr>
          <p:cNvPicPr>
            <a:picLocks noChangeAspect="1"/>
          </p:cNvPicPr>
          <p:nvPr/>
        </p:nvPicPr>
        <p:blipFill rotWithShape="1">
          <a:blip r:embed="rId3"/>
          <a:srcRect r="44423" b="-1"/>
          <a:stretch/>
        </p:blipFill>
        <p:spPr>
          <a:xfrm>
            <a:off x="7861238" y="3588301"/>
            <a:ext cx="3644962" cy="2377440"/>
          </a:xfrm>
          <a:prstGeom prst="rect">
            <a:avLst/>
          </a:prstGeom>
        </p:spPr>
      </p:pic>
    </p:spTree>
    <p:extLst>
      <p:ext uri="{BB962C8B-B14F-4D97-AF65-F5344CB8AC3E}">
        <p14:creationId xmlns:p14="http://schemas.microsoft.com/office/powerpoint/2010/main" val="3143653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4C41CF4-4A13-4AA9-9300-CB7A2E37C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F868DC7B-7A2A-DC40-9B90-E4B9BC509A24}"/>
              </a:ext>
            </a:extLst>
          </p:cNvPr>
          <p:cNvSpPr>
            <a:spLocks noGrp="1"/>
          </p:cNvSpPr>
          <p:nvPr>
            <p:ph type="title"/>
          </p:nvPr>
        </p:nvSpPr>
        <p:spPr>
          <a:xfrm>
            <a:off x="683609" y="764372"/>
            <a:ext cx="3173688" cy="5216013"/>
          </a:xfrm>
        </p:spPr>
        <p:txBody>
          <a:bodyPr>
            <a:normAutofit/>
          </a:bodyPr>
          <a:lstStyle/>
          <a:p>
            <a:r>
              <a:rPr lang="en-US" dirty="0"/>
              <a:t>Literature review </a:t>
            </a:r>
          </a:p>
        </p:txBody>
      </p:sp>
      <p:cxnSp>
        <p:nvCxnSpPr>
          <p:cNvPr id="10" name="Straight Connector 9">
            <a:extLst>
              <a:ext uri="{FF2B5EF4-FFF2-40B4-BE49-F238E27FC236}">
                <a16:creationId xmlns:a16="http://schemas.microsoft.com/office/drawing/2014/main" id="{7A77B115-9FF3-46AE-AE08-826DEB9A62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27197" y="1923563"/>
            <a:ext cx="0" cy="30175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7F46FDD-DCDD-F64B-BB75-90D42671F9D6}"/>
              </a:ext>
            </a:extLst>
          </p:cNvPr>
          <p:cNvSpPr>
            <a:spLocks noGrp="1"/>
          </p:cNvSpPr>
          <p:nvPr>
            <p:ph idx="1"/>
          </p:nvPr>
        </p:nvSpPr>
        <p:spPr>
          <a:xfrm>
            <a:off x="4370138" y="764372"/>
            <a:ext cx="7086600" cy="5216013"/>
          </a:xfrm>
        </p:spPr>
        <p:txBody>
          <a:bodyPr anchor="ctr">
            <a:normAutofit/>
          </a:bodyPr>
          <a:lstStyle/>
          <a:p>
            <a:r>
              <a:rPr lang="en-US" sz="2000" dirty="0"/>
              <a:t>Although there are many methods to detect phishing websites, most of them fail due to the complexity of the attacks . One of the affective model was is naïve bayes. </a:t>
            </a:r>
          </a:p>
          <a:p>
            <a:r>
              <a:rPr lang="en-US" sz="2000" dirty="0"/>
              <a:t>Phishing can be eradicated, however by improving the techniques and procedure can detect and prevent fraudulent websites. </a:t>
            </a:r>
          </a:p>
        </p:txBody>
      </p:sp>
    </p:spTree>
    <p:extLst>
      <p:ext uri="{BB962C8B-B14F-4D97-AF65-F5344CB8AC3E}">
        <p14:creationId xmlns:p14="http://schemas.microsoft.com/office/powerpoint/2010/main" val="4123365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ounded Rectangle 14">
            <a:extLst>
              <a:ext uri="{FF2B5EF4-FFF2-40B4-BE49-F238E27FC236}">
                <a16:creationId xmlns:a16="http://schemas.microsoft.com/office/drawing/2014/main" id="{843DD86A-8FAA-443F-9211-42A2AE8A7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2A13AAE-18EB-4BDF-BAF7-F2F97B8D0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F5C1B21-B0DB-4206-99EE-C13D67038B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15" name="Picture 14">
            <a:extLst>
              <a:ext uri="{FF2B5EF4-FFF2-40B4-BE49-F238E27FC236}">
                <a16:creationId xmlns:a16="http://schemas.microsoft.com/office/drawing/2014/main" id="{49261589-06E9-4B7C-A8F1-26648507B7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FBB92796-45D1-8644-B125-76A9AF4336A8}"/>
              </a:ext>
            </a:extLst>
          </p:cNvPr>
          <p:cNvSpPr>
            <a:spLocks noGrp="1"/>
          </p:cNvSpPr>
          <p:nvPr>
            <p:ph type="title"/>
          </p:nvPr>
        </p:nvSpPr>
        <p:spPr>
          <a:xfrm>
            <a:off x="685800" y="1066163"/>
            <a:ext cx="3306744" cy="5148371"/>
          </a:xfrm>
        </p:spPr>
        <p:txBody>
          <a:bodyPr>
            <a:normAutofit/>
          </a:bodyPr>
          <a:lstStyle/>
          <a:p>
            <a:r>
              <a:rPr lang="en-US" dirty="0">
                <a:solidFill>
                  <a:schemeClr val="bg1"/>
                </a:solidFill>
              </a:rPr>
              <a:t>Questions </a:t>
            </a:r>
          </a:p>
        </p:txBody>
      </p:sp>
      <p:graphicFrame>
        <p:nvGraphicFramePr>
          <p:cNvPr id="5" name="Content Placeholder 2">
            <a:extLst>
              <a:ext uri="{FF2B5EF4-FFF2-40B4-BE49-F238E27FC236}">
                <a16:creationId xmlns:a16="http://schemas.microsoft.com/office/drawing/2014/main" id="{0AE52FFE-F2A8-4640-8523-0FF645D00FAD}"/>
              </a:ext>
            </a:extLst>
          </p:cNvPr>
          <p:cNvGraphicFramePr>
            <a:graphicFrameLocks noGrp="1"/>
          </p:cNvGraphicFramePr>
          <p:nvPr>
            <p:ph idx="1"/>
            <p:extLst>
              <p:ext uri="{D42A27DB-BD31-4B8C-83A1-F6EECF244321}">
                <p14:modId xmlns:p14="http://schemas.microsoft.com/office/powerpoint/2010/main" val="3673984382"/>
              </p:ext>
            </p:extLst>
          </p:nvPr>
        </p:nvGraphicFramePr>
        <p:xfrm>
          <a:off x="5279472" y="1"/>
          <a:ext cx="6290226" cy="66194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7826290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356B512-4253-3143-82C1-F371171CECC6}">
  <we:reference id="6a7bd4f3-0563-43af-8c08-79110eebdff6" version="1.1.0.1" store="EXCatalog" storeType="EXCatalog"/>
  <we:alternateReferences>
    <we:reference id="WA104381155" version="1.1.0.1"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Vapor Trail</Template>
  <TotalTime>3604</TotalTime>
  <Words>694</Words>
  <Application>Microsoft Macintosh PowerPoint</Application>
  <PresentationFormat>Widescreen</PresentationFormat>
  <Paragraphs>70</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Times</vt:lpstr>
      <vt:lpstr>Vapor Trail</vt:lpstr>
      <vt:lpstr>Phishing websites detection</vt:lpstr>
      <vt:lpstr>    Outline</vt:lpstr>
      <vt:lpstr> What is phishing? </vt:lpstr>
      <vt:lpstr>Motivation </vt:lpstr>
      <vt:lpstr>Machine learning Models  </vt:lpstr>
      <vt:lpstr>HOW DID WE USE MODELS. </vt:lpstr>
      <vt:lpstr>The problem we solved </vt:lpstr>
      <vt:lpstr>Literature review </vt:lpstr>
      <vt:lpstr>Questions </vt:lpstr>
      <vt:lpstr>Feature selection and Plots  </vt:lpstr>
      <vt:lpstr>Heat map </vt:lpstr>
      <vt:lpstr>Advance question answer </vt:lpstr>
      <vt:lpstr>Models , EXPERIMENTS AND EVALUATION   1. naïve bayes  </vt:lpstr>
      <vt:lpstr>2. sVM,  3. K-NEAREST  NEIGHBOR </vt:lpstr>
      <vt:lpstr>CONCLUSION/LIMITATION  </vt:lpstr>
      <vt:lpstr>Future work </vt:lpstr>
      <vt:lpstr>References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websites detection</dc:title>
  <dc:creator>Gurpreet Kaur</dc:creator>
  <cp:lastModifiedBy>Gurpreet Kaur</cp:lastModifiedBy>
  <cp:revision>18</cp:revision>
  <dcterms:created xsi:type="dcterms:W3CDTF">2021-10-16T16:16:58Z</dcterms:created>
  <dcterms:modified xsi:type="dcterms:W3CDTF">2021-12-10T15:45:19Z</dcterms:modified>
</cp:coreProperties>
</file>