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0" r:id="rId4"/>
    <p:sldId id="298" r:id="rId5"/>
    <p:sldId id="282" r:id="rId6"/>
    <p:sldId id="283" r:id="rId7"/>
    <p:sldId id="284" r:id="rId8"/>
    <p:sldId id="292" r:id="rId9"/>
    <p:sldId id="289" r:id="rId10"/>
    <p:sldId id="288" r:id="rId11"/>
    <p:sldId id="312" r:id="rId12"/>
    <p:sldId id="311" r:id="rId13"/>
    <p:sldId id="309" r:id="rId14"/>
    <p:sldId id="305" r:id="rId15"/>
    <p:sldId id="306" r:id="rId16"/>
    <p:sldId id="291" r:id="rId17"/>
    <p:sldId id="293" r:id="rId18"/>
    <p:sldId id="290" r:id="rId19"/>
    <p:sldId id="295" r:id="rId20"/>
    <p:sldId id="296" r:id="rId21"/>
    <p:sldId id="297" r:id="rId22"/>
    <p:sldId id="310" r:id="rId23"/>
    <p:sldId id="301" r:id="rId24"/>
    <p:sldId id="299" r:id="rId25"/>
    <p:sldId id="307" r:id="rId26"/>
    <p:sldId id="300" r:id="rId27"/>
    <p:sldId id="279" r:id="rId28"/>
    <p:sldId id="308" r:id="rId29"/>
    <p:sldId id="274" r:id="rId3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8E33B7"/>
    <a:srgbClr val="D162F4"/>
    <a:srgbClr val="20B1E4"/>
    <a:srgbClr val="1276E4"/>
    <a:srgbClr val="F9F9F9"/>
    <a:srgbClr val="EE3251"/>
    <a:srgbClr val="C91130"/>
    <a:srgbClr val="400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29" autoAdjust="0"/>
  </p:normalViewPr>
  <p:slideViewPr>
    <p:cSldViewPr>
      <p:cViewPr>
        <p:scale>
          <a:sx n="125" d="100"/>
          <a:sy n="125" d="100"/>
        </p:scale>
        <p:origin x="-1224" y="-174"/>
      </p:cViewPr>
      <p:guideLst>
        <p:guide orient="horz" pos="9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6A615-EB01-499E-B5A4-F9E5555FAC41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1FE87-7271-4CA7-923F-779D8546B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98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model_selection.GridSearchCV.htm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max_feature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tf-idf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vector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최대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 설정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min-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DF(document-frequency)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최소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빈도값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문서의 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---100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미만으로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나타나는 단어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무시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max_df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최대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빈도값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70%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이상에 나타나는 단어 무시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E87-7271-4CA7-923F-779D8546BB5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130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E87-7271-4CA7-923F-779D8546BB5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596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GridSearchCV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---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그리드를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사용한 복수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최적화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n_estimators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트리개수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지정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Max_depth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트리의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최대 깊이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가지치기 옵션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min_samples_leaf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리프노드가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되기 위한 최소한의 샘플 데이터 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E87-7271-4CA7-923F-779D8546BB5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2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omicro03/%EC%9E%90%EC%97%B0%EC%96%B4%EC%B2%98%EB%A6%AC-nlp-6%EC%9D%BC%EC%B0%A8-%EB%8D%B0%EC%9D%B4%ED%84%B0%EC%9D%98-%EB%B6%84%EB%A6%AC-%EC%A0%95%EC%88%98%EC%9D%B8%EC%BD%94%EB%94%A9-332670c73388" TargetMode="External"/><Relationship Id="rId3" Type="http://schemas.openxmlformats.org/officeDocument/2006/relationships/hyperlink" Target="https://news.mt.co.kr/mtview.php?no=2020061514402036858" TargetMode="External"/><Relationship Id="rId7" Type="http://schemas.openxmlformats.org/officeDocument/2006/relationships/hyperlink" Target="https://nesoy.github.io/articles/2017-11/tf-idf" TargetMode="External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docs.net/50739" TargetMode="External"/><Relationship Id="rId5" Type="http://schemas.openxmlformats.org/officeDocument/2006/relationships/hyperlink" Target="https://www.slideshare.net/BOAZbigdata/presentations/3" TargetMode="External"/><Relationship Id="rId4" Type="http://schemas.openxmlformats.org/officeDocument/2006/relationships/hyperlink" Target="https://www.slideshare.net/BOAZbigdata/8-boaz-05" TargetMode="External"/><Relationship Id="rId9" Type="http://schemas.openxmlformats.org/officeDocument/2006/relationships/hyperlink" Target="https://www.hankyung.com/economy/article/2020061031451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64088" y="540363"/>
            <a:ext cx="3236986" cy="2217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971600" y="411510"/>
            <a:ext cx="720080" cy="720080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1600" y="2398118"/>
            <a:ext cx="72008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79220" y="3640425"/>
            <a:ext cx="720080" cy="156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79220" y="4371950"/>
            <a:ext cx="720080" cy="72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22432" y="1419622"/>
            <a:ext cx="5868144" cy="83099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spc="-150">
                <a:solidFill>
                  <a:schemeClr val="tx1">
                    <a:lumMod val="75000"/>
                    <a:lumOff val="25000"/>
                  </a:schemeClr>
                </a:solidFill>
                <a:latin typeface="THE정고딕170" pitchFamily="18" charset="-127"/>
                <a:ea typeface="THE정고딕170" pitchFamily="18" charset="-127"/>
              </a:defRPr>
            </a:lvl1pPr>
          </a:lstStyle>
          <a:p>
            <a:r>
              <a:rPr lang="ko-KR" altLang="en-US" sz="2400" dirty="0"/>
              <a:t>뉴스기사를 바탕으로 한 </a:t>
            </a:r>
            <a:endParaRPr lang="en-US" altLang="ko-KR" sz="2400" dirty="0"/>
          </a:p>
          <a:p>
            <a:r>
              <a:rPr lang="ko-KR" altLang="en-US" sz="2400" dirty="0" smtClean="0"/>
              <a:t>주</a:t>
            </a:r>
            <a:r>
              <a:rPr lang="ko-KR" altLang="en-US" sz="2400" dirty="0"/>
              <a:t>가</a:t>
            </a:r>
            <a:r>
              <a:rPr lang="ko-KR" altLang="en-US" sz="2400" dirty="0" smtClean="0"/>
              <a:t>의 </a:t>
            </a:r>
            <a:r>
              <a:rPr lang="ko-KR" altLang="en-US" sz="2400" dirty="0"/>
              <a:t>향방예측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7652" y="2902174"/>
            <a:ext cx="4752528" cy="2308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900" spc="450">
                <a:solidFill>
                  <a:schemeClr val="bg1">
                    <a:lumMod val="8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AI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를 활용한 </a:t>
            </a:r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빅데이터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분석 플랫폼 전문가 과정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조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3812" y="3133006"/>
            <a:ext cx="4320480" cy="2308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900" spc="45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안동현 </a:t>
            </a:r>
            <a:r>
              <a:rPr lang="ko-KR" altLang="en-US" dirty="0" err="1"/>
              <a:t>염광래</a:t>
            </a:r>
            <a:r>
              <a:rPr lang="ko-KR" altLang="en-US" dirty="0"/>
              <a:t> 김제민 안지영 최민성</a:t>
            </a:r>
          </a:p>
        </p:txBody>
      </p:sp>
      <p:pic>
        <p:nvPicPr>
          <p:cNvPr id="15" name="Picture 2" descr="안랩 채용] 2018 연구개발 신입/경력 공개 채용 및 합격자소서 ...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2532832"/>
            <a:ext cx="1231139" cy="36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42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02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1354" y="375828"/>
            <a:ext cx="36004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r>
              <a:rPr lang="ko-KR" altLang="en-US" dirty="0" smtClean="0"/>
              <a:t>데이터 탐색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47936" y="365514"/>
            <a:ext cx="80056" cy="3657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692" y="1196047"/>
            <a:ext cx="1818828" cy="1447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851920" y="1428279"/>
            <a:ext cx="4104456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pPr algn="ctr"/>
            <a:r>
              <a:rPr lang="ko-KR" altLang="en-US" sz="1400" dirty="0"/>
              <a:t>우리나라 한글에 특화된 자연어 처리 라이브러리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355976" y="2434837"/>
            <a:ext cx="3312368" cy="164908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923928" y="2499742"/>
            <a:ext cx="4104456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pPr algn="ctr"/>
            <a:r>
              <a:rPr lang="ko-KR" altLang="en-US" sz="1400" dirty="0" smtClean="0"/>
              <a:t>쉽고 간단한 사용법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923928" y="2861941"/>
            <a:ext cx="4104456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pPr algn="ctr"/>
            <a:r>
              <a:rPr lang="ko-KR" altLang="en-US" sz="1400" smtClean="0"/>
              <a:t>확장성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923928" y="3272085"/>
            <a:ext cx="4104456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pPr algn="ctr"/>
            <a:r>
              <a:rPr lang="ko-KR" altLang="en-US" sz="1400" dirty="0" smtClean="0"/>
              <a:t>상세한 문서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923928" y="3651870"/>
            <a:ext cx="4104456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pPr algn="ctr"/>
            <a:r>
              <a:rPr lang="ko-KR" altLang="en-US" sz="1400" dirty="0" smtClean="0"/>
              <a:t>개방성과 </a:t>
            </a:r>
            <a:r>
              <a:rPr lang="ko-KR" altLang="en-US" sz="1400" dirty="0" err="1" smtClean="0"/>
              <a:t>공유성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851920" y="1887217"/>
            <a:ext cx="4104456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pPr algn="ctr"/>
            <a:r>
              <a:rPr lang="ko-KR" altLang="en-US" sz="1400" dirty="0"/>
              <a:t>단어 품사 별 </a:t>
            </a:r>
            <a:r>
              <a:rPr lang="ko-KR" altLang="en-US" sz="1400" dirty="0" smtClean="0"/>
              <a:t>분류를 해주는 기능을 가짐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387684" y="2780223"/>
            <a:ext cx="2104196" cy="101566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r>
              <a:rPr lang="en-US" altLang="ko-KR" sz="1500" dirty="0" smtClean="0">
                <a:latin typeface="바탕"/>
                <a:ea typeface="바탕"/>
              </a:rPr>
              <a:t>*  </a:t>
            </a:r>
            <a:r>
              <a:rPr lang="en-US" altLang="ko-KR" sz="1500" dirty="0" err="1" smtClean="0"/>
              <a:t>Kkma</a:t>
            </a:r>
            <a:endParaRPr lang="en-US" altLang="ko-KR" sz="1500" dirty="0" smtClean="0"/>
          </a:p>
          <a:p>
            <a:r>
              <a:rPr lang="en-US" altLang="ko-KR" sz="1500" dirty="0">
                <a:latin typeface="바탕"/>
                <a:ea typeface="바탕"/>
              </a:rPr>
              <a:t>* </a:t>
            </a:r>
            <a:r>
              <a:rPr lang="en-US" altLang="ko-KR" sz="1500" dirty="0" smtClean="0">
                <a:latin typeface="바탕"/>
                <a:ea typeface="바탕"/>
              </a:rPr>
              <a:t> </a:t>
            </a:r>
            <a:r>
              <a:rPr lang="en-US" altLang="ko-KR" sz="1500" dirty="0" err="1" smtClean="0"/>
              <a:t>Hannanum</a:t>
            </a:r>
            <a:endParaRPr lang="en-US" altLang="ko-KR" sz="1500" dirty="0" smtClean="0"/>
          </a:p>
          <a:p>
            <a:r>
              <a:rPr lang="en-US" altLang="ko-KR" sz="1500" dirty="0">
                <a:latin typeface="바탕"/>
                <a:ea typeface="바탕"/>
              </a:rPr>
              <a:t>* </a:t>
            </a:r>
            <a:r>
              <a:rPr lang="en-US" altLang="ko-KR" sz="1500" dirty="0" smtClean="0">
                <a:latin typeface="바탕"/>
                <a:ea typeface="바탕"/>
              </a:rPr>
              <a:t> </a:t>
            </a:r>
            <a:r>
              <a:rPr lang="en-US" altLang="ko-KR" sz="1500" dirty="0" err="1" smtClean="0"/>
              <a:t>Komoran</a:t>
            </a:r>
            <a:endParaRPr lang="en-US" altLang="ko-KR" sz="1500" dirty="0" smtClean="0"/>
          </a:p>
          <a:p>
            <a:r>
              <a:rPr lang="en-US" altLang="ko-KR" sz="1500" dirty="0">
                <a:latin typeface="바탕"/>
                <a:ea typeface="바탕"/>
              </a:rPr>
              <a:t>* </a:t>
            </a:r>
            <a:r>
              <a:rPr lang="en-US" altLang="ko-KR" sz="1500" dirty="0" smtClean="0">
                <a:latin typeface="바탕"/>
                <a:ea typeface="바탕"/>
              </a:rPr>
              <a:t> </a:t>
            </a:r>
            <a:r>
              <a:rPr lang="en-US" altLang="ko-KR" sz="1500" dirty="0" err="1" smtClean="0"/>
              <a:t>Okt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40755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8"/>
          <a:stretch/>
        </p:blipFill>
        <p:spPr bwMode="auto">
          <a:xfrm>
            <a:off x="1534324" y="2065020"/>
            <a:ext cx="6354649" cy="2149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02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1354" y="375828"/>
            <a:ext cx="36004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r>
              <a:rPr lang="ko-KR" altLang="en-US" dirty="0" smtClean="0"/>
              <a:t>데이터 탐색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47936" y="365514"/>
            <a:ext cx="80056" cy="3657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55776" y="1428278"/>
            <a:ext cx="4104456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pPr algn="ctr"/>
            <a:r>
              <a:rPr lang="en-US" altLang="ko-KR" sz="1400" dirty="0" err="1" smtClean="0"/>
              <a:t>Komoran</a:t>
            </a:r>
            <a:r>
              <a:rPr lang="ko-KR" altLang="en-US" sz="1400" dirty="0" smtClean="0"/>
              <a:t>을 적용한 결과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6193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076" y="1437171"/>
            <a:ext cx="2840546" cy="219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9821"/>
            <a:ext cx="2820229" cy="19174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02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365514"/>
            <a:ext cx="36004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r>
              <a:rPr lang="ko-KR" altLang="en-US" dirty="0" smtClean="0"/>
              <a:t>데이터 시각</a:t>
            </a:r>
            <a:r>
              <a:rPr lang="ko-KR" altLang="en-US" dirty="0"/>
              <a:t>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47936" y="365514"/>
            <a:ext cx="80056" cy="3657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8926" y="3697295"/>
            <a:ext cx="1904442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pPr algn="ctr"/>
            <a:r>
              <a:rPr lang="ko-KR" altLang="en-US" sz="1400" dirty="0" smtClean="0"/>
              <a:t>워드 </a:t>
            </a:r>
            <a:r>
              <a:rPr lang="ko-KR" altLang="en-US" sz="1400" dirty="0" err="1" smtClean="0"/>
              <a:t>클라우드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804248" y="3720947"/>
            <a:ext cx="1904442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pPr algn="ctr"/>
            <a:r>
              <a:rPr lang="ko-KR" altLang="en-US" sz="1400" dirty="0" smtClean="0"/>
              <a:t>단어 별 히스토그램</a:t>
            </a:r>
            <a:endParaRPr lang="ko-KR" altLang="en-US" sz="14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59678"/>
            <a:ext cx="3168352" cy="202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491880" y="3717852"/>
            <a:ext cx="244811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pPr algn="ctr"/>
            <a:r>
              <a:rPr lang="ko-KR" altLang="en-US" sz="1400" dirty="0" smtClean="0"/>
              <a:t>단어 별 빈도수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7374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867" y="2931790"/>
            <a:ext cx="3944361" cy="166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7704" y="967829"/>
            <a:ext cx="5868144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r>
              <a:rPr lang="ko-KR" altLang="en-US" sz="1400" dirty="0" err="1" smtClean="0"/>
              <a:t>불용어</a:t>
            </a:r>
            <a:r>
              <a:rPr lang="ko-KR" altLang="en-US" sz="1400" dirty="0" smtClean="0"/>
              <a:t> 처리</a:t>
            </a:r>
            <a:r>
              <a:rPr lang="en-US" altLang="ko-KR" sz="1400" dirty="0" smtClean="0"/>
              <a:t>(2) : </a:t>
            </a:r>
            <a:r>
              <a:rPr lang="ko-KR" altLang="en-US" sz="1400" dirty="0" smtClean="0"/>
              <a:t>인터넷에서 찾은 보편적 </a:t>
            </a:r>
            <a:r>
              <a:rPr lang="ko-KR" altLang="en-US" sz="1400" dirty="0" err="1" smtClean="0"/>
              <a:t>불용어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탐색을 통해 찾은 </a:t>
            </a:r>
            <a:r>
              <a:rPr lang="ko-KR" altLang="en-US" sz="1400" dirty="0" err="1" smtClean="0"/>
              <a:t>불용어</a:t>
            </a:r>
            <a:endParaRPr lang="ko-KR" altLang="en-US" sz="1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419622"/>
            <a:ext cx="3562450" cy="143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02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365514"/>
            <a:ext cx="36004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r>
              <a:rPr lang="ko-KR" altLang="en-US" dirty="0" smtClean="0"/>
              <a:t>데이터 정제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47936" y="365514"/>
            <a:ext cx="80056" cy="3657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88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03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5164" y="365514"/>
            <a:ext cx="607304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r>
              <a:rPr lang="ko-KR" altLang="en-US" dirty="0"/>
              <a:t>데이터 </a:t>
            </a:r>
            <a:r>
              <a:rPr lang="ko-KR" altLang="en-US" dirty="0" smtClean="0"/>
              <a:t>전처리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47936" y="365514"/>
            <a:ext cx="80056" cy="3657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E6592F3-6D43-47B9-92AF-2193E193BAFA}"/>
              </a:ext>
            </a:extLst>
          </p:cNvPr>
          <p:cNvSpPr txBox="1"/>
          <p:nvPr/>
        </p:nvSpPr>
        <p:spPr>
          <a:xfrm>
            <a:off x="755984" y="1888436"/>
            <a:ext cx="7848464" cy="78483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500" dirty="0" smtClean="0"/>
              <a:t>-  </a:t>
            </a:r>
            <a:r>
              <a:rPr lang="ko-KR" altLang="en-US" sz="1500" dirty="0" smtClean="0"/>
              <a:t>정보 </a:t>
            </a:r>
            <a:r>
              <a:rPr lang="ko-KR" altLang="en-US" sz="1500" dirty="0"/>
              <a:t>검색과 텍스트 마이닝에서 이용하는 가중치로</a:t>
            </a:r>
            <a:r>
              <a:rPr lang="en-US" altLang="ko-KR" sz="1500" dirty="0"/>
              <a:t>, </a:t>
            </a:r>
            <a:r>
              <a:rPr lang="ko-KR" altLang="en-US" sz="1500" dirty="0"/>
              <a:t>여러 문서로 이루어진 문서군이 있을 때 </a:t>
            </a:r>
            <a:r>
              <a:rPr lang="ko-KR" altLang="en-US" sz="1500" dirty="0" smtClean="0"/>
              <a:t>어떤 </a:t>
            </a:r>
            <a:r>
              <a:rPr lang="ko-KR" altLang="en-US" sz="1500" dirty="0"/>
              <a:t>단어가 특정 문서 내에서 얼마나 중요한 것인지를 나타내는 통계적 </a:t>
            </a:r>
            <a:r>
              <a:rPr lang="ko-KR" altLang="en-US" sz="1500" dirty="0" smtClean="0"/>
              <a:t>수치</a:t>
            </a:r>
            <a:endParaRPr lang="en-US" altLang="ko-KR" sz="1500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E7F4807-1389-44C8-8C1C-0D6D6E95FBCB}"/>
              </a:ext>
            </a:extLst>
          </p:cNvPr>
          <p:cNvSpPr/>
          <p:nvPr/>
        </p:nvSpPr>
        <p:spPr>
          <a:xfrm>
            <a:off x="507318" y="1160873"/>
            <a:ext cx="8158999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TF-IDF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E6592F3-6D43-47B9-92AF-2193E193BAFA}"/>
              </a:ext>
            </a:extLst>
          </p:cNvPr>
          <p:cNvSpPr txBox="1"/>
          <p:nvPr/>
        </p:nvSpPr>
        <p:spPr>
          <a:xfrm>
            <a:off x="726321" y="2795032"/>
            <a:ext cx="7848464" cy="78483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500" dirty="0" smtClean="0"/>
              <a:t>-  </a:t>
            </a:r>
            <a:r>
              <a:rPr lang="ko-KR" altLang="en-US" sz="1500" dirty="0" smtClean="0"/>
              <a:t>문서의 </a:t>
            </a:r>
            <a:r>
              <a:rPr lang="ko-KR" altLang="en-US" sz="1500" dirty="0"/>
              <a:t>핵심어를 추출하거나</a:t>
            </a:r>
            <a:r>
              <a:rPr lang="en-US" altLang="ko-KR" sz="1500" dirty="0"/>
              <a:t>, </a:t>
            </a:r>
            <a:r>
              <a:rPr lang="ko-KR" altLang="en-US" sz="1500" dirty="0"/>
              <a:t>검색 엔진에서 검색 결과의 순위를 결정하거나</a:t>
            </a:r>
            <a:r>
              <a:rPr lang="en-US" altLang="ko-KR" sz="1500" dirty="0"/>
              <a:t>, </a:t>
            </a:r>
            <a:r>
              <a:rPr lang="ko-KR" altLang="en-US" sz="1500" dirty="0"/>
              <a:t>문서들 사이의 비슷한 정도를 구하는 등의 용도로 사용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23915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E6592F3-6D43-47B9-92AF-2193E193BAFA}"/>
              </a:ext>
            </a:extLst>
          </p:cNvPr>
          <p:cNvSpPr txBox="1"/>
          <p:nvPr/>
        </p:nvSpPr>
        <p:spPr>
          <a:xfrm>
            <a:off x="539552" y="1596828"/>
            <a:ext cx="8456508" cy="7386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r>
              <a:rPr lang="en-US" altLang="ko-KR" sz="1400" dirty="0" smtClean="0"/>
              <a:t>TF (</a:t>
            </a:r>
            <a:r>
              <a:rPr lang="ko-KR" altLang="en-US" sz="1400" dirty="0"/>
              <a:t>단어 빈도</a:t>
            </a:r>
            <a:r>
              <a:rPr lang="en-US" altLang="ko-KR" sz="1400" dirty="0"/>
              <a:t>, term frequency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특정한 </a:t>
            </a:r>
            <a:r>
              <a:rPr lang="ko-KR" altLang="en-US" sz="1400" dirty="0"/>
              <a:t>단어가 문서 내에 얼마나 자주 등장하는지를 나타내는 값</a:t>
            </a:r>
            <a:endParaRPr lang="en-US" altLang="ko-KR" sz="1400" dirty="0"/>
          </a:p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이 </a:t>
            </a:r>
            <a:r>
              <a:rPr lang="ko-KR" altLang="en-US" sz="1400" dirty="0"/>
              <a:t>값이 높을수록 문서에서 중요하다고 생각할 수 </a:t>
            </a:r>
            <a:r>
              <a:rPr lang="ko-KR" altLang="en-US" sz="1400" dirty="0" smtClean="0"/>
              <a:t>있음</a:t>
            </a:r>
            <a:endParaRPr lang="en-US" altLang="ko-KR" sz="1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924" y="1615412"/>
            <a:ext cx="3345532" cy="81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831267" y="1059582"/>
            <a:ext cx="5133578" cy="259927"/>
            <a:chOff x="683568" y="1028477"/>
            <a:chExt cx="5133578" cy="259927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353"/>
            <a:stretch/>
          </p:blipFill>
          <p:spPr bwMode="auto">
            <a:xfrm>
              <a:off x="683568" y="1059582"/>
              <a:ext cx="2469282" cy="197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32567" r="-1" b="33716"/>
            <a:stretch/>
          </p:blipFill>
          <p:spPr bwMode="auto">
            <a:xfrm>
              <a:off x="1691680" y="1028477"/>
              <a:ext cx="2495962" cy="259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624"/>
            <a:stretch/>
          </p:blipFill>
          <p:spPr bwMode="auto">
            <a:xfrm>
              <a:off x="3347864" y="1080428"/>
              <a:ext cx="2469282" cy="187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E6592F3-6D43-47B9-92AF-2193E193BAFA}"/>
              </a:ext>
            </a:extLst>
          </p:cNvPr>
          <p:cNvSpPr txBox="1"/>
          <p:nvPr/>
        </p:nvSpPr>
        <p:spPr>
          <a:xfrm>
            <a:off x="539552" y="2743600"/>
            <a:ext cx="8456508" cy="7386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r>
              <a:rPr lang="en-US" altLang="ko-KR" dirty="0"/>
              <a:t>IDF(</a:t>
            </a:r>
            <a:r>
              <a:rPr lang="ko-KR" altLang="en-US" dirty="0"/>
              <a:t>역 문서빈도</a:t>
            </a:r>
            <a:r>
              <a:rPr lang="en-US" altLang="ko-KR" dirty="0"/>
              <a:t>, inverse document frequency)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-  log (</a:t>
            </a:r>
            <a:r>
              <a:rPr lang="ko-KR" altLang="en-US" dirty="0"/>
              <a:t>전체문서의 수 </a:t>
            </a:r>
            <a:r>
              <a:rPr lang="en-US" altLang="ko-KR" dirty="0"/>
              <a:t>/ token</a:t>
            </a:r>
            <a:r>
              <a:rPr lang="ko-KR" altLang="en-US" dirty="0"/>
              <a:t>이 포함된 문서의 수</a:t>
            </a:r>
            <a:r>
              <a:rPr lang="en-US" altLang="ko-KR" dirty="0"/>
              <a:t>)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 </a:t>
            </a:r>
            <a:r>
              <a:rPr lang="ko-KR" altLang="en-US" dirty="0"/>
              <a:t>값이 높을수록 일부 문서에서만 사용하는 단어</a:t>
            </a:r>
            <a:endParaRPr lang="en-US" altLang="ko-KR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924" y="2705262"/>
            <a:ext cx="3345531" cy="82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E6592F3-6D43-47B9-92AF-2193E193BAFA}"/>
              </a:ext>
            </a:extLst>
          </p:cNvPr>
          <p:cNvSpPr txBox="1"/>
          <p:nvPr/>
        </p:nvSpPr>
        <p:spPr>
          <a:xfrm>
            <a:off x="507980" y="3736816"/>
            <a:ext cx="8456508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r>
              <a:rPr lang="en-US" altLang="ko-KR" dirty="0"/>
              <a:t>TF –IDF = TF x IDF</a:t>
            </a:r>
          </a:p>
          <a:p>
            <a:r>
              <a:rPr lang="en-US" altLang="ko-KR" dirty="0"/>
              <a:t>- </a:t>
            </a:r>
            <a:r>
              <a:rPr lang="en-US" altLang="ko-KR" dirty="0" err="1" smtClean="0"/>
              <a:t>tf-idf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</a:t>
            </a:r>
            <a:r>
              <a:rPr lang="ko-KR" altLang="en-US" dirty="0"/>
              <a:t>높을수록 다른 문서에 잘 언급되지 않은 단어</a:t>
            </a:r>
            <a:r>
              <a:rPr lang="en-US" altLang="ko-KR" dirty="0"/>
              <a:t>(my, love, hate, hobby, is, passion)</a:t>
            </a:r>
            <a:r>
              <a:rPr lang="ko-KR" altLang="en-US" dirty="0"/>
              <a:t>인 것을 알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en-US" altLang="ko-KR" dirty="0" err="1" smtClean="0"/>
              <a:t>tf-idf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</a:t>
            </a:r>
            <a:r>
              <a:rPr lang="ko-KR" altLang="en-US" dirty="0"/>
              <a:t>낮을수록 다른 문서에 잘 언급하는 단어</a:t>
            </a:r>
            <a:r>
              <a:rPr lang="en-US" altLang="ko-KR" dirty="0"/>
              <a:t>(I, dogs, and, knitting)</a:t>
            </a:r>
            <a:r>
              <a:rPr lang="ko-KR" altLang="en-US" dirty="0"/>
              <a:t>인 것을 알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03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5164" y="365514"/>
            <a:ext cx="607304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r>
              <a:rPr lang="ko-KR" altLang="en-US" dirty="0"/>
              <a:t>데이터 </a:t>
            </a:r>
            <a:r>
              <a:rPr lang="ko-KR" altLang="en-US" dirty="0" smtClean="0"/>
              <a:t>전처리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47936" y="365514"/>
            <a:ext cx="80056" cy="3657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곱셈 기호 5"/>
          <p:cNvSpPr/>
          <p:nvPr/>
        </p:nvSpPr>
        <p:spPr>
          <a:xfrm>
            <a:off x="6823670" y="2387427"/>
            <a:ext cx="360040" cy="358390"/>
          </a:xfrm>
          <a:prstGeom prst="mathMultiply">
            <a:avLst>
              <a:gd name="adj1" fmla="val 171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66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03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354" y="365514"/>
            <a:ext cx="36004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r>
              <a:rPr lang="ko-KR" altLang="en-US" dirty="0" smtClean="0"/>
              <a:t>데이터 전처</a:t>
            </a:r>
            <a:r>
              <a:rPr lang="ko-KR" altLang="en-US" dirty="0"/>
              <a:t>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47936" y="365514"/>
            <a:ext cx="80056" cy="3657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79662"/>
            <a:ext cx="2160240" cy="300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491" y="1275606"/>
            <a:ext cx="6486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914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04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365514"/>
            <a:ext cx="36004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r>
              <a:rPr lang="ko-KR" altLang="en-US" dirty="0" smtClean="0"/>
              <a:t>모델 적용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47936" y="365514"/>
            <a:ext cx="80056" cy="3657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E7F4807-1389-44C8-8C1C-0D6D6E95FBCB}"/>
              </a:ext>
            </a:extLst>
          </p:cNvPr>
          <p:cNvSpPr/>
          <p:nvPr/>
        </p:nvSpPr>
        <p:spPr>
          <a:xfrm>
            <a:off x="260654" y="987574"/>
            <a:ext cx="8421702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머신 러닝 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(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기계 학습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)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6C27169-F30A-4BA8-A736-B23ED7007094}"/>
              </a:ext>
            </a:extLst>
          </p:cNvPr>
          <p:cNvSpPr txBox="1"/>
          <p:nvPr/>
        </p:nvSpPr>
        <p:spPr>
          <a:xfrm>
            <a:off x="179512" y="1347614"/>
            <a:ext cx="8826371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pPr algn="ctr"/>
            <a:r>
              <a:rPr lang="en-US" altLang="ko-KR" sz="1200" dirty="0"/>
              <a:t>“</a:t>
            </a:r>
            <a:r>
              <a:rPr lang="ko-KR" altLang="en-US" sz="1200" dirty="0"/>
              <a:t>컴퓨터가 명시적으로 </a:t>
            </a:r>
            <a:r>
              <a:rPr lang="ko-KR" altLang="en-US" sz="1200" dirty="0" err="1"/>
              <a:t>프로그램되지</a:t>
            </a:r>
            <a:r>
              <a:rPr lang="ko-KR" altLang="en-US" sz="1200" dirty="0"/>
              <a:t> 않고도 학습을 할 수 있도록 하는 연구 분야 </a:t>
            </a:r>
            <a:r>
              <a:rPr lang="en-US" altLang="ko-KR" sz="1200" dirty="0" smtClean="0"/>
              <a:t>“- </a:t>
            </a:r>
            <a:r>
              <a:rPr lang="ko-KR" altLang="en-US" sz="1200" dirty="0"/>
              <a:t>아서 사무엘</a:t>
            </a:r>
            <a:r>
              <a:rPr lang="en-US" altLang="ko-KR" sz="1200" dirty="0"/>
              <a:t>(Arthur Lee Samuel)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8BB967D-2067-4910-8D08-4771DAFE4C9B}"/>
              </a:ext>
            </a:extLst>
          </p:cNvPr>
          <p:cNvSpPr/>
          <p:nvPr/>
        </p:nvSpPr>
        <p:spPr>
          <a:xfrm>
            <a:off x="179512" y="1900552"/>
            <a:ext cx="864686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딥 러닝 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=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인공신경망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450C49C-0540-4758-8E9A-97AE5D6B60AB}"/>
              </a:ext>
            </a:extLst>
          </p:cNvPr>
          <p:cNvSpPr txBox="1"/>
          <p:nvPr/>
        </p:nvSpPr>
        <p:spPr>
          <a:xfrm>
            <a:off x="467544" y="2212308"/>
            <a:ext cx="8352928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200" dirty="0"/>
              <a:t>인공신경망은 두뇌의 신경세포</a:t>
            </a:r>
            <a:r>
              <a:rPr lang="en-US" altLang="ko-KR" sz="1200" dirty="0"/>
              <a:t>, </a:t>
            </a:r>
            <a:r>
              <a:rPr lang="ko-KR" altLang="en-US" sz="1200" dirty="0"/>
              <a:t>즉 뉴런이 연결된 형태를 모방한 모델이다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pPr algn="ctr">
              <a:lnSpc>
                <a:spcPct val="150000"/>
              </a:lnSpc>
            </a:pPr>
            <a:r>
              <a:rPr lang="ko-KR" altLang="en-US" sz="1200" dirty="0" smtClean="0"/>
              <a:t>하나의 </a:t>
            </a:r>
            <a:r>
              <a:rPr lang="ko-KR" altLang="en-US" sz="1200" dirty="0"/>
              <a:t>뉴런을 모델링한 </a:t>
            </a:r>
            <a:r>
              <a:rPr lang="ko-KR" altLang="en-US" sz="1200" dirty="0" err="1"/>
              <a:t>퍼셉트론과</a:t>
            </a:r>
            <a:r>
              <a:rPr lang="ko-KR" altLang="en-US" sz="1200" dirty="0"/>
              <a:t> 이를 여러 </a:t>
            </a:r>
            <a:r>
              <a:rPr lang="ko-KR" altLang="en-US" sz="1200" dirty="0" smtClean="0"/>
              <a:t>층으로 연결한 </a:t>
            </a:r>
            <a:r>
              <a:rPr lang="ko-KR" altLang="en-US" sz="1200" dirty="0"/>
              <a:t>다층 </a:t>
            </a:r>
            <a:r>
              <a:rPr lang="ko-KR" altLang="en-US" sz="1200" dirty="0" err="1" smtClean="0"/>
              <a:t>퍼셉트론이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있으며</a:t>
            </a:r>
            <a:r>
              <a:rPr lang="en-US" altLang="ko-KR" sz="1200" dirty="0"/>
              <a:t>. </a:t>
            </a:r>
            <a:r>
              <a:rPr lang="ko-KR" altLang="en-US" sz="1200" dirty="0"/>
              <a:t>이를 학습시키기 위해서 </a:t>
            </a:r>
            <a:r>
              <a:rPr lang="ko-KR" altLang="en-US" sz="1200" dirty="0" err="1"/>
              <a:t>역전파</a:t>
            </a:r>
            <a:r>
              <a:rPr lang="ko-KR" altLang="en-US" sz="1200" dirty="0"/>
              <a:t> 알고리즘이 생성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4533E17A-13CB-421C-BF7F-21A3CFF7CC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167" b="6155"/>
          <a:stretch/>
        </p:blipFill>
        <p:spPr>
          <a:xfrm>
            <a:off x="3401184" y="3075806"/>
            <a:ext cx="2633652" cy="151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9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04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365514"/>
            <a:ext cx="36004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r>
              <a:rPr lang="ko-KR" altLang="en-US" dirty="0" err="1" smtClean="0"/>
              <a:t>머신러</a:t>
            </a:r>
            <a:r>
              <a:rPr lang="ko-KR" altLang="en-US" dirty="0" err="1"/>
              <a:t>닝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47936" y="365514"/>
            <a:ext cx="80056" cy="3657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E7F4807-1389-44C8-8C1C-0D6D6E95FBCB}"/>
              </a:ext>
            </a:extLst>
          </p:cNvPr>
          <p:cNvSpPr/>
          <p:nvPr/>
        </p:nvSpPr>
        <p:spPr>
          <a:xfrm>
            <a:off x="317629" y="967829"/>
            <a:ext cx="8286819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로지스틱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 회귀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6C27169-F30A-4BA8-A736-B23ED7007094}"/>
              </a:ext>
            </a:extLst>
          </p:cNvPr>
          <p:cNvSpPr txBox="1"/>
          <p:nvPr/>
        </p:nvSpPr>
        <p:spPr>
          <a:xfrm>
            <a:off x="317629" y="1504572"/>
            <a:ext cx="11465068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pPr algn="l"/>
            <a:r>
              <a:rPr lang="ko-KR" altLang="en-US" dirty="0"/>
              <a:t>회귀를 사용하여 데이터가 어떤 범주에 속할 확률을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에서 </a:t>
            </a:r>
            <a:r>
              <a:rPr lang="en-US" altLang="ko-KR" dirty="0"/>
              <a:t>1 </a:t>
            </a:r>
            <a:r>
              <a:rPr lang="ko-KR" altLang="en-US" dirty="0"/>
              <a:t>사이의 값으로 예측하고 </a:t>
            </a:r>
            <a:endParaRPr lang="en-US" altLang="ko-KR" dirty="0" smtClean="0"/>
          </a:p>
          <a:p>
            <a:pPr algn="l"/>
            <a:r>
              <a:rPr lang="ko-KR" altLang="en-US" dirty="0" smtClean="0"/>
              <a:t>그 </a:t>
            </a:r>
            <a:r>
              <a:rPr lang="ko-KR" altLang="en-US" dirty="0"/>
              <a:t>확률에 따라 가능성이 더 높은 범주에 속하는 것으로 분류해주는 지도 학습 알고리즘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2AF1DF64-4E76-4CC1-B24A-A959957AD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342482"/>
            <a:ext cx="3308006" cy="21518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83EB161-3985-40C1-9407-C74DBBD39A9C}"/>
              </a:ext>
            </a:extLst>
          </p:cNvPr>
          <p:cNvSpPr txBox="1"/>
          <p:nvPr/>
        </p:nvSpPr>
        <p:spPr>
          <a:xfrm>
            <a:off x="4136871" y="2342481"/>
            <a:ext cx="5007129" cy="203132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pPr algn="l"/>
            <a:r>
              <a:rPr lang="en-US" altLang="ko-KR" dirty="0" smtClean="0"/>
              <a:t>0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사이의 </a:t>
            </a:r>
            <a:r>
              <a:rPr lang="ko-KR" altLang="en-US" dirty="0"/>
              <a:t>값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데이터가 특정 범주에 속할 확률을 예측하기위한 단계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 smtClean="0"/>
              <a:t>1. </a:t>
            </a:r>
            <a:r>
              <a:rPr lang="ko-KR" altLang="en-US" dirty="0" smtClean="0"/>
              <a:t>모든 </a:t>
            </a:r>
            <a:r>
              <a:rPr lang="ko-KR" altLang="en-US" dirty="0"/>
              <a:t>속성들의 계수와 절편을 </a:t>
            </a:r>
            <a:r>
              <a:rPr lang="en-US" altLang="ko-KR" dirty="0"/>
              <a:t>0</a:t>
            </a:r>
            <a:r>
              <a:rPr lang="ko-KR" altLang="en-US" dirty="0"/>
              <a:t>으로 초기화한다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smtClean="0"/>
              <a:t>2. </a:t>
            </a:r>
            <a:r>
              <a:rPr lang="ko-KR" altLang="en-US" dirty="0" smtClean="0"/>
              <a:t>각 </a:t>
            </a:r>
            <a:r>
              <a:rPr lang="ko-KR" altLang="en-US" dirty="0"/>
              <a:t>속성들의 값에 계수를 곱해서  </a:t>
            </a:r>
            <a:r>
              <a:rPr lang="en-US" altLang="ko-KR" dirty="0"/>
              <a:t>log-odds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smtClean="0"/>
              <a:t>3. Log-odds</a:t>
            </a:r>
            <a:r>
              <a:rPr lang="ko-KR" altLang="en-US" dirty="0"/>
              <a:t>를 </a:t>
            </a:r>
            <a:r>
              <a:rPr lang="en-US" altLang="ko-KR" dirty="0"/>
              <a:t>sigmoid </a:t>
            </a:r>
            <a:r>
              <a:rPr lang="ko-KR" altLang="en-US" dirty="0"/>
              <a:t>함수에 넣어서 </a:t>
            </a:r>
            <a:r>
              <a:rPr lang="en-US" altLang="ko-KR" dirty="0"/>
              <a:t>[0, 1] </a:t>
            </a:r>
            <a:r>
              <a:rPr lang="ko-KR" altLang="en-US" dirty="0"/>
              <a:t>범위의 확률을 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44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04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365514"/>
            <a:ext cx="36004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r>
              <a:rPr lang="ko-KR" altLang="en-US" dirty="0" err="1" smtClean="0"/>
              <a:t>머신러</a:t>
            </a:r>
            <a:r>
              <a:rPr lang="ko-KR" altLang="en-US" dirty="0" err="1"/>
              <a:t>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47936" y="365514"/>
            <a:ext cx="80056" cy="3657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E7F4807-1389-44C8-8C1C-0D6D6E95FBCB}"/>
              </a:ext>
            </a:extLst>
          </p:cNvPr>
          <p:cNvSpPr/>
          <p:nvPr/>
        </p:nvSpPr>
        <p:spPr>
          <a:xfrm>
            <a:off x="317629" y="967829"/>
            <a:ext cx="8286819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로지스틱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 회귀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23678"/>
            <a:ext cx="8151822" cy="1735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35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95536" y="195486"/>
            <a:ext cx="1152128" cy="46085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699792" y="699542"/>
            <a:ext cx="1779648" cy="779894"/>
            <a:chOff x="2408310" y="1635646"/>
            <a:chExt cx="1779648" cy="779894"/>
          </a:xfrm>
        </p:grpSpPr>
        <p:sp>
          <p:nvSpPr>
            <p:cNvPr id="17" name="TextBox 16"/>
            <p:cNvSpPr txBox="1"/>
            <p:nvPr/>
          </p:nvSpPr>
          <p:spPr>
            <a:xfrm>
              <a:off x="2408310" y="1635646"/>
              <a:ext cx="1008112" cy="52322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 smtClean="0">
                  <a:latin typeface="한컴 윤고딕 240" pitchFamily="18" charset="-127"/>
                  <a:ea typeface="한컴 윤고딕 240" pitchFamily="18" charset="-127"/>
                </a:rPr>
                <a:t>01</a:t>
              </a:r>
              <a:endParaRPr lang="ko-KR" altLang="en-US" sz="2800" spc="-300" dirty="0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19806" y="1707654"/>
              <a:ext cx="1368152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20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HE정고딕130" pitchFamily="18" charset="-127"/>
                  <a:ea typeface="THE정고딕130" pitchFamily="18" charset="-127"/>
                </a:rPr>
                <a:t>  개요</a:t>
              </a:r>
              <a:endParaRPr lang="en-US" altLang="ko-KR" sz="20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endParaRPr>
            </a:p>
            <a:p>
              <a:endPara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1" pitchFamily="50" charset="-127"/>
                <a:ea typeface="바른돋움OTFPro 1" pitchFamily="50" charset="-127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1547664" y="3118714"/>
            <a:ext cx="144016" cy="16852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447298"/>
            <a:ext cx="144016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THE정고딕160" pitchFamily="18" charset="-127"/>
                <a:ea typeface="THE정고딕160" pitchFamily="18" charset="-127"/>
              </a:rPr>
              <a:t>목</a:t>
            </a:r>
            <a:r>
              <a:rPr lang="ko-KR" altLang="en-US" sz="2400" dirty="0">
                <a:solidFill>
                  <a:schemeClr val="bg1"/>
                </a:solidFill>
                <a:latin typeface="THE정고딕160" pitchFamily="18" charset="-127"/>
                <a:ea typeface="THE정고딕160" pitchFamily="18" charset="-127"/>
              </a:rPr>
              <a:t>차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547664" y="4551674"/>
            <a:ext cx="252324" cy="252324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2699792" y="1485987"/>
            <a:ext cx="2955778" cy="779894"/>
            <a:chOff x="2408310" y="1635646"/>
            <a:chExt cx="2955778" cy="779894"/>
          </a:xfrm>
        </p:grpSpPr>
        <p:sp>
          <p:nvSpPr>
            <p:cNvPr id="22" name="TextBox 21"/>
            <p:cNvSpPr txBox="1"/>
            <p:nvPr/>
          </p:nvSpPr>
          <p:spPr>
            <a:xfrm>
              <a:off x="2408310" y="1635646"/>
              <a:ext cx="1008112" cy="52322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 smtClean="0">
                  <a:latin typeface="한컴 윤고딕 240" pitchFamily="18" charset="-127"/>
                  <a:ea typeface="한컴 윤고딕 240" pitchFamily="18" charset="-127"/>
                </a:rPr>
                <a:t>02</a:t>
              </a:r>
              <a:endParaRPr lang="ko-KR" altLang="en-US" sz="2800" spc="-300" dirty="0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19806" y="1707654"/>
              <a:ext cx="2544282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20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HE정고딕130" pitchFamily="18" charset="-127"/>
                  <a:ea typeface="THE정고딕130" pitchFamily="18" charset="-127"/>
                </a:rPr>
                <a:t>  데이터 수집 및 탐색</a:t>
              </a:r>
              <a:endParaRPr lang="en-US" altLang="ko-KR" sz="20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endParaRPr>
            </a:p>
            <a:p>
              <a:endPara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1" pitchFamily="50" charset="-127"/>
                <a:ea typeface="바른돋움OTFPro 1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699792" y="2295912"/>
            <a:ext cx="3459834" cy="779894"/>
            <a:chOff x="2408310" y="1635646"/>
            <a:chExt cx="3459834" cy="779894"/>
          </a:xfrm>
        </p:grpSpPr>
        <p:sp>
          <p:nvSpPr>
            <p:cNvPr id="26" name="TextBox 25"/>
            <p:cNvSpPr txBox="1"/>
            <p:nvPr/>
          </p:nvSpPr>
          <p:spPr>
            <a:xfrm>
              <a:off x="2408310" y="1635646"/>
              <a:ext cx="1008112" cy="52322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 smtClean="0">
                  <a:latin typeface="한컴 윤고딕 240" pitchFamily="18" charset="-127"/>
                  <a:ea typeface="한컴 윤고딕 240" pitchFamily="18" charset="-127"/>
                </a:rPr>
                <a:t>03</a:t>
              </a:r>
              <a:endParaRPr lang="ko-KR" altLang="en-US" sz="2800" spc="-300" dirty="0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19806" y="1707654"/>
              <a:ext cx="3048338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2000" spc="-15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HE정고딕130" pitchFamily="18" charset="-127"/>
                  <a:ea typeface="THE정고딕130" pitchFamily="18" charset="-127"/>
                </a:rPr>
                <a:t>  데이터 전처리</a:t>
              </a:r>
              <a:endParaRPr lang="en-US" altLang="ko-KR" sz="20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endParaRPr>
            </a:p>
            <a:p>
              <a:endPara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1" pitchFamily="50" charset="-127"/>
                <a:ea typeface="바른돋움OTFPro 1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723794" y="3075806"/>
            <a:ext cx="1779648" cy="779894"/>
            <a:chOff x="2408310" y="1635646"/>
            <a:chExt cx="1779648" cy="779894"/>
          </a:xfrm>
        </p:grpSpPr>
        <p:sp>
          <p:nvSpPr>
            <p:cNvPr id="29" name="TextBox 28"/>
            <p:cNvSpPr txBox="1"/>
            <p:nvPr/>
          </p:nvSpPr>
          <p:spPr>
            <a:xfrm>
              <a:off x="2408310" y="1635646"/>
              <a:ext cx="1008112" cy="52322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 smtClean="0">
                  <a:latin typeface="한컴 윤고딕 240" pitchFamily="18" charset="-127"/>
                  <a:ea typeface="한컴 윤고딕 240" pitchFamily="18" charset="-127"/>
                </a:rPr>
                <a:t>04</a:t>
              </a:r>
              <a:endParaRPr lang="ko-KR" altLang="en-US" sz="2800" spc="-300" dirty="0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19806" y="1707654"/>
              <a:ext cx="1368152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20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HE정고딕130" pitchFamily="18" charset="-127"/>
                  <a:ea typeface="THE정고딕130" pitchFamily="18" charset="-127"/>
                </a:rPr>
                <a:t>  모델 적용</a:t>
              </a:r>
              <a:endParaRPr lang="en-US" altLang="ko-KR" sz="20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endParaRPr>
            </a:p>
            <a:p>
              <a:endPara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1" pitchFamily="50" charset="-127"/>
                <a:ea typeface="바른돋움OTFPro 1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723794" y="3808080"/>
            <a:ext cx="1779648" cy="779894"/>
            <a:chOff x="2408310" y="1635646"/>
            <a:chExt cx="1779648" cy="779894"/>
          </a:xfrm>
        </p:grpSpPr>
        <p:sp>
          <p:nvSpPr>
            <p:cNvPr id="43" name="TextBox 42"/>
            <p:cNvSpPr txBox="1"/>
            <p:nvPr/>
          </p:nvSpPr>
          <p:spPr>
            <a:xfrm>
              <a:off x="2408310" y="1635646"/>
              <a:ext cx="1008112" cy="52322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 smtClean="0">
                  <a:latin typeface="한컴 윤고딕 240" pitchFamily="18" charset="-127"/>
                  <a:ea typeface="한컴 윤고딕 240" pitchFamily="18" charset="-127"/>
                </a:rPr>
                <a:t>05</a:t>
              </a:r>
              <a:endParaRPr lang="ko-KR" altLang="en-US" sz="2800" spc="-300" dirty="0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19806" y="1707654"/>
              <a:ext cx="1368152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20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HE정고딕130" pitchFamily="18" charset="-127"/>
                  <a:ea typeface="THE정고딕130" pitchFamily="18" charset="-127"/>
                </a:rPr>
                <a:t>  결</a:t>
              </a:r>
              <a:r>
                <a:rPr lang="ko-KR" altLang="en-US" sz="20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HE정고딕130" pitchFamily="18" charset="-127"/>
                  <a:ea typeface="THE정고딕130" pitchFamily="18" charset="-127"/>
                </a:rPr>
                <a:t>론</a:t>
              </a:r>
              <a:endParaRPr lang="en-US" altLang="ko-KR" sz="20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endParaRPr>
            </a:p>
            <a:p>
              <a:endPara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1" pitchFamily="50" charset="-127"/>
                <a:ea typeface="바른돋움OTFPro 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039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04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365514"/>
            <a:ext cx="36004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r>
              <a:rPr lang="ko-KR" altLang="en-US" dirty="0" err="1" smtClean="0"/>
              <a:t>머신러</a:t>
            </a:r>
            <a:r>
              <a:rPr lang="ko-KR" altLang="en-US" dirty="0" err="1"/>
              <a:t>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47936" y="365514"/>
            <a:ext cx="80056" cy="3657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E7F4807-1389-44C8-8C1C-0D6D6E95FBCB}"/>
              </a:ext>
            </a:extLst>
          </p:cNvPr>
          <p:cNvSpPr/>
          <p:nvPr/>
        </p:nvSpPr>
        <p:spPr>
          <a:xfrm>
            <a:off x="507318" y="872841"/>
            <a:ext cx="8158999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랜덤 포레스트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6C27169-F30A-4BA8-A736-B23ED7007094}"/>
              </a:ext>
            </a:extLst>
          </p:cNvPr>
          <p:cNvSpPr txBox="1"/>
          <p:nvPr/>
        </p:nvSpPr>
        <p:spPr>
          <a:xfrm>
            <a:off x="-114409" y="1347614"/>
            <a:ext cx="9019946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r>
              <a:rPr lang="en-US" altLang="ko-KR" dirty="0"/>
              <a:t>Random Forest</a:t>
            </a:r>
            <a:r>
              <a:rPr lang="ko-KR" altLang="en-US" dirty="0"/>
              <a:t>는 </a:t>
            </a:r>
            <a:r>
              <a:rPr lang="ko-KR" altLang="en-US" dirty="0" err="1"/>
              <a:t>오버피팅을</a:t>
            </a:r>
            <a:r>
              <a:rPr lang="ko-KR" altLang="en-US" dirty="0"/>
              <a:t> 방지하기 위해</a:t>
            </a:r>
            <a:r>
              <a:rPr lang="en-US" altLang="ko-KR" dirty="0"/>
              <a:t>, </a:t>
            </a:r>
            <a:r>
              <a:rPr lang="ko-KR" altLang="en-US" dirty="0"/>
              <a:t>최적의 기준 변수를 랜덤 선택하는 </a:t>
            </a:r>
            <a:r>
              <a:rPr lang="en-US" altLang="ko-KR" dirty="0" err="1"/>
              <a:t>breiman</a:t>
            </a:r>
            <a:r>
              <a:rPr lang="en-US" altLang="ko-KR" dirty="0"/>
              <a:t>(2001)</a:t>
            </a:r>
            <a:r>
              <a:rPr lang="ko-KR" altLang="en-US" dirty="0"/>
              <a:t>이 제안한 기법</a:t>
            </a:r>
            <a:endParaRPr lang="en-US" altLang="ko-KR" dirty="0"/>
          </a:p>
          <a:p>
            <a:r>
              <a:rPr lang="ko-KR" altLang="en-US" dirty="0"/>
              <a:t>여러 개의 </a:t>
            </a:r>
            <a:r>
              <a:rPr lang="en-US" altLang="ko-KR" dirty="0"/>
              <a:t>Decision tree(</a:t>
            </a:r>
            <a:r>
              <a:rPr lang="ko-KR" altLang="en-US" dirty="0"/>
              <a:t>의사결정나무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만들고</a:t>
            </a:r>
            <a:r>
              <a:rPr lang="en-US" altLang="ko-KR" dirty="0"/>
              <a:t>, </a:t>
            </a:r>
            <a:r>
              <a:rPr lang="ko-KR" altLang="en-US" dirty="0"/>
              <a:t>숲을 이룬다는 의미에서 </a:t>
            </a:r>
            <a:r>
              <a:rPr lang="en-US" altLang="ko-KR" dirty="0"/>
              <a:t>Forest</a:t>
            </a:r>
            <a:r>
              <a:rPr lang="ko-KR" altLang="en-US" dirty="0"/>
              <a:t>라 부름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83EB161-3985-40C1-9407-C74DBBD39A9C}"/>
              </a:ext>
            </a:extLst>
          </p:cNvPr>
          <p:cNvSpPr txBox="1"/>
          <p:nvPr/>
        </p:nvSpPr>
        <p:spPr>
          <a:xfrm>
            <a:off x="507318" y="3291830"/>
            <a:ext cx="8712968" cy="138499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pPr marL="228600" indent="-228600" algn="l">
              <a:buAutoNum type="arabicPeriod"/>
            </a:pPr>
            <a:r>
              <a:rPr lang="en-US" altLang="ko-KR" sz="1200" dirty="0" smtClean="0"/>
              <a:t>Bagging</a:t>
            </a:r>
            <a:r>
              <a:rPr lang="ko-KR" altLang="en-US" sz="1200" dirty="0"/>
              <a:t>을 사용하여 </a:t>
            </a:r>
            <a:r>
              <a:rPr lang="en-US" altLang="ko-KR" sz="1200" dirty="0" err="1"/>
              <a:t>BootStrap</a:t>
            </a:r>
            <a:r>
              <a:rPr lang="ko-KR" altLang="en-US" sz="1200" dirty="0"/>
              <a:t>을 만든다</a:t>
            </a:r>
            <a:r>
              <a:rPr lang="en-US" altLang="ko-KR" sz="1200" dirty="0" smtClean="0"/>
              <a:t>.</a:t>
            </a:r>
          </a:p>
          <a:p>
            <a:pPr algn="l"/>
            <a:endParaRPr lang="en-US" altLang="ko-KR" sz="800" dirty="0"/>
          </a:p>
          <a:p>
            <a:pPr algn="l"/>
            <a:r>
              <a:rPr lang="en-US" altLang="ko-KR" sz="1200" dirty="0" smtClean="0"/>
              <a:t>2.    Boot Strap</a:t>
            </a:r>
            <a:r>
              <a:rPr lang="ko-KR" altLang="en-US" sz="1200" dirty="0"/>
              <a:t>을 이용하여 </a:t>
            </a:r>
            <a:r>
              <a:rPr lang="en-US" altLang="ko-KR" sz="1200" dirty="0"/>
              <a:t>Decision Tree</a:t>
            </a:r>
            <a:r>
              <a:rPr lang="ko-KR" altLang="en-US" sz="1200" dirty="0"/>
              <a:t>를 </a:t>
            </a:r>
            <a:r>
              <a:rPr lang="ko-KR" altLang="en-US" sz="1200" dirty="0" smtClean="0"/>
              <a:t>학습시킨 후 </a:t>
            </a:r>
            <a:r>
              <a:rPr lang="ko-KR" altLang="en-US" sz="1200" dirty="0"/>
              <a:t>예측을 수행한다</a:t>
            </a:r>
            <a:r>
              <a:rPr lang="en-US" altLang="ko-KR" sz="1200" dirty="0" smtClean="0"/>
              <a:t>.</a:t>
            </a:r>
          </a:p>
          <a:p>
            <a:pPr algn="l"/>
            <a:endParaRPr lang="en-US" altLang="ko-KR" sz="800" dirty="0"/>
          </a:p>
          <a:p>
            <a:pPr algn="l"/>
            <a:r>
              <a:rPr lang="en-US" altLang="ko-KR" sz="1200" dirty="0" smtClean="0"/>
              <a:t>3.    1</a:t>
            </a:r>
            <a:r>
              <a:rPr lang="en-US" altLang="ko-KR" sz="1200" dirty="0"/>
              <a:t>, 2</a:t>
            </a:r>
            <a:r>
              <a:rPr lang="ko-KR" altLang="en-US" sz="1200" dirty="0"/>
              <a:t>번을 충분히 반복하여 여러 개의 </a:t>
            </a:r>
            <a:r>
              <a:rPr lang="en-US" altLang="ko-KR" sz="1200" dirty="0"/>
              <a:t>Decision Tree</a:t>
            </a:r>
            <a:r>
              <a:rPr lang="ko-KR" altLang="en-US" sz="1200" dirty="0"/>
              <a:t>에 대한 예측을 모은다</a:t>
            </a:r>
            <a:r>
              <a:rPr lang="en-US" altLang="ko-KR" sz="1200" dirty="0" smtClean="0"/>
              <a:t>.</a:t>
            </a:r>
          </a:p>
          <a:p>
            <a:pPr algn="l"/>
            <a:endParaRPr lang="en-US" altLang="ko-KR" sz="800" dirty="0"/>
          </a:p>
          <a:p>
            <a:pPr algn="l"/>
            <a:r>
              <a:rPr lang="en-US" altLang="ko-KR" sz="1200" dirty="0" smtClean="0"/>
              <a:t>4.    </a:t>
            </a:r>
            <a:r>
              <a:rPr lang="ko-KR" altLang="en-US" sz="1200" dirty="0" err="1" smtClean="0"/>
              <a:t>회귀트리의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경우 모인 예측들에 평균을 취하고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분류트리의</a:t>
            </a:r>
            <a:r>
              <a:rPr lang="ko-KR" altLang="en-US" sz="1200" dirty="0"/>
              <a:t> 경우 다중 투표를 통해 가장 많은 투표를 받은 범주를 채택하여 </a:t>
            </a:r>
            <a:endParaRPr lang="en-US" altLang="ko-KR" sz="1200" dirty="0" smtClean="0"/>
          </a:p>
          <a:p>
            <a:pPr algn="l"/>
            <a:r>
              <a:rPr lang="ko-KR" altLang="en-US" sz="1200" dirty="0" smtClean="0"/>
              <a:t>       최종적인 앙상블 </a:t>
            </a:r>
            <a:r>
              <a:rPr lang="ko-KR" altLang="en-US" sz="1200" dirty="0"/>
              <a:t>모델의 결과를 도출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1D9E7233-81D1-420C-B13C-367C1EB3E0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95686"/>
            <a:ext cx="5184576" cy="112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3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04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365514"/>
            <a:ext cx="36004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r>
              <a:rPr lang="ko-KR" altLang="en-US" dirty="0" err="1" smtClean="0"/>
              <a:t>머신러</a:t>
            </a:r>
            <a:r>
              <a:rPr lang="ko-KR" altLang="en-US" dirty="0" err="1"/>
              <a:t>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47936" y="365514"/>
            <a:ext cx="80056" cy="3657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E7F4807-1389-44C8-8C1C-0D6D6E95FBCB}"/>
              </a:ext>
            </a:extLst>
          </p:cNvPr>
          <p:cNvSpPr/>
          <p:nvPr/>
        </p:nvSpPr>
        <p:spPr>
          <a:xfrm>
            <a:off x="507318" y="872841"/>
            <a:ext cx="8158999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랜덤 포레스트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0" y="1335450"/>
            <a:ext cx="7920473" cy="330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19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04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365514"/>
            <a:ext cx="36004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r>
              <a:rPr lang="ko-KR" altLang="en-US" dirty="0" err="1"/>
              <a:t>딥</a:t>
            </a:r>
            <a:r>
              <a:rPr lang="ko-KR" altLang="en-US" dirty="0" err="1" smtClean="0"/>
              <a:t>러닝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47936" y="365514"/>
            <a:ext cx="80056" cy="3657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18470" y="3200658"/>
            <a:ext cx="5485978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r>
              <a:rPr lang="ko-KR" altLang="en-US" dirty="0"/>
              <a:t>리뷰의 최대 길이 </a:t>
            </a:r>
            <a:r>
              <a:rPr lang="en-US" altLang="ko-KR" dirty="0"/>
              <a:t>: 8428</a:t>
            </a:r>
          </a:p>
          <a:p>
            <a:r>
              <a:rPr lang="ko-KR" altLang="en-US" dirty="0"/>
              <a:t>리뷰의 평균 길이 </a:t>
            </a:r>
            <a:r>
              <a:rPr lang="en-US" altLang="ko-KR" dirty="0"/>
              <a:t>: 414.0129840803884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504" y="1275606"/>
            <a:ext cx="8928992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r>
              <a:rPr lang="ko-KR" altLang="en-US" dirty="0" smtClean="0"/>
              <a:t>정수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</a:t>
            </a:r>
            <a:r>
              <a:rPr lang="en-US" altLang="ko-KR" dirty="0"/>
              <a:t>(Integer Encoding)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64" y="1779662"/>
            <a:ext cx="3024336" cy="2331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942528"/>
            <a:ext cx="50673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284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E6592F3-6D43-47B9-92AF-2193E193BAFA}"/>
              </a:ext>
            </a:extLst>
          </p:cNvPr>
          <p:cNvSpPr txBox="1"/>
          <p:nvPr/>
        </p:nvSpPr>
        <p:spPr>
          <a:xfrm>
            <a:off x="0" y="1275606"/>
            <a:ext cx="9144000" cy="138499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r>
              <a:rPr lang="ko-KR" altLang="en-US" dirty="0"/>
              <a:t>워드 </a:t>
            </a:r>
            <a:r>
              <a:rPr lang="ko-KR" altLang="en-US" dirty="0" err="1"/>
              <a:t>임베딩이란</a:t>
            </a:r>
            <a:r>
              <a:rPr lang="ko-KR" altLang="en-US" dirty="0"/>
              <a:t> 텍스트 내의 단어들을 밀집 벡터</a:t>
            </a:r>
            <a:r>
              <a:rPr lang="en-US" altLang="ko-KR" dirty="0"/>
              <a:t>(dense vector)</a:t>
            </a:r>
            <a:r>
              <a:rPr lang="ko-KR" altLang="en-US" dirty="0"/>
              <a:t>로 만드는 것을 </a:t>
            </a:r>
            <a:r>
              <a:rPr lang="ko-KR" altLang="en-US" dirty="0" smtClean="0"/>
              <a:t>말함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ko-KR" altLang="en-US" dirty="0"/>
              <a:t>워드 </a:t>
            </a:r>
            <a:r>
              <a:rPr lang="ko-KR" altLang="en-US" dirty="0" err="1"/>
              <a:t>임베딩</a:t>
            </a:r>
            <a:r>
              <a:rPr lang="ko-KR" altLang="en-US" dirty="0"/>
              <a:t> 벡터는 주로 </a:t>
            </a:r>
            <a:r>
              <a:rPr lang="en-US" altLang="ko-KR" dirty="0"/>
              <a:t>256, 512, 1024 </a:t>
            </a:r>
            <a:r>
              <a:rPr lang="ko-KR" altLang="en-US" dirty="0"/>
              <a:t>등의 차원을 </a:t>
            </a:r>
            <a:r>
              <a:rPr lang="ko-KR" altLang="en-US" dirty="0" smtClean="0"/>
              <a:t>가짐</a:t>
            </a:r>
            <a:endParaRPr lang="en-US" altLang="ko-KR" dirty="0"/>
          </a:p>
          <a:p>
            <a:r>
              <a:rPr lang="ko-KR" altLang="en-US" dirty="0" err="1" smtClean="0"/>
              <a:t>임베딩</a:t>
            </a:r>
            <a:r>
              <a:rPr lang="ko-KR" altLang="en-US" dirty="0" smtClean="0"/>
              <a:t> 벡터는 </a:t>
            </a:r>
            <a:r>
              <a:rPr lang="ko-KR" altLang="en-US" dirty="0"/>
              <a:t>초기에는 </a:t>
            </a:r>
            <a:r>
              <a:rPr lang="ko-KR" altLang="en-US" dirty="0" smtClean="0"/>
              <a:t>랜덤 값을 </a:t>
            </a:r>
            <a:r>
              <a:rPr lang="ko-KR" altLang="en-US" dirty="0"/>
              <a:t>가지지만</a:t>
            </a:r>
            <a:r>
              <a:rPr lang="en-US" altLang="ko-KR" dirty="0"/>
              <a:t>, </a:t>
            </a:r>
            <a:r>
              <a:rPr lang="ko-KR" altLang="en-US" dirty="0"/>
              <a:t>인공 신경망의 가중치가 학습되는 </a:t>
            </a:r>
            <a:r>
              <a:rPr lang="ko-KR" altLang="en-US" dirty="0" smtClean="0"/>
              <a:t>방법과 </a:t>
            </a:r>
            <a:endParaRPr lang="en-US" altLang="ko-KR" dirty="0" smtClean="0"/>
          </a:p>
          <a:p>
            <a:r>
              <a:rPr lang="ko-KR" altLang="en-US" dirty="0" smtClean="0"/>
              <a:t>같은 </a:t>
            </a:r>
            <a:r>
              <a:rPr lang="ko-KR" altLang="en-US" dirty="0"/>
              <a:t>방식으로 값이 학습되며 </a:t>
            </a:r>
            <a:r>
              <a:rPr lang="ko-KR" altLang="en-US" dirty="0" smtClean="0"/>
              <a:t>변경됨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04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9592" y="365514"/>
            <a:ext cx="36004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r>
              <a:rPr lang="ko-KR" altLang="en-US" dirty="0" err="1"/>
              <a:t>딥</a:t>
            </a:r>
            <a:r>
              <a:rPr lang="ko-KR" altLang="en-US" dirty="0" err="1" smtClean="0"/>
              <a:t>러닝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47936" y="365514"/>
            <a:ext cx="80056" cy="3657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6E7F4807-1389-44C8-8C1C-0D6D6E95FBCB}"/>
              </a:ext>
            </a:extLst>
          </p:cNvPr>
          <p:cNvSpPr/>
          <p:nvPr/>
        </p:nvSpPr>
        <p:spPr>
          <a:xfrm>
            <a:off x="506554" y="872841"/>
            <a:ext cx="8158999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Word Embedding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40" y="2931790"/>
            <a:ext cx="40100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62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04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365514"/>
            <a:ext cx="36004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r>
              <a:rPr lang="ko-KR" altLang="en-US" dirty="0" err="1"/>
              <a:t>딥</a:t>
            </a:r>
            <a:r>
              <a:rPr lang="ko-KR" altLang="en-US" dirty="0" err="1" smtClean="0"/>
              <a:t>러닝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47936" y="365514"/>
            <a:ext cx="80056" cy="3657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E7F4807-1389-44C8-8C1C-0D6D6E95FBCB}"/>
              </a:ext>
            </a:extLst>
          </p:cNvPr>
          <p:cNvSpPr/>
          <p:nvPr/>
        </p:nvSpPr>
        <p:spPr>
          <a:xfrm>
            <a:off x="420492" y="872841"/>
            <a:ext cx="8158999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L S T M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B4C46C9-8A1D-485D-A04F-F0E8EB821D86}"/>
              </a:ext>
            </a:extLst>
          </p:cNvPr>
          <p:cNvSpPr txBox="1"/>
          <p:nvPr/>
        </p:nvSpPr>
        <p:spPr>
          <a:xfrm>
            <a:off x="-1204436" y="1454700"/>
            <a:ext cx="11465068" cy="10618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Vanilla RNN</a:t>
            </a:r>
            <a:r>
              <a:rPr lang="ko-KR" altLang="en-US" dirty="0"/>
              <a:t>을 개선한 </a:t>
            </a:r>
            <a:r>
              <a:rPr lang="ko-KR" altLang="en-US" dirty="0" smtClean="0"/>
              <a:t>모델로</a:t>
            </a:r>
            <a:r>
              <a:rPr lang="ko-KR" altLang="en-US" dirty="0"/>
              <a:t>서</a:t>
            </a:r>
            <a:r>
              <a:rPr lang="ko-KR" altLang="en-US" dirty="0" smtClean="0"/>
              <a:t> </a:t>
            </a:r>
            <a:r>
              <a:rPr lang="ko-KR" altLang="en-US" dirty="0"/>
              <a:t>데이터의 </a:t>
            </a:r>
            <a:r>
              <a:rPr lang="en-US" altLang="ko-KR" dirty="0"/>
              <a:t>Long-Term Dependency </a:t>
            </a:r>
            <a:r>
              <a:rPr lang="ko-KR" altLang="en-US" dirty="0"/>
              <a:t>를 학습하는데 효과적인 모델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내부적으로 구성 요소간에 </a:t>
            </a:r>
            <a:r>
              <a:rPr lang="en-US" altLang="ko-KR" dirty="0"/>
              <a:t>additive, elementwise interaction </a:t>
            </a:r>
            <a:r>
              <a:rPr lang="ko-KR" altLang="en-US" dirty="0"/>
              <a:t>을 통해 </a:t>
            </a:r>
            <a:r>
              <a:rPr lang="en-US" altLang="ko-KR" dirty="0"/>
              <a:t>backpropagation </a:t>
            </a:r>
            <a:r>
              <a:rPr lang="ko-KR" altLang="en-US" dirty="0"/>
              <a:t>할 때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gradient </a:t>
            </a:r>
            <a:r>
              <a:rPr lang="en-US" altLang="ko-KR" dirty="0"/>
              <a:t>explosion, vanishing </a:t>
            </a:r>
            <a:r>
              <a:rPr lang="ko-KR" altLang="en-US" dirty="0"/>
              <a:t>문제를 기존 </a:t>
            </a:r>
            <a:r>
              <a:rPr lang="en-US" altLang="ko-KR" dirty="0"/>
              <a:t>RNN</a:t>
            </a:r>
            <a:r>
              <a:rPr lang="ko-KR" altLang="en-US" dirty="0"/>
              <a:t>에 비해 매우 줄인 것이 중요한 개선점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5B41614D-D1E8-440B-86C6-D242EA8BE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779364"/>
            <a:ext cx="4320480" cy="159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7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04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365514"/>
            <a:ext cx="36004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r>
              <a:rPr lang="ko-KR" altLang="en-US" dirty="0" err="1"/>
              <a:t>딥</a:t>
            </a:r>
            <a:r>
              <a:rPr lang="ko-KR" altLang="en-US" dirty="0" err="1" smtClean="0"/>
              <a:t>러닝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47936" y="365514"/>
            <a:ext cx="80056" cy="3657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E7F4807-1389-44C8-8C1C-0D6D6E95FBCB}"/>
              </a:ext>
            </a:extLst>
          </p:cNvPr>
          <p:cNvSpPr/>
          <p:nvPr/>
        </p:nvSpPr>
        <p:spPr>
          <a:xfrm>
            <a:off x="420492" y="872841"/>
            <a:ext cx="8158999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L S T M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940" y="1419622"/>
            <a:ext cx="3654152" cy="3083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78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04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365514"/>
            <a:ext cx="36004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r>
              <a:rPr lang="ko-KR" altLang="en-US" dirty="0" err="1"/>
              <a:t>딥</a:t>
            </a:r>
            <a:r>
              <a:rPr lang="ko-KR" altLang="en-US" dirty="0" err="1" smtClean="0"/>
              <a:t>러닝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47936" y="365514"/>
            <a:ext cx="80056" cy="3657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E7F4807-1389-44C8-8C1C-0D6D6E95FBCB}"/>
              </a:ext>
            </a:extLst>
          </p:cNvPr>
          <p:cNvSpPr/>
          <p:nvPr/>
        </p:nvSpPr>
        <p:spPr>
          <a:xfrm>
            <a:off x="420492" y="872841"/>
            <a:ext cx="8158999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L S T M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75606"/>
            <a:ext cx="6154266" cy="339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822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4" b="19260"/>
          <a:stretch/>
        </p:blipFill>
        <p:spPr bwMode="auto">
          <a:xfrm>
            <a:off x="0" y="-1065"/>
            <a:ext cx="9144000" cy="514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13353"/>
            <a:ext cx="9144000" cy="5143497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05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7026" y="349032"/>
            <a:ext cx="201622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결론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59832" y="2334239"/>
            <a:ext cx="5569196" cy="240120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E7F4807-1389-44C8-8C1C-0D6D6E95FBCB}"/>
              </a:ext>
            </a:extLst>
          </p:cNvPr>
          <p:cNvSpPr/>
          <p:nvPr/>
        </p:nvSpPr>
        <p:spPr>
          <a:xfrm>
            <a:off x="3046401" y="2715766"/>
            <a:ext cx="5723019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양질의 데이터 수집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6E7F4807-1389-44C8-8C1C-0D6D6E95FBCB}"/>
              </a:ext>
            </a:extLst>
          </p:cNvPr>
          <p:cNvSpPr/>
          <p:nvPr/>
        </p:nvSpPr>
        <p:spPr>
          <a:xfrm>
            <a:off x="3059831" y="3363838"/>
            <a:ext cx="5723019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데이터 전처리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6E7F4807-1389-44C8-8C1C-0D6D6E95FBCB}"/>
              </a:ext>
            </a:extLst>
          </p:cNvPr>
          <p:cNvSpPr/>
          <p:nvPr/>
        </p:nvSpPr>
        <p:spPr>
          <a:xfrm>
            <a:off x="3059831" y="4011910"/>
            <a:ext cx="5723019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학습 모델 </a:t>
            </a:r>
            <a:r>
              <a:rPr lang="ko-KR" altLang="en-US" sz="1600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파라미터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 조정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44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4" b="19260"/>
          <a:stretch/>
        </p:blipFill>
        <p:spPr bwMode="auto">
          <a:xfrm>
            <a:off x="0" y="-1065"/>
            <a:ext cx="9144000" cy="514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13353"/>
            <a:ext cx="9144000" cy="5143497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59832" y="1923678"/>
            <a:ext cx="201622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bg1"/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r>
              <a:rPr lang="ko-KR" altLang="en-US" dirty="0"/>
              <a:t>출처</a:t>
            </a: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3059832" y="2334239"/>
            <a:ext cx="5569196" cy="240120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131840" y="2449929"/>
            <a:ext cx="5328592" cy="203132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://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news.mt.co.kr/mtview.php?no=2020061514402036858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900" dirty="0">
                <a:hlinkClick r:id="rId4"/>
              </a:rPr>
              <a:t>https://</a:t>
            </a:r>
            <a:r>
              <a:rPr lang="en-US" altLang="ko-KR" sz="900" dirty="0" smtClean="0">
                <a:hlinkClick r:id="rId4"/>
              </a:rPr>
              <a:t>www.slideshare.net/BOAZbigdata/8-boaz-05</a:t>
            </a:r>
            <a:endParaRPr lang="en-US" altLang="ko-KR" sz="900" dirty="0" smtClean="0"/>
          </a:p>
          <a:p>
            <a:r>
              <a:rPr lang="en-US" altLang="ko-KR" sz="900" dirty="0">
                <a:hlinkClick r:id="rId5"/>
              </a:rPr>
              <a:t>https://</a:t>
            </a:r>
            <a:r>
              <a:rPr lang="en-US" altLang="ko-KR" sz="900" dirty="0" smtClean="0">
                <a:hlinkClick r:id="rId5"/>
              </a:rPr>
              <a:t>www.slideshare.net/BOAZbigdata/presentations/3</a:t>
            </a:r>
            <a:endParaRPr lang="en-US" altLang="ko-KR" sz="900" dirty="0" smtClean="0"/>
          </a:p>
          <a:p>
            <a:r>
              <a:rPr lang="en-US" altLang="ko-KR" sz="900" dirty="0">
                <a:hlinkClick r:id="rId6"/>
              </a:rPr>
              <a:t>https://</a:t>
            </a:r>
            <a:r>
              <a:rPr lang="en-US" altLang="ko-KR" sz="900" dirty="0" smtClean="0">
                <a:hlinkClick r:id="rId6"/>
              </a:rPr>
              <a:t>wikidocs.net/50739</a:t>
            </a:r>
            <a:endParaRPr lang="en-US" altLang="ko-KR" sz="900" dirty="0" smtClean="0"/>
          </a:p>
          <a:p>
            <a:r>
              <a:rPr lang="en-US" altLang="ko-KR" sz="900" dirty="0">
                <a:hlinkClick r:id="rId7"/>
              </a:rPr>
              <a:t>https://</a:t>
            </a:r>
            <a:r>
              <a:rPr lang="en-US" altLang="ko-KR" sz="900" dirty="0" smtClean="0">
                <a:hlinkClick r:id="rId7"/>
              </a:rPr>
              <a:t>nesoy.github.io/articles/2017-11/tf-idf</a:t>
            </a:r>
            <a:endParaRPr lang="en-US" altLang="ko-KR" sz="900" dirty="0" smtClean="0"/>
          </a:p>
          <a:p>
            <a:r>
              <a:rPr lang="en-US" altLang="ko-KR" sz="900" dirty="0">
                <a:hlinkClick r:id="rId8"/>
              </a:rPr>
              <a:t>https://medium.com/@omicro03/%EC%9E%90%EC%97%B0%EC%96%B4%EC%B2%98%EB%A6%AC-nlp-6%EC%9D%BC%EC%B0%A8-%EB%8D%B0%EC%9D%B4%ED%84%B0%EC%9D%98-%EB%B6%84%EB%A6%AC-%</a:t>
            </a:r>
            <a:r>
              <a:rPr lang="en-US" altLang="ko-KR" sz="900" dirty="0" smtClean="0">
                <a:hlinkClick r:id="rId8"/>
              </a:rPr>
              <a:t>EC%A0%95%EC%88%98%EC%9D%B8%EC%BD%94%EB%94%A9-332670c73388</a:t>
            </a:r>
            <a:endParaRPr lang="en-US" altLang="ko-KR" sz="900" dirty="0" smtClean="0"/>
          </a:p>
          <a:p>
            <a:r>
              <a:rPr lang="en-US" altLang="ko-KR" sz="900" dirty="0">
                <a:hlinkClick r:id="rId9"/>
              </a:rPr>
              <a:t>https://www.hankyung.com/economy/article/2020061031451</a:t>
            </a:r>
            <a:endParaRPr lang="en-US" altLang="ko-KR" sz="900" dirty="0" smtClean="0"/>
          </a:p>
          <a:p>
            <a:endParaRPr lang="en-US" altLang="ko-KR" sz="900" dirty="0" smtClean="0"/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ko-KR" altLang="en-US" sz="900" i="1" spc="-150" dirty="0">
              <a:solidFill>
                <a:schemeClr val="tx1">
                  <a:lumMod val="65000"/>
                  <a:lumOff val="35000"/>
                </a:schemeClr>
              </a:solidFill>
              <a:latin typeface="THE정고딕160" pitchFamily="18" charset="-127"/>
              <a:ea typeface="THE정고딕140"/>
            </a:endParaRPr>
          </a:p>
        </p:txBody>
      </p:sp>
    </p:spTree>
    <p:extLst>
      <p:ext uri="{BB962C8B-B14F-4D97-AF65-F5344CB8AC3E}">
        <p14:creationId xmlns:p14="http://schemas.microsoft.com/office/powerpoint/2010/main" val="62392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636" y="2067694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THE정고딕170" pitchFamily="18" charset="-127"/>
                <a:ea typeface="THE정고딕170" pitchFamily="18" charset="-127"/>
              </a:rPr>
              <a:t>감사합니다</a:t>
            </a:r>
            <a:r>
              <a:rPr lang="en-US" altLang="ko-KR" sz="2800" spc="-150" dirty="0" smtClean="0">
                <a:solidFill>
                  <a:schemeClr val="bg1"/>
                </a:solidFill>
                <a:latin typeface="THE정고딕170" pitchFamily="18" charset="-127"/>
                <a:ea typeface="THE정고딕170" pitchFamily="18" charset="-127"/>
              </a:rPr>
              <a:t>.</a:t>
            </a:r>
            <a:endParaRPr lang="ko-KR" altLang="en-US" sz="2800" spc="-150" dirty="0">
              <a:solidFill>
                <a:schemeClr val="bg1"/>
              </a:solidFill>
              <a:latin typeface="THE정고딕170" pitchFamily="18" charset="-127"/>
              <a:ea typeface="THE정고딕17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00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01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365514"/>
            <a:ext cx="36004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r>
              <a:rPr lang="ko-KR" altLang="en-US" sz="1800" dirty="0"/>
              <a:t>주제선정 배경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7936" y="365514"/>
            <a:ext cx="80056" cy="3657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323528" y="1183726"/>
            <a:ext cx="4296836" cy="3022514"/>
            <a:chOff x="507318" y="1461666"/>
            <a:chExt cx="4296836" cy="3022514"/>
          </a:xfrm>
        </p:grpSpPr>
        <p:pic>
          <p:nvPicPr>
            <p:cNvPr id="3078" name="Picture 6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726"/>
            <a:stretch/>
          </p:blipFill>
          <p:spPr bwMode="auto">
            <a:xfrm>
              <a:off x="971248" y="2064456"/>
              <a:ext cx="2678136" cy="2419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318" y="1461666"/>
              <a:ext cx="4296836" cy="632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그룹 6"/>
          <p:cNvGrpSpPr/>
          <p:nvPr/>
        </p:nvGrpSpPr>
        <p:grpSpPr>
          <a:xfrm>
            <a:off x="4453096" y="1183726"/>
            <a:ext cx="4248472" cy="2909884"/>
            <a:chOff x="3955007" y="2028745"/>
            <a:chExt cx="4248472" cy="2909884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007" y="2028745"/>
              <a:ext cx="4248472" cy="572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4019" y="2479839"/>
              <a:ext cx="3070449" cy="2458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1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01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365514"/>
            <a:ext cx="36004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r>
              <a:rPr lang="ko-KR" altLang="en-US" dirty="0"/>
              <a:t>프로젝트 개요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47936" y="365514"/>
            <a:ext cx="80056" cy="3657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86C6290-28A1-484B-8AF6-7C60829F81C6}"/>
              </a:ext>
            </a:extLst>
          </p:cNvPr>
          <p:cNvSpPr/>
          <p:nvPr/>
        </p:nvSpPr>
        <p:spPr>
          <a:xfrm>
            <a:off x="3889513" y="987574"/>
            <a:ext cx="1474575" cy="3231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프로젝트 요약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069B600-83D4-45D6-89F2-FC27CF02D868}"/>
              </a:ext>
            </a:extLst>
          </p:cNvPr>
          <p:cNvSpPr txBox="1"/>
          <p:nvPr/>
        </p:nvSpPr>
        <p:spPr>
          <a:xfrm>
            <a:off x="-962936" y="1621151"/>
            <a:ext cx="1115156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r>
              <a:rPr lang="ko-KR" altLang="en-US" dirty="0" smtClean="0"/>
              <a:t>기업 관련 </a:t>
            </a:r>
            <a:r>
              <a:rPr lang="ko-KR" altLang="en-US" dirty="0"/>
              <a:t>뉴스 기사 </a:t>
            </a:r>
            <a:r>
              <a:rPr lang="en-US" altLang="ko-KR" dirty="0"/>
              <a:t>10</a:t>
            </a:r>
            <a:r>
              <a:rPr lang="ko-KR" altLang="en-US" dirty="0"/>
              <a:t>년치</a:t>
            </a:r>
            <a:r>
              <a:rPr lang="en-US" altLang="ko-KR" dirty="0"/>
              <a:t> </a:t>
            </a:r>
            <a:r>
              <a:rPr lang="ko-KR" altLang="en-US" dirty="0"/>
              <a:t>수집</a:t>
            </a:r>
            <a:endParaRPr lang="en-US" altLang="ko-KR" dirty="0"/>
          </a:p>
          <a:p>
            <a:r>
              <a:rPr lang="ko-KR" altLang="en-US" dirty="0" smtClean="0"/>
              <a:t>기업 </a:t>
            </a:r>
            <a:r>
              <a:rPr lang="ko-KR" altLang="en-US" dirty="0"/>
              <a:t>주가 수집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4F07E40-678F-4129-87B1-7F7D114531DF}"/>
              </a:ext>
            </a:extLst>
          </p:cNvPr>
          <p:cNvSpPr txBox="1"/>
          <p:nvPr/>
        </p:nvSpPr>
        <p:spPr>
          <a:xfrm>
            <a:off x="-11253" y="2734075"/>
            <a:ext cx="9201445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r>
              <a:rPr lang="ko-KR" altLang="en-US" dirty="0"/>
              <a:t>수집한 주가를 </a:t>
            </a:r>
            <a:r>
              <a:rPr lang="en-US" altLang="ko-KR" dirty="0"/>
              <a:t>10</a:t>
            </a:r>
            <a:r>
              <a:rPr lang="ko-KR" altLang="en-US" dirty="0"/>
              <a:t>년치 기사와 증권뉴스 수집데이터에 상승 </a:t>
            </a:r>
            <a:r>
              <a:rPr lang="en-US" altLang="ko-KR" dirty="0"/>
              <a:t>:1, </a:t>
            </a:r>
            <a:r>
              <a:rPr lang="ko-KR" altLang="en-US" dirty="0"/>
              <a:t>하락</a:t>
            </a:r>
            <a:r>
              <a:rPr lang="en-US" altLang="ko-KR" dirty="0"/>
              <a:t>:0</a:t>
            </a:r>
            <a:r>
              <a:rPr lang="ko-KR" altLang="en-US" dirty="0"/>
              <a:t>으로 </a:t>
            </a:r>
            <a:r>
              <a:rPr lang="en-US" altLang="ko-KR" dirty="0"/>
              <a:t>up/down</a:t>
            </a:r>
            <a:r>
              <a:rPr lang="ko-KR" altLang="en-US" dirty="0"/>
              <a:t>으로 구분하여 </a:t>
            </a:r>
            <a:r>
              <a:rPr lang="ko-KR" altLang="en-US" dirty="0" smtClean="0"/>
              <a:t>붙여 줌</a:t>
            </a:r>
            <a:endParaRPr lang="en-US" altLang="ko-KR" dirty="0"/>
          </a:p>
          <a:p>
            <a:r>
              <a:rPr lang="en-US" altLang="ko-KR" dirty="0" err="1"/>
              <a:t>Konlpy</a:t>
            </a:r>
            <a:r>
              <a:rPr lang="en-US" altLang="ko-KR" dirty="0"/>
              <a:t> </a:t>
            </a:r>
            <a:r>
              <a:rPr lang="ko-KR" altLang="en-US" dirty="0"/>
              <a:t>형태소 분석기</a:t>
            </a:r>
            <a:r>
              <a:rPr lang="en-US" altLang="ko-KR" dirty="0"/>
              <a:t>,  </a:t>
            </a:r>
            <a:r>
              <a:rPr lang="en-US" altLang="ko-KR" dirty="0" smtClean="0"/>
              <a:t>TF-IDF</a:t>
            </a:r>
          </a:p>
          <a:p>
            <a:r>
              <a:rPr lang="en-US" altLang="ko-KR" dirty="0" smtClean="0"/>
              <a:t>X</a:t>
            </a:r>
            <a:r>
              <a:rPr lang="ko-KR" altLang="en-US" dirty="0"/>
              <a:t>축 기사에서 추출한 단어</a:t>
            </a:r>
            <a:r>
              <a:rPr lang="en-US" altLang="ko-KR" dirty="0"/>
              <a:t>, Y</a:t>
            </a:r>
            <a:r>
              <a:rPr lang="ko-KR" altLang="en-US" dirty="0"/>
              <a:t>축 </a:t>
            </a:r>
            <a:r>
              <a:rPr lang="ko-KR" altLang="en-US" dirty="0" smtClean="0"/>
              <a:t>주가 선정 후 학습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F569D86-0D8C-42F0-8823-F436A2700A90}"/>
              </a:ext>
            </a:extLst>
          </p:cNvPr>
          <p:cNvSpPr txBox="1"/>
          <p:nvPr/>
        </p:nvSpPr>
        <p:spPr>
          <a:xfrm>
            <a:off x="117184" y="3943990"/>
            <a:ext cx="9063328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r>
              <a:rPr lang="ko-KR" altLang="en-US" dirty="0" err="1" smtClean="0"/>
              <a:t>로지스틱</a:t>
            </a:r>
            <a:r>
              <a:rPr lang="ko-KR" altLang="en-US" dirty="0" smtClean="0"/>
              <a:t> 회귀</a:t>
            </a:r>
            <a:endParaRPr lang="en-US" altLang="ko-KR" dirty="0"/>
          </a:p>
          <a:p>
            <a:r>
              <a:rPr lang="ko-KR" altLang="en-US" dirty="0" err="1"/>
              <a:t>랜덤포레스트</a:t>
            </a:r>
            <a:endParaRPr lang="en-US" altLang="ko-KR" dirty="0"/>
          </a:p>
          <a:p>
            <a:r>
              <a:rPr lang="en-US" altLang="ko-KR" dirty="0" smtClean="0"/>
              <a:t>Embedding</a:t>
            </a:r>
          </a:p>
          <a:p>
            <a:r>
              <a:rPr lang="en-US" altLang="ko-KR" dirty="0" smtClean="0"/>
              <a:t>LSTM</a:t>
            </a:r>
            <a:endParaRPr lang="en-US" altLang="ko-KR" dirty="0"/>
          </a:p>
        </p:txBody>
      </p:sp>
      <p:sp>
        <p:nvSpPr>
          <p:cNvPr id="14" name="아래쪽 화살표 13"/>
          <p:cNvSpPr/>
          <p:nvPr/>
        </p:nvSpPr>
        <p:spPr>
          <a:xfrm>
            <a:off x="4471185" y="2283718"/>
            <a:ext cx="248444" cy="28803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4499992" y="3544166"/>
            <a:ext cx="248444" cy="28803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25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01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365514"/>
            <a:ext cx="36004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r>
              <a:rPr lang="ko-KR" altLang="en-US" dirty="0"/>
              <a:t>프로젝트 개요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47936" y="365514"/>
            <a:ext cx="80056" cy="3657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육각형 23"/>
          <p:cNvSpPr/>
          <p:nvPr/>
        </p:nvSpPr>
        <p:spPr>
          <a:xfrm rot="16200000">
            <a:off x="1474324" y="1535583"/>
            <a:ext cx="1464763" cy="1269794"/>
          </a:xfrm>
          <a:prstGeom prst="hexagon">
            <a:avLst>
              <a:gd name="adj" fmla="val 27991"/>
              <a:gd name="vf" fmla="val 11547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white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84467" y="1851562"/>
            <a:ext cx="1427754" cy="7386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데이터 수집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  <a:p>
            <a:pPr algn="ctr"/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&amp;</a:t>
            </a:r>
          </a:p>
          <a:p>
            <a:pPr algn="ctr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탐색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</p:txBody>
      </p:sp>
      <p:sp>
        <p:nvSpPr>
          <p:cNvPr id="10" name="자유형 9"/>
          <p:cNvSpPr/>
          <p:nvPr/>
        </p:nvSpPr>
        <p:spPr>
          <a:xfrm rot="5400000">
            <a:off x="1521833" y="1625276"/>
            <a:ext cx="1369748" cy="1535185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white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자유형 10"/>
          <p:cNvSpPr/>
          <p:nvPr/>
        </p:nvSpPr>
        <p:spPr>
          <a:xfrm rot="16200000">
            <a:off x="3013427" y="1192888"/>
            <a:ext cx="1369748" cy="1535185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white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2" name="육각형 21"/>
          <p:cNvSpPr/>
          <p:nvPr/>
        </p:nvSpPr>
        <p:spPr>
          <a:xfrm rot="16200000">
            <a:off x="2965919" y="1526160"/>
            <a:ext cx="1464763" cy="1269794"/>
          </a:xfrm>
          <a:prstGeom prst="hexagon">
            <a:avLst>
              <a:gd name="adj" fmla="val 27991"/>
              <a:gd name="vf" fmla="val 11547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white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124291" y="1900358"/>
            <a:ext cx="1148018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데이터 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  <a:p>
            <a:pPr algn="ctr"/>
            <a:r>
              <a:rPr lang="ko-KR" altLang="en-US" sz="14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전처리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</p:txBody>
      </p:sp>
      <p:sp>
        <p:nvSpPr>
          <p:cNvPr id="20" name="육각형 19"/>
          <p:cNvSpPr/>
          <p:nvPr/>
        </p:nvSpPr>
        <p:spPr>
          <a:xfrm rot="16200000">
            <a:off x="4451614" y="1526162"/>
            <a:ext cx="1464763" cy="1269794"/>
          </a:xfrm>
          <a:prstGeom prst="hexagon">
            <a:avLst>
              <a:gd name="adj" fmla="val 27991"/>
              <a:gd name="vf" fmla="val 11547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white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09984" y="1983560"/>
            <a:ext cx="1148018" cy="32503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endParaRPr lang="en-US" altLang="ko-KR" sz="2800" b="1" dirty="0">
              <a:solidFill>
                <a:srgbClr val="2574DB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" name="자유형 13"/>
          <p:cNvSpPr/>
          <p:nvPr/>
        </p:nvSpPr>
        <p:spPr>
          <a:xfrm rot="5400000">
            <a:off x="4499122" y="1625276"/>
            <a:ext cx="1369748" cy="1535185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white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5" name="자유형 14"/>
          <p:cNvSpPr/>
          <p:nvPr/>
        </p:nvSpPr>
        <p:spPr>
          <a:xfrm rot="16200000">
            <a:off x="5999853" y="1192888"/>
            <a:ext cx="1369748" cy="1535185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white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7" name="육각형 16"/>
          <p:cNvSpPr/>
          <p:nvPr/>
        </p:nvSpPr>
        <p:spPr>
          <a:xfrm rot="16200000">
            <a:off x="5952347" y="1526160"/>
            <a:ext cx="1464763" cy="1269794"/>
          </a:xfrm>
          <a:prstGeom prst="hexagon">
            <a:avLst>
              <a:gd name="adj" fmla="val 27991"/>
              <a:gd name="vf" fmla="val 11547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white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06305" y="1998537"/>
            <a:ext cx="114801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모델 적용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0718" y="1983558"/>
            <a:ext cx="114801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결론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38085" y="4542551"/>
            <a:ext cx="2321218" cy="103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99461" y="3774504"/>
            <a:ext cx="2321218" cy="103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26646" y="3147814"/>
            <a:ext cx="2321218" cy="203132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데이터의 종류</a:t>
            </a:r>
            <a:endParaRPr lang="en-US" altLang="ko-KR" sz="1400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주가 </a:t>
            </a:r>
            <a:r>
              <a:rPr lang="ko-KR" altLang="en-US" sz="1400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크롤링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데이터 </a:t>
            </a:r>
            <a:r>
              <a:rPr lang="ko-KR" altLang="en-US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정제</a:t>
            </a:r>
            <a:endParaRPr lang="en-US" altLang="ko-KR" sz="1400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시각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화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552181" y="3241716"/>
            <a:ext cx="2321218" cy="10618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Tokenization</a:t>
            </a:r>
          </a:p>
          <a:p>
            <a:pPr algn="ctr">
              <a:lnSpc>
                <a:spcPct val="150000"/>
              </a:lnSpc>
            </a:pPr>
            <a:r>
              <a:rPr lang="en-US" altLang="ko-KR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TF-IDF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047387" y="3248076"/>
            <a:ext cx="2321218" cy="10618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머신러닝</a:t>
            </a:r>
            <a:endParaRPr lang="en-US" altLang="ko-KR" sz="1400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딥러</a:t>
            </a:r>
            <a:r>
              <a:rPr lang="ko-KR" altLang="en-US" sz="14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닝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694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02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365514"/>
            <a:ext cx="36004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r>
              <a:rPr lang="ko-KR" altLang="en-US" dirty="0" smtClean="0"/>
              <a:t>데이터의 수집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47936" y="365514"/>
            <a:ext cx="80056" cy="3657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03" b="39277"/>
          <a:stretch/>
        </p:blipFill>
        <p:spPr bwMode="auto">
          <a:xfrm>
            <a:off x="1475656" y="915566"/>
            <a:ext cx="1820585" cy="56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915816" y="1100003"/>
            <a:ext cx="3456384" cy="143116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빅카인즈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 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10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년치 뉴스 데이터</a:t>
            </a:r>
            <a:endParaRPr lang="en-US" altLang="ko-KR" sz="1600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 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19671" y="1484804"/>
            <a:ext cx="6248945" cy="329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88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02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365514"/>
            <a:ext cx="36004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r>
              <a:rPr lang="ko-KR" altLang="en-US" dirty="0" smtClean="0"/>
              <a:t>데이터의 수집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47936" y="365514"/>
            <a:ext cx="80056" cy="3657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339752" y="901330"/>
            <a:ext cx="4730100" cy="156966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1 0 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년치 </a:t>
            </a:r>
            <a:r>
              <a:rPr lang="ko-KR" altLang="en-US" sz="1600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안랩의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 주가 데이터 </a:t>
            </a:r>
            <a:r>
              <a:rPr lang="ko-KR" altLang="en-US" sz="1600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크롤링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 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(</a:t>
            </a:r>
            <a:r>
              <a:rPr lang="ko-KR" altLang="en-US" sz="1600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네이버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 증권 기준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 </a:t>
            </a:r>
            <a:endParaRPr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64" y="1347614"/>
            <a:ext cx="5544616" cy="3632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타원 8"/>
          <p:cNvSpPr/>
          <p:nvPr/>
        </p:nvSpPr>
        <p:spPr>
          <a:xfrm>
            <a:off x="5403226" y="1419622"/>
            <a:ext cx="792088" cy="35529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777762" y="1774917"/>
            <a:ext cx="738454" cy="9408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92552" y="2885336"/>
            <a:ext cx="2736304" cy="7386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pPr algn="ctr"/>
            <a:r>
              <a:rPr lang="ko-KR" altLang="en-US" sz="1400" dirty="0" smtClean="0"/>
              <a:t>주가의 향방 예측을 위해 전일 종가 대비 상승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하락에 대한 정보 삽입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상승 </a:t>
            </a:r>
            <a:r>
              <a:rPr lang="en-US" altLang="ko-KR" sz="1400" dirty="0" smtClean="0"/>
              <a:t>: 1 </a:t>
            </a:r>
            <a:r>
              <a:rPr lang="ko-KR" altLang="en-US" sz="1400" dirty="0" smtClean="0"/>
              <a:t>하락 </a:t>
            </a:r>
            <a:r>
              <a:rPr lang="en-US" altLang="ko-KR" sz="1400" dirty="0" smtClean="0"/>
              <a:t>: 0 </a:t>
            </a:r>
            <a:r>
              <a:rPr lang="ko-KR" altLang="en-US" sz="1400" dirty="0" err="1" smtClean="0"/>
              <a:t>변</a:t>
            </a:r>
            <a:r>
              <a:rPr lang="ko-KR" altLang="en-US" sz="1400" dirty="0" err="1"/>
              <a:t>동</a:t>
            </a:r>
            <a:r>
              <a:rPr lang="ko-KR" altLang="en-US" sz="1400" dirty="0" err="1" smtClean="0"/>
              <a:t>없음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none</a:t>
            </a:r>
            <a:endParaRPr lang="ko-KR" altLang="en-US" sz="1400" dirty="0"/>
          </a:p>
        </p:txBody>
      </p:sp>
      <p:pic>
        <p:nvPicPr>
          <p:cNvPr id="7170" name="Picture 2" descr="Python - Selenium으로 크롤링하기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2" t="26907" r="16852" b="32776"/>
          <a:stretch/>
        </p:blipFill>
        <p:spPr bwMode="auto">
          <a:xfrm>
            <a:off x="6516216" y="1607763"/>
            <a:ext cx="1440160" cy="43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Beautiful Soup 4 | Funth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066" y="1732769"/>
            <a:ext cx="1462620" cy="62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2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02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365514"/>
            <a:ext cx="36004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r>
              <a:rPr lang="ko-KR" altLang="en-US" dirty="0" smtClean="0"/>
              <a:t>데이터 정제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47936" y="365514"/>
            <a:ext cx="80056" cy="3657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89588"/>
            <a:ext cx="6843404" cy="1446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1520" y="1101249"/>
            <a:ext cx="8640960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pPr algn="ctr"/>
            <a:r>
              <a:rPr lang="ko-KR" altLang="en-US" sz="1600" dirty="0" err="1" smtClean="0"/>
              <a:t>불용어</a:t>
            </a:r>
            <a:r>
              <a:rPr lang="ko-KR" altLang="en-US" sz="1600" dirty="0" smtClean="0"/>
              <a:t> 처리</a:t>
            </a:r>
            <a:r>
              <a:rPr lang="en-US" altLang="ko-KR" sz="1600" dirty="0" smtClean="0"/>
              <a:t>(1)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1082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02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365514"/>
            <a:ext cx="36004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r>
              <a:rPr lang="ko-KR" altLang="en-US" dirty="0" smtClean="0"/>
              <a:t>데이터 정제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47936" y="365514"/>
            <a:ext cx="80056" cy="3657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74" y="1680539"/>
            <a:ext cx="4914814" cy="254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807" y="1859576"/>
            <a:ext cx="3637565" cy="2182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40152" y="1419622"/>
            <a:ext cx="244811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r>
              <a:rPr lang="ko-KR" altLang="en-US" sz="1400" dirty="0" smtClean="0"/>
              <a:t>주가 하락 기사와 상승 기사의 수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419377" y="1372762"/>
            <a:ext cx="244811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defRPr>
            </a:lvl1pPr>
          </a:lstStyle>
          <a:p>
            <a:r>
              <a:rPr lang="ko-KR" altLang="en-US" sz="1400" dirty="0" smtClean="0"/>
              <a:t>기본적인  처리를 끝낸 데이터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1474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884</Words>
  <Application>Microsoft Office PowerPoint</Application>
  <PresentationFormat>화면 슬라이드 쇼(16:9)</PresentationFormat>
  <Paragraphs>197</Paragraphs>
  <Slides>29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BIT</cp:lastModifiedBy>
  <cp:revision>108</cp:revision>
  <dcterms:created xsi:type="dcterms:W3CDTF">2006-10-05T04:04:58Z</dcterms:created>
  <dcterms:modified xsi:type="dcterms:W3CDTF">2020-06-17T03:54:07Z</dcterms:modified>
</cp:coreProperties>
</file>