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2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vkishan920/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93751" y="4586365"/>
            <a:ext cx="1030396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Dev Kishan Prajapat</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Engineering College Bikaner (Electronics Instrumentation &amp; Control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946150"/>
            <a:ext cx="10515600" cy="937881"/>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a:latin typeface="Arial"/>
                <a:ea typeface="+mn-lt"/>
                <a:cs typeface="+mn-lt"/>
              </a:rPr>
              <a:t>Git-hub Link</a:t>
            </a: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In current scenario, all the computer devices are interconnected and thus, forms a computer network. Through this network, data is also shared. This calls for a robust and reliable method to embed sensitive information within seemingly simple digital media in plain sight, thereby mitigating the risk to detection and interception.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30300"/>
            <a:ext cx="11613485" cy="5521051"/>
          </a:xfrm>
        </p:spPr>
        <p:txBody>
          <a:bodyPr vert="horz" lIns="91440" tIns="45720" rIns="91440" bIns="45720" rtlCol="0" anchor="ctr">
            <a:noAutofit/>
          </a:bodyPr>
          <a:lstStyle/>
          <a:p>
            <a:pPr marL="305435" indent="-305435"/>
            <a:r>
              <a:rPr lang="en-US" sz="3200" dirty="0">
                <a:latin typeface="Arial"/>
                <a:ea typeface="+mn-lt"/>
                <a:cs typeface="Arial"/>
              </a:rPr>
              <a:t>Windows 10 or above</a:t>
            </a:r>
          </a:p>
          <a:p>
            <a:pPr marL="305435" indent="-305435"/>
            <a:r>
              <a:rPr lang="en-US" sz="3200" dirty="0">
                <a:latin typeface="Arial"/>
                <a:ea typeface="+mn-lt"/>
                <a:cs typeface="Arial"/>
              </a:rPr>
              <a:t>Python</a:t>
            </a:r>
          </a:p>
          <a:p>
            <a:pPr marL="305435" indent="-305435"/>
            <a:r>
              <a:rPr lang="en-US" sz="3200" dirty="0" err="1">
                <a:latin typeface="Arial"/>
                <a:ea typeface="+mn-lt"/>
                <a:cs typeface="Arial"/>
              </a:rPr>
              <a:t>OpenCv</a:t>
            </a:r>
            <a:endParaRPr lang="en-US" sz="3200" dirty="0">
              <a:latin typeface="Arial"/>
              <a:ea typeface="+mn-lt"/>
              <a:cs typeface="Arial"/>
            </a:endParaRPr>
          </a:p>
          <a:p>
            <a:pPr marL="305435" indent="-305435"/>
            <a:r>
              <a:rPr lang="en-US" sz="3200" dirty="0">
                <a:latin typeface="Arial"/>
                <a:ea typeface="+mn-lt"/>
                <a:cs typeface="Arial"/>
              </a:rPr>
              <a:t>OS</a:t>
            </a:r>
            <a:endParaRPr lang="en-US" sz="2800" dirty="0">
              <a:latin typeface="Arial"/>
              <a:cs typeface="Arial"/>
            </a:endParaRPr>
          </a:p>
          <a:p>
            <a:pPr marL="305435" indent="-305435"/>
            <a:r>
              <a:rPr lang="en-US" sz="3200" dirty="0">
                <a:latin typeface="Arial"/>
                <a:ea typeface="+mn-lt"/>
                <a:cs typeface="+mn-lt"/>
              </a:rPr>
              <a:t>String</a:t>
            </a:r>
          </a:p>
          <a:p>
            <a:pPr marL="305435" indent="-305435"/>
            <a:r>
              <a:rPr lang="en-US" sz="3200" dirty="0">
                <a:latin typeface="Arial"/>
                <a:ea typeface="+mn-lt"/>
                <a:cs typeface="+mn-lt"/>
              </a:rPr>
              <a:t>4 Gb or above 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R="0" lvl="0" algn="l" defTabSz="457200" rtl="0" eaLnBrk="1" fontAlgn="auto" latinLnBrk="0" hangingPunct="1">
              <a:lnSpc>
                <a:spcPct val="110000"/>
              </a:lnSpc>
              <a:spcBef>
                <a:spcPct val="20000"/>
              </a:spcBef>
              <a:spcAft>
                <a:spcPts val="600"/>
              </a:spcAft>
              <a:buClr>
                <a:srgbClr val="1CADE4"/>
              </a:buClr>
              <a:buSzPct val="92000"/>
              <a:buFont typeface="Wingdings" panose="05000000000000000000" pitchFamily="2" charset="2"/>
              <a:buChar char="§"/>
              <a:tabLst/>
              <a:defRPr/>
            </a:pPr>
            <a:r>
              <a:rPr lang="en-US" sz="2400" b="1" dirty="0">
                <a:solidFill>
                  <a:schemeClr val="tx1"/>
                </a:solidFill>
              </a:rPr>
              <a:t>Steganography for Encoding Messages: </a:t>
            </a:r>
            <a:r>
              <a:rPr lang="en-US" sz="2400" dirty="0">
                <a:solidFill>
                  <a:schemeClr val="tx1"/>
                </a:solidFill>
              </a:rPr>
              <a:t>using image pixels to encode a secret message. </a:t>
            </a:r>
          </a:p>
          <a:p>
            <a:pPr marR="0" lvl="0" algn="l" defTabSz="457200" rtl="0" eaLnBrk="1" fontAlgn="auto" latinLnBrk="0" hangingPunct="1">
              <a:lnSpc>
                <a:spcPct val="110000"/>
              </a:lnSpc>
              <a:spcBef>
                <a:spcPct val="20000"/>
              </a:spcBef>
              <a:spcAft>
                <a:spcPts val="600"/>
              </a:spcAft>
              <a:buClr>
                <a:srgbClr val="1CADE4"/>
              </a:buClr>
              <a:buSzPct val="92000"/>
              <a:buFont typeface="Wingdings" panose="05000000000000000000" pitchFamily="2" charset="2"/>
              <a:buChar char="§"/>
              <a:tabLst/>
              <a:defRPr/>
            </a:pPr>
            <a:r>
              <a:rPr lang="en-US" sz="2400" b="1" dirty="0">
                <a:solidFill>
                  <a:schemeClr val="tx1"/>
                </a:solidFill>
              </a:rPr>
              <a:t>Encryption and Decryption: </a:t>
            </a:r>
            <a:r>
              <a:rPr lang="en-US" sz="2400" dirty="0">
                <a:solidFill>
                  <a:schemeClr val="tx1"/>
                </a:solidFill>
              </a:rPr>
              <a:t>both encryption and decryption steps are included within the code, allowing for a complete cycle of hiding and revealing the message using a password.</a:t>
            </a:r>
          </a:p>
          <a:p>
            <a:pPr marR="0" lvl="0" algn="l" defTabSz="457200" rtl="0" eaLnBrk="1" fontAlgn="auto" latinLnBrk="0" hangingPunct="1">
              <a:lnSpc>
                <a:spcPct val="110000"/>
              </a:lnSpc>
              <a:spcBef>
                <a:spcPct val="20000"/>
              </a:spcBef>
              <a:spcAft>
                <a:spcPts val="600"/>
              </a:spcAft>
              <a:buClr>
                <a:srgbClr val="1CADE4"/>
              </a:buClr>
              <a:buSzPct val="92000"/>
              <a:buFont typeface="Wingdings" panose="05000000000000000000" pitchFamily="2" charset="2"/>
              <a:buChar char="§"/>
              <a:tabLst/>
              <a:defRPr/>
            </a:pPr>
            <a:r>
              <a:rPr lang="en-US" sz="2400" b="1" dirty="0">
                <a:solidFill>
                  <a:schemeClr val="tx1"/>
                </a:solidFill>
              </a:rPr>
              <a:t>Efficient Character Mapping</a:t>
            </a:r>
            <a:r>
              <a:rPr lang="en-US" sz="2400" dirty="0">
                <a:solidFill>
                  <a:schemeClr val="tx1"/>
                </a:solidFill>
              </a:rPr>
              <a:t>: Using dictionaries to map characters to their ASCII values and vice versa is a smart approach for encoding and decoding the message..</a:t>
            </a:r>
          </a:p>
          <a:p>
            <a:pPr marR="0" lvl="0" algn="l" defTabSz="457200" rtl="0" eaLnBrk="1" fontAlgn="auto" latinLnBrk="0" hangingPunct="1">
              <a:lnSpc>
                <a:spcPct val="110000"/>
              </a:lnSpc>
              <a:spcBef>
                <a:spcPct val="20000"/>
              </a:spcBef>
              <a:spcAft>
                <a:spcPts val="600"/>
              </a:spcAft>
              <a:buClr>
                <a:srgbClr val="1CADE4"/>
              </a:buClr>
              <a:buSzPct val="92000"/>
              <a:buFont typeface="Wingdings" panose="05000000000000000000" pitchFamily="2" charset="2"/>
              <a:buChar char="§"/>
              <a:tabLst/>
              <a:defRPr/>
            </a:pPr>
            <a:r>
              <a:rPr lang="en-US" sz="2400" b="1" dirty="0">
                <a:solidFill>
                  <a:schemeClr val="tx1"/>
                </a:solidFill>
              </a:rPr>
              <a:t>Access Control with Password</a:t>
            </a:r>
            <a:r>
              <a:rPr lang="en-US" sz="2400" dirty="0">
                <a:solidFill>
                  <a:schemeClr val="tx1"/>
                </a:solidFill>
              </a:rPr>
              <a:t>: added layer of security by requiring a passcode for decryption, ensuring that only authorized users can access the hidden message.</a:t>
            </a:r>
            <a:endParaRPr kumimoji="0" lang="en-US" sz="2400" b="0" i="0" u="none" strike="noStrike" kern="1200" cap="none" spc="0" normalizeH="0" baseline="0" noProof="0" dirty="0">
              <a:ln>
                <a:noFill/>
              </a:ln>
              <a:solidFill>
                <a:schemeClr val="tx1"/>
              </a:solidFill>
              <a:effectLst/>
              <a:uLnTx/>
              <a:uFillTx/>
              <a:latin typeface="Franklin Gothic Book"/>
              <a:ea typeface="+mn-ea"/>
              <a:cs typeface="+mn-cs"/>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b="1" dirty="0"/>
              <a:t>Government and Military</a:t>
            </a:r>
            <a:r>
              <a:rPr lang="en-US" sz="2400" dirty="0"/>
              <a:t>: may employ steganography to transmit sensitive information. </a:t>
            </a:r>
          </a:p>
          <a:p>
            <a:r>
              <a:rPr lang="en-US" sz="2400" b="1" dirty="0"/>
              <a:t>Corporate Sector</a:t>
            </a:r>
            <a:r>
              <a:rPr lang="en-US" sz="2400" dirty="0"/>
              <a:t>: to protect proprietary information, such as intellectual property, during transmission over potentially insecure channels.</a:t>
            </a:r>
          </a:p>
          <a:p>
            <a:r>
              <a:rPr lang="en-US" sz="2400" b="1" dirty="0"/>
              <a:t>Journalists and Activists</a:t>
            </a:r>
            <a:r>
              <a:rPr lang="en-US" sz="2400" dirty="0"/>
              <a:t>: journalists and activists may use image steganography to share sensitive information safely and securely, avoiding censorship and surveillance.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377992" y="0"/>
            <a:ext cx="11029616" cy="530296"/>
          </a:xfrm>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D7712B8B-92B7-2E6C-2E8C-602872490C55}"/>
              </a:ext>
            </a:extLst>
          </p:cNvPr>
          <p:cNvPicPr>
            <a:picLocks noChangeAspect="1"/>
          </p:cNvPicPr>
          <p:nvPr/>
        </p:nvPicPr>
        <p:blipFill>
          <a:blip r:embed="rId2"/>
          <a:stretch>
            <a:fillRect/>
          </a:stretch>
        </p:blipFill>
        <p:spPr>
          <a:xfrm>
            <a:off x="57213" y="635377"/>
            <a:ext cx="4470337" cy="5797550"/>
          </a:xfrm>
          <a:prstGeom prst="rect">
            <a:avLst/>
          </a:prstGeom>
        </p:spPr>
      </p:pic>
      <p:sp>
        <p:nvSpPr>
          <p:cNvPr id="6" name="TextBox 5">
            <a:extLst>
              <a:ext uri="{FF2B5EF4-FFF2-40B4-BE49-F238E27FC236}">
                <a16:creationId xmlns:a16="http://schemas.microsoft.com/office/drawing/2014/main" id="{97625CF4-F416-0CCD-AB17-B6ED2D793425}"/>
              </a:ext>
            </a:extLst>
          </p:cNvPr>
          <p:cNvSpPr txBox="1"/>
          <p:nvPr/>
        </p:nvSpPr>
        <p:spPr>
          <a:xfrm>
            <a:off x="1606550" y="6438901"/>
            <a:ext cx="1193800" cy="369332"/>
          </a:xfrm>
          <a:prstGeom prst="rect">
            <a:avLst/>
          </a:prstGeom>
          <a:noFill/>
        </p:spPr>
        <p:txBody>
          <a:bodyPr wrap="square" rtlCol="0">
            <a:spAutoFit/>
          </a:bodyPr>
          <a:lstStyle/>
          <a:p>
            <a:r>
              <a:rPr lang="en-US" b="1" u="sng" dirty="0">
                <a:latin typeface="Arial Black" panose="020B0A04020102020204" pitchFamily="34" charset="0"/>
              </a:rPr>
              <a:t>Code</a:t>
            </a:r>
          </a:p>
        </p:txBody>
      </p:sp>
      <p:pic>
        <p:nvPicPr>
          <p:cNvPr id="8" name="Picture 7">
            <a:extLst>
              <a:ext uri="{FF2B5EF4-FFF2-40B4-BE49-F238E27FC236}">
                <a16:creationId xmlns:a16="http://schemas.microsoft.com/office/drawing/2014/main" id="{BC3C577C-1F78-8438-E380-9D27816F930C}"/>
              </a:ext>
            </a:extLst>
          </p:cNvPr>
          <p:cNvPicPr>
            <a:picLocks noChangeAspect="1"/>
          </p:cNvPicPr>
          <p:nvPr/>
        </p:nvPicPr>
        <p:blipFill>
          <a:blip r:embed="rId3"/>
          <a:stretch>
            <a:fillRect/>
          </a:stretch>
        </p:blipFill>
        <p:spPr>
          <a:xfrm>
            <a:off x="4527550" y="641351"/>
            <a:ext cx="7480300" cy="1396999"/>
          </a:xfrm>
          <a:prstGeom prst="rect">
            <a:avLst/>
          </a:prstGeom>
        </p:spPr>
      </p:pic>
      <p:sp>
        <p:nvSpPr>
          <p:cNvPr id="10" name="TextBox 9">
            <a:extLst>
              <a:ext uri="{FF2B5EF4-FFF2-40B4-BE49-F238E27FC236}">
                <a16:creationId xmlns:a16="http://schemas.microsoft.com/office/drawing/2014/main" id="{D06F0CA1-FE82-36B2-3936-8236FCB3A4BF}"/>
              </a:ext>
            </a:extLst>
          </p:cNvPr>
          <p:cNvSpPr txBox="1"/>
          <p:nvPr/>
        </p:nvSpPr>
        <p:spPr>
          <a:xfrm>
            <a:off x="6949435" y="6253720"/>
            <a:ext cx="2423165" cy="369332"/>
          </a:xfrm>
          <a:prstGeom prst="rect">
            <a:avLst/>
          </a:prstGeom>
          <a:noFill/>
        </p:spPr>
        <p:txBody>
          <a:bodyPr wrap="square">
            <a:spAutoFit/>
          </a:bodyPr>
          <a:lstStyle/>
          <a:p>
            <a:r>
              <a:rPr lang="en-US" b="1" u="sng" dirty="0">
                <a:latin typeface="Arial Black" panose="020B0A04020102020204" pitchFamily="34" charset="0"/>
              </a:rPr>
              <a:t>Encrypted Image</a:t>
            </a:r>
          </a:p>
        </p:txBody>
      </p:sp>
      <p:pic>
        <p:nvPicPr>
          <p:cNvPr id="12" name="Picture 11">
            <a:extLst>
              <a:ext uri="{FF2B5EF4-FFF2-40B4-BE49-F238E27FC236}">
                <a16:creationId xmlns:a16="http://schemas.microsoft.com/office/drawing/2014/main" id="{00FABE9A-263F-CC75-B3F9-8015B6AE0EB4}"/>
              </a:ext>
            </a:extLst>
          </p:cNvPr>
          <p:cNvPicPr>
            <a:picLocks noChangeAspect="1"/>
          </p:cNvPicPr>
          <p:nvPr/>
        </p:nvPicPr>
        <p:blipFill>
          <a:blip r:embed="rId4"/>
          <a:stretch>
            <a:fillRect/>
          </a:stretch>
        </p:blipFill>
        <p:spPr>
          <a:xfrm>
            <a:off x="5190958" y="3048891"/>
            <a:ext cx="5631570" cy="3167758"/>
          </a:xfrm>
          <a:prstGeom prst="rect">
            <a:avLst/>
          </a:prstGeom>
        </p:spPr>
      </p:pic>
      <p:sp>
        <p:nvSpPr>
          <p:cNvPr id="14" name="TextBox 13">
            <a:extLst>
              <a:ext uri="{FF2B5EF4-FFF2-40B4-BE49-F238E27FC236}">
                <a16:creationId xmlns:a16="http://schemas.microsoft.com/office/drawing/2014/main" id="{2D63C8B5-7FF7-0E71-37D5-275BC424B0C9}"/>
              </a:ext>
            </a:extLst>
          </p:cNvPr>
          <p:cNvSpPr txBox="1"/>
          <p:nvPr/>
        </p:nvSpPr>
        <p:spPr>
          <a:xfrm>
            <a:off x="7302500" y="2075421"/>
            <a:ext cx="1225550" cy="369332"/>
          </a:xfrm>
          <a:prstGeom prst="rect">
            <a:avLst/>
          </a:prstGeom>
          <a:noFill/>
        </p:spPr>
        <p:txBody>
          <a:bodyPr wrap="square">
            <a:spAutoFit/>
          </a:bodyPr>
          <a:lstStyle/>
          <a:p>
            <a:r>
              <a:rPr lang="en-US" b="1" u="sng" dirty="0">
                <a:latin typeface="Arial Black" panose="020B0A04020102020204" pitchFamily="34" charset="0"/>
              </a:rPr>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200" dirty="0"/>
              <a:t>This Steganography based project successfully demonstrates the practical application of hiding secret messages within images. By leveraging pixel manipulation, the project showcased how information can be covertly embedded into the RGB values of an image, making it an effective technique for secure communication.</a:t>
            </a:r>
            <a:endParaRPr lang="en-IN" sz="32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hlinkClick r:id="rId2"/>
              </a:rPr>
              <a:t>https://github.com/devkishan920/Steganography.git</a:t>
            </a:r>
            <a:endParaRPr lang="en-IN" sz="2800" dirty="0"/>
          </a:p>
          <a:p>
            <a:pPr marL="0" indent="0">
              <a:buNone/>
            </a:pP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348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Franklin Gothic Book</vt:lpstr>
      <vt:lpstr>Franklin Gothic Demi</vt:lpstr>
      <vt:lpstr>Wingdings</vt:lpstr>
      <vt:lpstr>Wingdings 2</vt:lpstr>
      <vt:lpstr>DividendVTI</vt:lpstr>
      <vt:lpstr>Secure data :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 Kishan Prajapat</cp:lastModifiedBy>
  <cp:revision>41</cp:revision>
  <dcterms:created xsi:type="dcterms:W3CDTF">2021-05-26T16:50:10Z</dcterms:created>
  <dcterms:modified xsi:type="dcterms:W3CDTF">2025-02-19T12:54:40Z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