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03AA6-4572-2F41-B368-13142CAB80C6}" type="datetimeFigureOut">
              <a:rPr kumimoji="1" lang="ko-KR" altLang="en-US" smtClean="0"/>
              <a:t>2022. 2. 17.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77C33-3474-744E-85F9-586316A3B6E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326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77C33-3474-744E-85F9-586316A3B6EF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723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32D58-5266-154D-BF9A-D78B6613D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453AFC-5241-984A-8A2B-764B1A209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0B1BE1-023F-5643-8DAF-82E0D3E7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0C85-4551-874A-8FB9-FE929ABAC479}" type="datetimeFigureOut">
              <a:rPr kumimoji="1" lang="ko-KR" altLang="en-US" smtClean="0"/>
              <a:t>2022. 2. 17.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53116-E4A4-6B4F-AD01-311E1209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57725-772B-C34B-AA78-2BBD6B79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33CD-F689-1B49-80CE-8F1F79C24D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194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86FE7-E235-4D47-87E2-D9BBEE5B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64B340-027A-7C4B-BCD1-B307380C7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71A2DC-8D33-124D-990A-D83ACC9C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0C85-4551-874A-8FB9-FE929ABAC479}" type="datetimeFigureOut">
              <a:rPr kumimoji="1" lang="ko-KR" altLang="en-US" smtClean="0"/>
              <a:t>2022. 2. 17.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655AF-427C-7047-84D0-B059929D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36EFD-C108-654C-B937-ACC58D00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33CD-F689-1B49-80CE-8F1F79C24D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754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484785-D230-AD49-B922-0050C72F3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664C6-3380-854B-B2D8-E30C5DB10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24970-76BC-574A-A34F-DB825A4D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0C85-4551-874A-8FB9-FE929ABAC479}" type="datetimeFigureOut">
              <a:rPr kumimoji="1" lang="ko-KR" altLang="en-US" smtClean="0"/>
              <a:t>2022. 2. 17.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588B84-F7DD-F64F-B1A4-2E7DE22B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29228-B533-8A49-8772-11691AAB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33CD-F689-1B49-80CE-8F1F79C24D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79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B6621-3801-2846-B379-2FBD5B98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93B90-C1EC-F746-A4F5-C16182A6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06FD6-ABCE-C948-BA78-1F2049F7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0C85-4551-874A-8FB9-FE929ABAC479}" type="datetimeFigureOut">
              <a:rPr kumimoji="1" lang="ko-KR" altLang="en-US" smtClean="0"/>
              <a:t>2022. 2. 17.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1A5A8-B92B-884F-9A96-77323A9A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1B483-E363-6640-8467-651D742B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33CD-F689-1B49-80CE-8F1F79C24D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916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EC507-53E9-7445-BDA9-924D74E8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94E4E9-B4EA-C443-B396-15AF9FDD9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2788F-CB82-EA4B-B132-D6004F4F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0C85-4551-874A-8FB9-FE929ABAC479}" type="datetimeFigureOut">
              <a:rPr kumimoji="1" lang="ko-KR" altLang="en-US" smtClean="0"/>
              <a:t>2022. 2. 17.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60FFA-C84F-E74A-92E6-0EDEC347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EEE28-9BF4-854B-B8AC-05DD735D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33CD-F689-1B49-80CE-8F1F79C24D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943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2AF55-86B7-2E45-80FF-0B032C21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9986C-7F7E-1545-BF63-F18D7392C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78ADF0-EF8C-C541-B85A-7EF794F6E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6A55CD-80CE-BB44-B7AF-EFD63524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0C85-4551-874A-8FB9-FE929ABAC479}" type="datetimeFigureOut">
              <a:rPr kumimoji="1" lang="ko-KR" altLang="en-US" smtClean="0"/>
              <a:t>2022. 2. 17.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DFB7FD-CC8D-BD44-942A-852D693A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EF058-D91C-6E45-9C17-341CFA3F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33CD-F689-1B49-80CE-8F1F79C24D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352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94E4A-4D50-5F43-BA67-C19F4F21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B582A5-7969-4840-A3DA-0759C67C3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D36B5C-51F3-0940-9E93-44298EF2F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A02C3F-60E2-7242-8479-C97575F24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F7E3EB-2224-4145-882B-F4A7BE3D3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C4EB63-BAF6-1E43-846E-D6D531E8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0C85-4551-874A-8FB9-FE929ABAC479}" type="datetimeFigureOut">
              <a:rPr kumimoji="1" lang="ko-KR" altLang="en-US" smtClean="0"/>
              <a:t>2022. 2. 17.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A2618-A2C1-DF43-9746-EAD7A5ED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11FDC3-80CF-9240-8167-4D8BFC86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33CD-F689-1B49-80CE-8F1F79C24D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268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965A4-FFB7-5141-A901-9EDC3A2E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4DCD87-47EA-E24E-968D-1C250695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0C85-4551-874A-8FB9-FE929ABAC479}" type="datetimeFigureOut">
              <a:rPr kumimoji="1" lang="ko-KR" altLang="en-US" smtClean="0"/>
              <a:t>2022. 2. 17.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8425AC-B003-694C-907C-912BB865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B83E40-7EF3-1240-AC5A-C69512B9A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33CD-F689-1B49-80CE-8F1F79C24D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32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39C9F2-4DBC-A840-A901-7F4BD244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0C85-4551-874A-8FB9-FE929ABAC479}" type="datetimeFigureOut">
              <a:rPr kumimoji="1" lang="ko-KR" altLang="en-US" smtClean="0"/>
              <a:t>2022. 2. 17.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6BD66E-4636-794E-A455-74766275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EA105-16D1-4942-A76B-B63DDA21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33CD-F689-1B49-80CE-8F1F79C24D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299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9E332-5CFE-744A-A46F-836DED71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94017-711D-3E45-83FB-5D3D2DF79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0A70AF-5F1D-0345-8ADE-8EBAF4C9D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77DB4-0E38-CE45-A2B6-4C8799D7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0C85-4551-874A-8FB9-FE929ABAC479}" type="datetimeFigureOut">
              <a:rPr kumimoji="1" lang="ko-KR" altLang="en-US" smtClean="0"/>
              <a:t>2022. 2. 17.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B9D7A8-A09D-5F41-B304-363A95C0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E2A4F0-6D1A-CE40-B9F6-E45FC90F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33CD-F689-1B49-80CE-8F1F79C24D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115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8A8C1-CCF9-1949-A6FD-B4849CC0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20C721-B3AB-5744-BDE0-61DF1BEC0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1C2AE6-1CA7-7643-A7C2-28E4C082A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8BB85-97A1-8543-844A-929CB3AC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50C85-4551-874A-8FB9-FE929ABAC479}" type="datetimeFigureOut">
              <a:rPr kumimoji="1" lang="ko-KR" altLang="en-US" smtClean="0"/>
              <a:t>2022. 2. 17.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CD407-BBC5-264F-ADC1-4DAFC511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C65743-DABE-5042-8ECE-52B912F2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33CD-F689-1B49-80CE-8F1F79C24D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75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7B6FA5-712D-3B42-8653-5B849D5BD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1843C-5EE3-5C40-9EDE-74DAD144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C4E1A-D8F1-FE4D-BEDD-DAF4D0262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50C85-4551-874A-8FB9-FE929ABAC479}" type="datetimeFigureOut">
              <a:rPr kumimoji="1" lang="ko-KR" altLang="en-US" smtClean="0"/>
              <a:t>2022. 2. 17.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1198A-5918-6D4B-AEEF-C778F7EDD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D2CE40-FADD-E241-AF40-CCE1260A0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33CD-F689-1B49-80CE-8F1F79C24D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45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69DDF-798A-C444-BEB5-76BC285B3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데이터 모델과 질의 언어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7C1DF8-CCEA-1B4D-BE0D-C0BBA6EA6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647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E1BD33-197A-3C43-999F-F6E94DF8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44450"/>
            <a:ext cx="73914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3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07C5D-4CBA-CE4A-A19D-AE3CA1183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9870"/>
            <a:ext cx="10515600" cy="580709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ko-KR" altLang="en-US" dirty="0"/>
              <a:t>프로필 전체는 </a:t>
            </a:r>
            <a:r>
              <a:rPr kumimoji="1" lang="en-US" altLang="ko-KR" dirty="0" err="1"/>
              <a:t>user_id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 식별한다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en-US" altLang="ko-KR" dirty="0" err="1"/>
              <a:t>First_name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last_name</a:t>
            </a:r>
            <a:r>
              <a:rPr kumimoji="1" lang="en-US" altLang="ko-KR" dirty="0"/>
              <a:t>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users </a:t>
            </a:r>
            <a:r>
              <a:rPr kumimoji="1" lang="ko-KR" altLang="en-US" dirty="0"/>
              <a:t>테이블로 모델링할 수 있다</a:t>
            </a:r>
            <a:r>
              <a:rPr kumimoji="1"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kumimoji="1" lang="ko-KR" altLang="en-US" dirty="0"/>
              <a:t>대부분의 사람은 여러 경력을 가진다</a:t>
            </a:r>
            <a:r>
              <a:rPr kumimoji="1"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ko-KR" dirty="0"/>
              <a:t>Users </a:t>
            </a:r>
            <a:r>
              <a:rPr kumimoji="1" lang="ko-KR" altLang="en-US" dirty="0"/>
              <a:t>테이블과 다른 테이블은 일대다</a:t>
            </a:r>
            <a:r>
              <a:rPr kumimoji="1" lang="en-US" altLang="ko-KR" dirty="0"/>
              <a:t>(one-to-many)</a:t>
            </a:r>
            <a:r>
              <a:rPr kumimoji="1" lang="ko-KR" altLang="en-US" dirty="0"/>
              <a:t> 관계이다</a:t>
            </a:r>
            <a:r>
              <a:rPr kumimoji="1"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kumimoji="1" lang="ko-KR" altLang="en-US" dirty="0"/>
              <a:t>일대다 관계의 표현방법</a:t>
            </a:r>
            <a:endParaRPr kumimoji="1" lang="en-US" altLang="ko-KR" dirty="0"/>
          </a:p>
          <a:p>
            <a:pPr lvl="1">
              <a:lnSpc>
                <a:spcPct val="200000"/>
              </a:lnSpc>
            </a:pPr>
            <a:r>
              <a:rPr kumimoji="1" lang="ko-KR" altLang="en-US" dirty="0"/>
              <a:t>개별 테이블에 넣고 </a:t>
            </a:r>
            <a:r>
              <a:rPr kumimoji="1" lang="ko-KR" altLang="en-US" dirty="0" err="1"/>
              <a:t>외래키로</a:t>
            </a:r>
            <a:r>
              <a:rPr kumimoji="1" lang="ko-KR" altLang="en-US" dirty="0"/>
              <a:t> 설정하는 방법</a:t>
            </a:r>
            <a:endParaRPr kumimoji="1" lang="en-US" altLang="ko-KR" dirty="0"/>
          </a:p>
          <a:p>
            <a:pPr lvl="1">
              <a:lnSpc>
                <a:spcPct val="200000"/>
              </a:lnSpc>
            </a:pPr>
            <a:r>
              <a:rPr kumimoji="1" lang="en-US" altLang="ko-KR" dirty="0"/>
              <a:t>SQL </a:t>
            </a:r>
            <a:r>
              <a:rPr kumimoji="1" lang="ko-KR" altLang="en-US" dirty="0"/>
              <a:t>표준 마지막 버전에서는 구조화된 데이터타입과 </a:t>
            </a:r>
            <a:r>
              <a:rPr kumimoji="1" lang="en-US" altLang="ko-KR" dirty="0"/>
              <a:t>XML </a:t>
            </a:r>
            <a:r>
              <a:rPr kumimoji="1" lang="ko-KR" altLang="en-US" dirty="0"/>
              <a:t>을 지원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단일 로우에 다중 값을 저장할 수 있다</a:t>
            </a:r>
            <a:r>
              <a:rPr kumimoji="1"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kumimoji="1" lang="en-US" altLang="ko-KR" dirty="0"/>
              <a:t>JSON, XML </a:t>
            </a:r>
            <a:r>
              <a:rPr kumimoji="1" lang="ko-KR" altLang="en-US" dirty="0"/>
              <a:t>로 변환해서 텍스트 컬럼에 저장</a:t>
            </a:r>
          </a:p>
        </p:txBody>
      </p:sp>
    </p:spTree>
    <p:extLst>
      <p:ext uri="{BB962C8B-B14F-4D97-AF65-F5344CB8AC3E}">
        <p14:creationId xmlns:p14="http://schemas.microsoft.com/office/powerpoint/2010/main" val="411147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D8E682-E0F9-F24C-8979-146771772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10" y="375934"/>
            <a:ext cx="9410700" cy="2222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B9FDD0-E062-2E4B-BC57-972E18ACF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33" y="1643864"/>
            <a:ext cx="8864600" cy="484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7D25B-7D03-C04F-9EB2-2EF7A1FA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다대일 관계의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D5DD8-FAC6-F749-8835-E6C4ED934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kumimoji="1" lang="ko-KR" altLang="en-US" dirty="0"/>
              <a:t>중복된 데이터를 정규화 하려면 다대일 </a:t>
            </a:r>
            <a:r>
              <a:rPr kumimoji="1" lang="en-US" altLang="ko-KR" dirty="0"/>
              <a:t>(many-to-one) </a:t>
            </a:r>
            <a:r>
              <a:rPr kumimoji="1" lang="ko-KR" altLang="en-US" dirty="0"/>
              <a:t>관계가 필요한데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문서모델에서는 적합하지 않다</a:t>
            </a:r>
            <a:r>
              <a:rPr kumimoji="1"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kumimoji="1" lang="ko-KR" altLang="en-US" dirty="0"/>
              <a:t>관계형 데이터베이스는 이를 조인으로 해결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ko-KR" altLang="en-US" dirty="0"/>
              <a:t>만약 데이터베이스에서 조인을 지원하지 않으면 애플리케이션 </a:t>
            </a:r>
            <a:r>
              <a:rPr kumimoji="1" lang="ko-KR" altLang="en-US" dirty="0" err="1"/>
              <a:t>코드내에서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다중질의를</a:t>
            </a:r>
            <a:r>
              <a:rPr kumimoji="1" lang="ko-KR" altLang="en-US" dirty="0"/>
              <a:t> 하여 조인을 </a:t>
            </a:r>
            <a:r>
              <a:rPr kumimoji="1" lang="ko-KR" altLang="en-US" dirty="0" err="1"/>
              <a:t>흉내내야함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224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D8858D-7F22-1443-9D71-41B275E76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089" y="595188"/>
            <a:ext cx="6121400" cy="3530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5F730-AF81-8247-8C9B-650D3D617199}"/>
              </a:ext>
            </a:extLst>
          </p:cNvPr>
          <p:cNvSpPr txBox="1"/>
          <p:nvPr/>
        </p:nvSpPr>
        <p:spPr>
          <a:xfrm>
            <a:off x="1191802" y="4500081"/>
            <a:ext cx="9750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사용자가 또 다른 사용자를 추천하는 기능이 생긴다고 가정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추천서는 추천 받은 사용자 이력서에서 추천인의 이름과 사진이 보여진다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추천인이 자신의 사진을 갱신하면 추천인이 작성한 모든 추천서에 새로운 사진을 반영해야 한다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따라서 추천서는 작성자</a:t>
            </a:r>
            <a:r>
              <a:rPr kumimoji="1" lang="en-US" altLang="ko-KR" dirty="0"/>
              <a:t>(</a:t>
            </a:r>
            <a:r>
              <a:rPr kumimoji="1" lang="ko-KR" altLang="en-US" dirty="0"/>
              <a:t>추천인</a:t>
            </a:r>
            <a:r>
              <a:rPr kumimoji="1" lang="en-US" altLang="ko-KR" dirty="0"/>
              <a:t>)</a:t>
            </a:r>
            <a:r>
              <a:rPr kumimoji="1" lang="ko-KR" altLang="en-US" dirty="0"/>
              <a:t> 프로필을 참조해야 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333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F316C-AA51-3A47-9643-BED92079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계층 모델의 문제를 해결하기 위한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47CBCB-C6C6-3343-A53F-3613B60B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ko-KR" altLang="en-US" dirty="0"/>
              <a:t>조인을 할 수 없는 계층 모델 해결을 위한 방법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ko-KR" altLang="en-US" dirty="0"/>
              <a:t>네트워크 모델</a:t>
            </a:r>
            <a:endParaRPr kumimoji="1" lang="en-US" altLang="ko-KR" dirty="0"/>
          </a:p>
          <a:p>
            <a:pPr lvl="1">
              <a:lnSpc>
                <a:spcPct val="200000"/>
              </a:lnSpc>
            </a:pPr>
            <a:r>
              <a:rPr kumimoji="1" lang="ko-KR" altLang="en-US" dirty="0" err="1"/>
              <a:t>코다실</a:t>
            </a:r>
            <a:r>
              <a:rPr kumimoji="1" lang="ko-KR" altLang="en-US" dirty="0"/>
              <a:t> 위원회에서 표준을 정함</a:t>
            </a:r>
            <a:endParaRPr kumimoji="1" lang="en-US" altLang="ko-KR" dirty="0"/>
          </a:p>
          <a:p>
            <a:pPr lvl="1">
              <a:lnSpc>
                <a:spcPct val="200000"/>
              </a:lnSpc>
            </a:pPr>
            <a:r>
              <a:rPr kumimoji="1" lang="ko-KR" altLang="en-US" dirty="0"/>
              <a:t>다중 부모를 두어서 다대다 관계를 모델링</a:t>
            </a:r>
            <a:endParaRPr kumimoji="1" lang="en-US" altLang="ko-KR" dirty="0"/>
          </a:p>
          <a:p>
            <a:pPr lvl="1">
              <a:lnSpc>
                <a:spcPct val="200000"/>
              </a:lnSpc>
            </a:pPr>
            <a:r>
              <a:rPr kumimoji="1" lang="en-US" altLang="ko-KR" dirty="0"/>
              <a:t>1970</a:t>
            </a:r>
            <a:r>
              <a:rPr kumimoji="1" lang="ko-KR" altLang="en-US" dirty="0"/>
              <a:t>년대 문제들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ko-KR" altLang="en-US" dirty="0"/>
              <a:t>관계형 모델</a:t>
            </a:r>
            <a:endParaRPr kumimoji="1" lang="en-US" altLang="ko-KR" dirty="0"/>
          </a:p>
          <a:p>
            <a:pPr lvl="1">
              <a:lnSpc>
                <a:spcPct val="200000"/>
              </a:lnSpc>
            </a:pPr>
            <a:r>
              <a:rPr kumimoji="1" lang="ko-KR" altLang="en-US" dirty="0"/>
              <a:t>우리가 아는 테이블 구조의 </a:t>
            </a:r>
            <a:r>
              <a:rPr kumimoji="1" lang="ko-KR" altLang="en-US" dirty="0" err="1"/>
              <a:t>테이터</a:t>
            </a:r>
            <a:r>
              <a:rPr kumimoji="1" lang="en-US" altLang="ko-KR" dirty="0"/>
              <a:t>.</a:t>
            </a:r>
            <a:r>
              <a:rPr kumimoji="1" lang="ko-KR" altLang="en-US" dirty="0"/>
              <a:t> 테이블과 로우의 컬렉션</a:t>
            </a:r>
            <a:endParaRPr kumimoji="1" lang="en-US" altLang="ko-KR" dirty="0"/>
          </a:p>
          <a:p>
            <a:pPr lvl="1">
              <a:lnSpc>
                <a:spcPct val="200000"/>
              </a:lnSpc>
            </a:pPr>
            <a:r>
              <a:rPr kumimoji="1" lang="ko-KR" altLang="en-US" dirty="0"/>
              <a:t>데이터를 가장 빨리 찾는 방법을 개발자가 아닌 질의 최적화</a:t>
            </a:r>
            <a:r>
              <a:rPr kumimoji="1" lang="en-US" altLang="ko-KR" dirty="0"/>
              <a:t>(query optimizer) </a:t>
            </a:r>
            <a:r>
              <a:rPr kumimoji="1" lang="ko-KR" altLang="en-US" dirty="0"/>
              <a:t>기가 결정함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59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3015A-D9D9-B14B-840E-E56B36D8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문서모델의</a:t>
            </a:r>
            <a:r>
              <a:rPr kumimoji="1" lang="ko-KR" altLang="en-US" dirty="0"/>
              <a:t> 스키마 유연성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A5E5E-F9D4-4548-95C1-52242F29C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/>
              <a:t>스키마를 강요하지 않음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 err="1"/>
              <a:t>스키마리스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schemaless</a:t>
            </a:r>
            <a:r>
              <a:rPr kumimoji="1" lang="en-US" altLang="ko-KR" dirty="0"/>
              <a:t>) </a:t>
            </a:r>
            <a:r>
              <a:rPr kumimoji="1" lang="ko-KR" altLang="en-US" dirty="0"/>
              <a:t>로 불림</a:t>
            </a:r>
            <a:endParaRPr kumimoji="1" lang="en-US" altLang="ko-KR" dirty="0"/>
          </a:p>
          <a:p>
            <a:pPr lvl="1">
              <a:lnSpc>
                <a:spcPct val="150000"/>
              </a:lnSpc>
            </a:pPr>
            <a:r>
              <a:rPr kumimoji="1" lang="ko-KR" altLang="en-US" dirty="0"/>
              <a:t>암묵적 스키마는 있지만 데이터베이스가 강요하지 않음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9748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2D4F6-8AFE-B948-9252-C15039B5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기존과 다른 데이터를 저장하는 경우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28FF2-0E4C-A342-B031-E907BEE59863}"/>
              </a:ext>
            </a:extLst>
          </p:cNvPr>
          <p:cNvSpPr txBox="1"/>
          <p:nvPr/>
        </p:nvSpPr>
        <p:spPr>
          <a:xfrm>
            <a:off x="503434" y="1962364"/>
            <a:ext cx="10603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If</a:t>
            </a:r>
            <a:r>
              <a:rPr kumimoji="1" lang="en-US" altLang="ko-KR" dirty="0"/>
              <a:t> (user &amp;&amp; </a:t>
            </a:r>
            <a:r>
              <a:rPr kumimoji="1" lang="en-US" altLang="ko-KR" dirty="0" err="1"/>
              <a:t>user.name</a:t>
            </a:r>
            <a:r>
              <a:rPr kumimoji="1" lang="en-US" altLang="ko-KR" dirty="0"/>
              <a:t> &amp;&amp; !</a:t>
            </a:r>
            <a:r>
              <a:rPr kumimoji="1" lang="en-US" altLang="ko-KR" dirty="0" err="1"/>
              <a:t>user.first_name</a:t>
            </a:r>
            <a:r>
              <a:rPr kumimoji="1" lang="en-US" altLang="ko-KR" dirty="0"/>
              <a:t>) {</a:t>
            </a:r>
          </a:p>
          <a:p>
            <a:r>
              <a:rPr kumimoji="1" lang="en-US" altLang="ko-KR" dirty="0"/>
              <a:t>	// 2013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12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8</a:t>
            </a:r>
            <a:r>
              <a:rPr kumimoji="1" lang="ko-KR" altLang="en-US" dirty="0"/>
              <a:t>일 이전에 쓴 문서는 </a:t>
            </a:r>
            <a:r>
              <a:rPr kumimoji="1" lang="en-US" altLang="ko-KR" dirty="0" err="1"/>
              <a:t>first_name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 없음</a:t>
            </a:r>
            <a:endParaRPr kumimoji="1" lang="en-US" altLang="ko-KR" dirty="0"/>
          </a:p>
          <a:p>
            <a:r>
              <a:rPr kumimoji="1" lang="en-US" altLang="ko-KR" dirty="0"/>
              <a:t>	</a:t>
            </a:r>
            <a:r>
              <a:rPr kumimoji="1" lang="en-US" altLang="ko-KR" dirty="0" err="1"/>
              <a:t>user.first_name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user.name.split</a:t>
            </a:r>
            <a:r>
              <a:rPr kumimoji="1" lang="en-US" altLang="ko-KR" dirty="0"/>
              <a:t>(“ “)[0]</a:t>
            </a:r>
          </a:p>
          <a:p>
            <a:r>
              <a:rPr kumimoji="1" lang="en-US" altLang="ko-KR" dirty="0"/>
              <a:t>}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3F6BB-5189-8B4D-85D3-1AF6955F3874}"/>
              </a:ext>
            </a:extLst>
          </p:cNvPr>
          <p:cNvSpPr txBox="1"/>
          <p:nvPr/>
        </p:nvSpPr>
        <p:spPr>
          <a:xfrm>
            <a:off x="503434" y="3811711"/>
            <a:ext cx="10109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ALTER TABLE </a:t>
            </a:r>
            <a:r>
              <a:rPr kumimoji="1" lang="en-US" altLang="ko-KR" dirty="0"/>
              <a:t>user </a:t>
            </a:r>
            <a:r>
              <a:rPr kumimoji="1" lang="en-US" altLang="ko-KR" dirty="0">
                <a:solidFill>
                  <a:schemeClr val="accent1"/>
                </a:solidFill>
              </a:rPr>
              <a:t>ADD COLUMN </a:t>
            </a:r>
            <a:r>
              <a:rPr kumimoji="1" lang="en-US" altLang="ko-KR" dirty="0" err="1"/>
              <a:t>first_name</a:t>
            </a:r>
            <a:r>
              <a:rPr kumimoji="1" lang="en-US" altLang="ko-KR" dirty="0"/>
              <a:t> text;</a:t>
            </a:r>
          </a:p>
          <a:p>
            <a:r>
              <a:rPr kumimoji="1" lang="en-US" altLang="ko-KR" dirty="0">
                <a:solidFill>
                  <a:schemeClr val="accent1"/>
                </a:solidFill>
              </a:rPr>
              <a:t>UPDATE</a:t>
            </a:r>
            <a:r>
              <a:rPr kumimoji="1" lang="en-US" altLang="ko-KR" dirty="0"/>
              <a:t> users </a:t>
            </a:r>
            <a:r>
              <a:rPr kumimoji="1" lang="en-US" altLang="ko-KR" dirty="0">
                <a:solidFill>
                  <a:schemeClr val="accent1"/>
                </a:solidFill>
              </a:rPr>
              <a:t>SET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first_name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split_part</a:t>
            </a:r>
            <a:r>
              <a:rPr kumimoji="1" lang="en-US" altLang="ko-KR" dirty="0"/>
              <a:t>(name, ‘ ‘, 1) ; </a:t>
            </a:r>
            <a:r>
              <a:rPr kumimoji="1" lang="en-US" altLang="ko-KR" dirty="0" err="1"/>
              <a:t>postgre</a:t>
            </a:r>
            <a:endParaRPr kumimoji="1" lang="en-US" altLang="ko-KR" dirty="0"/>
          </a:p>
          <a:p>
            <a:r>
              <a:rPr kumimoji="1" lang="en-US" altLang="ko-KR" dirty="0">
                <a:solidFill>
                  <a:schemeClr val="accent1"/>
                </a:solidFill>
              </a:rPr>
              <a:t>UPDATE</a:t>
            </a:r>
            <a:r>
              <a:rPr kumimoji="1" lang="en-US" altLang="ko-KR" dirty="0"/>
              <a:t> users </a:t>
            </a:r>
            <a:r>
              <a:rPr kumimoji="1" lang="en-US" altLang="ko-KR" dirty="0">
                <a:solidFill>
                  <a:schemeClr val="accent1"/>
                </a:solidFill>
              </a:rPr>
              <a:t>SET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first_name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substring_index</a:t>
            </a:r>
            <a:r>
              <a:rPr kumimoji="1" lang="en-US" altLang="ko-KR" dirty="0"/>
              <a:t>(name, ‘ ‘, 1) ; </a:t>
            </a:r>
            <a:r>
              <a:rPr kumimoji="1" lang="en-US" altLang="ko-KR" dirty="0" err="1"/>
              <a:t>mysql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F4C99-9E6C-D344-8F51-2B655A43DB87}"/>
              </a:ext>
            </a:extLst>
          </p:cNvPr>
          <p:cNvSpPr txBox="1"/>
          <p:nvPr/>
        </p:nvSpPr>
        <p:spPr>
          <a:xfrm>
            <a:off x="657545" y="5384059"/>
            <a:ext cx="9801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문서데이터베이스에서는 성과 이름을 분리해서 저장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읽어올 때만 위와 같은 처리를 하면 됨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관계형 데이터베이스는 새로운 컬럼을 추가해야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</a:t>
            </a:r>
          </a:p>
        </p:txBody>
      </p:sp>
    </p:spTree>
    <p:extLst>
      <p:ext uri="{BB962C8B-B14F-4D97-AF65-F5344CB8AC3E}">
        <p14:creationId xmlns:p14="http://schemas.microsoft.com/office/powerpoint/2010/main" val="3012867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A2395-7DAC-1C44-B9B8-2DC51634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데이터베이스 통합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FE0CE-87E2-FF4F-8E6A-243567BDE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ko-KR" altLang="en-US" dirty="0"/>
              <a:t>관계형 데이터베이스와 문서데이터베이스가 점점 </a:t>
            </a:r>
            <a:r>
              <a:rPr kumimoji="1" lang="ko-KR" altLang="en-US" dirty="0" err="1"/>
              <a:t>비슷해짐</a:t>
            </a:r>
            <a:endParaRPr kumimoji="1" lang="en-US" altLang="ko-KR" dirty="0"/>
          </a:p>
          <a:p>
            <a:pPr lvl="1">
              <a:lnSpc>
                <a:spcPct val="200000"/>
              </a:lnSpc>
            </a:pPr>
            <a:r>
              <a:rPr kumimoji="1" lang="ko-KR" altLang="en-US" dirty="0"/>
              <a:t>관계형 데이터베이스에서 </a:t>
            </a:r>
            <a:r>
              <a:rPr kumimoji="1" lang="en-US" altLang="ko-KR" dirty="0"/>
              <a:t>JSON, XML </a:t>
            </a:r>
            <a:r>
              <a:rPr kumimoji="1" lang="ko-KR" altLang="en-US" dirty="0"/>
              <a:t>색인 지원</a:t>
            </a:r>
            <a:endParaRPr kumimoji="1" lang="en-US" altLang="ko-KR" dirty="0"/>
          </a:p>
          <a:p>
            <a:pPr lvl="1">
              <a:lnSpc>
                <a:spcPct val="200000"/>
              </a:lnSpc>
            </a:pPr>
            <a:r>
              <a:rPr kumimoji="1" lang="ko-KR" altLang="en-US" dirty="0"/>
              <a:t>문서데이터베이스에서 관계형 조인을 지원</a:t>
            </a:r>
            <a:endParaRPr kumimoji="1" lang="en-US" altLang="ko-KR" dirty="0"/>
          </a:p>
          <a:p>
            <a:pPr lvl="1">
              <a:lnSpc>
                <a:spcPct val="200000"/>
              </a:lnSpc>
            </a:pPr>
            <a:r>
              <a:rPr kumimoji="1" lang="ko-KR" altLang="en-US" dirty="0"/>
              <a:t>이런 현상은 </a:t>
            </a:r>
            <a:r>
              <a:rPr kumimoji="1" lang="ko-KR" altLang="en-US" dirty="0" err="1"/>
              <a:t>긍적적으로</a:t>
            </a:r>
            <a:r>
              <a:rPr kumimoji="1" lang="ko-KR" altLang="en-US" dirty="0"/>
              <a:t> 평가되고 있음</a:t>
            </a:r>
          </a:p>
        </p:txBody>
      </p:sp>
    </p:spTree>
    <p:extLst>
      <p:ext uri="{BB962C8B-B14F-4D97-AF65-F5344CB8AC3E}">
        <p14:creationId xmlns:p14="http://schemas.microsoft.com/office/powerpoint/2010/main" val="17223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5BC7B-3B70-DE45-B2A8-0CC81B86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데이터를 위한 질의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2CF6F-6087-134E-972A-329E2A6E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ko-KR" altLang="en-US" dirty="0"/>
              <a:t>명령형 언어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절차적 언어</a:t>
            </a:r>
            <a:endParaRPr kumimoji="1" lang="en-US" altLang="ko-KR" dirty="0"/>
          </a:p>
          <a:p>
            <a:pPr lvl="1">
              <a:lnSpc>
                <a:spcPct val="170000"/>
              </a:lnSpc>
            </a:pPr>
            <a:r>
              <a:rPr kumimoji="1" lang="ko-KR" altLang="en-US" dirty="0"/>
              <a:t>일반적인 프로그래밍 언어</a:t>
            </a:r>
            <a:endParaRPr kumimoji="1" lang="en-US" altLang="ko-KR" dirty="0"/>
          </a:p>
          <a:p>
            <a:pPr lvl="1">
              <a:lnSpc>
                <a:spcPct val="170000"/>
              </a:lnSpc>
            </a:pPr>
            <a:r>
              <a:rPr kumimoji="1" lang="en-US" altLang="ko-KR" dirty="0"/>
              <a:t>how </a:t>
            </a:r>
            <a:r>
              <a:rPr kumimoji="1" lang="ko-KR" altLang="en-US" dirty="0"/>
              <a:t>에 집중</a:t>
            </a:r>
            <a:endParaRPr kumimoji="1" lang="en-US" altLang="ko-KR" dirty="0"/>
          </a:p>
          <a:p>
            <a:pPr>
              <a:lnSpc>
                <a:spcPct val="170000"/>
              </a:lnSpc>
            </a:pPr>
            <a:r>
              <a:rPr kumimoji="1" lang="ko-KR" altLang="en-US" dirty="0" err="1"/>
              <a:t>선언형</a:t>
            </a:r>
            <a:r>
              <a:rPr kumimoji="1" lang="ko-KR" altLang="en-US" dirty="0"/>
              <a:t> 질의 언어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비절차적</a:t>
            </a:r>
            <a:r>
              <a:rPr kumimoji="1" lang="ko-KR" altLang="en-US" dirty="0"/>
              <a:t> 언어</a:t>
            </a:r>
            <a:endParaRPr kumimoji="1" lang="en-US" altLang="ko-KR" dirty="0"/>
          </a:p>
          <a:p>
            <a:pPr lvl="1">
              <a:lnSpc>
                <a:spcPct val="170000"/>
              </a:lnSpc>
            </a:pPr>
            <a:r>
              <a:rPr kumimoji="1" lang="en-US" altLang="ko-KR" dirty="0"/>
              <a:t>SELECT * FROM animals WHERE family = ‘Sharks’;</a:t>
            </a:r>
          </a:p>
          <a:p>
            <a:pPr lvl="1">
              <a:lnSpc>
                <a:spcPct val="170000"/>
              </a:lnSpc>
            </a:pPr>
            <a:r>
              <a:rPr kumimoji="1" lang="en-US" altLang="ko-KR" dirty="0"/>
              <a:t>SQL </a:t>
            </a:r>
            <a:r>
              <a:rPr kumimoji="1" lang="ko-KR" altLang="en-US" dirty="0"/>
              <a:t>언어</a:t>
            </a:r>
            <a:endParaRPr kumimoji="1" lang="en-US" altLang="ko-KR" dirty="0"/>
          </a:p>
          <a:p>
            <a:pPr lvl="1">
              <a:lnSpc>
                <a:spcPct val="170000"/>
              </a:lnSpc>
            </a:pPr>
            <a:r>
              <a:rPr kumimoji="1" lang="ko-KR" altLang="en-US" dirty="0"/>
              <a:t>데이터베이스 엔진의 구현은 숨겨져 있어 질의를 통해서 결과를 얻을 수 있음</a:t>
            </a:r>
            <a:endParaRPr kumimoji="1" lang="en-US" altLang="ko-KR" dirty="0"/>
          </a:p>
          <a:p>
            <a:pPr lvl="1">
              <a:lnSpc>
                <a:spcPct val="170000"/>
              </a:lnSpc>
            </a:pPr>
            <a:r>
              <a:rPr kumimoji="1" lang="ko-KR" altLang="en-US" dirty="0"/>
              <a:t>병렬 실행에 적합함</a:t>
            </a:r>
            <a:endParaRPr kumimoji="1" lang="en-US" altLang="ko-KR" dirty="0"/>
          </a:p>
          <a:p>
            <a:pPr lvl="1">
              <a:lnSpc>
                <a:spcPct val="170000"/>
              </a:lnSpc>
            </a:pPr>
            <a:r>
              <a:rPr kumimoji="1" lang="en-US" altLang="ko-KR" dirty="0"/>
              <a:t>What </a:t>
            </a:r>
            <a:r>
              <a:rPr kumimoji="1" lang="ko-KR" altLang="en-US" dirty="0"/>
              <a:t>에 집중</a:t>
            </a:r>
            <a:endParaRPr kumimoji="1" lang="en-US" altLang="ko-KR" dirty="0"/>
          </a:p>
          <a:p>
            <a:pPr lvl="1">
              <a:lnSpc>
                <a:spcPct val="200000"/>
              </a:lnSpc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35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42826-A91B-2747-87C1-849F250A8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80DC83-8524-A743-AA57-EA0255FC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20000"/>
              </a:lnSpc>
            </a:pPr>
            <a:r>
              <a:rPr kumimoji="1" lang="ko-KR" altLang="en-US" dirty="0"/>
              <a:t>데이터를 저장하고 접근하는 방식을 개념적으로 정의한 것</a:t>
            </a:r>
            <a:endParaRPr kumimoji="1" lang="en-US" altLang="ko-KR" dirty="0"/>
          </a:p>
          <a:p>
            <a:pPr>
              <a:lnSpc>
                <a:spcPct val="220000"/>
              </a:lnSpc>
            </a:pPr>
            <a:r>
              <a:rPr kumimoji="1" lang="ko-KR" altLang="en-US" dirty="0"/>
              <a:t>대부분의 애플리케이션은 하나의 데이터 모델 위에 계층을 둬서 개발을 함</a:t>
            </a:r>
            <a:endParaRPr kumimoji="1" lang="en-US" altLang="ko-KR" dirty="0"/>
          </a:p>
          <a:p>
            <a:pPr lvl="1">
              <a:lnSpc>
                <a:spcPct val="220000"/>
              </a:lnSpc>
            </a:pPr>
            <a:r>
              <a:rPr kumimoji="1" lang="ko-KR" altLang="en-US" dirty="0"/>
              <a:t>개발자는 현실</a:t>
            </a:r>
            <a:r>
              <a:rPr kumimoji="1" lang="en-US" altLang="ko-KR" dirty="0"/>
              <a:t>(</a:t>
            </a:r>
            <a:r>
              <a:rPr kumimoji="1" lang="ko-KR" altLang="en-US" dirty="0"/>
              <a:t>사람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상품</a:t>
            </a:r>
            <a:r>
              <a:rPr kumimoji="1" lang="en-US" altLang="ko-KR" dirty="0"/>
              <a:t>,</a:t>
            </a:r>
            <a:r>
              <a:rPr kumimoji="1" lang="ko-KR" altLang="en-US" dirty="0"/>
              <a:t> 행동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자금 흐름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센서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보고 객체나 데이터 구조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API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모델링 한다</a:t>
            </a:r>
            <a:r>
              <a:rPr kumimoji="1" lang="en-US" altLang="ko-KR" dirty="0"/>
              <a:t>.</a:t>
            </a:r>
          </a:p>
          <a:p>
            <a:pPr lvl="1">
              <a:lnSpc>
                <a:spcPct val="220000"/>
              </a:lnSpc>
            </a:pPr>
            <a:r>
              <a:rPr kumimoji="1" lang="ko-KR" altLang="en-US" dirty="0"/>
              <a:t>데이터 구조를 저장할 때는 </a:t>
            </a:r>
            <a:r>
              <a:rPr kumimoji="1" lang="en-US" altLang="ko-KR" dirty="0"/>
              <a:t>JSON, XML </a:t>
            </a:r>
            <a:r>
              <a:rPr kumimoji="1" lang="ko-KR" altLang="en-US" dirty="0"/>
              <a:t>문석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RDB</a:t>
            </a:r>
            <a:r>
              <a:rPr kumimoji="1" lang="ko-KR" altLang="en-US" dirty="0"/>
              <a:t> 같은 범용 데이터 모델로 표현한다</a:t>
            </a:r>
            <a:r>
              <a:rPr kumimoji="1" lang="en-US" altLang="ko-KR" dirty="0"/>
              <a:t>.</a:t>
            </a:r>
          </a:p>
          <a:p>
            <a:pPr lvl="1">
              <a:lnSpc>
                <a:spcPct val="220000"/>
              </a:lnSpc>
            </a:pPr>
            <a:r>
              <a:rPr kumimoji="1" lang="ko-KR" altLang="en-US" dirty="0"/>
              <a:t>데이터베이스 소프트웨어 담당자는 </a:t>
            </a:r>
            <a:r>
              <a:rPr kumimoji="1" lang="en-US" altLang="ko-KR" dirty="0"/>
              <a:t>JSON/XML/</a:t>
            </a:r>
            <a:r>
              <a:rPr kumimoji="1" lang="ko-KR" altLang="en-US" dirty="0"/>
              <a:t>관계형</a:t>
            </a:r>
            <a:r>
              <a:rPr kumimoji="1" lang="en-US" altLang="ko-KR" dirty="0"/>
              <a:t>/</a:t>
            </a:r>
            <a:r>
              <a:rPr kumimoji="1" lang="ko-KR" altLang="en-US" dirty="0"/>
              <a:t>그래프 데이터를 질의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탐색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조작</a:t>
            </a:r>
            <a:r>
              <a:rPr kumimoji="1" lang="en-US" altLang="ko-KR" dirty="0"/>
              <a:t>,</a:t>
            </a:r>
            <a:r>
              <a:rPr kumimoji="1" lang="ko-KR" altLang="en-US" dirty="0"/>
              <a:t> 처리할 수 있게 한다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5164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8645D-3BB6-E04B-B41C-5EE8F5E0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웹의 </a:t>
            </a:r>
            <a:r>
              <a:rPr kumimoji="1" lang="ko-KR" altLang="en-US" dirty="0" err="1"/>
              <a:t>선언형</a:t>
            </a:r>
            <a:r>
              <a:rPr kumimoji="1" lang="ko-KR" altLang="en-US" dirty="0"/>
              <a:t> 언어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명령형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93920-0D0D-894E-8B26-B4709367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 err="1"/>
              <a:t>Css</a:t>
            </a:r>
            <a:r>
              <a:rPr kumimoji="1" lang="en-US" altLang="ko-KR" dirty="0"/>
              <a:t> vs </a:t>
            </a:r>
            <a:r>
              <a:rPr kumimoji="1" lang="en-US" altLang="ko-KR" dirty="0" err="1"/>
              <a:t>javascript</a:t>
            </a:r>
            <a:endParaRPr kumimoji="1" lang="en-US" altLang="ko-KR" dirty="0"/>
          </a:p>
          <a:p>
            <a:r>
              <a:rPr kumimoji="1" lang="ko-KR" altLang="en-US" dirty="0" err="1"/>
              <a:t>선언형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css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C1AD99-9702-CA4B-91DB-477F9535C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132" y="1690688"/>
            <a:ext cx="5321300" cy="1244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7AA5BEE-FC2D-3D42-AFA7-AC852B2C8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260" y="2935288"/>
            <a:ext cx="6591300" cy="339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29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9B8E1-C07F-6842-96DF-F9A695E5B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/>
          <a:lstStyle/>
          <a:p>
            <a:r>
              <a:rPr kumimoji="1" lang="ko-KR" altLang="en-US" dirty="0"/>
              <a:t>명령형 </a:t>
            </a:r>
            <a:r>
              <a:rPr kumimoji="1" lang="en-US" altLang="ko-KR" dirty="0" err="1"/>
              <a:t>javascript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E947B-2D5B-544E-99E9-C7330D48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595" y="1662416"/>
            <a:ext cx="76962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79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992B6-2F84-624C-B917-AE39EBD4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맵리듀스</a:t>
            </a:r>
            <a:r>
              <a:rPr kumimoji="1" lang="ko-KR" altLang="en-US" dirty="0"/>
              <a:t> 질의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03B33-64A1-9247-8896-2287429ED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kumimoji="1" lang="ko-KR" altLang="en-US" dirty="0"/>
              <a:t>대용량 데이터 처리를 위한 프로그래밍 모델로 구글에 의해 알려짐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ko-KR" altLang="en-US" dirty="0"/>
              <a:t>몽고 </a:t>
            </a:r>
            <a:r>
              <a:rPr kumimoji="1" lang="en-US" altLang="ko-KR" dirty="0"/>
              <a:t>DB, </a:t>
            </a:r>
            <a:r>
              <a:rPr kumimoji="1" lang="ko-KR" altLang="en-US" dirty="0" err="1"/>
              <a:t>카우치</a:t>
            </a:r>
            <a:r>
              <a:rPr kumimoji="1" lang="ko-KR" altLang="en-US" dirty="0"/>
              <a:t> </a:t>
            </a:r>
            <a:r>
              <a:rPr kumimoji="1" lang="en-US" altLang="ko-KR" dirty="0"/>
              <a:t>DB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포함한 </a:t>
            </a:r>
            <a:r>
              <a:rPr kumimoji="1" lang="en-US" altLang="ko-KR" dirty="0"/>
              <a:t>NoSQL </a:t>
            </a:r>
            <a:r>
              <a:rPr kumimoji="1" lang="ko-KR" altLang="en-US" dirty="0"/>
              <a:t>에서 제한된 형태로 지원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ko-KR" altLang="en-US" dirty="0"/>
              <a:t>많은 문서 대상 </a:t>
            </a:r>
            <a:r>
              <a:rPr kumimoji="1" lang="en-US" altLang="ko-KR" dirty="0"/>
              <a:t>read-only </a:t>
            </a:r>
            <a:r>
              <a:rPr kumimoji="1" lang="ko-KR" altLang="en-US" dirty="0"/>
              <a:t>질의를 수행할 때 사용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ko-KR" altLang="en-US" dirty="0" err="1"/>
              <a:t>선언형</a:t>
            </a:r>
            <a:r>
              <a:rPr kumimoji="1" lang="ko-KR" altLang="en-US" dirty="0"/>
              <a:t> 질의 와 명령형 질의의 중간 정도에 있음</a:t>
            </a:r>
          </a:p>
        </p:txBody>
      </p:sp>
    </p:spTree>
    <p:extLst>
      <p:ext uri="{BB962C8B-B14F-4D97-AF65-F5344CB8AC3E}">
        <p14:creationId xmlns:p14="http://schemas.microsoft.com/office/powerpoint/2010/main" val="272991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DBEC5-EA0C-2F43-8876-8B62FF55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범용 데이터 모델의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3341B-18D1-234A-A7B1-196F6862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관계형 모델 </a:t>
            </a:r>
            <a:r>
              <a:rPr kumimoji="1" lang="en-US" altLang="ko-KR" dirty="0"/>
              <a:t>(relational model)</a:t>
            </a:r>
          </a:p>
          <a:p>
            <a:r>
              <a:rPr kumimoji="1" lang="ko-KR" altLang="en-US" dirty="0"/>
              <a:t>문서 모델 </a:t>
            </a:r>
            <a:r>
              <a:rPr kumimoji="1" lang="en-US" altLang="ko-KR" dirty="0"/>
              <a:t>(document model)</a:t>
            </a:r>
          </a:p>
          <a:p>
            <a:r>
              <a:rPr kumimoji="1" lang="ko-KR" altLang="en-US" dirty="0"/>
              <a:t>그래프 기반 데이터 모델</a:t>
            </a:r>
            <a:r>
              <a:rPr kumimoji="1" lang="en-US" altLang="ko-KR" dirty="0"/>
              <a:t> (graph-based data model)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3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88B65-7EA1-DC4A-ABEA-49D550FB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데이터 모델 선택의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32A25-9E36-0D4C-83A1-C34A9E1D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ko-KR" altLang="en-US" dirty="0"/>
              <a:t>하나의 데이터 모델을 익히는 데도 많은 노력이 필요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ko-KR" altLang="en-US" dirty="0"/>
              <a:t>데이터 모델의 선택은 소프트웨어가 할 수 있는 일과 할 수 없는 일에 지대한 영향을 주므로 애플리케이션에 맞는 모델을 선택하는 것은 굉장히 중요하다</a:t>
            </a:r>
          </a:p>
        </p:txBody>
      </p:sp>
    </p:spTree>
    <p:extLst>
      <p:ext uri="{BB962C8B-B14F-4D97-AF65-F5344CB8AC3E}">
        <p14:creationId xmlns:p14="http://schemas.microsoft.com/office/powerpoint/2010/main" val="2482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C75F8-4055-C642-B9AC-58FD5952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관계형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D0ED8-CDBA-2A4C-9333-4E68A7BBB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kumimoji="1" lang="en-US" altLang="ko-KR" dirty="0"/>
              <a:t>1970</a:t>
            </a:r>
            <a:r>
              <a:rPr kumimoji="1" lang="ko-KR" altLang="en-US" dirty="0"/>
              <a:t>년 에드가 코드</a:t>
            </a:r>
            <a:r>
              <a:rPr kumimoji="1" lang="en-US" altLang="ko-KR" dirty="0"/>
              <a:t>(Edgar Codd)</a:t>
            </a:r>
            <a:r>
              <a:rPr kumimoji="1" lang="ko-KR" altLang="en-US" dirty="0"/>
              <a:t>가</a:t>
            </a:r>
            <a:r>
              <a:rPr kumimoji="1" lang="en-US" altLang="ko-KR" dirty="0"/>
              <a:t> </a:t>
            </a:r>
            <a:r>
              <a:rPr kumimoji="1" lang="ko-KR" altLang="en-US" dirty="0"/>
              <a:t>제안한 관계형 모델을 기반으로 한 </a:t>
            </a:r>
            <a:r>
              <a:rPr kumimoji="1" lang="en-US" altLang="ko-KR" dirty="0"/>
              <a:t>SQL</a:t>
            </a:r>
          </a:p>
          <a:p>
            <a:pPr lvl="1">
              <a:lnSpc>
                <a:spcPct val="120000"/>
              </a:lnSpc>
            </a:pPr>
            <a:r>
              <a:rPr kumimoji="1" lang="ko-KR" altLang="en-US" dirty="0" err="1"/>
              <a:t>에드거</a:t>
            </a:r>
            <a:r>
              <a:rPr kumimoji="1" lang="ko-KR" altLang="en-US" dirty="0"/>
              <a:t> </a:t>
            </a:r>
            <a:r>
              <a:rPr kumimoji="1" lang="en-US" altLang="ko-KR" dirty="0"/>
              <a:t>F. </a:t>
            </a:r>
            <a:r>
              <a:rPr kumimoji="1" lang="ko-KR" altLang="en-US" dirty="0" err="1"/>
              <a:t>커드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영국</a:t>
            </a:r>
            <a:r>
              <a:rPr kumimoji="1" lang="en-US" altLang="ko-KR" dirty="0"/>
              <a:t> </a:t>
            </a:r>
            <a:r>
              <a:rPr kumimoji="1" lang="ko-KR" altLang="en-US" dirty="0"/>
              <a:t>태생의 미국 컴퓨터 과학자</a:t>
            </a:r>
            <a:endParaRPr kumimoji="1" lang="en-US" altLang="ko-KR" dirty="0"/>
          </a:p>
          <a:p>
            <a:pPr lvl="1">
              <a:lnSpc>
                <a:spcPct val="120000"/>
              </a:lnSpc>
            </a:pPr>
            <a:r>
              <a:rPr kumimoji="1" lang="en-US" altLang="ko-KR" dirty="0"/>
              <a:t>1981</a:t>
            </a:r>
            <a:r>
              <a:rPr kumimoji="1" lang="ko-KR" altLang="en-US" dirty="0"/>
              <a:t>년 </a:t>
            </a:r>
            <a:r>
              <a:rPr kumimoji="1" lang="ko-KR" altLang="en-US" dirty="0" err="1"/>
              <a:t>튜링상</a:t>
            </a:r>
            <a:r>
              <a:rPr kumimoji="1" lang="ko-KR" altLang="en-US" dirty="0"/>
              <a:t> 수상</a:t>
            </a:r>
            <a:endParaRPr kumimoji="1" lang="en-US" altLang="ko-KR" dirty="0"/>
          </a:p>
          <a:p>
            <a:pPr lvl="1">
              <a:lnSpc>
                <a:spcPct val="120000"/>
              </a:lnSpc>
            </a:pPr>
            <a:endParaRPr kumimoji="1" lang="en-US" altLang="ko-KR" dirty="0"/>
          </a:p>
          <a:p>
            <a:pPr>
              <a:lnSpc>
                <a:spcPct val="120000"/>
              </a:lnSpc>
            </a:pPr>
            <a:endParaRPr kumimoji="1" lang="en-US" altLang="ko-KR" dirty="0"/>
          </a:p>
          <a:p>
            <a:pPr>
              <a:lnSpc>
                <a:spcPct val="120000"/>
              </a:lnSpc>
            </a:pPr>
            <a:r>
              <a:rPr kumimoji="1" lang="ko-KR" altLang="en-US" dirty="0"/>
              <a:t>데이터는 관계</a:t>
            </a:r>
            <a:r>
              <a:rPr kumimoji="1" lang="en-US" altLang="ko-KR" dirty="0"/>
              <a:t>(relation) </a:t>
            </a:r>
            <a:r>
              <a:rPr kumimoji="1" lang="ko-KR" altLang="en-US" dirty="0"/>
              <a:t>로 구성되고 각 관계는 순서 없는 </a:t>
            </a:r>
            <a:r>
              <a:rPr kumimoji="1" lang="ko-KR" altLang="en-US" dirty="0" err="1"/>
              <a:t>튜플</a:t>
            </a:r>
            <a:r>
              <a:rPr kumimoji="1" lang="en-US" altLang="ko-KR" dirty="0"/>
              <a:t>(tuple,</a:t>
            </a:r>
            <a:r>
              <a:rPr kumimoji="1" lang="ko-KR" altLang="en-US" dirty="0"/>
              <a:t> </a:t>
            </a:r>
            <a:r>
              <a:rPr kumimoji="1" lang="en-US" altLang="ko-KR" dirty="0"/>
              <a:t>SQL </a:t>
            </a:r>
            <a:r>
              <a:rPr kumimoji="1" lang="ko-KR" altLang="en-US" dirty="0"/>
              <a:t>에서의 </a:t>
            </a:r>
            <a:r>
              <a:rPr kumimoji="1" lang="en-US" altLang="ko-KR" dirty="0"/>
              <a:t>row) </a:t>
            </a:r>
            <a:r>
              <a:rPr kumimoji="1" lang="ko-KR" altLang="en-US" dirty="0"/>
              <a:t>의 모음이다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5B5ED7-19F0-B442-9592-31801D237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435" y="2439622"/>
            <a:ext cx="1600271" cy="228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1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FE8F0-581E-234B-9F46-B0A06D28E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144"/>
            <a:ext cx="10515600" cy="579681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sz="1600" dirty="0"/>
              <a:t>관계형 데이터 베이스의 근원은 </a:t>
            </a:r>
            <a:r>
              <a:rPr kumimoji="1" lang="en-US" altLang="ko-KR" sz="1600" dirty="0"/>
              <a:t>1960</a:t>
            </a:r>
            <a:r>
              <a:rPr kumimoji="1" lang="ko-KR" altLang="en-US" sz="1600" dirty="0"/>
              <a:t>년대와 </a:t>
            </a:r>
            <a:r>
              <a:rPr kumimoji="1" lang="en-US" altLang="ko-KR" sz="1600" dirty="0"/>
              <a:t>1970</a:t>
            </a:r>
            <a:r>
              <a:rPr kumimoji="1" lang="ko-KR" altLang="en-US" sz="1600" dirty="0"/>
              <a:t>년대에 컴퓨터에서 수행된 비지니스 데이터 처리에 있다</a:t>
            </a:r>
            <a:r>
              <a:rPr kumimoji="1" lang="en-US" altLang="ko-KR" sz="1600" dirty="0"/>
              <a:t>.</a:t>
            </a:r>
          </a:p>
          <a:p>
            <a:pPr lvl="1">
              <a:lnSpc>
                <a:spcPct val="200000"/>
              </a:lnSpc>
            </a:pPr>
            <a:r>
              <a:rPr kumimoji="1" lang="ko-KR" altLang="en-US" sz="1600" dirty="0"/>
              <a:t>트랜잭션 처리 </a:t>
            </a:r>
            <a:r>
              <a:rPr kumimoji="1" lang="en-US" altLang="ko-KR" sz="1600" dirty="0"/>
              <a:t>–</a:t>
            </a:r>
            <a:r>
              <a:rPr kumimoji="1" lang="ko-KR" altLang="en-US" sz="1600" dirty="0"/>
              <a:t> 영업이나 은행거래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항공예약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재고 보관 등등</a:t>
            </a:r>
            <a:endParaRPr kumimoji="1" lang="en-US" altLang="ko-KR" sz="1600" dirty="0"/>
          </a:p>
          <a:p>
            <a:pPr lvl="1">
              <a:lnSpc>
                <a:spcPct val="200000"/>
              </a:lnSpc>
            </a:pPr>
            <a:r>
              <a:rPr kumimoji="1" lang="ko-KR" altLang="en-US" sz="1600" dirty="0"/>
              <a:t>일괄처리 </a:t>
            </a:r>
            <a:r>
              <a:rPr kumimoji="1" lang="en-US" altLang="ko-KR" sz="1600" dirty="0"/>
              <a:t>–</a:t>
            </a:r>
            <a:r>
              <a:rPr kumimoji="1" lang="ko-KR" altLang="en-US" sz="1600" dirty="0"/>
              <a:t> 고객 송장 작성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급여 지불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보고</a:t>
            </a:r>
            <a:endParaRPr kumimoji="1" lang="en-US" altLang="ko-KR" sz="1600" dirty="0"/>
          </a:p>
          <a:p>
            <a:pPr>
              <a:lnSpc>
                <a:spcPct val="200000"/>
              </a:lnSpc>
            </a:pPr>
            <a:r>
              <a:rPr kumimoji="1" lang="ko-KR" altLang="en-US" sz="1600" dirty="0"/>
              <a:t>다른 데이터 베이스를 사용하는 개발자들은 데이터베이스 내부 표현에 대해 고민을 많이 함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kumimoji="1" lang="ko-KR" altLang="en-US" sz="1600" dirty="0"/>
              <a:t>하지만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관계형 모델은 인터페이스 뒤로 구현 세부 사항을 숨겨 개발을 용이하게 했다</a:t>
            </a:r>
            <a:r>
              <a:rPr kumimoji="1" lang="en-US" altLang="ko-KR" sz="1600" dirty="0"/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ko-KR" sz="1600" dirty="0"/>
              <a:t>1970</a:t>
            </a:r>
            <a:r>
              <a:rPr kumimoji="1" lang="ko-KR" altLang="en-US" sz="1600" dirty="0"/>
              <a:t>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1980</a:t>
            </a:r>
            <a:r>
              <a:rPr kumimoji="1" lang="ko-KR" altLang="en-US" sz="1600" dirty="0"/>
              <a:t>년대 초반에는 네트워크 모델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계층 모델이 주요 대안이었으나 결국 관계형 모델이 우위를 차지함</a:t>
            </a:r>
            <a:endParaRPr kumimoji="1" lang="en-US" altLang="ko-KR" sz="1600" dirty="0"/>
          </a:p>
          <a:p>
            <a:pPr>
              <a:lnSpc>
                <a:spcPct val="200000"/>
              </a:lnSpc>
            </a:pPr>
            <a:r>
              <a:rPr kumimoji="1" lang="ko-KR" altLang="en-US" sz="1600" dirty="0"/>
              <a:t>그 이외에 여러 모델들이 나왔지만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시장에서 곧 사라짐</a:t>
            </a:r>
            <a:endParaRPr kumimoji="1" lang="en-US" altLang="ko-KR" sz="1600" dirty="0"/>
          </a:p>
          <a:p>
            <a:pPr>
              <a:lnSpc>
                <a:spcPct val="200000"/>
              </a:lnSpc>
            </a:pPr>
            <a:r>
              <a:rPr kumimoji="1" lang="ko-KR" altLang="en-US" sz="1600" dirty="0"/>
              <a:t>관계형 데이터 모델은 본래의 목적을 넘어 지금은 광범위 하게 사용되고 있음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게시판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소셜 네트워크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전자 상거래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게임 등등</a:t>
            </a:r>
            <a:r>
              <a:rPr kumimoji="1" lang="en-US" altLang="ko-KR" sz="16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95921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0A4BD-D6DD-C641-A4E3-95EBBB18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NoSQL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18978-E621-344A-BD9B-B333632CE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20000"/>
              </a:lnSpc>
            </a:pPr>
            <a:r>
              <a:rPr kumimoji="1" lang="en-US" altLang="ko-KR" dirty="0"/>
              <a:t>Not Only SQL </a:t>
            </a:r>
            <a:r>
              <a:rPr kumimoji="1" lang="ko-KR" altLang="en-US" dirty="0"/>
              <a:t>로 해석되고 있다 </a:t>
            </a:r>
            <a:r>
              <a:rPr kumimoji="1" lang="en-US" altLang="ko-KR" dirty="0"/>
              <a:t>(2010</a:t>
            </a:r>
            <a:r>
              <a:rPr kumimoji="1" lang="ko-KR" altLang="en-US" dirty="0"/>
              <a:t> 년대에 관계형 모델의 우위를 뒤집으려는 시도</a:t>
            </a:r>
            <a:r>
              <a:rPr kumimoji="1" lang="en-US" altLang="ko-KR" dirty="0"/>
              <a:t>)</a:t>
            </a:r>
          </a:p>
          <a:p>
            <a:pPr>
              <a:lnSpc>
                <a:spcPct val="220000"/>
              </a:lnSpc>
            </a:pPr>
            <a:r>
              <a:rPr kumimoji="1" lang="en-US" altLang="ko-KR" dirty="0"/>
              <a:t>NoSQL </a:t>
            </a:r>
            <a:r>
              <a:rPr kumimoji="1" lang="ko-KR" altLang="en-US" dirty="0"/>
              <a:t>의 등장 배경</a:t>
            </a:r>
            <a:endParaRPr kumimoji="1" lang="en-US" altLang="ko-KR" dirty="0"/>
          </a:p>
          <a:p>
            <a:pPr lvl="1">
              <a:lnSpc>
                <a:spcPct val="220000"/>
              </a:lnSpc>
            </a:pPr>
            <a:r>
              <a:rPr kumimoji="1" lang="ko-KR" altLang="en-US" dirty="0"/>
              <a:t>대규모 데이터 셋이나 매우 높은 쓰기 처리량 달성을 관계형 데이터베이스보다 쉽게 할 수 있는 뛰어난 확장성이 필요</a:t>
            </a:r>
            <a:endParaRPr kumimoji="1" lang="en-US" altLang="ko-KR" dirty="0"/>
          </a:p>
          <a:p>
            <a:pPr lvl="1">
              <a:lnSpc>
                <a:spcPct val="220000"/>
              </a:lnSpc>
            </a:pPr>
            <a:r>
              <a:rPr kumimoji="1" lang="ko-KR" altLang="en-US" dirty="0"/>
              <a:t>상용 데이터베이스 제품보다 무료 오픈소스 소프트웨어에 대한 선호도 확산</a:t>
            </a:r>
            <a:endParaRPr kumimoji="1" lang="en-US" altLang="ko-KR" dirty="0"/>
          </a:p>
          <a:p>
            <a:pPr lvl="1">
              <a:lnSpc>
                <a:spcPct val="220000"/>
              </a:lnSpc>
            </a:pPr>
            <a:r>
              <a:rPr kumimoji="1" lang="ko-KR" altLang="en-US" dirty="0"/>
              <a:t>관계형 데이터 베이스에서 지원하지 않는 특수 질의 동작</a:t>
            </a:r>
            <a:endParaRPr kumimoji="1" lang="en-US" altLang="ko-KR" dirty="0"/>
          </a:p>
          <a:p>
            <a:pPr lvl="1">
              <a:lnSpc>
                <a:spcPct val="220000"/>
              </a:lnSpc>
            </a:pPr>
            <a:r>
              <a:rPr kumimoji="1" lang="ko-KR" altLang="en-US" dirty="0"/>
              <a:t>관계형 스키마의 제한에 대한 불만과 더욱 동적이고 표현력이 풍부한 데이터 모델에 대한 바램</a:t>
            </a:r>
          </a:p>
        </p:txBody>
      </p:sp>
    </p:spTree>
    <p:extLst>
      <p:ext uri="{BB962C8B-B14F-4D97-AF65-F5344CB8AC3E}">
        <p14:creationId xmlns:p14="http://schemas.microsoft.com/office/powerpoint/2010/main" val="310507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C7FDA-8456-664E-93CD-9D46B0CB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다중 저장소 지속성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66DDA-32F9-C148-A764-39AAFFC20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ko-KR" dirty="0"/>
              <a:t>Polyglot persistence</a:t>
            </a:r>
          </a:p>
          <a:p>
            <a:pPr>
              <a:lnSpc>
                <a:spcPct val="200000"/>
              </a:lnSpc>
            </a:pPr>
            <a:r>
              <a:rPr kumimoji="1" lang="ko-KR" altLang="en-US" dirty="0"/>
              <a:t>관계형 데이터베이스가 폭넓은 다양함을 가진 </a:t>
            </a:r>
            <a:r>
              <a:rPr kumimoji="1" lang="ko-KR" altLang="en-US" dirty="0" err="1"/>
              <a:t>비관계형</a:t>
            </a:r>
            <a:r>
              <a:rPr kumimoji="1" lang="ko-KR" altLang="en-US" dirty="0"/>
              <a:t> 데이터스토어와 함께 사용되는 것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136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D43D5-4E77-2948-9F74-EC2163C1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객체관계불일치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82844-E7E4-1E4E-8182-378079F2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ko-KR" altLang="en-US" dirty="0" err="1"/>
              <a:t>임피던스</a:t>
            </a:r>
            <a:r>
              <a:rPr kumimoji="1" lang="ko-KR" altLang="en-US" dirty="0"/>
              <a:t> 불일치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impedeance</a:t>
            </a:r>
            <a:r>
              <a:rPr kumimoji="1" lang="en-US" altLang="ko-KR" dirty="0"/>
              <a:t> mismatch)</a:t>
            </a:r>
          </a:p>
          <a:p>
            <a:pPr lvl="1">
              <a:lnSpc>
                <a:spcPct val="200000"/>
              </a:lnSpc>
            </a:pPr>
            <a:r>
              <a:rPr kumimoji="1" lang="ko-KR" altLang="en-US" dirty="0"/>
              <a:t>객체지향 언어 </a:t>
            </a:r>
            <a:r>
              <a:rPr kumimoji="1" lang="ko-KR" altLang="en-US" dirty="0" err="1"/>
              <a:t>개발시</a:t>
            </a:r>
            <a:r>
              <a:rPr kumimoji="1" lang="ko-KR" altLang="en-US" dirty="0"/>
              <a:t> 관계형 테이블에 저장할 때 애플리케이션 계층과 데이터 모델 사이 </a:t>
            </a:r>
            <a:r>
              <a:rPr kumimoji="1" lang="ko-KR" altLang="en-US" dirty="0" err="1"/>
              <a:t>전환계층</a:t>
            </a:r>
            <a:endParaRPr kumimoji="1" lang="en-US" altLang="ko-KR" dirty="0"/>
          </a:p>
          <a:p>
            <a:pPr>
              <a:lnSpc>
                <a:spcPct val="200000"/>
              </a:lnSpc>
            </a:pPr>
            <a:r>
              <a:rPr kumimoji="1" lang="en-US" altLang="ko-KR" dirty="0"/>
              <a:t>ORM </a:t>
            </a:r>
            <a:r>
              <a:rPr kumimoji="1" lang="ko-KR" altLang="en-US" dirty="0"/>
              <a:t>프레임에서 전환 계층의 상용구 코드</a:t>
            </a:r>
            <a:r>
              <a:rPr kumimoji="1" lang="en-US" altLang="ko-KR" dirty="0"/>
              <a:t>(boilerplate code)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줄일 수는 있지만 두 모델간의 차이를 완벽히 숨길 수는 없다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176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907</Words>
  <Application>Microsoft Macintosh PowerPoint</Application>
  <PresentationFormat>와이드스크린</PresentationFormat>
  <Paragraphs>108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데이터 모델과 질의 언어</vt:lpstr>
      <vt:lpstr>데이터 모델</vt:lpstr>
      <vt:lpstr>범용 데이터 모델의 종류</vt:lpstr>
      <vt:lpstr>데이터 모델 선택의 중요성</vt:lpstr>
      <vt:lpstr>관계형 모델</vt:lpstr>
      <vt:lpstr>PowerPoint 프레젠테이션</vt:lpstr>
      <vt:lpstr>NoSQL </vt:lpstr>
      <vt:lpstr>다중 저장소 지속성</vt:lpstr>
      <vt:lpstr>객체관계불일치</vt:lpstr>
      <vt:lpstr>PowerPoint 프레젠테이션</vt:lpstr>
      <vt:lpstr>PowerPoint 프레젠테이션</vt:lpstr>
      <vt:lpstr>PowerPoint 프레젠테이션</vt:lpstr>
      <vt:lpstr>다대일 관계의 표현</vt:lpstr>
      <vt:lpstr>PowerPoint 프레젠테이션</vt:lpstr>
      <vt:lpstr>계층 모델의 문제를 해결하기 위한 방법</vt:lpstr>
      <vt:lpstr>문서모델의 스키마 유연성</vt:lpstr>
      <vt:lpstr>기존과 다른 데이터를 저장하는 경우</vt:lpstr>
      <vt:lpstr>데이터베이스 통합</vt:lpstr>
      <vt:lpstr>데이터를 위한 질의 언어</vt:lpstr>
      <vt:lpstr>웹의 선언형 언어, 명령형 언어</vt:lpstr>
      <vt:lpstr>PowerPoint 프레젠테이션</vt:lpstr>
      <vt:lpstr>맵리듀스 질의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모델과 질의 언어</dc:title>
  <dc:creator>김정수 (백엔드개발1팀)</dc:creator>
  <cp:lastModifiedBy>김정수 (백엔드개발1팀)</cp:lastModifiedBy>
  <cp:revision>25</cp:revision>
  <cp:lastPrinted>2022-02-17T05:57:12Z</cp:lastPrinted>
  <dcterms:created xsi:type="dcterms:W3CDTF">2022-02-10T06:23:32Z</dcterms:created>
  <dcterms:modified xsi:type="dcterms:W3CDTF">2022-02-17T06:02:12Z</dcterms:modified>
</cp:coreProperties>
</file>