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67" r:id="rId2"/>
    <p:sldId id="257" r:id="rId3"/>
    <p:sldId id="258" r:id="rId4"/>
    <p:sldId id="268" r:id="rId5"/>
    <p:sldId id="274" r:id="rId6"/>
    <p:sldId id="272" r:id="rId7"/>
    <p:sldId id="259" r:id="rId8"/>
    <p:sldId id="260" r:id="rId9"/>
    <p:sldId id="261" r:id="rId10"/>
    <p:sldId id="270" r:id="rId11"/>
    <p:sldId id="271" r:id="rId12"/>
    <p:sldId id="262" r:id="rId13"/>
    <p:sldId id="263" r:id="rId14"/>
    <p:sldId id="264" r:id="rId15"/>
    <p:sldId id="265" r:id="rId16"/>
    <p:sldId id="273"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0" d="100"/>
          <a:sy n="60" d="100"/>
        </p:scale>
        <p:origin x="72"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75362F-9072-47AF-976C-C3980A692AFF}" type="datetimeFigureOut">
              <a:rPr lang="en-IN" smtClean="0"/>
              <a:t>16-01-2025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DC0056-1AB4-463D-BB2C-8A1F96C6FFCB}" type="slidenum">
              <a:rPr lang="en-IN" smtClean="0"/>
              <a:t>‹#›</a:t>
            </a:fld>
            <a:endParaRPr lang="en-IN"/>
          </a:p>
        </p:txBody>
      </p:sp>
    </p:spTree>
    <p:extLst>
      <p:ext uri="{BB962C8B-B14F-4D97-AF65-F5344CB8AC3E}">
        <p14:creationId xmlns:p14="http://schemas.microsoft.com/office/powerpoint/2010/main" val="1058349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16/01/2025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16/01/2025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16/01/2025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16/01/2025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16/01/2025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16/01/2025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16/01/2025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animalia-life.club/qa/pictures/give-thanks-powerpoint-background.html"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algn="ctr"/>
            <a:r>
              <a:rPr lang="en-US" sz="2400" dirty="0">
                <a:solidFill>
                  <a:srgbClr val="17375E"/>
                </a:solidFill>
                <a:latin typeface="Times New Roman" panose="02020603050405020304" pitchFamily="18" charset="0"/>
                <a:cs typeface="Times New Roman" panose="02020603050405020304" pitchFamily="18" charset="0"/>
              </a:rPr>
              <a:t>XeroStation : A web based smart printing and stationary platform</a:t>
            </a:r>
            <a:endParaRPr lang="en-GB" sz="2400" dirty="0">
              <a:solidFill>
                <a:srgbClr val="17375E"/>
              </a:solidFill>
              <a:latin typeface="Times New Roman" panose="02020603050405020304" pitchFamily="18" charset="0"/>
              <a:ea typeface="Cambria"/>
              <a:cs typeface="Times New Roman" panose="02020603050405020304" pitchFamily="18" charset="0"/>
            </a:endParaRPr>
          </a:p>
        </p:txBody>
      </p:sp>
      <p:sp>
        <p:nvSpPr>
          <p:cNvPr id="88" name="Google Shape;88;p13"/>
          <p:cNvSpPr txBox="1">
            <a:spLocks noGrp="1"/>
          </p:cNvSpPr>
          <p:nvPr>
            <p:ph type="subTitle" idx="1"/>
          </p:nvPr>
        </p:nvSpPr>
        <p:spPr>
          <a:xfrm>
            <a:off x="4663962" y="2000356"/>
            <a:ext cx="2616119" cy="552300"/>
          </a:xfrm>
          <a:prstGeom prst="rect">
            <a:avLst/>
          </a:prstGeom>
          <a:noFill/>
          <a:ln>
            <a:noFill/>
          </a:ln>
        </p:spPr>
        <p:txBody>
          <a:bodyPr spcFirstLastPara="1" wrap="square" lIns="91425" tIns="45700" rIns="91425" bIns="45700" anchor="t" anchorCtr="0">
            <a:normAutofit fontScale="92500"/>
          </a:bodyPr>
          <a:lstStyle/>
          <a:p>
            <a:pPr marL="0" indent="0" algn="l">
              <a:spcBef>
                <a:spcPts val="0"/>
              </a:spcBef>
            </a:pPr>
            <a:r>
              <a:rPr lang="en-GB" i="1" u="sng">
                <a:latin typeface="Cambria"/>
                <a:ea typeface="Cambria"/>
              </a:rPr>
              <a:t>Group </a:t>
            </a:r>
            <a:r>
              <a:rPr lang="en-GB" i="1" u="sng" dirty="0">
                <a:latin typeface="Cambria"/>
                <a:ea typeface="Cambria"/>
              </a:rPr>
              <a:t>Number: G-102</a:t>
            </a:r>
            <a:endParaRPr i="1" u="sng"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u="sng"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677324" y="2723400"/>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sng" strike="noStrike" cap="none" dirty="0">
                          <a:solidFill>
                            <a:srgbClr val="17365D"/>
                          </a:solidFill>
                          <a:latin typeface="Cambria" panose="02040503050406030204" pitchFamily="18" charset="0"/>
                          <a:ea typeface="Cambria" panose="02040503050406030204" pitchFamily="18" charset="0"/>
                        </a:rPr>
                        <a:t>Roll Number</a:t>
                      </a:r>
                      <a:endParaRPr sz="1800" b="1" u="sng" strike="noStrike" cap="none" dirty="0">
                        <a:solidFill>
                          <a:srgbClr val="17365D"/>
                        </a:solidFill>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sng" strike="noStrike" cap="none" dirty="0">
                          <a:solidFill>
                            <a:srgbClr val="17365D"/>
                          </a:solidFill>
                          <a:latin typeface="Cambria" panose="02040503050406030204" pitchFamily="18" charset="0"/>
                          <a:ea typeface="Cambria" panose="02040503050406030204" pitchFamily="18" charset="0"/>
                        </a:rPr>
                        <a:t>Student Name</a:t>
                      </a:r>
                      <a:endParaRPr sz="1800" b="1" u="sng" strike="noStrike" cap="none" dirty="0">
                        <a:solidFill>
                          <a:srgbClr val="17365D"/>
                        </a:solidFill>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800" u="none" strike="noStrike" cap="none" dirty="0">
                          <a:solidFill>
                            <a:srgbClr val="17365D"/>
                          </a:solidFill>
                          <a:latin typeface="Cambria" panose="02040503050406030204" pitchFamily="18" charset="0"/>
                          <a:ea typeface="Cambria" panose="02040503050406030204" pitchFamily="18" charset="0"/>
                        </a:rPr>
                        <a:t>20211CSE0459</a:t>
                      </a:r>
                      <a:endParaRPr sz="1800" u="none" strike="noStrike" cap="none" dirty="0">
                        <a:solidFill>
                          <a:srgbClr val="17365D"/>
                        </a:solidFill>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solidFill>
                            <a:srgbClr val="17365D"/>
                          </a:solidFill>
                          <a:latin typeface="Cambria" panose="02040503050406030204" pitchFamily="18" charset="0"/>
                          <a:ea typeface="Cambria" panose="02040503050406030204" pitchFamily="18" charset="0"/>
                        </a:rPr>
                        <a:t>KUSHAL S</a:t>
                      </a:r>
                      <a:endParaRPr sz="1800" u="none" strike="noStrike" cap="none" dirty="0">
                        <a:solidFill>
                          <a:srgbClr val="17365D"/>
                        </a:solidFill>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US" sz="1800" u="none" strike="noStrike" cap="none" dirty="0">
                          <a:solidFill>
                            <a:srgbClr val="17365D"/>
                          </a:solidFill>
                          <a:latin typeface="Cambria" panose="02040503050406030204" pitchFamily="18" charset="0"/>
                          <a:ea typeface="Cambria" panose="02040503050406030204" pitchFamily="18" charset="0"/>
                        </a:rPr>
                        <a:t>20211CSE0418</a:t>
                      </a:r>
                      <a:endParaRPr sz="1800" u="none" strike="noStrike" cap="none" dirty="0">
                        <a:solidFill>
                          <a:srgbClr val="17365D"/>
                        </a:solidFill>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solidFill>
                            <a:srgbClr val="17365D"/>
                          </a:solidFill>
                          <a:latin typeface="Cambria" panose="02040503050406030204" pitchFamily="18" charset="0"/>
                          <a:ea typeface="Cambria" panose="02040503050406030204" pitchFamily="18" charset="0"/>
                        </a:rPr>
                        <a:t>HARSHAVARDHAN S</a:t>
                      </a:r>
                      <a:endParaRPr sz="1800" u="none" strike="noStrike" cap="none" dirty="0">
                        <a:solidFill>
                          <a:srgbClr val="17365D"/>
                        </a:solidFill>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US" sz="1800" u="none" strike="noStrike" cap="none" dirty="0">
                          <a:solidFill>
                            <a:srgbClr val="17365D"/>
                          </a:solidFill>
                          <a:latin typeface="Cambria" panose="02040503050406030204" pitchFamily="18" charset="0"/>
                          <a:ea typeface="Cambria" panose="02040503050406030204" pitchFamily="18" charset="0"/>
                        </a:rPr>
                        <a:t>20211CSE0423</a:t>
                      </a:r>
                      <a:endParaRPr sz="1800" u="none" strike="noStrike" cap="none" dirty="0">
                        <a:solidFill>
                          <a:srgbClr val="17365D"/>
                        </a:solidFill>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solidFill>
                            <a:srgbClr val="17365D"/>
                          </a:solidFill>
                          <a:latin typeface="Cambria" panose="02040503050406030204" pitchFamily="18" charset="0"/>
                          <a:ea typeface="Cambria" panose="02040503050406030204" pitchFamily="18" charset="0"/>
                        </a:rPr>
                        <a:t>RAMYA KUNDAR</a:t>
                      </a:r>
                      <a:endParaRPr sz="1800" u="none" strike="noStrike" cap="none" dirty="0">
                        <a:solidFill>
                          <a:srgbClr val="17365D"/>
                        </a:solidFill>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r>
                        <a:rPr lang="en-US" sz="1800" u="none" strike="noStrike" cap="none" dirty="0">
                          <a:solidFill>
                            <a:srgbClr val="17365D"/>
                          </a:solidFill>
                          <a:latin typeface="Cambria" panose="02040503050406030204" pitchFamily="18" charset="0"/>
                          <a:ea typeface="Cambria" panose="02040503050406030204" pitchFamily="18" charset="0"/>
                        </a:rPr>
                        <a:t>20211CSE0432</a:t>
                      </a:r>
                      <a:endParaRPr sz="1800" u="none" strike="noStrike" cap="none" dirty="0">
                        <a:solidFill>
                          <a:srgbClr val="17365D"/>
                        </a:solidFill>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solidFill>
                            <a:srgbClr val="17365D"/>
                          </a:solidFill>
                          <a:latin typeface="Cambria" panose="02040503050406030204" pitchFamily="18" charset="0"/>
                          <a:ea typeface="Cambria" panose="02040503050406030204" pitchFamily="18" charset="0"/>
                        </a:rPr>
                        <a:t>GOWTHAMI</a:t>
                      </a:r>
                      <a:endParaRPr sz="1800" u="none" strike="noStrike" cap="none" dirty="0">
                        <a:solidFill>
                          <a:srgbClr val="17365D"/>
                        </a:solidFill>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solidFill>
                          <a:srgbClr val="17365D"/>
                        </a:solidFill>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solidFill>
                          <a:srgbClr val="17365D"/>
                        </a:solidFill>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320512" y="2628812"/>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400" b="1" i="0" u="sng"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2400" b="1" u="sng"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algn="ctr">
              <a:spcBef>
                <a:spcPts val="340"/>
              </a:spcBef>
              <a:buClr>
                <a:srgbClr val="17365D"/>
              </a:buClr>
              <a:buSzPts val="1700"/>
            </a:pPr>
            <a:r>
              <a:rPr lang="en-GB" sz="1700" b="1" i="0" u="none" strike="noStrike" cap="none" dirty="0">
                <a:solidFill>
                  <a:srgbClr val="17365D"/>
                </a:solidFill>
                <a:latin typeface="Cambria"/>
                <a:ea typeface="Cambria"/>
                <a:cs typeface="Verdana"/>
                <a:sym typeface="Verdana"/>
              </a:rPr>
              <a:t>Dr.</a:t>
            </a:r>
            <a:r>
              <a:rPr lang="en-GB" sz="1700" b="1" dirty="0">
                <a:solidFill>
                  <a:srgbClr val="17365D"/>
                </a:solidFill>
                <a:latin typeface="Cambria"/>
                <a:ea typeface="Cambria"/>
                <a:cs typeface="Verdana"/>
                <a:sym typeface="Verdana"/>
              </a:rPr>
              <a:t> Taranath N L</a:t>
            </a:r>
            <a:endParaRPr lang="en-GB" dirty="0">
              <a:latin typeface="Cambria"/>
              <a:ea typeface="Cambria"/>
              <a:sym typeface="Verdana"/>
            </a:endParaRPr>
          </a:p>
          <a:p>
            <a:pPr algn="ctr">
              <a:spcBef>
                <a:spcPts val="340"/>
              </a:spcBef>
              <a:buSzPts val="1700"/>
            </a:pPr>
            <a:r>
              <a:rPr lang="en-GB" sz="1700" b="1" dirty="0">
                <a:solidFill>
                  <a:srgbClr val="17365D"/>
                </a:solidFill>
                <a:latin typeface="Cambria"/>
                <a:ea typeface="Cambria"/>
                <a:cs typeface="Verdana"/>
                <a:sym typeface="Verdana"/>
              </a:rPr>
              <a:t>Associate Professor</a:t>
            </a:r>
            <a:endParaRPr dirty="0">
              <a:latin typeface="Cambria"/>
              <a:ea typeface="Cambria"/>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VIVA VOCE</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357187" y="4918020"/>
            <a:ext cx="11477625" cy="1032329"/>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1800" b="1" i="0" u="none" strike="noStrike" cap="none" dirty="0">
                <a:solidFill>
                  <a:schemeClr val="accent1"/>
                </a:solidFill>
                <a:latin typeface="Cambria"/>
                <a:ea typeface="Cambria"/>
                <a:cs typeface="Verdana"/>
                <a:sym typeface="Verdana"/>
              </a:rPr>
              <a:t>Name of the Program: </a:t>
            </a:r>
            <a:r>
              <a:rPr lang="en-US" sz="1800" b="1" dirty="0">
                <a:solidFill>
                  <a:schemeClr val="tx1"/>
                </a:solidFill>
                <a:latin typeface="Cambria"/>
                <a:ea typeface="Cambria"/>
                <a:cs typeface="Verdana"/>
                <a:sym typeface="Verdana"/>
              </a:rPr>
              <a:t>Bachelor Of Technology</a:t>
            </a:r>
            <a:endParaRPr lang="en-US" sz="1800" b="1" i="0" u="none" strike="noStrike" cap="none" dirty="0">
              <a:solidFill>
                <a:schemeClr val="tx1"/>
              </a:solidFill>
              <a:latin typeface="Cambria" panose="02040503050406030204" pitchFamily="18" charset="0"/>
              <a:ea typeface="Cambria" panose="02040503050406030204" pitchFamily="18" charset="0"/>
              <a:cs typeface="Verdana"/>
            </a:endParaRPr>
          </a:p>
          <a:p>
            <a:pPr>
              <a:buClr>
                <a:srgbClr val="17365D"/>
              </a:buClr>
              <a:buSzPct val="100000"/>
            </a:pPr>
            <a:r>
              <a:rPr lang="en-US" sz="1800" b="1" dirty="0">
                <a:solidFill>
                  <a:schemeClr val="accent1"/>
                </a:solidFill>
                <a:latin typeface="Cambria"/>
                <a:ea typeface="Cambria"/>
                <a:cs typeface="Verdana"/>
                <a:sym typeface="Verdana"/>
              </a:rPr>
              <a:t>Name of the HOD: </a:t>
            </a:r>
            <a:r>
              <a:rPr lang="en-US" sz="1800" b="1" dirty="0">
                <a:solidFill>
                  <a:schemeClr val="tx1"/>
                </a:solidFill>
                <a:latin typeface="Cambria"/>
                <a:ea typeface="Cambria"/>
                <a:cs typeface="Verdana"/>
                <a:sym typeface="Verdana"/>
              </a:rPr>
              <a:t>Dr. Asif Mohammed</a:t>
            </a:r>
            <a:endParaRPr lang="en-US" sz="1800" b="1" dirty="0">
              <a:solidFill>
                <a:schemeClr val="tx1"/>
              </a:solidFill>
              <a:latin typeface="Cambria"/>
              <a:ea typeface="Cambria"/>
              <a:cs typeface="Verdana"/>
            </a:endParaRP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18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A489A5-87F5-40D5-F866-E352EAA1C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6628" y="1266279"/>
            <a:ext cx="4833393" cy="39478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81DD98AD-798E-C9C4-005D-C0590E84D3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2702" y="1208222"/>
            <a:ext cx="3462670" cy="42091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A41B8DD5-54D0-0069-0AB7-3F2CFF543A5A}"/>
              </a:ext>
            </a:extLst>
          </p:cNvPr>
          <p:cNvSpPr txBox="1"/>
          <p:nvPr/>
        </p:nvSpPr>
        <p:spPr>
          <a:xfrm>
            <a:off x="2492996" y="5327616"/>
            <a:ext cx="2140656" cy="384721"/>
          </a:xfrm>
          <a:prstGeom prst="rect">
            <a:avLst/>
          </a:prstGeom>
          <a:noFill/>
        </p:spPr>
        <p:txBody>
          <a:bodyPr wrap="square" rtlCol="0">
            <a:spAutoFit/>
          </a:bodyPr>
          <a:lstStyle/>
          <a:p>
            <a:r>
              <a:rPr lang="en-IN" sz="1900" b="1" dirty="0">
                <a:latin typeface="Times New Roman" panose="02020603050405020304" pitchFamily="18" charset="0"/>
                <a:cs typeface="Times New Roman" panose="02020603050405020304" pitchFamily="18" charset="0"/>
              </a:rPr>
              <a:t>Use Case Diagram</a:t>
            </a:r>
          </a:p>
        </p:txBody>
      </p:sp>
      <p:sp>
        <p:nvSpPr>
          <p:cNvPr id="9" name="TextBox 8">
            <a:extLst>
              <a:ext uri="{FF2B5EF4-FFF2-40B4-BE49-F238E27FC236}">
                <a16:creationId xmlns:a16="http://schemas.microsoft.com/office/drawing/2014/main" id="{A3DDADA5-8B94-6157-B127-2064D3BD0852}"/>
              </a:ext>
            </a:extLst>
          </p:cNvPr>
          <p:cNvSpPr txBox="1"/>
          <p:nvPr/>
        </p:nvSpPr>
        <p:spPr>
          <a:xfrm>
            <a:off x="8580863" y="5519977"/>
            <a:ext cx="1466348" cy="384721"/>
          </a:xfrm>
          <a:prstGeom prst="rect">
            <a:avLst/>
          </a:prstGeom>
          <a:noFill/>
        </p:spPr>
        <p:txBody>
          <a:bodyPr wrap="square">
            <a:spAutoFit/>
          </a:bodyPr>
          <a:lstStyle/>
          <a:p>
            <a:r>
              <a:rPr lang="en-IN" sz="1900" b="1" dirty="0">
                <a:latin typeface="Times New Roman" panose="02020603050405020304" pitchFamily="18" charset="0"/>
                <a:cs typeface="Times New Roman" panose="02020603050405020304" pitchFamily="18" charset="0"/>
              </a:rPr>
              <a:t>Flow Chart</a:t>
            </a:r>
          </a:p>
        </p:txBody>
      </p:sp>
    </p:spTree>
    <p:extLst>
      <p:ext uri="{BB962C8B-B14F-4D97-AF65-F5344CB8AC3E}">
        <p14:creationId xmlns:p14="http://schemas.microsoft.com/office/powerpoint/2010/main" val="630467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ACD471-AE68-EE25-B9BF-9E2EF94AB6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889" y="1170668"/>
            <a:ext cx="4623058" cy="39819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2B2D9BA6-907A-6A42-D81F-BE67B946CC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5170" y="1170668"/>
            <a:ext cx="4381941" cy="39819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1A77FC4E-C33F-E623-DE02-7A8D76A6417F}"/>
              </a:ext>
            </a:extLst>
          </p:cNvPr>
          <p:cNvSpPr txBox="1"/>
          <p:nvPr/>
        </p:nvSpPr>
        <p:spPr>
          <a:xfrm>
            <a:off x="7880810" y="5302611"/>
            <a:ext cx="2230660" cy="384721"/>
          </a:xfrm>
          <a:prstGeom prst="rect">
            <a:avLst/>
          </a:prstGeom>
          <a:noFill/>
        </p:spPr>
        <p:txBody>
          <a:bodyPr wrap="square">
            <a:spAutoFit/>
          </a:bodyPr>
          <a:lstStyle/>
          <a:p>
            <a:r>
              <a:rPr lang="en-IN" sz="1900" b="1" dirty="0">
                <a:latin typeface="Times New Roman" panose="02020603050405020304" pitchFamily="18" charset="0"/>
                <a:cs typeface="Times New Roman" panose="02020603050405020304" pitchFamily="18" charset="0"/>
              </a:rPr>
              <a:t>Sequence Diagram</a:t>
            </a:r>
          </a:p>
        </p:txBody>
      </p:sp>
      <p:sp>
        <p:nvSpPr>
          <p:cNvPr id="9" name="TextBox 8">
            <a:extLst>
              <a:ext uri="{FF2B5EF4-FFF2-40B4-BE49-F238E27FC236}">
                <a16:creationId xmlns:a16="http://schemas.microsoft.com/office/drawing/2014/main" id="{53FC70DE-48E2-6722-0C36-B3C04EB853DB}"/>
              </a:ext>
            </a:extLst>
          </p:cNvPr>
          <p:cNvSpPr txBox="1"/>
          <p:nvPr/>
        </p:nvSpPr>
        <p:spPr>
          <a:xfrm>
            <a:off x="1973846" y="5302611"/>
            <a:ext cx="2685143" cy="384721"/>
          </a:xfrm>
          <a:prstGeom prst="rect">
            <a:avLst/>
          </a:prstGeom>
          <a:noFill/>
        </p:spPr>
        <p:txBody>
          <a:bodyPr wrap="square">
            <a:spAutoFit/>
          </a:bodyPr>
          <a:lstStyle/>
          <a:p>
            <a:r>
              <a:rPr lang="en-IN" sz="1900" b="1" dirty="0">
                <a:latin typeface="Times New Roman" panose="02020603050405020304" pitchFamily="18" charset="0"/>
                <a:cs typeface="Times New Roman" panose="02020603050405020304" pitchFamily="18" charset="0"/>
              </a:rPr>
              <a:t>Architecture Diagram</a:t>
            </a:r>
          </a:p>
        </p:txBody>
      </p:sp>
    </p:spTree>
    <p:extLst>
      <p:ext uri="{BB962C8B-B14F-4D97-AF65-F5344CB8AC3E}">
        <p14:creationId xmlns:p14="http://schemas.microsoft.com/office/powerpoint/2010/main" val="3854403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4" name="Picture 3" descr="A screenshot of a computer&#10;&#10;Description automatically generated">
            <a:extLst>
              <a:ext uri="{FF2B5EF4-FFF2-40B4-BE49-F238E27FC236}">
                <a16:creationId xmlns:a16="http://schemas.microsoft.com/office/drawing/2014/main" id="{42219E89-8462-1E43-11E6-3992DE94DA8B}"/>
              </a:ext>
            </a:extLst>
          </p:cNvPr>
          <p:cNvPicPr>
            <a:picLocks noChangeAspect="1"/>
          </p:cNvPicPr>
          <p:nvPr/>
        </p:nvPicPr>
        <p:blipFill>
          <a:blip r:embed="rId2"/>
          <a:srcRect t="18978" r="2342" b="16208"/>
          <a:stretch/>
        </p:blipFill>
        <p:spPr>
          <a:xfrm>
            <a:off x="1113664" y="1413710"/>
            <a:ext cx="9964672" cy="40305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77332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Outcomes / Results Obtained</a:t>
            </a:r>
            <a:endParaRPr lang="en-GB" dirty="0"/>
          </a:p>
        </p:txBody>
      </p:sp>
      <p:sp>
        <p:nvSpPr>
          <p:cNvPr id="4" name="Rectangle 1">
            <a:extLst>
              <a:ext uri="{FF2B5EF4-FFF2-40B4-BE49-F238E27FC236}">
                <a16:creationId xmlns:a16="http://schemas.microsoft.com/office/drawing/2014/main" id="{7AE1EC38-7253-F344-0652-AA4217C8243C}"/>
              </a:ext>
            </a:extLst>
          </p:cNvPr>
          <p:cNvSpPr>
            <a:spLocks noGrp="1" noChangeArrowheads="1"/>
          </p:cNvSpPr>
          <p:nvPr>
            <p:ph idx="1"/>
          </p:nvPr>
        </p:nvSpPr>
        <p:spPr bwMode="auto">
          <a:xfrm>
            <a:off x="685800" y="1254582"/>
            <a:ext cx="10820400"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ts val="600"/>
              </a:spcBef>
              <a:spcAft>
                <a:spcPct val="0"/>
              </a:spcAft>
              <a:buClrTx/>
              <a:buSzTx/>
              <a:tabLst/>
            </a:pPr>
            <a:r>
              <a:rPr lang="en-US" sz="1900" b="1" dirty="0">
                <a:latin typeface="Times New Roman" panose="02020603050405020304" pitchFamily="18" charset="0"/>
                <a:cs typeface="Times New Roman" panose="02020603050405020304" pitchFamily="18" charset="0"/>
              </a:rPr>
              <a:t>User-Friendly Design</a:t>
            </a:r>
            <a:r>
              <a:rPr lang="en-US" sz="1900" dirty="0">
                <a:latin typeface="Times New Roman" panose="02020603050405020304" pitchFamily="18" charset="0"/>
                <a:cs typeface="Times New Roman" panose="02020603050405020304" pitchFamily="18" charset="0"/>
              </a:rPr>
              <a:t>: The app is designed with user-friendliness in mind, allowing students to upload documents easily, select printing options, and monitor their orders without any difficulties. </a:t>
            </a:r>
          </a:p>
          <a:p>
            <a:pPr marR="0" lvl="0" algn="l" defTabSz="914400" rtl="0" eaLnBrk="0" fontAlgn="base" latinLnBrk="0" hangingPunct="0">
              <a:lnSpc>
                <a:spcPct val="100000"/>
              </a:lnSpc>
              <a:spcBef>
                <a:spcPts val="600"/>
              </a:spcBef>
              <a:spcAft>
                <a:spcPct val="0"/>
              </a:spcAft>
              <a:buClrTx/>
              <a:buSzTx/>
              <a:tabLst/>
            </a:pPr>
            <a:r>
              <a:rPr lang="en-US" sz="1900" b="1" dirty="0">
                <a:latin typeface="Times New Roman" panose="02020603050405020304" pitchFamily="18" charset="0"/>
                <a:cs typeface="Times New Roman" panose="02020603050405020304" pitchFamily="18" charset="0"/>
              </a:rPr>
              <a:t>Secure Payments</a:t>
            </a:r>
            <a:r>
              <a:rPr lang="en-US" sz="1900" dirty="0">
                <a:latin typeface="Times New Roman" panose="02020603050405020304" pitchFamily="18" charset="0"/>
                <a:cs typeface="Times New Roman" panose="02020603050405020304" pitchFamily="18" charset="0"/>
              </a:rPr>
              <a:t>: A seamless payment system has been implemented, ensuring high security and a low risk of fraud. This guarantees the integrity of transactions and protects user data. </a:t>
            </a:r>
          </a:p>
          <a:p>
            <a:pPr marR="0" lvl="0" algn="l" defTabSz="914400" rtl="0" eaLnBrk="0" fontAlgn="base" latinLnBrk="0" hangingPunct="0">
              <a:lnSpc>
                <a:spcPct val="100000"/>
              </a:lnSpc>
              <a:spcBef>
                <a:spcPts val="600"/>
              </a:spcBef>
              <a:spcAft>
                <a:spcPct val="0"/>
              </a:spcAft>
              <a:buClrTx/>
              <a:buSzTx/>
              <a:tabLst/>
            </a:pPr>
            <a:r>
              <a:rPr lang="en-US" sz="1900" b="1" dirty="0">
                <a:latin typeface="Times New Roman" panose="02020603050405020304" pitchFamily="18" charset="0"/>
                <a:cs typeface="Times New Roman" panose="02020603050405020304" pitchFamily="18" charset="0"/>
              </a:rPr>
              <a:t>Efficient Queue Management</a:t>
            </a:r>
            <a:r>
              <a:rPr lang="en-US" sz="1900" dirty="0">
                <a:latin typeface="Times New Roman" panose="02020603050405020304" pitchFamily="18" charset="0"/>
                <a:cs typeface="Times New Roman" panose="02020603050405020304" pitchFamily="18" charset="0"/>
              </a:rPr>
              <a:t>: The app enables students to check the crowd levels at different shops, allowing them to choose where to print based on real-time information. They can also easily monitor the status of their print orders. </a:t>
            </a:r>
          </a:p>
          <a:p>
            <a:pPr marR="0" lvl="0" algn="l" defTabSz="914400" rtl="0" eaLnBrk="0" fontAlgn="base" latinLnBrk="0" hangingPunct="0">
              <a:lnSpc>
                <a:spcPct val="100000"/>
              </a:lnSpc>
              <a:spcBef>
                <a:spcPts val="600"/>
              </a:spcBef>
              <a:spcAft>
                <a:spcPct val="0"/>
              </a:spcAft>
              <a:buClrTx/>
              <a:buSzTx/>
              <a:tabLst/>
            </a:pPr>
            <a:r>
              <a:rPr lang="en-US" sz="1900" b="1" dirty="0">
                <a:latin typeface="Times New Roman" panose="02020603050405020304" pitchFamily="18" charset="0"/>
                <a:cs typeface="Times New Roman" panose="02020603050405020304" pitchFamily="18" charset="0"/>
              </a:rPr>
              <a:t>Increased Accessibility</a:t>
            </a:r>
            <a:r>
              <a:rPr lang="en-US" sz="1900" dirty="0">
                <a:latin typeface="Times New Roman" panose="02020603050405020304" pitchFamily="18" charset="0"/>
                <a:cs typeface="Times New Roman" panose="02020603050405020304" pitchFamily="18" charset="0"/>
              </a:rPr>
              <a:t>: By functioning as a web app, it is accessible to all students with an internet connection, whether they are using mobile phones or laptops, eliminating concerns about device compatibility. </a:t>
            </a:r>
          </a:p>
          <a:p>
            <a:pPr marR="0" lvl="0" algn="l" defTabSz="914400" rtl="0" eaLnBrk="0" fontAlgn="base" latinLnBrk="0" hangingPunct="0">
              <a:lnSpc>
                <a:spcPct val="100000"/>
              </a:lnSpc>
              <a:spcBef>
                <a:spcPts val="600"/>
              </a:spcBef>
              <a:spcAft>
                <a:spcPct val="0"/>
              </a:spcAft>
              <a:buClrTx/>
              <a:buSzTx/>
              <a:tabLst/>
            </a:pPr>
            <a:r>
              <a:rPr lang="en-US" sz="1900" b="1" dirty="0">
                <a:latin typeface="Times New Roman" panose="02020603050405020304" pitchFamily="18" charset="0"/>
                <a:cs typeface="Times New Roman" panose="02020603050405020304" pitchFamily="18" charset="0"/>
              </a:rPr>
              <a:t>Impact on Campus Printing Services</a:t>
            </a:r>
            <a:r>
              <a:rPr lang="en-US" sz="1900" dirty="0">
                <a:latin typeface="Times New Roman" panose="02020603050405020304" pitchFamily="18" charset="0"/>
                <a:cs typeface="Times New Roman" panose="02020603050405020304" pitchFamily="18" charset="0"/>
              </a:rPr>
              <a:t>: The implementation of XeroStation streamlines the printing process on campus, reducing congestion at print shops and saving student's time.</a:t>
            </a:r>
            <a:endPar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1065622" y="1193132"/>
            <a:ext cx="10060756" cy="4810626"/>
          </a:xfrm>
        </p:spPr>
        <p:txBody>
          <a:bodyPr>
            <a:normAutofit/>
          </a:bodyPr>
          <a:lstStyle/>
          <a:p>
            <a:pPr algn="just"/>
            <a:r>
              <a:rPr lang="en-US" sz="1900" dirty="0">
                <a:latin typeface="Times New Roman" panose="02020603050405020304" pitchFamily="18" charset="0"/>
                <a:cs typeface="Times New Roman" panose="02020603050405020304" pitchFamily="18" charset="0"/>
              </a:rPr>
              <a:t>In conclusion, the XeroStation app represents a significant advancement in campus printing services, addressing the common challenges faced by students in accessing and managing their printing needs. </a:t>
            </a:r>
          </a:p>
          <a:p>
            <a:pPr algn="just"/>
            <a:r>
              <a:rPr lang="en-US" sz="1900" dirty="0">
                <a:latin typeface="Times New Roman" panose="02020603050405020304" pitchFamily="18" charset="0"/>
                <a:cs typeface="Times New Roman" panose="02020603050405020304" pitchFamily="18" charset="0"/>
              </a:rPr>
              <a:t>By integrating user-friendly design principles, secure payment options, and efficient queue management, the app enhances the overall printing experience, making it more convenient and accessible. </a:t>
            </a:r>
          </a:p>
          <a:p>
            <a:pPr algn="just"/>
            <a:r>
              <a:rPr lang="en-US" sz="1900" dirty="0">
                <a:latin typeface="Times New Roman" panose="02020603050405020304" pitchFamily="18" charset="0"/>
                <a:cs typeface="Times New Roman" panose="02020603050405020304" pitchFamily="18" charset="0"/>
              </a:rPr>
              <a:t>The web-based platform ensures that all students can easily use the app, regardless of their device, promoting greater engagement with campus resources. </a:t>
            </a:r>
          </a:p>
          <a:p>
            <a:pPr algn="just"/>
            <a:r>
              <a:rPr lang="en-US" sz="1900" dirty="0">
                <a:latin typeface="Times New Roman" panose="02020603050405020304" pitchFamily="18" charset="0"/>
                <a:cs typeface="Times New Roman" panose="02020603050405020304" pitchFamily="18" charset="0"/>
              </a:rPr>
              <a:t>Ultimately, the XeroStation app not only streamlines the printing process but also contributes to a more organized and efficient campus environment, reducing congestion at print shops and saving students valuable time. </a:t>
            </a:r>
          </a:p>
          <a:p>
            <a:pPr algn="just"/>
            <a:r>
              <a:rPr lang="en-US" sz="1900" dirty="0">
                <a:latin typeface="Times New Roman" panose="02020603050405020304" pitchFamily="18" charset="0"/>
                <a:cs typeface="Times New Roman" panose="02020603050405020304" pitchFamily="18" charset="0"/>
              </a:rPr>
              <a:t>As technology continues to evolve, XeroStation stands poised to adapt and expand its features, further enhancing its impact on student life and academic success.</a:t>
            </a:r>
            <a:endParaRPr lang="en-GB"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4" name="Rectangle 1">
            <a:extLst>
              <a:ext uri="{FF2B5EF4-FFF2-40B4-BE49-F238E27FC236}">
                <a16:creationId xmlns:a16="http://schemas.microsoft.com/office/drawing/2014/main" id="{57AE37A9-E99F-19F7-9466-74BB585B380B}"/>
              </a:ext>
            </a:extLst>
          </p:cNvPr>
          <p:cNvSpPr>
            <a:spLocks noGrp="1" noChangeArrowheads="1"/>
          </p:cNvSpPr>
          <p:nvPr>
            <p:ph idx="1"/>
          </p:nvPr>
        </p:nvSpPr>
        <p:spPr bwMode="auto">
          <a:xfrm>
            <a:off x="762000" y="1208742"/>
            <a:ext cx="10668000"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lang="en-IN" sz="1900" dirty="0">
                <a:latin typeface="Times New Roman" panose="02020603050405020304" pitchFamily="18" charset="0"/>
                <a:cs typeface="Times New Roman" panose="02020603050405020304" pitchFamily="18" charset="0"/>
              </a:rPr>
              <a:t>"Tampubolon, M. R., Malik, Z. R., </a:t>
            </a:r>
            <a:r>
              <a:rPr lang="en-IN" sz="1900" dirty="0" err="1">
                <a:latin typeface="Times New Roman" panose="02020603050405020304" pitchFamily="18" charset="0"/>
                <a:cs typeface="Times New Roman" panose="02020603050405020304" pitchFamily="18" charset="0"/>
              </a:rPr>
              <a:t>Nissa</a:t>
            </a:r>
            <a:r>
              <a:rPr lang="en-IN" sz="1900" dirty="0">
                <a:latin typeface="Times New Roman" panose="02020603050405020304" pitchFamily="18" charset="0"/>
                <a:cs typeface="Times New Roman" panose="02020603050405020304" pitchFamily="18" charset="0"/>
              </a:rPr>
              <a:t>, R. R. N. A., </a:t>
            </a:r>
            <a:r>
              <a:rPr lang="en-IN" sz="1900" dirty="0" err="1">
                <a:latin typeface="Times New Roman" panose="02020603050405020304" pitchFamily="18" charset="0"/>
                <a:cs typeface="Times New Roman" panose="02020603050405020304" pitchFamily="18" charset="0"/>
              </a:rPr>
              <a:t>Oktarmila</a:t>
            </a:r>
            <a:r>
              <a:rPr lang="en-IN" sz="1900" dirty="0">
                <a:latin typeface="Times New Roman" panose="02020603050405020304" pitchFamily="18" charset="0"/>
                <a:cs typeface="Times New Roman" panose="02020603050405020304" pitchFamily="18" charset="0"/>
              </a:rPr>
              <a:t>, Y., </a:t>
            </a:r>
            <a:r>
              <a:rPr lang="en-IN" sz="1900" dirty="0" err="1">
                <a:latin typeface="Times New Roman" panose="02020603050405020304" pitchFamily="18" charset="0"/>
                <a:cs typeface="Times New Roman" panose="02020603050405020304" pitchFamily="18" charset="0"/>
              </a:rPr>
              <a:t>Sinaga</a:t>
            </a:r>
            <a:r>
              <a:rPr lang="en-IN" sz="1900" dirty="0">
                <a:latin typeface="Times New Roman" panose="02020603050405020304" pitchFamily="18" charset="0"/>
                <a:cs typeface="Times New Roman" panose="02020603050405020304" pitchFamily="18" charset="0"/>
              </a:rPr>
              <a:t>, R. A., &amp; </a:t>
            </a:r>
            <a:r>
              <a:rPr lang="en-IN" sz="1900" dirty="0" err="1">
                <a:latin typeface="Times New Roman" panose="02020603050405020304" pitchFamily="18" charset="0"/>
                <a:cs typeface="Times New Roman" panose="02020603050405020304" pitchFamily="18" charset="0"/>
              </a:rPr>
              <a:t>Endraswari</a:t>
            </a:r>
            <a:r>
              <a:rPr lang="en-IN" sz="1900" dirty="0">
                <a:latin typeface="Times New Roman" panose="02020603050405020304" pitchFamily="18" charset="0"/>
                <a:cs typeface="Times New Roman" panose="02020603050405020304" pitchFamily="18" charset="0"/>
              </a:rPr>
              <a:t>, P. M." (2024). Design of a mobile-based print and photocopy service system using the waterfall method. </a:t>
            </a:r>
            <a:r>
              <a:rPr lang="en-IN" sz="1900" dirty="0" err="1">
                <a:latin typeface="Times New Roman" panose="02020603050405020304" pitchFamily="18" charset="0"/>
                <a:cs typeface="Times New Roman" panose="02020603050405020304" pitchFamily="18" charset="0"/>
              </a:rPr>
              <a:t>BITJournal</a:t>
            </a:r>
            <a:r>
              <a:rPr lang="en-IN" sz="1900" dirty="0">
                <a:latin typeface="Times New Roman" panose="02020603050405020304" pitchFamily="18" charset="0"/>
                <a:cs typeface="Times New Roman" panose="02020603050405020304" pitchFamily="18" charset="0"/>
              </a:rPr>
              <a:t>: Bangka Information Technology Journal, 1(1), 1-9. </a:t>
            </a: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lang="en-IN" sz="1900" dirty="0">
                <a:latin typeface="Times New Roman" panose="02020603050405020304" pitchFamily="18" charset="0"/>
                <a:cs typeface="Times New Roman" panose="02020603050405020304" pitchFamily="18" charset="0"/>
              </a:rPr>
              <a:t>"Ishak, N. I. A., &amp; Ahmad, N. A." (2023). </a:t>
            </a:r>
            <a:r>
              <a:rPr lang="en-IN" sz="1900" dirty="0" err="1">
                <a:latin typeface="Times New Roman" panose="02020603050405020304" pitchFamily="18" charset="0"/>
                <a:cs typeface="Times New Roman" panose="02020603050405020304" pitchFamily="18" charset="0"/>
              </a:rPr>
              <a:t>GoPrintBot</a:t>
            </a:r>
            <a:r>
              <a:rPr lang="en-IN" sz="1900" dirty="0">
                <a:latin typeface="Times New Roman" panose="02020603050405020304" pitchFamily="18" charset="0"/>
                <a:cs typeface="Times New Roman" panose="02020603050405020304" pitchFamily="18" charset="0"/>
              </a:rPr>
              <a:t>: An interactive platform for online printing services. "Journal of Information Systems and Informatics". </a:t>
            </a: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lang="en-IN" sz="1900" dirty="0">
                <a:latin typeface="Times New Roman" panose="02020603050405020304" pitchFamily="18" charset="0"/>
                <a:cs typeface="Times New Roman" panose="02020603050405020304" pitchFamily="18" charset="0"/>
              </a:rPr>
              <a:t>"Lu, D., Mao, G., Wang, X., &amp; Tan, W." (2019). Research on the design of campus printing service systems. In Proceedings of the 2nd International Conference on Electronic Information and Communication Technology (ICEICT 2019). </a:t>
            </a: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lang="en-IN" sz="1900" dirty="0">
                <a:latin typeface="Times New Roman" panose="02020603050405020304" pitchFamily="18" charset="0"/>
                <a:cs typeface="Times New Roman" panose="02020603050405020304" pitchFamily="18" charset="0"/>
              </a:rPr>
              <a:t>"</a:t>
            </a:r>
            <a:r>
              <a:rPr lang="en-IN" sz="1900" dirty="0" err="1">
                <a:latin typeface="Times New Roman" panose="02020603050405020304" pitchFamily="18" charset="0"/>
                <a:cs typeface="Times New Roman" panose="02020603050405020304" pitchFamily="18" charset="0"/>
              </a:rPr>
              <a:t>Hermawan</a:t>
            </a:r>
            <a:r>
              <a:rPr lang="en-IN" sz="1900" dirty="0">
                <a:latin typeface="Times New Roman" panose="02020603050405020304" pitchFamily="18" charset="0"/>
                <a:cs typeface="Times New Roman" panose="02020603050405020304" pitchFamily="18" charset="0"/>
              </a:rPr>
              <a:t>, Y., &amp; Nugroho, M. R. S." (2023). Web-based information system design for ordering printing services at CV Multigraph. "</a:t>
            </a:r>
            <a:r>
              <a:rPr lang="en-IN" sz="1900" dirty="0" err="1">
                <a:latin typeface="Times New Roman" panose="02020603050405020304" pitchFamily="18" charset="0"/>
                <a:cs typeface="Times New Roman" panose="02020603050405020304" pitchFamily="18" charset="0"/>
              </a:rPr>
              <a:t>Jurnal</a:t>
            </a:r>
            <a:r>
              <a:rPr lang="en-IN" sz="1900" dirty="0">
                <a:latin typeface="Times New Roman" panose="02020603050405020304" pitchFamily="18" charset="0"/>
                <a:cs typeface="Times New Roman" panose="02020603050405020304" pitchFamily="18" charset="0"/>
              </a:rPr>
              <a:t> </a:t>
            </a:r>
            <a:r>
              <a:rPr lang="en-IN" sz="1900" dirty="0" err="1">
                <a:latin typeface="Times New Roman" panose="02020603050405020304" pitchFamily="18" charset="0"/>
                <a:cs typeface="Times New Roman" panose="02020603050405020304" pitchFamily="18" charset="0"/>
              </a:rPr>
              <a:t>Ilmiah</a:t>
            </a:r>
            <a:r>
              <a:rPr lang="en-IN" sz="1900" dirty="0">
                <a:latin typeface="Times New Roman" panose="02020603050405020304" pitchFamily="18" charset="0"/>
                <a:cs typeface="Times New Roman" panose="02020603050405020304" pitchFamily="18" charset="0"/>
              </a:rPr>
              <a:t> </a:t>
            </a:r>
            <a:r>
              <a:rPr lang="en-IN" sz="1900" dirty="0" err="1">
                <a:latin typeface="Times New Roman" panose="02020603050405020304" pitchFamily="18" charset="0"/>
                <a:cs typeface="Times New Roman" panose="02020603050405020304" pitchFamily="18" charset="0"/>
              </a:rPr>
              <a:t>Manajemen</a:t>
            </a:r>
            <a:r>
              <a:rPr lang="en-IN" sz="1900" dirty="0">
                <a:latin typeface="Times New Roman" panose="02020603050405020304" pitchFamily="18" charset="0"/>
                <a:cs typeface="Times New Roman" panose="02020603050405020304" pitchFamily="18" charset="0"/>
              </a:rPr>
              <a:t> </a:t>
            </a:r>
            <a:r>
              <a:rPr lang="en-IN" sz="1900" dirty="0" err="1">
                <a:latin typeface="Times New Roman" panose="02020603050405020304" pitchFamily="18" charset="0"/>
                <a:cs typeface="Times New Roman" panose="02020603050405020304" pitchFamily="18" charset="0"/>
              </a:rPr>
              <a:t>Kesatuan</a:t>
            </a:r>
            <a:r>
              <a:rPr lang="en-IN" sz="1900" dirty="0">
                <a:latin typeface="Times New Roman" panose="02020603050405020304" pitchFamily="18" charset="0"/>
                <a:cs typeface="Times New Roman" panose="02020603050405020304" pitchFamily="18" charset="0"/>
              </a:rPr>
              <a:t>". </a:t>
            </a: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lang="en-IN" sz="1900" dirty="0">
                <a:latin typeface="Times New Roman" panose="02020603050405020304" pitchFamily="18" charset="0"/>
                <a:cs typeface="Times New Roman" panose="02020603050405020304" pitchFamily="18" charset="0"/>
              </a:rPr>
              <a:t>"Joseph, R., </a:t>
            </a:r>
            <a:r>
              <a:rPr lang="en-IN" sz="1900" dirty="0" err="1">
                <a:latin typeface="Times New Roman" panose="02020603050405020304" pitchFamily="18" charset="0"/>
                <a:cs typeface="Times New Roman" panose="02020603050405020304" pitchFamily="18" charset="0"/>
              </a:rPr>
              <a:t>Dembla</a:t>
            </a:r>
            <a:r>
              <a:rPr lang="en-IN" sz="1900" dirty="0">
                <a:latin typeface="Times New Roman" panose="02020603050405020304" pitchFamily="18" charset="0"/>
                <a:cs typeface="Times New Roman" panose="02020603050405020304" pitchFamily="18" charset="0"/>
              </a:rPr>
              <a:t>, S., </a:t>
            </a:r>
            <a:r>
              <a:rPr lang="en-IN" sz="1900" dirty="0" err="1">
                <a:latin typeface="Times New Roman" panose="02020603050405020304" pitchFamily="18" charset="0"/>
                <a:cs typeface="Times New Roman" panose="02020603050405020304" pitchFamily="18" charset="0"/>
              </a:rPr>
              <a:t>Sughand</a:t>
            </a:r>
            <a:r>
              <a:rPr lang="en-IN" sz="1900" dirty="0">
                <a:latin typeface="Times New Roman" panose="02020603050405020304" pitchFamily="18" charset="0"/>
                <a:cs typeface="Times New Roman" panose="02020603050405020304" pitchFamily="18" charset="0"/>
              </a:rPr>
              <a:t>, S., &amp; </a:t>
            </a:r>
            <a:r>
              <a:rPr lang="en-IN" sz="1900" dirty="0" err="1">
                <a:latin typeface="Times New Roman" panose="02020603050405020304" pitchFamily="18" charset="0"/>
                <a:cs typeface="Times New Roman" panose="02020603050405020304" pitchFamily="18" charset="0"/>
              </a:rPr>
              <a:t>Khithani</a:t>
            </a:r>
            <a:r>
              <a:rPr lang="en-IN" sz="1900" dirty="0">
                <a:latin typeface="Times New Roman" panose="02020603050405020304" pitchFamily="18" charset="0"/>
                <a:cs typeface="Times New Roman" panose="02020603050405020304" pitchFamily="18" charset="0"/>
              </a:rPr>
              <a:t>, D." Development of </a:t>
            </a:r>
            <a:r>
              <a:rPr lang="en-IN" sz="1900" dirty="0" err="1">
                <a:latin typeface="Times New Roman" panose="02020603050405020304" pitchFamily="18" charset="0"/>
                <a:cs typeface="Times New Roman" panose="02020603050405020304" pitchFamily="18" charset="0"/>
              </a:rPr>
              <a:t>PrintEase</a:t>
            </a:r>
            <a:r>
              <a:rPr lang="en-IN" sz="1900" dirty="0">
                <a:latin typeface="Times New Roman" panose="02020603050405020304" pitchFamily="18" charset="0"/>
                <a:cs typeface="Times New Roman" panose="02020603050405020304" pitchFamily="18" charset="0"/>
              </a:rPr>
              <a:t>: A smart printing application. V.E.S.I.T., Mumbai, India. </a:t>
            </a: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lang="en-IN" sz="1900" dirty="0">
                <a:latin typeface="Times New Roman" panose="02020603050405020304" pitchFamily="18" charset="0"/>
                <a:cs typeface="Times New Roman" panose="02020603050405020304" pitchFamily="18" charset="0"/>
              </a:rPr>
              <a:t>"</a:t>
            </a:r>
            <a:r>
              <a:rPr lang="en-IN" sz="1900" dirty="0" err="1">
                <a:latin typeface="Times New Roman" panose="02020603050405020304" pitchFamily="18" charset="0"/>
                <a:cs typeface="Times New Roman" panose="02020603050405020304" pitchFamily="18" charset="0"/>
              </a:rPr>
              <a:t>Tamilareson</a:t>
            </a:r>
            <a:r>
              <a:rPr lang="en-IN" sz="1900" dirty="0">
                <a:latin typeface="Times New Roman" panose="02020603050405020304" pitchFamily="18" charset="0"/>
                <a:cs typeface="Times New Roman" panose="02020603050405020304" pitchFamily="18" charset="0"/>
              </a:rPr>
              <a:t>, T., and Abdullah." (2020). Structured analysis for a smart printing management system. International Journal of Advanced Computing Science and Engineering, 2(2), 57-68.</a:t>
            </a:r>
            <a:endPar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3863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E6C894-FA84-00E2-D146-E4AEE406F2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396CC5-30C1-7710-B72A-ADF013B88E3F}"/>
              </a:ext>
            </a:extLst>
          </p:cNvPr>
          <p:cNvSpPr>
            <a:spLocks noGrp="1"/>
          </p:cNvSpPr>
          <p:nvPr>
            <p:ph type="title"/>
          </p:nvPr>
        </p:nvSpPr>
        <p:spPr/>
        <p:txBody>
          <a:bodyPr/>
          <a:lstStyle/>
          <a:p>
            <a:r>
              <a:rPr lang="en-IN" dirty="0"/>
              <a:t>Publication Details</a:t>
            </a:r>
            <a:endParaRPr lang="en-GB" dirty="0"/>
          </a:p>
        </p:txBody>
      </p:sp>
      <p:sp>
        <p:nvSpPr>
          <p:cNvPr id="4" name="Rectangle 1">
            <a:extLst>
              <a:ext uri="{FF2B5EF4-FFF2-40B4-BE49-F238E27FC236}">
                <a16:creationId xmlns:a16="http://schemas.microsoft.com/office/drawing/2014/main" id="{742CA51D-72A0-908D-8C0D-B0600AB30606}"/>
              </a:ext>
            </a:extLst>
          </p:cNvPr>
          <p:cNvSpPr>
            <a:spLocks noGrp="1" noChangeArrowheads="1"/>
          </p:cNvSpPr>
          <p:nvPr>
            <p:ph idx="1"/>
          </p:nvPr>
        </p:nvSpPr>
        <p:spPr bwMode="auto">
          <a:xfrm>
            <a:off x="842735" y="3065492"/>
            <a:ext cx="10506529"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0002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B50DFEA-20CC-DCAC-0422-5C4126F1629C}"/>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983500" y="1130968"/>
            <a:ext cx="8224999" cy="4938328"/>
          </a:xfrm>
          <a:prstGeom prst="rect">
            <a:avLst/>
          </a:prstGeom>
        </p:spPr>
      </p:pic>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762000" y="952501"/>
            <a:ext cx="10668000" cy="4952997"/>
          </a:xfrm>
        </p:spPr>
        <p:txBody>
          <a:bodyPr>
            <a:noAutofit/>
          </a:bodyPr>
          <a:lstStyle/>
          <a:p>
            <a:pPr algn="just"/>
            <a:r>
              <a:rPr lang="en-US" sz="1900" dirty="0">
                <a:latin typeface="Times New Roman" panose="02020603050405020304" pitchFamily="18" charset="0"/>
                <a:cs typeface="Times New Roman" panose="02020603050405020304" pitchFamily="18" charset="0"/>
              </a:rPr>
              <a:t>In today’s fast-paced environment, waiting in long queues for essential tasks like document printing can be a major inconvenience, particularly in bustling areas like university campuses. Photocopy shops often become overcrowded with students needing to print assignments and reports, resulting in prolonged wait times, internet connectivity issues, payment delays, and confusion in order management. This not only causes students to miss classes and endure unnecessary stress but also creates inefficiencies for shopkeepers struggling to handle high demand.</a:t>
            </a:r>
          </a:p>
          <a:p>
            <a:pPr algn="just"/>
            <a:endParaRPr lang="en-US" sz="1900" dirty="0">
              <a:latin typeface="Times New Roman" panose="02020603050405020304" pitchFamily="18" charset="0"/>
              <a:cs typeface="Times New Roman" panose="02020603050405020304" pitchFamily="18" charset="0"/>
            </a:endParaRPr>
          </a:p>
          <a:p>
            <a:pPr algn="just"/>
            <a:r>
              <a:rPr lang="en-US" sz="1900" dirty="0">
                <a:latin typeface="Times New Roman" panose="02020603050405020304" pitchFamily="18" charset="0"/>
                <a:cs typeface="Times New Roman" panose="02020603050405020304" pitchFamily="18" charset="0"/>
              </a:rPr>
              <a:t>To tackle these issues, we introduce XeroStation—a smart, web-based printing and stationery solution. Built using Node.js, Express.js, and MongoDB, XeroStation offers a user-friendly interface that bridges the gap between students and stationery shops. The platform enables students to upload documents, monitor printing queues, track order statuses, and make secure payments—all through the app. Meanwhile, shop owners gain access to a dedicated interface to streamline order management.</a:t>
            </a:r>
          </a:p>
          <a:p>
            <a:pPr algn="just"/>
            <a:endParaRPr lang="en-US" sz="1900" dirty="0">
              <a:latin typeface="Times New Roman" panose="02020603050405020304" pitchFamily="18" charset="0"/>
              <a:cs typeface="Times New Roman" panose="02020603050405020304" pitchFamily="18" charset="0"/>
            </a:endParaRPr>
          </a:p>
          <a:p>
            <a:pPr algn="just"/>
            <a:r>
              <a:rPr lang="en-US" sz="1900" dirty="0">
                <a:latin typeface="Times New Roman" panose="02020603050405020304" pitchFamily="18" charset="0"/>
                <a:cs typeface="Times New Roman" panose="02020603050405020304" pitchFamily="18" charset="0"/>
              </a:rPr>
              <a:t>By simplifying the printing process, XeroStation reduces waiting times, prevents order confusion, and enhances the overall experience for both students and shopkeepers.</a:t>
            </a: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17375E"/>
                </a:solidFill>
              </a:rPr>
              <a:t>Literature</a:t>
            </a:r>
            <a:r>
              <a:rPr lang="en-GB" dirty="0"/>
              <a:t> Review</a:t>
            </a:r>
          </a:p>
        </p:txBody>
      </p:sp>
      <p:sp>
        <p:nvSpPr>
          <p:cNvPr id="3" name="Content Placeholder 2"/>
          <p:cNvSpPr>
            <a:spLocks noGrp="1"/>
          </p:cNvSpPr>
          <p:nvPr>
            <p:ph idx="1"/>
          </p:nvPr>
        </p:nvSpPr>
        <p:spPr>
          <a:xfrm>
            <a:off x="707571" y="1141186"/>
            <a:ext cx="10878457" cy="4952997"/>
          </a:xfrm>
        </p:spPr>
        <p:txBody>
          <a:bodyPr>
            <a:noAutofit/>
          </a:bodyPr>
          <a:lstStyle/>
          <a:p>
            <a:pPr marL="0" indent="0" algn="just">
              <a:buNone/>
            </a:pPr>
            <a:r>
              <a:rPr lang="en-US" sz="1900" b="1" u="sng" dirty="0" err="1">
                <a:latin typeface="Times New Roman" panose="02020603050405020304" pitchFamily="18" charset="0"/>
                <a:cs typeface="Times New Roman" panose="02020603050405020304" pitchFamily="18" charset="0"/>
              </a:rPr>
              <a:t>Margareth</a:t>
            </a:r>
            <a:r>
              <a:rPr lang="en-US" sz="1900" b="1" u="sng" dirty="0">
                <a:latin typeface="Times New Roman" panose="02020603050405020304" pitchFamily="18" charset="0"/>
                <a:cs typeface="Times New Roman" panose="02020603050405020304" pitchFamily="18" charset="0"/>
              </a:rPr>
              <a:t> </a:t>
            </a:r>
            <a:r>
              <a:rPr lang="en-US" sz="1900" b="1" u="sng" dirty="0" err="1">
                <a:latin typeface="Times New Roman" panose="02020603050405020304" pitchFamily="18" charset="0"/>
                <a:cs typeface="Times New Roman" panose="02020603050405020304" pitchFamily="18" charset="0"/>
              </a:rPr>
              <a:t>Rumondang</a:t>
            </a:r>
            <a:r>
              <a:rPr lang="en-US" sz="1900" b="1" u="sng" dirty="0">
                <a:latin typeface="Times New Roman" panose="02020603050405020304" pitchFamily="18" charset="0"/>
                <a:cs typeface="Times New Roman" panose="02020603050405020304" pitchFamily="18" charset="0"/>
              </a:rPr>
              <a:t> Tampubolon and Zainal Rahman Malik (2024)</a:t>
            </a:r>
            <a:r>
              <a:rPr lang="en-US" sz="1900" u="sng" dirty="0">
                <a:latin typeface="Times New Roman" panose="02020603050405020304" pitchFamily="18" charset="0"/>
                <a:cs typeface="Times New Roman" panose="02020603050405020304" pitchFamily="18" charset="0"/>
              </a:rPr>
              <a:t>:</a:t>
            </a:r>
          </a:p>
          <a:p>
            <a:pPr marL="0" indent="0" algn="just">
              <a:buNone/>
            </a:pPr>
            <a:r>
              <a:rPr lang="en-US" sz="1900" dirty="0">
                <a:latin typeface="Times New Roman" panose="02020603050405020304" pitchFamily="18" charset="0"/>
                <a:cs typeface="Times New Roman" panose="02020603050405020304" pitchFamily="18" charset="0"/>
              </a:rPr>
              <a:t>  - Developed a mobile application to locate nearby photocopy shops.</a:t>
            </a:r>
          </a:p>
          <a:p>
            <a:pPr marL="0" indent="0" algn="just">
              <a:buNone/>
            </a:pPr>
            <a:r>
              <a:rPr lang="en-US" sz="1900" dirty="0">
                <a:latin typeface="Times New Roman" panose="02020603050405020304" pitchFamily="18" charset="0"/>
                <a:cs typeface="Times New Roman" panose="02020603050405020304" pitchFamily="18" charset="0"/>
              </a:rPr>
              <a:t>  - The app lacks a </a:t>
            </a:r>
            <a:r>
              <a:rPr lang="en-US" sz="1900" b="1" dirty="0">
                <a:latin typeface="Times New Roman" panose="02020603050405020304" pitchFamily="18" charset="0"/>
                <a:cs typeface="Times New Roman" panose="02020603050405020304" pitchFamily="18" charset="0"/>
              </a:rPr>
              <a:t>secure payment gateway</a:t>
            </a:r>
            <a:r>
              <a:rPr lang="en-US" sz="1900" dirty="0">
                <a:latin typeface="Times New Roman" panose="02020603050405020304" pitchFamily="18" charset="0"/>
                <a:cs typeface="Times New Roman" panose="02020603050405020304" pitchFamily="18" charset="0"/>
              </a:rPr>
              <a:t>, requiring in-person payments.</a:t>
            </a:r>
          </a:p>
          <a:p>
            <a:pPr marL="0" indent="0" algn="just">
              <a:buNone/>
            </a:pPr>
            <a:r>
              <a:rPr lang="en-US" sz="1900" dirty="0">
                <a:latin typeface="Times New Roman" panose="02020603050405020304" pitchFamily="18" charset="0"/>
                <a:cs typeface="Times New Roman" panose="02020603050405020304" pitchFamily="18" charset="0"/>
              </a:rPr>
              <a:t>  - No mention of </a:t>
            </a:r>
            <a:r>
              <a:rPr lang="en-US" sz="1900" b="1" dirty="0">
                <a:latin typeface="Times New Roman" panose="02020603050405020304" pitchFamily="18" charset="0"/>
                <a:cs typeface="Times New Roman" panose="02020603050405020304" pitchFamily="18" charset="0"/>
              </a:rPr>
              <a:t>encryption</a:t>
            </a:r>
            <a:r>
              <a:rPr lang="en-US" sz="1900" dirty="0">
                <a:latin typeface="Times New Roman" panose="02020603050405020304" pitchFamily="18" charset="0"/>
                <a:cs typeface="Times New Roman" panose="02020603050405020304" pitchFamily="18" charset="0"/>
              </a:rPr>
              <a:t> or </a:t>
            </a:r>
            <a:r>
              <a:rPr lang="en-US" sz="1900" b="1" dirty="0">
                <a:latin typeface="Times New Roman" panose="02020603050405020304" pitchFamily="18" charset="0"/>
                <a:cs typeface="Times New Roman" panose="02020603050405020304" pitchFamily="18" charset="0"/>
              </a:rPr>
              <a:t>security protocols</a:t>
            </a:r>
            <a:r>
              <a:rPr lang="en-US" sz="1900" dirty="0">
                <a:latin typeface="Times New Roman" panose="02020603050405020304" pitchFamily="18" charset="0"/>
                <a:cs typeface="Times New Roman" panose="02020603050405020304" pitchFamily="18" charset="0"/>
              </a:rPr>
              <a:t> for transaction data.</a:t>
            </a:r>
          </a:p>
          <a:p>
            <a:pPr marL="0" indent="0" algn="just">
              <a:buNone/>
            </a:pPr>
            <a:r>
              <a:rPr lang="en-US" sz="1900" dirty="0">
                <a:latin typeface="Times New Roman" panose="02020603050405020304" pitchFamily="18" charset="0"/>
                <a:cs typeface="Times New Roman" panose="02020603050405020304" pitchFamily="18" charset="0"/>
              </a:rPr>
              <a:t>  - The absence of secure online payments undermines convenience and increases vulnerability to fraud.</a:t>
            </a:r>
          </a:p>
          <a:p>
            <a:pPr marL="0" indent="0" algn="just">
              <a:buNone/>
            </a:pPr>
            <a:r>
              <a:rPr lang="en-US" sz="1900" b="1" u="sng" dirty="0">
                <a:latin typeface="Times New Roman" panose="02020603050405020304" pitchFamily="18" charset="0"/>
                <a:cs typeface="Times New Roman" panose="02020603050405020304" pitchFamily="18" charset="0"/>
              </a:rPr>
              <a:t>Nur </a:t>
            </a:r>
            <a:r>
              <a:rPr lang="en-US" sz="1900" b="1" u="sng" dirty="0" err="1">
                <a:latin typeface="Times New Roman" panose="02020603050405020304" pitchFamily="18" charset="0"/>
                <a:cs typeface="Times New Roman" panose="02020603050405020304" pitchFamily="18" charset="0"/>
              </a:rPr>
              <a:t>Izhatie</a:t>
            </a:r>
            <a:r>
              <a:rPr lang="en-US" sz="1900" b="1" u="sng" dirty="0">
                <a:latin typeface="Times New Roman" panose="02020603050405020304" pitchFamily="18" charset="0"/>
                <a:cs typeface="Times New Roman" panose="02020603050405020304" pitchFamily="18" charset="0"/>
              </a:rPr>
              <a:t> </a:t>
            </a:r>
            <a:r>
              <a:rPr lang="en-US" sz="1900" b="1" u="sng" dirty="0" err="1">
                <a:latin typeface="Times New Roman" panose="02020603050405020304" pitchFamily="18" charset="0"/>
                <a:cs typeface="Times New Roman" panose="02020603050405020304" pitchFamily="18" charset="0"/>
              </a:rPr>
              <a:t>Aisyah</a:t>
            </a:r>
            <a:r>
              <a:rPr lang="en-US" sz="1900" b="1" u="sng" dirty="0">
                <a:latin typeface="Times New Roman" panose="02020603050405020304" pitchFamily="18" charset="0"/>
                <a:cs typeface="Times New Roman" panose="02020603050405020304" pitchFamily="18" charset="0"/>
              </a:rPr>
              <a:t> Ishak and </a:t>
            </a:r>
            <a:r>
              <a:rPr lang="en-US" sz="1900" b="1" u="sng" dirty="0" err="1">
                <a:latin typeface="Times New Roman" panose="02020603050405020304" pitchFamily="18" charset="0"/>
                <a:cs typeface="Times New Roman" panose="02020603050405020304" pitchFamily="18" charset="0"/>
              </a:rPr>
              <a:t>Nahdatul</a:t>
            </a:r>
            <a:r>
              <a:rPr lang="en-US" sz="1900" b="1" u="sng" dirty="0">
                <a:latin typeface="Times New Roman" panose="02020603050405020304" pitchFamily="18" charset="0"/>
                <a:cs typeface="Times New Roman" panose="02020603050405020304" pitchFamily="18" charset="0"/>
              </a:rPr>
              <a:t> </a:t>
            </a:r>
            <a:r>
              <a:rPr lang="en-US" sz="1900" b="1" u="sng" dirty="0" err="1">
                <a:latin typeface="Times New Roman" panose="02020603050405020304" pitchFamily="18" charset="0"/>
                <a:cs typeface="Times New Roman" panose="02020603050405020304" pitchFamily="18" charset="0"/>
              </a:rPr>
              <a:t>Akma</a:t>
            </a:r>
            <a:r>
              <a:rPr lang="en-US" sz="1900" b="1" u="sng" dirty="0">
                <a:latin typeface="Times New Roman" panose="02020603050405020304" pitchFamily="18" charset="0"/>
                <a:cs typeface="Times New Roman" panose="02020603050405020304" pitchFamily="18" charset="0"/>
              </a:rPr>
              <a:t> Ahmad (2023)</a:t>
            </a:r>
            <a:r>
              <a:rPr lang="en-US" sz="1900" u="sng" dirty="0">
                <a:latin typeface="Times New Roman" panose="02020603050405020304" pitchFamily="18" charset="0"/>
                <a:cs typeface="Times New Roman" panose="02020603050405020304" pitchFamily="18" charset="0"/>
              </a:rPr>
              <a:t>:</a:t>
            </a:r>
          </a:p>
          <a:p>
            <a:pPr marL="0" indent="0" algn="just">
              <a:buNone/>
            </a:pPr>
            <a:r>
              <a:rPr lang="en-US" sz="1900" dirty="0">
                <a:latin typeface="Times New Roman" panose="02020603050405020304" pitchFamily="18" charset="0"/>
                <a:cs typeface="Times New Roman" panose="02020603050405020304" pitchFamily="18" charset="0"/>
              </a:rPr>
              <a:t>  - Designed a website using </a:t>
            </a:r>
            <a:r>
              <a:rPr lang="en-US" sz="1900" b="1" dirty="0">
                <a:latin typeface="Times New Roman" panose="02020603050405020304" pitchFamily="18" charset="0"/>
                <a:cs typeface="Times New Roman" panose="02020603050405020304" pitchFamily="18" charset="0"/>
              </a:rPr>
              <a:t>HTML, CSS, PHP, and MySQL</a:t>
            </a:r>
            <a:r>
              <a:rPr lang="en-US" sz="1900" dirty="0">
                <a:latin typeface="Times New Roman" panose="02020603050405020304" pitchFamily="18" charset="0"/>
                <a:cs typeface="Times New Roman" panose="02020603050405020304" pitchFamily="18" charset="0"/>
              </a:rPr>
              <a:t> with separate admin and customer panels.</a:t>
            </a:r>
          </a:p>
          <a:p>
            <a:pPr marL="0" indent="0" algn="just">
              <a:buNone/>
            </a:pPr>
            <a:r>
              <a:rPr lang="en-US" sz="1900" dirty="0">
                <a:latin typeface="Times New Roman" panose="02020603050405020304" pitchFamily="18" charset="0"/>
                <a:cs typeface="Times New Roman" panose="02020603050405020304" pitchFamily="18" charset="0"/>
              </a:rPr>
              <a:t>  - Facilitates order management and print request tracking.</a:t>
            </a:r>
          </a:p>
          <a:p>
            <a:pPr marL="0" indent="0" algn="just">
              <a:buNone/>
            </a:pPr>
            <a:r>
              <a:rPr lang="en-US" sz="1900" dirty="0">
                <a:latin typeface="Times New Roman" panose="02020603050405020304" pitchFamily="18" charset="0"/>
                <a:cs typeface="Times New Roman" panose="02020603050405020304" pitchFamily="18" charset="0"/>
              </a:rPr>
              <a:t>  - Limited to a </a:t>
            </a:r>
            <a:r>
              <a:rPr lang="en-US" sz="1900" b="1" dirty="0">
                <a:latin typeface="Times New Roman" panose="02020603050405020304" pitchFamily="18" charset="0"/>
                <a:cs typeface="Times New Roman" panose="02020603050405020304" pitchFamily="18" charset="0"/>
              </a:rPr>
              <a:t>single stationery shop</a:t>
            </a:r>
            <a:r>
              <a:rPr lang="en-US" sz="1900" dirty="0">
                <a:latin typeface="Times New Roman" panose="02020603050405020304" pitchFamily="18" charset="0"/>
                <a:cs typeface="Times New Roman" panose="02020603050405020304" pitchFamily="18" charset="0"/>
              </a:rPr>
              <a:t>, restricting scalability.</a:t>
            </a:r>
          </a:p>
          <a:p>
            <a:pPr marL="0" indent="0" algn="just">
              <a:buNone/>
            </a:pPr>
            <a:r>
              <a:rPr lang="en-US" sz="1900" dirty="0">
                <a:latin typeface="Times New Roman" panose="02020603050405020304" pitchFamily="18" charset="0"/>
                <a:cs typeface="Times New Roman" panose="02020603050405020304" pitchFamily="18" charset="0"/>
              </a:rPr>
              <a:t>  - The website lacks </a:t>
            </a:r>
            <a:r>
              <a:rPr lang="en-US" sz="1900" b="1" dirty="0">
                <a:latin typeface="Times New Roman" panose="02020603050405020304" pitchFamily="18" charset="0"/>
                <a:cs typeface="Times New Roman" panose="02020603050405020304" pitchFamily="18" charset="0"/>
              </a:rPr>
              <a:t>mobile responsiveness</a:t>
            </a:r>
            <a:r>
              <a:rPr lang="en-US" sz="1900" dirty="0">
                <a:latin typeface="Times New Roman" panose="02020603050405020304" pitchFamily="18" charset="0"/>
                <a:cs typeface="Times New Roman" panose="02020603050405020304" pitchFamily="18" charset="0"/>
              </a:rPr>
              <a:t>, making it less practical for students who rely on mobile devices.</a:t>
            </a:r>
          </a:p>
          <a:p>
            <a:pPr marL="0" indent="0" algn="just">
              <a:buNone/>
            </a:pPr>
            <a:r>
              <a:rPr lang="en-US" sz="1900" b="1" u="sng" dirty="0">
                <a:latin typeface="Times New Roman" panose="02020603050405020304" pitchFamily="18" charset="0"/>
                <a:cs typeface="Times New Roman" panose="02020603050405020304" pitchFamily="18" charset="0"/>
              </a:rPr>
              <a:t>Di Lu and Xi Wang (2019)</a:t>
            </a:r>
            <a:r>
              <a:rPr lang="en-US" sz="1900" u="sng" dirty="0">
                <a:latin typeface="Times New Roman" panose="02020603050405020304" pitchFamily="18" charset="0"/>
                <a:cs typeface="Times New Roman" panose="02020603050405020304" pitchFamily="18" charset="0"/>
              </a:rPr>
              <a:t>:</a:t>
            </a:r>
          </a:p>
          <a:p>
            <a:pPr marL="0" indent="0" algn="just">
              <a:buNone/>
            </a:pPr>
            <a:r>
              <a:rPr lang="en-US" sz="1900" dirty="0">
                <a:latin typeface="Times New Roman" panose="02020603050405020304" pitchFamily="18" charset="0"/>
                <a:cs typeface="Times New Roman" panose="02020603050405020304" pitchFamily="18" charset="0"/>
              </a:rPr>
              <a:t>  - Developed a system using </a:t>
            </a:r>
            <a:r>
              <a:rPr lang="en-US" sz="1900" b="1" dirty="0">
                <a:latin typeface="Times New Roman" panose="02020603050405020304" pitchFamily="18" charset="0"/>
                <a:cs typeface="Times New Roman" panose="02020603050405020304" pitchFamily="18" charset="0"/>
              </a:rPr>
              <a:t>Struts, Spring, Hibernate</a:t>
            </a:r>
            <a:r>
              <a:rPr lang="en-US" sz="1900" dirty="0">
                <a:latin typeface="Times New Roman" panose="02020603050405020304" pitchFamily="18" charset="0"/>
                <a:cs typeface="Times New Roman" panose="02020603050405020304" pitchFamily="18" charset="0"/>
              </a:rPr>
              <a:t>, and a Browser/Server (B/S) structure.</a:t>
            </a:r>
          </a:p>
          <a:p>
            <a:pPr marL="0" indent="0" algn="just">
              <a:buNone/>
            </a:pPr>
            <a:r>
              <a:rPr lang="en-US" sz="1900" dirty="0">
                <a:latin typeface="Times New Roman" panose="02020603050405020304" pitchFamily="18" charset="0"/>
                <a:cs typeface="Times New Roman" panose="02020603050405020304" pitchFamily="18" charset="0"/>
              </a:rPr>
              <a:t>  - Supports document uploads and printing but </a:t>
            </a:r>
            <a:r>
              <a:rPr lang="en-US" sz="1900" b="1" dirty="0">
                <a:latin typeface="Times New Roman" panose="02020603050405020304" pitchFamily="18" charset="0"/>
                <a:cs typeface="Times New Roman" panose="02020603050405020304" pitchFamily="18" charset="0"/>
              </a:rPr>
              <a:t>lacks a payment system</a:t>
            </a:r>
            <a:r>
              <a:rPr lang="en-US" sz="1900" dirty="0">
                <a:latin typeface="Times New Roman" panose="02020603050405020304" pitchFamily="18" charset="0"/>
                <a:cs typeface="Times New Roman" panose="02020603050405020304" pitchFamily="18" charset="0"/>
              </a:rPr>
              <a:t>, requiring manual payments.</a:t>
            </a:r>
          </a:p>
          <a:p>
            <a:pPr marL="0" indent="0" algn="just">
              <a:buNone/>
            </a:pPr>
            <a:r>
              <a:rPr lang="en-US" sz="1900" dirty="0">
                <a:latin typeface="Times New Roman" panose="02020603050405020304" pitchFamily="18" charset="0"/>
                <a:cs typeface="Times New Roman" panose="02020603050405020304" pitchFamily="18" charset="0"/>
              </a:rPr>
              <a:t>  - This limits the system’s potential for a fully automated solution.</a:t>
            </a: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5986E9-3273-1763-32FA-8A0EF38DF3B2}"/>
              </a:ext>
            </a:extLst>
          </p:cNvPr>
          <p:cNvSpPr txBox="1"/>
          <p:nvPr/>
        </p:nvSpPr>
        <p:spPr>
          <a:xfrm>
            <a:off x="794657" y="1146630"/>
            <a:ext cx="10602685" cy="5062924"/>
          </a:xfrm>
          <a:prstGeom prst="rect">
            <a:avLst/>
          </a:prstGeom>
          <a:noFill/>
        </p:spPr>
        <p:txBody>
          <a:bodyPr wrap="square" rtlCol="0">
            <a:spAutoFit/>
          </a:bodyPr>
          <a:lstStyle/>
          <a:p>
            <a:pPr algn="just"/>
            <a:r>
              <a:rPr lang="en-US" sz="1900" b="1" u="sng" dirty="0">
                <a:latin typeface="Times New Roman" panose="02020603050405020304" pitchFamily="18" charset="0"/>
                <a:cs typeface="Times New Roman" panose="02020603050405020304" pitchFamily="18" charset="0"/>
              </a:rPr>
              <a:t>Yanto </a:t>
            </a:r>
            <a:r>
              <a:rPr lang="en-US" sz="1900" b="1" u="sng" dirty="0" err="1">
                <a:latin typeface="Times New Roman" panose="02020603050405020304" pitchFamily="18" charset="0"/>
                <a:cs typeface="Times New Roman" panose="02020603050405020304" pitchFamily="18" charset="0"/>
              </a:rPr>
              <a:t>Hermawan</a:t>
            </a:r>
            <a:r>
              <a:rPr lang="en-US" sz="1900" b="1" u="sng" dirty="0">
                <a:latin typeface="Times New Roman" panose="02020603050405020304" pitchFamily="18" charset="0"/>
                <a:cs typeface="Times New Roman" panose="02020603050405020304" pitchFamily="18" charset="0"/>
              </a:rPr>
              <a:t> and </a:t>
            </a:r>
            <a:r>
              <a:rPr lang="en-US" sz="1900" b="1" u="sng" dirty="0" err="1">
                <a:latin typeface="Times New Roman" panose="02020603050405020304" pitchFamily="18" charset="0"/>
                <a:cs typeface="Times New Roman" panose="02020603050405020304" pitchFamily="18" charset="0"/>
              </a:rPr>
              <a:t>Mochammad</a:t>
            </a:r>
            <a:r>
              <a:rPr lang="en-US" sz="1900" b="1" u="sng" dirty="0">
                <a:latin typeface="Times New Roman" panose="02020603050405020304" pitchFamily="18" charset="0"/>
                <a:cs typeface="Times New Roman" panose="02020603050405020304" pitchFamily="18" charset="0"/>
              </a:rPr>
              <a:t> </a:t>
            </a:r>
            <a:r>
              <a:rPr lang="en-US" sz="1900" b="1" u="sng" dirty="0" err="1">
                <a:latin typeface="Times New Roman" panose="02020603050405020304" pitchFamily="18" charset="0"/>
                <a:cs typeface="Times New Roman" panose="02020603050405020304" pitchFamily="18" charset="0"/>
              </a:rPr>
              <a:t>Rizky</a:t>
            </a:r>
            <a:r>
              <a:rPr lang="en-US" sz="1900" b="1" u="sng" dirty="0">
                <a:latin typeface="Times New Roman" panose="02020603050405020304" pitchFamily="18" charset="0"/>
                <a:cs typeface="Times New Roman" panose="02020603050405020304" pitchFamily="18" charset="0"/>
              </a:rPr>
              <a:t> Son Adi Nugroho (2023)</a:t>
            </a:r>
            <a:r>
              <a:rPr lang="en-US" sz="1900" u="sng" dirty="0">
                <a:latin typeface="Times New Roman" panose="02020603050405020304" pitchFamily="18" charset="0"/>
                <a:cs typeface="Times New Roman" panose="02020603050405020304" pitchFamily="18" charset="0"/>
              </a:rPr>
              <a:t>:</a:t>
            </a:r>
          </a:p>
          <a:p>
            <a:pPr algn="just"/>
            <a:r>
              <a:rPr lang="en-US" sz="1900" dirty="0">
                <a:latin typeface="Times New Roman" panose="02020603050405020304" pitchFamily="18" charset="0"/>
                <a:cs typeface="Times New Roman" panose="02020603050405020304" pitchFamily="18" charset="0"/>
              </a:rPr>
              <a:t>  - Created a website focused on printing marketing materials like brochures and pamphlets.</a:t>
            </a:r>
          </a:p>
          <a:p>
            <a:pPr algn="just"/>
            <a:r>
              <a:rPr lang="en-US" sz="1900" dirty="0">
                <a:latin typeface="Times New Roman" panose="02020603050405020304" pitchFamily="18" charset="0"/>
                <a:cs typeface="Times New Roman" panose="02020603050405020304" pitchFamily="18" charset="0"/>
              </a:rPr>
              <a:t>  - The system does not support </a:t>
            </a:r>
            <a:r>
              <a:rPr lang="en-US" sz="1900" b="1" dirty="0">
                <a:latin typeface="Times New Roman" panose="02020603050405020304" pitchFamily="18" charset="0"/>
                <a:cs typeface="Times New Roman" panose="02020603050405020304" pitchFamily="18" charset="0"/>
              </a:rPr>
              <a:t>basic document printing</a:t>
            </a:r>
            <a:r>
              <a:rPr lang="en-US" sz="1900" dirty="0">
                <a:latin typeface="Times New Roman" panose="02020603050405020304" pitchFamily="18" charset="0"/>
                <a:cs typeface="Times New Roman" panose="02020603050405020304" pitchFamily="18" charset="0"/>
              </a:rPr>
              <a:t>, making it less suitable for educational institutions.</a:t>
            </a:r>
          </a:p>
          <a:p>
            <a:pPr algn="just"/>
            <a:r>
              <a:rPr lang="en-US" sz="1900" dirty="0">
                <a:latin typeface="Times New Roman" panose="02020603050405020304" pitchFamily="18" charset="0"/>
                <a:cs typeface="Times New Roman" panose="02020603050405020304" pitchFamily="18" charset="0"/>
              </a:rPr>
              <a:t>  - Better suited for commercial users, not for students in need of academic document printing.</a:t>
            </a:r>
          </a:p>
          <a:p>
            <a:pPr algn="just"/>
            <a:r>
              <a:rPr lang="en-US" sz="1900" b="1" u="sng" dirty="0">
                <a:latin typeface="Times New Roman" panose="02020603050405020304" pitchFamily="18" charset="0"/>
                <a:cs typeface="Times New Roman" panose="02020603050405020304" pitchFamily="18" charset="0"/>
              </a:rPr>
              <a:t>Richard Joseph and Suren </a:t>
            </a:r>
            <a:r>
              <a:rPr lang="en-US" sz="1900" b="1" u="sng" dirty="0" err="1">
                <a:latin typeface="Times New Roman" panose="02020603050405020304" pitchFamily="18" charset="0"/>
                <a:cs typeface="Times New Roman" panose="02020603050405020304" pitchFamily="18" charset="0"/>
              </a:rPr>
              <a:t>Sughand</a:t>
            </a:r>
            <a:r>
              <a:rPr lang="en-US" sz="1900" b="1" u="sng" dirty="0">
                <a:latin typeface="Times New Roman" panose="02020603050405020304" pitchFamily="18" charset="0"/>
                <a:cs typeface="Times New Roman" panose="02020603050405020304" pitchFamily="18" charset="0"/>
              </a:rPr>
              <a:t> (2019)</a:t>
            </a:r>
            <a:r>
              <a:rPr lang="en-US" sz="1900" u="sng" dirty="0">
                <a:latin typeface="Times New Roman" panose="02020603050405020304" pitchFamily="18" charset="0"/>
                <a:cs typeface="Times New Roman" panose="02020603050405020304" pitchFamily="18" charset="0"/>
              </a:rPr>
              <a:t>:</a:t>
            </a:r>
          </a:p>
          <a:p>
            <a:pPr algn="just"/>
            <a:r>
              <a:rPr lang="en-US" sz="1900" dirty="0">
                <a:latin typeface="Times New Roman" panose="02020603050405020304" pitchFamily="18" charset="0"/>
                <a:cs typeface="Times New Roman" panose="02020603050405020304" pitchFamily="18" charset="0"/>
              </a:rPr>
              <a:t>  - Developed a smart printing application using the </a:t>
            </a:r>
            <a:r>
              <a:rPr lang="en-US" sz="1900" b="1" dirty="0">
                <a:latin typeface="Times New Roman" panose="02020603050405020304" pitchFamily="18" charset="0"/>
                <a:cs typeface="Times New Roman" panose="02020603050405020304" pitchFamily="18" charset="0"/>
              </a:rPr>
              <a:t>Particle Swarm Optimization (PSO) algorithm</a:t>
            </a:r>
            <a:r>
              <a:rPr lang="en-US" sz="1900" dirty="0">
                <a:latin typeface="Times New Roman" panose="02020603050405020304" pitchFamily="18" charset="0"/>
                <a:cs typeface="Times New Roman" panose="02020603050405020304" pitchFamily="18" charset="0"/>
              </a:rPr>
              <a:t> to optimize user activity.</a:t>
            </a:r>
          </a:p>
          <a:p>
            <a:pPr algn="just"/>
            <a:r>
              <a:rPr lang="en-US" sz="1900" dirty="0">
                <a:latin typeface="Times New Roman" panose="02020603050405020304" pitchFamily="18" charset="0"/>
                <a:cs typeface="Times New Roman" panose="02020603050405020304" pitchFamily="18" charset="0"/>
              </a:rPr>
              <a:t>  - The system lacks an </a:t>
            </a:r>
            <a:r>
              <a:rPr lang="en-US" sz="1900" b="1" dirty="0">
                <a:latin typeface="Times New Roman" panose="02020603050405020304" pitchFamily="18" charset="0"/>
                <a:cs typeface="Times New Roman" panose="02020603050405020304" pitchFamily="18" charset="0"/>
              </a:rPr>
              <a:t>integrated payment gateway</a:t>
            </a:r>
            <a:r>
              <a:rPr lang="en-US" sz="1900" dirty="0">
                <a:latin typeface="Times New Roman" panose="02020603050405020304" pitchFamily="18" charset="0"/>
                <a:cs typeface="Times New Roman" panose="02020603050405020304" pitchFamily="18" charset="0"/>
              </a:rPr>
              <a:t> and </a:t>
            </a:r>
            <a:r>
              <a:rPr lang="en-US" sz="1900" b="1" dirty="0">
                <a:latin typeface="Times New Roman" panose="02020603050405020304" pitchFamily="18" charset="0"/>
                <a:cs typeface="Times New Roman" panose="02020603050405020304" pitchFamily="18" charset="0"/>
              </a:rPr>
              <a:t>queue transparency</a:t>
            </a:r>
            <a:r>
              <a:rPr lang="en-US" sz="1900" dirty="0">
                <a:latin typeface="Times New Roman" panose="02020603050405020304" pitchFamily="18" charset="0"/>
                <a:cs typeface="Times New Roman" panose="02020603050405020304" pitchFamily="18" charset="0"/>
              </a:rPr>
              <a:t> for print jobs.</a:t>
            </a:r>
          </a:p>
          <a:p>
            <a:pPr algn="just"/>
            <a:r>
              <a:rPr lang="en-US" sz="1900" dirty="0">
                <a:latin typeface="Times New Roman" panose="02020603050405020304" pitchFamily="18" charset="0"/>
                <a:cs typeface="Times New Roman" panose="02020603050405020304" pitchFamily="18" charset="0"/>
              </a:rPr>
              <a:t>  - Absence of secure payment options and queue management reduces efficiency in busy environments like universities.</a:t>
            </a:r>
          </a:p>
          <a:p>
            <a:pPr algn="just"/>
            <a:r>
              <a:rPr lang="en-US" sz="1900" b="1" u="sng" dirty="0" err="1">
                <a:latin typeface="Times New Roman" panose="02020603050405020304" pitchFamily="18" charset="0"/>
                <a:cs typeface="Times New Roman" panose="02020603050405020304" pitchFamily="18" charset="0"/>
              </a:rPr>
              <a:t>Thivya</a:t>
            </a:r>
            <a:r>
              <a:rPr lang="en-US" sz="1900" b="1" u="sng" dirty="0">
                <a:latin typeface="Times New Roman" panose="02020603050405020304" pitchFamily="18" charset="0"/>
                <a:cs typeface="Times New Roman" panose="02020603050405020304" pitchFamily="18" charset="0"/>
              </a:rPr>
              <a:t> </a:t>
            </a:r>
            <a:r>
              <a:rPr lang="en-US" sz="1900" b="1" u="sng" dirty="0" err="1">
                <a:latin typeface="Times New Roman" panose="02020603050405020304" pitchFamily="18" charset="0"/>
                <a:cs typeface="Times New Roman" panose="02020603050405020304" pitchFamily="18" charset="0"/>
              </a:rPr>
              <a:t>Tamilareson</a:t>
            </a:r>
            <a:r>
              <a:rPr lang="en-US" sz="1900" b="1" u="sng" dirty="0">
                <a:latin typeface="Times New Roman" panose="02020603050405020304" pitchFamily="18" charset="0"/>
                <a:cs typeface="Times New Roman" panose="02020603050405020304" pitchFamily="18" charset="0"/>
              </a:rPr>
              <a:t> and </a:t>
            </a:r>
            <a:r>
              <a:rPr lang="en-US" sz="1900" b="1" u="sng" dirty="0" err="1">
                <a:latin typeface="Times New Roman" panose="02020603050405020304" pitchFamily="18" charset="0"/>
                <a:cs typeface="Times New Roman" panose="02020603050405020304" pitchFamily="18" charset="0"/>
              </a:rPr>
              <a:t>Noryusliza</a:t>
            </a:r>
            <a:r>
              <a:rPr lang="en-US" sz="1900" b="1" u="sng" dirty="0">
                <a:latin typeface="Times New Roman" panose="02020603050405020304" pitchFamily="18" charset="0"/>
                <a:cs typeface="Times New Roman" panose="02020603050405020304" pitchFamily="18" charset="0"/>
              </a:rPr>
              <a:t> Abdullah (2020)</a:t>
            </a:r>
            <a:r>
              <a:rPr lang="en-US" sz="1900" u="sng" dirty="0">
                <a:latin typeface="Times New Roman" panose="02020603050405020304" pitchFamily="18" charset="0"/>
                <a:cs typeface="Times New Roman" panose="02020603050405020304" pitchFamily="18" charset="0"/>
              </a:rPr>
              <a:t>:</a:t>
            </a:r>
          </a:p>
          <a:p>
            <a:pPr algn="just"/>
            <a:r>
              <a:rPr lang="en-US" sz="1900" dirty="0">
                <a:latin typeface="Times New Roman" panose="02020603050405020304" pitchFamily="18" charset="0"/>
                <a:cs typeface="Times New Roman" panose="02020603050405020304" pitchFamily="18" charset="0"/>
              </a:rPr>
              <a:t>  - Developed a web application for bulk print services such as flyers and leaflets.</a:t>
            </a:r>
          </a:p>
          <a:p>
            <a:pPr algn="just"/>
            <a:r>
              <a:rPr lang="en-US" sz="1900" dirty="0">
                <a:latin typeface="Times New Roman" panose="02020603050405020304" pitchFamily="18" charset="0"/>
                <a:cs typeface="Times New Roman" panose="02020603050405020304" pitchFamily="18" charset="0"/>
              </a:rPr>
              <a:t>  - The system does not support </a:t>
            </a:r>
            <a:r>
              <a:rPr lang="en-US" sz="1900" b="1" dirty="0">
                <a:latin typeface="Times New Roman" panose="02020603050405020304" pitchFamily="18" charset="0"/>
                <a:cs typeface="Times New Roman" panose="02020603050405020304" pitchFamily="18" charset="0"/>
              </a:rPr>
              <a:t>academic document printing</a:t>
            </a:r>
            <a:r>
              <a:rPr lang="en-US" sz="1900" dirty="0">
                <a:latin typeface="Times New Roman" panose="02020603050405020304" pitchFamily="18" charset="0"/>
                <a:cs typeface="Times New Roman" panose="02020603050405020304" pitchFamily="18" charset="0"/>
              </a:rPr>
              <a:t>, which is critical for students.</a:t>
            </a:r>
          </a:p>
          <a:p>
            <a:pPr algn="just"/>
            <a:r>
              <a:rPr lang="en-US" sz="1900" dirty="0">
                <a:latin typeface="Times New Roman" panose="02020603050405020304" pitchFamily="18" charset="0"/>
                <a:cs typeface="Times New Roman" panose="02020603050405020304" pitchFamily="18" charset="0"/>
              </a:rPr>
              <a:t>  - More suitable for marketing-related print orders, with limited relevance in a university setting.</a:t>
            </a:r>
          </a:p>
          <a:p>
            <a:pPr algn="just"/>
            <a:endParaRPr lang="en-US" sz="1900" dirty="0">
              <a:latin typeface="Times New Roman" panose="02020603050405020304" pitchFamily="18" charset="0"/>
              <a:cs typeface="Times New Roman" panose="02020603050405020304" pitchFamily="18" charset="0"/>
            </a:endParaRPr>
          </a:p>
          <a:p>
            <a:pPr algn="just"/>
            <a:endParaRPr lang="en-IN" sz="1900" dirty="0"/>
          </a:p>
        </p:txBody>
      </p:sp>
      <p:sp>
        <p:nvSpPr>
          <p:cNvPr id="4" name="TextBox 3">
            <a:extLst>
              <a:ext uri="{FF2B5EF4-FFF2-40B4-BE49-F238E27FC236}">
                <a16:creationId xmlns:a16="http://schemas.microsoft.com/office/drawing/2014/main" id="{D2FA98F5-68D9-1AE9-931E-658C1B3A21AC}"/>
              </a:ext>
            </a:extLst>
          </p:cNvPr>
          <p:cNvSpPr txBox="1"/>
          <p:nvPr/>
        </p:nvSpPr>
        <p:spPr>
          <a:xfrm>
            <a:off x="718458" y="279114"/>
            <a:ext cx="6096000" cy="523220"/>
          </a:xfrm>
          <a:prstGeom prst="rect">
            <a:avLst/>
          </a:prstGeom>
          <a:noFill/>
        </p:spPr>
        <p:txBody>
          <a:bodyPr wrap="square">
            <a:spAutoFit/>
          </a:bodyPr>
          <a:lstStyle/>
          <a:p>
            <a:r>
              <a:rPr lang="en-GB" sz="2800" b="1" dirty="0">
                <a:solidFill>
                  <a:srgbClr val="17375E"/>
                </a:solidFill>
                <a:latin typeface="Verdana" panose="020B0604030504040204" pitchFamily="34" charset="0"/>
                <a:ea typeface="Verdana" panose="020B0604030504040204" pitchFamily="34" charset="0"/>
              </a:rPr>
              <a:t>Literature Review</a:t>
            </a:r>
            <a:endParaRPr lang="en-IN" sz="2800" b="1" dirty="0">
              <a:solidFill>
                <a:srgbClr val="17375E"/>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70257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08A807-0CE7-5774-4289-93E059135D3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DA3EDD6-4CC1-AFAC-EA7E-17606D77B2BA}"/>
              </a:ext>
            </a:extLst>
          </p:cNvPr>
          <p:cNvSpPr txBox="1"/>
          <p:nvPr/>
        </p:nvSpPr>
        <p:spPr>
          <a:xfrm>
            <a:off x="718458" y="279114"/>
            <a:ext cx="6096000" cy="523220"/>
          </a:xfrm>
          <a:prstGeom prst="rect">
            <a:avLst/>
          </a:prstGeom>
          <a:noFill/>
        </p:spPr>
        <p:txBody>
          <a:bodyPr wrap="square">
            <a:spAutoFit/>
          </a:bodyPr>
          <a:lstStyle/>
          <a:p>
            <a:r>
              <a:rPr lang="en-GB" sz="2800" b="1" dirty="0">
                <a:solidFill>
                  <a:srgbClr val="17375E"/>
                </a:solidFill>
                <a:latin typeface="Verdana" panose="020B0604030504040204" pitchFamily="34" charset="0"/>
                <a:ea typeface="Verdana" panose="020B0604030504040204" pitchFamily="34" charset="0"/>
              </a:rPr>
              <a:t>Research Gaps Identified</a:t>
            </a:r>
            <a:endParaRPr lang="en-IN" sz="2800" b="1" dirty="0">
              <a:solidFill>
                <a:srgbClr val="17375E"/>
              </a:solidFill>
              <a:latin typeface="Verdana" panose="020B0604030504040204" pitchFamily="34" charset="0"/>
              <a:ea typeface="Verdana" panose="020B0604030504040204" pitchFamily="34" charset="0"/>
            </a:endParaRPr>
          </a:p>
        </p:txBody>
      </p:sp>
      <p:sp>
        <p:nvSpPr>
          <p:cNvPr id="6" name="TextBox 5">
            <a:extLst>
              <a:ext uri="{FF2B5EF4-FFF2-40B4-BE49-F238E27FC236}">
                <a16:creationId xmlns:a16="http://schemas.microsoft.com/office/drawing/2014/main" id="{2DEF151A-1829-BB60-C33C-49E610398C83}"/>
              </a:ext>
            </a:extLst>
          </p:cNvPr>
          <p:cNvSpPr txBox="1"/>
          <p:nvPr/>
        </p:nvSpPr>
        <p:spPr>
          <a:xfrm>
            <a:off x="818147" y="1215189"/>
            <a:ext cx="10768264" cy="4475748"/>
          </a:xfrm>
          <a:prstGeom prst="rect">
            <a:avLst/>
          </a:prstGeom>
          <a:noFill/>
        </p:spPr>
        <p:txBody>
          <a:bodyPr wrap="square" rtlCol="0">
            <a:spAutoFit/>
          </a:bodyPr>
          <a:lstStyle/>
          <a:p>
            <a:pPr marL="342900" marR="0" lvl="0" indent="-342900">
              <a:lnSpc>
                <a:spcPct val="107000"/>
              </a:lnSpc>
              <a:buFont typeface="Arial" panose="020B0604020202020204" pitchFamily="34" charset="0"/>
              <a:buChar char="•"/>
            </a:pPr>
            <a:r>
              <a:rPr lang="en-US" sz="1900" b="1" kern="100" dirty="0">
                <a:effectLst/>
                <a:latin typeface="Times New Roman" panose="02020603050405020304" pitchFamily="18" charset="0"/>
                <a:ea typeface="Calibri" panose="020F0502020204030204" pitchFamily="34" charset="0"/>
                <a:cs typeface="Times New Roman" panose="02020603050405020304" pitchFamily="18" charset="0"/>
              </a:rPr>
              <a:t>Lack of Digital Solutions for Document Printing Services :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nSpc>
                <a:spcPct val="107000"/>
              </a:lnSpc>
              <a:buFont typeface="Courier New" panose="02070309020205020404" pitchFamily="49" charset="0"/>
              <a:buChar char="o"/>
            </a:pPr>
            <a:r>
              <a:rPr lang="en-US" sz="1900" kern="100" dirty="0">
                <a:effectLst/>
                <a:latin typeface="Times New Roman" panose="02020603050405020304" pitchFamily="18" charset="0"/>
                <a:ea typeface="Calibri" panose="020F0502020204030204" pitchFamily="34" charset="0"/>
                <a:cs typeface="Times New Roman" panose="02020603050405020304" pitchFamily="18" charset="0"/>
              </a:rPr>
              <a:t>Limited or no platforms exist for managing document printing and xerox services efficiently in busy areas like universities.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nSpc>
                <a:spcPct val="107000"/>
              </a:lnSpc>
              <a:buFont typeface="Courier New" panose="02070309020205020404" pitchFamily="49" charset="0"/>
              <a:buChar char="o"/>
            </a:pPr>
            <a:r>
              <a:rPr lang="en-US" sz="1900" kern="100" dirty="0">
                <a:effectLst/>
                <a:latin typeface="Times New Roman" panose="02020603050405020304" pitchFamily="18" charset="0"/>
                <a:ea typeface="Calibri" panose="020F0502020204030204" pitchFamily="34" charset="0"/>
                <a:cs typeface="Times New Roman" panose="02020603050405020304" pitchFamily="18" charset="0"/>
              </a:rPr>
              <a:t>Absence of an integrated system to streamline the process from document submission to collection.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pPr>
            <a:r>
              <a:rPr lang="en-IN" sz="19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buFont typeface="Arial" panose="020B0604020202020204" pitchFamily="34" charset="0"/>
              <a:buChar char="•"/>
            </a:pPr>
            <a:r>
              <a:rPr lang="en-US" sz="1900" b="1" kern="100" dirty="0">
                <a:effectLst/>
                <a:latin typeface="Times New Roman" panose="02020603050405020304" pitchFamily="18" charset="0"/>
                <a:ea typeface="Calibri" panose="020F0502020204030204" pitchFamily="34" charset="0"/>
                <a:cs typeface="Times New Roman" panose="02020603050405020304" pitchFamily="18" charset="0"/>
              </a:rPr>
              <a:t>Inefficient Queue Management :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nSpc>
                <a:spcPct val="107000"/>
              </a:lnSpc>
              <a:buFont typeface="Courier New" panose="02070309020205020404" pitchFamily="49" charset="0"/>
              <a:buChar char="o"/>
            </a:pPr>
            <a:r>
              <a:rPr lang="en-US" sz="1900" kern="100" dirty="0">
                <a:effectLst/>
                <a:latin typeface="Times New Roman" panose="02020603050405020304" pitchFamily="18" charset="0"/>
                <a:ea typeface="Calibri" panose="020F0502020204030204" pitchFamily="34" charset="0"/>
                <a:cs typeface="Times New Roman" panose="02020603050405020304" pitchFamily="18" charset="0"/>
              </a:rPr>
              <a:t>Traditional xerox shops struggle with handling large crowds, leading to longer waiting times and customer dissatisfaction.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nSpc>
                <a:spcPct val="107000"/>
              </a:lnSpc>
              <a:buFont typeface="Courier New" panose="02070309020205020404" pitchFamily="49" charset="0"/>
              <a:buChar char="o"/>
            </a:pPr>
            <a:r>
              <a:rPr lang="en-US" sz="1900" kern="100" dirty="0">
                <a:effectLst/>
                <a:latin typeface="Times New Roman" panose="02020603050405020304" pitchFamily="18" charset="0"/>
                <a:ea typeface="Calibri" panose="020F0502020204030204" pitchFamily="34" charset="0"/>
                <a:cs typeface="Times New Roman" panose="02020603050405020304" pitchFamily="18" charset="0"/>
              </a:rPr>
              <a:t>Lack of real-time order tracking increases frustration among customers.</a:t>
            </a: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nSpc>
                <a:spcPct val="107000"/>
              </a:lnSpc>
              <a:buFont typeface="Arial" panose="020B0604020202020204" pitchFamily="34" charset="0"/>
              <a:buChar char="•"/>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buFont typeface="Arial" panose="020B0604020202020204" pitchFamily="34" charset="0"/>
              <a:buChar char="•"/>
            </a:pPr>
            <a:r>
              <a:rPr lang="en-US" sz="1900" b="1" kern="100" dirty="0">
                <a:effectLst/>
                <a:latin typeface="Times New Roman" panose="02020603050405020304" pitchFamily="18" charset="0"/>
                <a:ea typeface="Calibri" panose="020F0502020204030204" pitchFamily="34" charset="0"/>
                <a:cs typeface="Times New Roman" panose="02020603050405020304" pitchFamily="18" charset="0"/>
              </a:rPr>
              <a:t>Limited Payment Options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nSpc>
                <a:spcPct val="107000"/>
              </a:lnSpc>
              <a:buFont typeface="Courier New" panose="02070309020205020404" pitchFamily="49" charset="0"/>
              <a:buChar char="o"/>
            </a:pPr>
            <a:r>
              <a:rPr lang="en-US" sz="1900" kern="100" dirty="0">
                <a:effectLst/>
                <a:latin typeface="Times New Roman" panose="02020603050405020304" pitchFamily="18" charset="0"/>
                <a:ea typeface="Calibri" panose="020F0502020204030204" pitchFamily="34" charset="0"/>
                <a:cs typeface="Times New Roman" panose="02020603050405020304" pitchFamily="18" charset="0"/>
              </a:rPr>
              <a:t>Most xerox shops rely on cash-based transactions, creating inconvenience for customers preferring digital payment methods.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nSpc>
                <a:spcPct val="107000"/>
              </a:lnSpc>
              <a:spcAft>
                <a:spcPts val="800"/>
              </a:spcAft>
              <a:buFont typeface="Courier New" panose="02070309020205020404" pitchFamily="49" charset="0"/>
              <a:buChar char="o"/>
            </a:pPr>
            <a:r>
              <a:rPr lang="en-US" sz="1900" kern="100" dirty="0">
                <a:effectLst/>
                <a:latin typeface="Times New Roman" panose="02020603050405020304" pitchFamily="18" charset="0"/>
                <a:ea typeface="Calibri" panose="020F0502020204030204" pitchFamily="34" charset="0"/>
                <a:cs typeface="Times New Roman" panose="02020603050405020304" pitchFamily="18" charset="0"/>
              </a:rPr>
              <a:t>No seamless integration of payment gateways into the current process.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4278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9D1EA0-7C44-71E7-1A05-049AE0621F8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D5CC036-2AE3-CCF9-7E05-23DC8EA5DEA6}"/>
              </a:ext>
            </a:extLst>
          </p:cNvPr>
          <p:cNvSpPr txBox="1"/>
          <p:nvPr/>
        </p:nvSpPr>
        <p:spPr>
          <a:xfrm>
            <a:off x="718458" y="279114"/>
            <a:ext cx="6096000" cy="523220"/>
          </a:xfrm>
          <a:prstGeom prst="rect">
            <a:avLst/>
          </a:prstGeom>
          <a:noFill/>
        </p:spPr>
        <p:txBody>
          <a:bodyPr wrap="square">
            <a:spAutoFit/>
          </a:bodyPr>
          <a:lstStyle/>
          <a:p>
            <a:r>
              <a:rPr lang="en-GB" sz="2800" b="1" dirty="0">
                <a:solidFill>
                  <a:srgbClr val="17375E"/>
                </a:solidFill>
                <a:latin typeface="Verdana" panose="020B0604030504040204" pitchFamily="34" charset="0"/>
                <a:ea typeface="Verdana" panose="020B0604030504040204" pitchFamily="34" charset="0"/>
              </a:rPr>
              <a:t>Research Gaps Identified</a:t>
            </a:r>
            <a:endParaRPr lang="en-IN" sz="2800" b="1" dirty="0">
              <a:solidFill>
                <a:srgbClr val="17375E"/>
              </a:solidFill>
              <a:latin typeface="Verdana" panose="020B0604030504040204" pitchFamily="34" charset="0"/>
              <a:ea typeface="Verdana" panose="020B0604030504040204" pitchFamily="34" charset="0"/>
            </a:endParaRPr>
          </a:p>
        </p:txBody>
      </p:sp>
      <p:sp>
        <p:nvSpPr>
          <p:cNvPr id="6" name="TextBox 5">
            <a:extLst>
              <a:ext uri="{FF2B5EF4-FFF2-40B4-BE49-F238E27FC236}">
                <a16:creationId xmlns:a16="http://schemas.microsoft.com/office/drawing/2014/main" id="{09B68E48-8FCB-0C55-D8F8-83272FD15037}"/>
              </a:ext>
            </a:extLst>
          </p:cNvPr>
          <p:cNvSpPr txBox="1"/>
          <p:nvPr/>
        </p:nvSpPr>
        <p:spPr>
          <a:xfrm>
            <a:off x="818147" y="1215189"/>
            <a:ext cx="10527632" cy="4295984"/>
          </a:xfrm>
          <a:prstGeom prst="rect">
            <a:avLst/>
          </a:prstGeom>
          <a:noFill/>
        </p:spPr>
        <p:txBody>
          <a:bodyPr wrap="square" rtlCol="0">
            <a:spAutoFit/>
          </a:bodyPr>
          <a:lstStyle/>
          <a:p>
            <a:pPr marL="342900" marR="0" lvl="0" indent="-342900">
              <a:lnSpc>
                <a:spcPct val="107000"/>
              </a:lnSpc>
              <a:buFont typeface="Arial" panose="020B0604020202020204" pitchFamily="34" charset="0"/>
              <a:buChar char="•"/>
            </a:pPr>
            <a:r>
              <a:rPr lang="en-US" sz="1900" b="1" kern="100" dirty="0">
                <a:effectLst/>
                <a:latin typeface="Times New Roman" panose="02020603050405020304" pitchFamily="18" charset="0"/>
                <a:ea typeface="Calibri" panose="020F0502020204030204" pitchFamily="34" charset="0"/>
                <a:cs typeface="Times New Roman" panose="02020603050405020304" pitchFamily="18" charset="0"/>
              </a:rPr>
              <a:t>Unorganized Workflow for Shop Owners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nSpc>
                <a:spcPct val="107000"/>
              </a:lnSpc>
              <a:buFont typeface="Courier New" panose="02070309020205020404" pitchFamily="49" charset="0"/>
              <a:buChar char="o"/>
            </a:pPr>
            <a:r>
              <a:rPr lang="en-US" sz="1900" kern="100" dirty="0">
                <a:effectLst/>
                <a:latin typeface="Times New Roman" panose="02020603050405020304" pitchFamily="18" charset="0"/>
                <a:ea typeface="Calibri" panose="020F0502020204030204" pitchFamily="34" charset="0"/>
                <a:cs typeface="Times New Roman" panose="02020603050405020304" pitchFamily="18" charset="0"/>
              </a:rPr>
              <a:t>Shop owners face challenges in managing multiple orders, prioritizing tasks, and tracking the status of each job.</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nSpc>
                <a:spcPct val="107000"/>
              </a:lnSpc>
              <a:buFont typeface="Courier New" panose="02070309020205020404" pitchFamily="49" charset="0"/>
              <a:buChar char="o"/>
            </a:pPr>
            <a:r>
              <a:rPr lang="en-US" sz="1900" kern="100" dirty="0">
                <a:effectLst/>
                <a:latin typeface="Times New Roman" panose="02020603050405020304" pitchFamily="18" charset="0"/>
                <a:ea typeface="Calibri" panose="020F0502020204030204" pitchFamily="34" charset="0"/>
                <a:cs typeface="Times New Roman" panose="02020603050405020304" pitchFamily="18" charset="0"/>
              </a:rPr>
              <a:t>Manual processes result in inefficiency and errors.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257300" marR="0" indent="-342900">
              <a:lnSpc>
                <a:spcPct val="107000"/>
              </a:lnSpc>
              <a:buFont typeface="Arial" panose="020B0604020202020204" pitchFamily="34" charset="0"/>
              <a:buChar char="•"/>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buFont typeface="Arial" panose="020B0604020202020204" pitchFamily="34" charset="0"/>
              <a:buChar char="•"/>
            </a:pPr>
            <a:r>
              <a:rPr lang="en-US" sz="1900" b="1" kern="100" dirty="0">
                <a:effectLst/>
                <a:latin typeface="Times New Roman" panose="02020603050405020304" pitchFamily="18" charset="0"/>
                <a:ea typeface="Calibri" panose="020F0502020204030204" pitchFamily="34" charset="0"/>
                <a:cs typeface="Times New Roman" panose="02020603050405020304" pitchFamily="18" charset="0"/>
              </a:rPr>
              <a:t>Minimal Use of Technology for Customization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nSpc>
                <a:spcPct val="107000"/>
              </a:lnSpc>
              <a:buFont typeface="Courier New" panose="02070309020205020404" pitchFamily="49" charset="0"/>
              <a:buChar char="o"/>
            </a:pPr>
            <a:r>
              <a:rPr lang="en-US" sz="1900" kern="100" dirty="0">
                <a:effectLst/>
                <a:latin typeface="Times New Roman" panose="02020603050405020304" pitchFamily="18" charset="0"/>
                <a:ea typeface="Calibri" panose="020F0502020204030204" pitchFamily="34" charset="0"/>
                <a:cs typeface="Times New Roman" panose="02020603050405020304" pitchFamily="18" charset="0"/>
              </a:rPr>
              <a:t>Customers are unable to pre-select print options (e.g., color, paper size, single/double-sided) before visiting the shop, leading to delays.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nSpc>
                <a:spcPct val="107000"/>
              </a:lnSpc>
              <a:buFont typeface="Courier New" panose="02070309020205020404" pitchFamily="49" charset="0"/>
              <a:buChar char="o"/>
            </a:pPr>
            <a:r>
              <a:rPr lang="en-US" sz="1900" kern="100" dirty="0">
                <a:effectLst/>
                <a:latin typeface="Times New Roman" panose="02020603050405020304" pitchFamily="18" charset="0"/>
                <a:ea typeface="Calibri" panose="020F0502020204030204" pitchFamily="34" charset="0"/>
                <a:cs typeface="Times New Roman" panose="02020603050405020304" pitchFamily="18" charset="0"/>
              </a:rPr>
              <a:t>No personalized customer experience to meet specific printing needs.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257300" marR="0" indent="-342900">
              <a:lnSpc>
                <a:spcPct val="107000"/>
              </a:lnSpc>
              <a:buFont typeface="Arial" panose="020B0604020202020204" pitchFamily="34" charset="0"/>
              <a:buChar char="•"/>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buFont typeface="Arial" panose="020B0604020202020204" pitchFamily="34" charset="0"/>
              <a:buChar char="•"/>
            </a:pPr>
            <a:r>
              <a:rPr lang="en-US" sz="1900" b="1" kern="100" dirty="0">
                <a:effectLst/>
                <a:latin typeface="Times New Roman" panose="02020603050405020304" pitchFamily="18" charset="0"/>
                <a:ea typeface="Calibri" panose="020F0502020204030204" pitchFamily="34" charset="0"/>
                <a:cs typeface="Times New Roman" panose="02020603050405020304" pitchFamily="18" charset="0"/>
              </a:rPr>
              <a:t>Missed Opportunities for Revenue Growth</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Courier New" panose="02070309020205020404" pitchFamily="49" charset="0"/>
              <a:buChar char="o"/>
            </a:pPr>
            <a:r>
              <a:rPr lang="en-US" sz="1900" kern="100" dirty="0">
                <a:effectLst/>
                <a:latin typeface="Times New Roman" panose="02020603050405020304" pitchFamily="18" charset="0"/>
                <a:ea typeface="Calibri" panose="020F0502020204030204" pitchFamily="34" charset="0"/>
                <a:cs typeface="Times New Roman" panose="02020603050405020304" pitchFamily="18" charset="0"/>
              </a:rPr>
              <a:t>Lack of digital presence limits the customer base for xerox shops.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Courier New" panose="02070309020205020404" pitchFamily="49" charset="0"/>
              <a:buChar char="o"/>
            </a:pPr>
            <a:r>
              <a:rPr lang="en-US" sz="1900" kern="100" dirty="0">
                <a:effectLst/>
                <a:latin typeface="Times New Roman" panose="02020603050405020304" pitchFamily="18" charset="0"/>
                <a:ea typeface="Calibri" panose="020F0502020204030204" pitchFamily="34" charset="0"/>
                <a:cs typeface="Times New Roman" panose="02020603050405020304" pitchFamily="18" charset="0"/>
              </a:rPr>
              <a:t>Inefficient operations reduce the potential for handling higher order volumes and increasing sales.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IN" sz="19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92388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Methodology</a:t>
            </a:r>
          </a:p>
        </p:txBody>
      </p:sp>
      <p:sp>
        <p:nvSpPr>
          <p:cNvPr id="3" name="Content Placeholder 2"/>
          <p:cNvSpPr>
            <a:spLocks noGrp="1"/>
          </p:cNvSpPr>
          <p:nvPr>
            <p:ph idx="1"/>
          </p:nvPr>
        </p:nvSpPr>
        <p:spPr>
          <a:xfrm>
            <a:off x="762000" y="1176869"/>
            <a:ext cx="10668000" cy="4207932"/>
          </a:xfrm>
        </p:spPr>
        <p:txBody>
          <a:bodyPr>
            <a:normAutofit lnSpcReduction="10000"/>
          </a:bodyPr>
          <a:lstStyle/>
          <a:p>
            <a:pPr algn="just">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User Profiles</a:t>
            </a:r>
            <a:r>
              <a:rPr lang="en-US" sz="1900" dirty="0">
                <a:latin typeface="Times New Roman" panose="02020603050405020304" pitchFamily="18" charset="0"/>
                <a:cs typeface="Times New Roman" panose="02020603050405020304" pitchFamily="18" charset="0"/>
              </a:rPr>
              <a:t>: Allowing users to save preferences and manage purchase history.</a:t>
            </a:r>
          </a:p>
          <a:p>
            <a:pPr algn="just">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Smart Printing Options</a:t>
            </a:r>
            <a:r>
              <a:rPr lang="en-US" sz="1900" dirty="0">
                <a:latin typeface="Times New Roman" panose="02020603050405020304" pitchFamily="18" charset="0"/>
                <a:cs typeface="Times New Roman" panose="02020603050405020304" pitchFamily="18" charset="0"/>
              </a:rPr>
              <a:t>: Users can upload documents for printing, schedule orders, and have flexible time of pickup.</a:t>
            </a:r>
          </a:p>
          <a:p>
            <a:pPr algn="just">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Personalized Suggestions</a:t>
            </a:r>
            <a:r>
              <a:rPr lang="en-US" sz="1900" dirty="0">
                <a:latin typeface="Times New Roman" panose="02020603050405020304" pitchFamily="18" charset="0"/>
                <a:cs typeface="Times New Roman" panose="02020603050405020304" pitchFamily="18" charset="0"/>
              </a:rPr>
              <a:t>: Tailored product recommendations based on users' purchasing habits.</a:t>
            </a:r>
          </a:p>
          <a:p>
            <a:pPr algn="just">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Eco-friendly Product Promotion</a:t>
            </a:r>
            <a:r>
              <a:rPr lang="en-US" sz="1900" dirty="0">
                <a:latin typeface="Times New Roman" panose="02020603050405020304" pitchFamily="18" charset="0"/>
                <a:cs typeface="Times New Roman" panose="02020603050405020304" pitchFamily="18" charset="0"/>
              </a:rPr>
              <a:t>: Recommending sustainable stationery options.</a:t>
            </a:r>
          </a:p>
          <a:p>
            <a:pPr algn="just">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Search and Filter Features</a:t>
            </a:r>
            <a:r>
              <a:rPr lang="en-US" sz="1900" dirty="0">
                <a:latin typeface="Times New Roman" panose="02020603050405020304" pitchFamily="18" charset="0"/>
                <a:cs typeface="Times New Roman" panose="02020603050405020304" pitchFamily="18" charset="0"/>
              </a:rPr>
              <a:t>: Offering tools to help users find the right products and services quickly.</a:t>
            </a:r>
          </a:p>
          <a:p>
            <a:pPr marL="0" indent="0">
              <a:buNone/>
            </a:pPr>
            <a:endParaRPr lang="en-IN" sz="2000" b="1" u="sng" dirty="0">
              <a:latin typeface="Times New Roman" panose="02020603050405020304" pitchFamily="18" charset="0"/>
              <a:cs typeface="Times New Roman" panose="02020603050405020304" pitchFamily="18" charset="0"/>
            </a:endParaRPr>
          </a:p>
          <a:p>
            <a:pPr marL="0" indent="0">
              <a:buNone/>
            </a:pPr>
            <a:r>
              <a:rPr lang="en-IN" sz="1900" b="1" u="sng" dirty="0">
                <a:latin typeface="Times New Roman" panose="02020603050405020304" pitchFamily="18" charset="0"/>
                <a:cs typeface="Times New Roman" panose="02020603050405020304" pitchFamily="18" charset="0"/>
              </a:rPr>
              <a:t>Technology Stack</a:t>
            </a:r>
          </a:p>
          <a:p>
            <a:pPr marL="0" indent="0">
              <a:buNone/>
            </a:pPr>
            <a:endParaRPr lang="en-IN" sz="1900" b="1" u="sng"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900" b="1" dirty="0">
                <a:latin typeface="Times New Roman" panose="02020603050405020304" pitchFamily="18" charset="0"/>
                <a:cs typeface="Times New Roman" panose="02020603050405020304" pitchFamily="18" charset="0"/>
              </a:rPr>
              <a:t>Programming Language:</a:t>
            </a:r>
            <a:r>
              <a:rPr lang="en-IN" sz="1900" dirty="0">
                <a:latin typeface="Times New Roman" panose="02020603050405020304" pitchFamily="18" charset="0"/>
                <a:cs typeface="Times New Roman" panose="02020603050405020304" pitchFamily="18" charset="0"/>
              </a:rPr>
              <a:t> JavaScript</a:t>
            </a:r>
          </a:p>
          <a:p>
            <a:pPr>
              <a:buFont typeface="Arial" panose="020B0604020202020204" pitchFamily="34" charset="0"/>
              <a:buChar char="•"/>
            </a:pPr>
            <a:r>
              <a:rPr lang="en-IN" sz="1900" b="1" dirty="0">
                <a:latin typeface="Times New Roman" panose="02020603050405020304" pitchFamily="18" charset="0"/>
                <a:cs typeface="Times New Roman" panose="02020603050405020304" pitchFamily="18" charset="0"/>
              </a:rPr>
              <a:t>Web Framework:</a:t>
            </a:r>
            <a:r>
              <a:rPr lang="en-IN" sz="1900" dirty="0">
                <a:latin typeface="Times New Roman" panose="02020603050405020304" pitchFamily="18" charset="0"/>
                <a:cs typeface="Times New Roman" panose="02020603050405020304" pitchFamily="18" charset="0"/>
              </a:rPr>
              <a:t> Express.js</a:t>
            </a:r>
          </a:p>
          <a:p>
            <a:pPr>
              <a:buFont typeface="Arial" panose="020B0604020202020204" pitchFamily="34" charset="0"/>
              <a:buChar char="•"/>
            </a:pPr>
            <a:r>
              <a:rPr lang="en-IN" sz="1900" b="1" dirty="0">
                <a:latin typeface="Times New Roman" panose="02020603050405020304" pitchFamily="18" charset="0"/>
                <a:cs typeface="Times New Roman" panose="02020603050405020304" pitchFamily="18" charset="0"/>
              </a:rPr>
              <a:t>Database:</a:t>
            </a:r>
            <a:r>
              <a:rPr lang="en-IN" sz="1900" dirty="0">
                <a:latin typeface="Times New Roman" panose="02020603050405020304" pitchFamily="18" charset="0"/>
                <a:cs typeface="Times New Roman" panose="02020603050405020304" pitchFamily="18" charset="0"/>
              </a:rPr>
              <a:t> MongoDB</a:t>
            </a:r>
          </a:p>
          <a:p>
            <a:pPr>
              <a:buFont typeface="Arial" panose="020B0604020202020204" pitchFamily="34" charset="0"/>
              <a:buChar char="•"/>
            </a:pPr>
            <a:r>
              <a:rPr lang="en-IN" sz="1900" b="1" dirty="0">
                <a:latin typeface="Times New Roman" panose="02020603050405020304" pitchFamily="18" charset="0"/>
                <a:cs typeface="Times New Roman" panose="02020603050405020304" pitchFamily="18" charset="0"/>
              </a:rPr>
              <a:t>Front-End:</a:t>
            </a:r>
            <a:r>
              <a:rPr lang="en-IN" sz="1900" dirty="0">
                <a:latin typeface="Times New Roman" panose="02020603050405020304" pitchFamily="18" charset="0"/>
                <a:cs typeface="Times New Roman" panose="02020603050405020304" pitchFamily="18" charset="0"/>
              </a:rPr>
              <a:t> HTML, CSS, JavaScript</a:t>
            </a:r>
          </a:p>
          <a:p>
            <a:endParaRPr lang="en-IN" sz="2000" dirty="0">
              <a:latin typeface="Times New Roman" panose="02020603050405020304" pitchFamily="18" charset="0"/>
              <a:cs typeface="Times New Roman" panose="02020603050405020304" pitchFamily="18" charset="0"/>
            </a:endParaRPr>
          </a:p>
          <a:p>
            <a:pPr algn="just"/>
            <a:endParaRPr lang="en-GB"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4" name="Rectangle 1">
            <a:extLst>
              <a:ext uri="{FF2B5EF4-FFF2-40B4-BE49-F238E27FC236}">
                <a16:creationId xmlns:a16="http://schemas.microsoft.com/office/drawing/2014/main" id="{22CECA74-5774-4467-7F4B-9C202B7A9FC9}"/>
              </a:ext>
            </a:extLst>
          </p:cNvPr>
          <p:cNvSpPr>
            <a:spLocks noGrp="1" noChangeArrowheads="1"/>
          </p:cNvSpPr>
          <p:nvPr>
            <p:ph idx="1"/>
          </p:nvPr>
        </p:nvSpPr>
        <p:spPr bwMode="auto">
          <a:xfrm>
            <a:off x="812800" y="1166597"/>
            <a:ext cx="10557042"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Implementation of Secure Payment Gateway</a:t>
            </a:r>
            <a:r>
              <a:rPr lang="en-US" altLang="en-US" sz="1900" b="1" dirty="0">
                <a:latin typeface="Times New Roman" panose="02020603050405020304" pitchFamily="18" charset="0"/>
                <a:cs typeface="Times New Roman" panose="02020603050405020304" pitchFamily="18" charset="0"/>
              </a:rPr>
              <a:t>.</a:t>
            </a:r>
            <a:endPar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eaLnBrk="0" fontAlgn="base" hangingPunct="0">
              <a:spcBef>
                <a:spcPct val="0"/>
              </a:spcBef>
              <a:spcAft>
                <a:spcPct val="0"/>
              </a:spcAft>
              <a:buNone/>
            </a:pP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Introduce a secure, encrypted online payment system to protect user data and automate transactions.  </a:t>
            </a:r>
          </a:p>
          <a:p>
            <a:pPr marL="0" indent="0" algn="just" eaLnBrk="0" fontAlgn="base" hangingPunct="0">
              <a:spcBef>
                <a:spcPct val="0"/>
              </a:spcBef>
              <a:spcAft>
                <a:spcPct val="0"/>
              </a:spcAft>
              <a:buNone/>
            </a:pP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Addresses gaps in previous systems lacking security (Tampubolon &amp; Malik, 2024; Joseph &amp; Sughand, 2019; Lu &amp; Wang, 2019).</a:t>
            </a:r>
          </a:p>
          <a:p>
            <a:pPr marL="0" marR="0" lvl="0" indent="0" algn="just" defTabSz="914400" rtl="0" eaLnBrk="0" fontAlgn="base" latinLnBrk="0" hangingPunct="0">
              <a:lnSpc>
                <a:spcPct val="100000"/>
              </a:lnSpc>
              <a:spcBef>
                <a:spcPts val="600"/>
              </a:spcBef>
              <a:spcAft>
                <a:spcPct val="0"/>
              </a:spcAft>
              <a:buClrTx/>
              <a:buSzTx/>
              <a:buNone/>
              <a:tabLst/>
            </a:pP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Mobile-Friendly Design &amp; Multi-Store Scalability</a:t>
            </a:r>
            <a:r>
              <a:rPr lang="en-US" altLang="en-US" sz="1900" b="1" dirty="0">
                <a:latin typeface="Times New Roman" panose="02020603050405020304" pitchFamily="18" charset="0"/>
                <a:cs typeface="Times New Roman" panose="02020603050405020304" pitchFamily="18" charset="0"/>
              </a:rPr>
              <a:t>.</a:t>
            </a: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Develop a mobile-responsive interface for smartphones and tablets.  </a:t>
            </a:r>
          </a:p>
          <a:p>
            <a:pPr marL="0" marR="0" lvl="0" indent="0" algn="just" defTabSz="914400" rtl="0" eaLnBrk="0" fontAlgn="base" latinLnBrk="0" hangingPunct="0">
              <a:lnSpc>
                <a:spcPct val="100000"/>
              </a:lnSpc>
              <a:spcBef>
                <a:spcPct val="0"/>
              </a:spcBef>
              <a:spcAft>
                <a:spcPct val="0"/>
              </a:spcAft>
              <a:buClrTx/>
              <a:buSzTx/>
              <a:buNone/>
              <a:tabLst/>
            </a:pPr>
            <a:r>
              <a:rPr lang="en-US" altLang="en-US" sz="1900" dirty="0">
                <a:latin typeface="Times New Roman" panose="02020603050405020304" pitchFamily="18" charset="0"/>
                <a:cs typeface="Times New Roman" panose="02020603050405020304" pitchFamily="18" charset="0"/>
              </a:rPr>
              <a:t>  </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Enable scalability to support multiple stores, improving accessibility and convenience (Ishak &amp; Ahmad, 2023).</a:t>
            </a:r>
          </a:p>
          <a:p>
            <a:pPr marL="0" marR="0" lvl="0" indent="0" algn="just" defTabSz="914400" rtl="0" eaLnBrk="0" fontAlgn="base" latinLnBrk="0" hangingPunct="0">
              <a:lnSpc>
                <a:spcPct val="100000"/>
              </a:lnSpc>
              <a:spcBef>
                <a:spcPts val="600"/>
              </a:spcBef>
              <a:spcAft>
                <a:spcPct val="0"/>
              </a:spcAft>
              <a:buClrTx/>
              <a:buSzTx/>
              <a:buNone/>
              <a:tabLst/>
            </a:pP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Queue Management &amp; Order Tracking.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Implement real-time queue management and order tracking to enhance efficiency, especially in high-traffic areas like universities (Joseph &amp; Sughand, 2019).</a:t>
            </a:r>
            <a:endPar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ts val="600"/>
              </a:spcBef>
              <a:spcAft>
                <a:spcPct val="0"/>
              </a:spcAft>
              <a:buClrTx/>
              <a:buSzTx/>
              <a:buNone/>
              <a:tabLst/>
            </a:pP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Comprehensive Document Printing Services.  </a:t>
            </a:r>
          </a:p>
          <a:p>
            <a:pPr marL="0" marR="0" lvl="0" indent="0" algn="just" defTabSz="914400" rtl="0" eaLnBrk="0" fontAlgn="base" latinLnBrk="0" hangingPunct="0">
              <a:lnSpc>
                <a:spcPct val="100000"/>
              </a:lnSpc>
              <a:spcBef>
                <a:spcPct val="0"/>
              </a:spcBef>
              <a:spcAft>
                <a:spcPct val="0"/>
              </a:spcAft>
              <a:buClrTx/>
              <a:buSzTx/>
              <a:buNone/>
              <a:tabLst/>
            </a:pPr>
            <a:r>
              <a:rPr lang="en-US" altLang="en-US" sz="1900" dirty="0">
                <a:latin typeface="Times New Roman" panose="02020603050405020304" pitchFamily="18" charset="0"/>
                <a:cs typeface="Times New Roman" panose="02020603050405020304" pitchFamily="18" charset="0"/>
              </a:rPr>
              <a:t>   </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Provide support for both commercial and academic document printing, addressing the needs of students and educational institutions (</a:t>
            </a:r>
            <a:r>
              <a:rPr kumimoji="0" lang="en-US" altLang="en-US" sz="19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Hermawan</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&amp; Nugroho, 2023; </a:t>
            </a:r>
            <a:r>
              <a:rPr kumimoji="0" lang="en-US" altLang="en-US" sz="19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Tamilareson</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&amp; Abdullah, 2020).</a:t>
            </a:r>
          </a:p>
          <a:p>
            <a:pPr marR="0" lvl="0" algn="just" defTabSz="914400" rtl="0" eaLnBrk="0" fontAlgn="base" latinLnBrk="0" hangingPunct="0">
              <a:lnSpc>
                <a:spcPct val="100000"/>
              </a:lnSpc>
              <a:spcBef>
                <a:spcPct val="0"/>
              </a:spcBef>
              <a:spcAft>
                <a:spcPct val="0"/>
              </a:spcAft>
              <a:buClrTx/>
              <a:buSzTx/>
              <a:tabLst/>
            </a:pPr>
            <a:endPar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System Design &amp; Implementation</a:t>
            </a:r>
          </a:p>
        </p:txBody>
      </p:sp>
      <p:sp>
        <p:nvSpPr>
          <p:cNvPr id="4" name="Rectangle 1">
            <a:extLst>
              <a:ext uri="{FF2B5EF4-FFF2-40B4-BE49-F238E27FC236}">
                <a16:creationId xmlns:a16="http://schemas.microsoft.com/office/drawing/2014/main" id="{A5D8BA2A-C49F-74EB-494E-016FDA0D42B6}"/>
              </a:ext>
            </a:extLst>
          </p:cNvPr>
          <p:cNvSpPr>
            <a:spLocks noGrp="1" noChangeArrowheads="1"/>
          </p:cNvSpPr>
          <p:nvPr>
            <p:ph idx="1"/>
          </p:nvPr>
        </p:nvSpPr>
        <p:spPr bwMode="auto">
          <a:xfrm>
            <a:off x="812800" y="991990"/>
            <a:ext cx="10668000" cy="525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a:buNone/>
            </a:pPr>
            <a:r>
              <a:rPr lang="en-US" b="1" u="sng" dirty="0">
                <a:latin typeface="Times New Roman" panose="02020603050405020304" pitchFamily="18" charset="0"/>
                <a:cs typeface="Times New Roman" panose="02020603050405020304" pitchFamily="18" charset="0"/>
              </a:rPr>
              <a:t>Design Procedure</a:t>
            </a:r>
          </a:p>
          <a:p>
            <a:pPr algn="just">
              <a:buFont typeface="+mj-lt"/>
              <a:buAutoNum type="arabicPeriod"/>
            </a:pPr>
            <a:r>
              <a:rPr lang="en-US" sz="1900" b="1" dirty="0">
                <a:latin typeface="Times New Roman" panose="02020603050405020304" pitchFamily="18" charset="0"/>
                <a:cs typeface="Times New Roman" panose="02020603050405020304" pitchFamily="18" charset="0"/>
              </a:rPr>
              <a:t>Requirements Analysis:</a:t>
            </a:r>
            <a:endParaRPr lang="en-US" sz="1900"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Identified pain points such as long wait times and inefficiencies at stationery stores.</a:t>
            </a:r>
          </a:p>
          <a:p>
            <a:pPr lvl="1" algn="jus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Defined features like secure payment, document upload, queue monitoring, and order tracking.</a:t>
            </a:r>
          </a:p>
          <a:p>
            <a:pPr algn="just">
              <a:buFont typeface="+mj-lt"/>
              <a:buAutoNum type="arabicPeriod"/>
            </a:pPr>
            <a:r>
              <a:rPr lang="en-US" sz="1900" b="1" dirty="0">
                <a:latin typeface="Times New Roman" panose="02020603050405020304" pitchFamily="18" charset="0"/>
                <a:cs typeface="Times New Roman" panose="02020603050405020304" pitchFamily="18" charset="0"/>
              </a:rPr>
              <a:t>System Architecture Design:</a:t>
            </a:r>
            <a:endParaRPr lang="en-US" sz="1900"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Client-server model using Express.js for backend and MongoDB for data storage.</a:t>
            </a:r>
          </a:p>
          <a:p>
            <a:pPr lvl="1" algn="jus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Integrated secure payment gateway.</a:t>
            </a:r>
          </a:p>
          <a:p>
            <a:pPr algn="just">
              <a:buFont typeface="+mj-lt"/>
              <a:buAutoNum type="arabicPeriod"/>
            </a:pPr>
            <a:r>
              <a:rPr lang="en-US" sz="1900" b="1" dirty="0">
                <a:latin typeface="Times New Roman" panose="02020603050405020304" pitchFamily="18" charset="0"/>
                <a:cs typeface="Times New Roman" panose="02020603050405020304" pitchFamily="18" charset="0"/>
              </a:rPr>
              <a:t>Database Design:</a:t>
            </a:r>
            <a:endParaRPr lang="en-US" sz="1900"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Collections for users, orders, and payment transactions, using MongoDB for scalability.</a:t>
            </a:r>
          </a:p>
          <a:p>
            <a:pPr algn="just">
              <a:buFont typeface="+mj-lt"/>
              <a:buAutoNum type="arabicPeriod"/>
            </a:pPr>
            <a:r>
              <a:rPr lang="en-US" sz="1900" b="1" dirty="0">
                <a:latin typeface="Times New Roman" panose="02020603050405020304" pitchFamily="18" charset="0"/>
                <a:cs typeface="Times New Roman" panose="02020603050405020304" pitchFamily="18" charset="0"/>
              </a:rPr>
              <a:t>UI/UX Design:</a:t>
            </a:r>
            <a:endParaRPr lang="en-US" sz="1900"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Simple, intuitive interfaces for both students (document upload, print preferences) and shop owners (order management).</a:t>
            </a:r>
          </a:p>
          <a:p>
            <a:pPr algn="just">
              <a:buFont typeface="+mj-lt"/>
              <a:buAutoNum type="arabicPeriod"/>
            </a:pPr>
            <a:r>
              <a:rPr lang="en-US" sz="1900" b="1" dirty="0">
                <a:latin typeface="Times New Roman" panose="02020603050405020304" pitchFamily="18" charset="0"/>
                <a:cs typeface="Times New Roman" panose="02020603050405020304" pitchFamily="18" charset="0"/>
              </a:rPr>
              <a:t>Implementation:</a:t>
            </a:r>
            <a:endParaRPr lang="en-US" sz="1900"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Key features: document upload, printing options, queue management, secure payment integration, and real-time order tracking.</a:t>
            </a:r>
          </a:p>
        </p:txBody>
      </p:sp>
    </p:spTree>
    <p:extLst>
      <p:ext uri="{BB962C8B-B14F-4D97-AF65-F5344CB8AC3E}">
        <p14:creationId xmlns:p14="http://schemas.microsoft.com/office/powerpoint/2010/main" val="2314944744"/>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589</TotalTime>
  <Words>1899</Words>
  <Application>Microsoft Office PowerPoint</Application>
  <PresentationFormat>Widescreen</PresentationFormat>
  <Paragraphs>145</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Bookman Old Style</vt:lpstr>
      <vt:lpstr>Calibri</vt:lpstr>
      <vt:lpstr>Cambria</vt:lpstr>
      <vt:lpstr>Courier New</vt:lpstr>
      <vt:lpstr>Times New Roman</vt:lpstr>
      <vt:lpstr>Verdana</vt:lpstr>
      <vt:lpstr>Bioinformatics</vt:lpstr>
      <vt:lpstr>XeroStation : A web based smart printing and stationary platform</vt:lpstr>
      <vt:lpstr>Introduction</vt:lpstr>
      <vt:lpstr>Literature Review</vt:lpstr>
      <vt:lpstr>PowerPoint Presentation</vt:lpstr>
      <vt:lpstr>PowerPoint Presentation</vt:lpstr>
      <vt:lpstr>PowerPoint Presentation</vt:lpstr>
      <vt:lpstr>Proposed Methodology</vt:lpstr>
      <vt:lpstr>Objectives</vt:lpstr>
      <vt:lpstr>System Design &amp; Implementation</vt:lpstr>
      <vt:lpstr>PowerPoint Presentation</vt:lpstr>
      <vt:lpstr>PowerPoint Presentation</vt:lpstr>
      <vt:lpstr>Timeline of Project</vt:lpstr>
      <vt:lpstr>Outcomes / Results Obtained</vt:lpstr>
      <vt:lpstr>Conclusion</vt:lpstr>
      <vt:lpstr>References</vt:lpstr>
      <vt:lpstr>Publication Details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Kushal S</cp:lastModifiedBy>
  <cp:revision>22</cp:revision>
  <dcterms:created xsi:type="dcterms:W3CDTF">2023-03-16T03:26:27Z</dcterms:created>
  <dcterms:modified xsi:type="dcterms:W3CDTF">2025-01-16T17:53:49Z</dcterms:modified>
</cp:coreProperties>
</file>