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4" r:id="rId5"/>
    <p:sldId id="318" r:id="rId6"/>
    <p:sldId id="265" r:id="rId7"/>
    <p:sldId id="324" r:id="rId8"/>
    <p:sldId id="328" r:id="rId9"/>
    <p:sldId id="329" r:id="rId10"/>
    <p:sldId id="333" r:id="rId11"/>
    <p:sldId id="331" r:id="rId12"/>
    <p:sldId id="377" r:id="rId13"/>
    <p:sldId id="332" r:id="rId14"/>
    <p:sldId id="355" r:id="rId15"/>
    <p:sldId id="319" r:id="rId16"/>
    <p:sldId id="334" r:id="rId17"/>
    <p:sldId id="378" r:id="rId18"/>
    <p:sldId id="335" r:id="rId19"/>
    <p:sldId id="343" r:id="rId20"/>
    <p:sldId id="342" r:id="rId21"/>
    <p:sldId id="336" r:id="rId22"/>
    <p:sldId id="337" r:id="rId23"/>
    <p:sldId id="320" r:id="rId24"/>
    <p:sldId id="338" r:id="rId25"/>
    <p:sldId id="362" r:id="rId26"/>
    <p:sldId id="356" r:id="rId27"/>
    <p:sldId id="358" r:id="rId28"/>
    <p:sldId id="363" r:id="rId29"/>
    <p:sldId id="360" r:id="rId30"/>
    <p:sldId id="341" r:id="rId31"/>
    <p:sldId id="321" r:id="rId32"/>
    <p:sldId id="365" r:id="rId33"/>
    <p:sldId id="373" r:id="rId34"/>
    <p:sldId id="375" r:id="rId35"/>
    <p:sldId id="374" r:id="rId36"/>
    <p:sldId id="366" r:id="rId37"/>
    <p:sldId id="350" r:id="rId38"/>
    <p:sldId id="371" r:id="rId39"/>
    <p:sldId id="322" r:id="rId40"/>
    <p:sldId id="368" r:id="rId41"/>
    <p:sldId id="369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5274" autoAdjust="0"/>
  </p:normalViewPr>
  <p:slideViewPr>
    <p:cSldViewPr snapToGrid="0">
      <p:cViewPr varScale="1">
        <p:scale>
          <a:sx n="102" d="100"/>
          <a:sy n="102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HK" altLang="zh-HK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25EC907-893C-476D-8894-A4425CB0DEA4}" type="slidenum">
              <a:rPr lang="en-US" altLang="zh-HK">
                <a:latin typeface="Arial" panose="020B0604020202020204" pitchFamily="34" charset="0"/>
              </a:rPr>
              <a:pPr/>
              <a:t>4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5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10/30/20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10/30/20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97C1CD-D859-C548-A4FF-D49D0D0E37AF}" type="datetime1">
              <a:rPr lang="bg-BG" smtClean="0"/>
              <a:pPr/>
              <a:t>10/30/20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10/30/20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10/30/20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10/30/20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10/30/20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10/30/20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10/30/20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10/30/20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10/30/20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1"/>
            <a:ext cx="7200900" cy="1152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1.d)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đếm</a:t>
            </a:r>
            <a:r>
              <a:rPr lang="vi-VN" dirty="0"/>
              <a:t> </a:t>
            </a:r>
            <a:r>
              <a:rPr lang="vi-VN" dirty="0" err="1"/>
              <a:t>nhị</a:t>
            </a:r>
            <a:r>
              <a:rPr lang="vi-VN" dirty="0"/>
              <a:t> phân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bit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vi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3277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9" y="2281628"/>
            <a:ext cx="7891327" cy="34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1.d)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" indent="0">
              <a:lnSpc>
                <a:spcPct val="110000"/>
              </a:lnSpc>
              <a:buNone/>
            </a:pPr>
            <a:r>
              <a:rPr lang="en-US" i="1" dirty="0" err="1"/>
              <a:t>Quá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xử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N</a:t>
            </a:r>
            <a:r>
              <a:rPr lang="vi-VN" dirty="0" err="1"/>
              <a:t>hận</a:t>
            </a:r>
            <a:r>
              <a:rPr lang="vi-VN" dirty="0"/>
              <a:t> thông tin (</a:t>
            </a:r>
            <a:r>
              <a:rPr lang="vi-VN" dirty="0" err="1"/>
              <a:t>Receive</a:t>
            </a:r>
            <a:r>
              <a:rPr lang="vi-VN" dirty="0"/>
              <a:t> </a:t>
            </a:r>
            <a:r>
              <a:rPr lang="vi-VN" dirty="0" err="1"/>
              <a:t>input</a:t>
            </a:r>
            <a:r>
              <a:rPr lang="vi-VN" dirty="0"/>
              <a:t>): thu </a:t>
            </a:r>
            <a:r>
              <a:rPr lang="vi-VN" dirty="0" err="1"/>
              <a:t>nhận</a:t>
            </a:r>
            <a:r>
              <a:rPr lang="vi-VN" dirty="0"/>
              <a:t> thông tin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ở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sang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thông tin trong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thông qua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.</a:t>
            </a:r>
          </a:p>
          <a:p>
            <a:pPr>
              <a:lnSpc>
                <a:spcPct val="110000"/>
              </a:lnSpc>
            </a:pP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thông tin (</a:t>
            </a:r>
            <a:r>
              <a:rPr lang="vi-VN" dirty="0" err="1"/>
              <a:t>process</a:t>
            </a:r>
            <a:r>
              <a:rPr lang="vi-VN" dirty="0"/>
              <a:t> </a:t>
            </a:r>
            <a:r>
              <a:rPr lang="vi-VN" dirty="0" err="1"/>
              <a:t>information</a:t>
            </a:r>
            <a:r>
              <a:rPr lang="vi-VN" dirty="0"/>
              <a:t>):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,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tra </a:t>
            </a:r>
            <a:r>
              <a:rPr lang="vi-VN" dirty="0" err="1"/>
              <a:t>cứu</a:t>
            </a:r>
            <a:r>
              <a:rPr lang="vi-VN" dirty="0"/>
              <a:t>... </a:t>
            </a:r>
            <a:r>
              <a:rPr lang="vi-VN" dirty="0" err="1"/>
              <a:t>những</a:t>
            </a:r>
            <a:r>
              <a:rPr lang="vi-VN" dirty="0"/>
              <a:t> thông tin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mong </a:t>
            </a:r>
            <a:r>
              <a:rPr lang="vi-VN" dirty="0" err="1"/>
              <a:t>muốn</a:t>
            </a:r>
            <a:r>
              <a:rPr lang="vi-VN" dirty="0"/>
              <a:t>.</a:t>
            </a:r>
          </a:p>
          <a:p>
            <a:pPr>
              <a:lnSpc>
                <a:spcPct val="110000"/>
              </a:lnSpc>
            </a:pPr>
            <a:r>
              <a:rPr lang="vi-VN" dirty="0" err="1"/>
              <a:t>Xuất</a:t>
            </a:r>
            <a:r>
              <a:rPr lang="vi-VN" dirty="0"/>
              <a:t> thông tin (</a:t>
            </a:r>
            <a:r>
              <a:rPr lang="vi-VN" dirty="0" err="1"/>
              <a:t>produce</a:t>
            </a:r>
            <a:r>
              <a:rPr lang="vi-VN" dirty="0"/>
              <a:t> </a:t>
            </a:r>
            <a:r>
              <a:rPr lang="vi-VN" dirty="0" err="1"/>
              <a:t>output</a:t>
            </a:r>
            <a:r>
              <a:rPr lang="vi-VN" dirty="0"/>
              <a:t>) : đưa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(</a:t>
            </a:r>
            <a:r>
              <a:rPr lang="vi-VN" dirty="0" err="1"/>
              <a:t>đã</a:t>
            </a:r>
            <a:r>
              <a:rPr lang="vi-VN" dirty="0"/>
              <a:t> qua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) ra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. </a:t>
            </a:r>
            <a:r>
              <a:rPr lang="vi-VN" dirty="0" err="1"/>
              <a:t>Ðây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,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trong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sang </a:t>
            </a:r>
            <a:r>
              <a:rPr lang="vi-VN" dirty="0" err="1"/>
              <a:t>dạng</a:t>
            </a:r>
            <a:r>
              <a:rPr lang="vi-VN" dirty="0"/>
              <a:t> thông tin ở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thông qua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ra.</a:t>
            </a:r>
          </a:p>
          <a:p>
            <a:pPr>
              <a:lnSpc>
                <a:spcPct val="110000"/>
              </a:lnSpc>
            </a:pPr>
            <a:r>
              <a:rPr lang="vi-VN" dirty="0"/>
              <a:t>Lưu </a:t>
            </a:r>
            <a:r>
              <a:rPr lang="vi-VN" dirty="0" err="1"/>
              <a:t>trữ</a:t>
            </a:r>
            <a:r>
              <a:rPr lang="vi-VN" dirty="0"/>
              <a:t> thông tin (</a:t>
            </a:r>
            <a:r>
              <a:rPr lang="vi-VN" dirty="0" err="1"/>
              <a:t>store</a:t>
            </a:r>
            <a:r>
              <a:rPr lang="vi-VN" dirty="0"/>
              <a:t> </a:t>
            </a:r>
            <a:r>
              <a:rPr lang="vi-VN" dirty="0" err="1"/>
              <a:t>information</a:t>
            </a:r>
            <a:r>
              <a:rPr lang="vi-VN" dirty="0"/>
              <a:t>): ghi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đem ra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44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…</a:t>
            </a:r>
          </a:p>
          <a:p>
            <a:pPr marL="491490" indent="-457200">
              <a:buFont typeface="+mj-lt"/>
              <a:buAutoNum type="alphaLcPeriod"/>
            </a:pPr>
            <a:endParaRPr lang="vi-VN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98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2.a)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vi-VN" dirty="0" err="1"/>
              <a:t>programming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với</a:t>
            </a:r>
            <a:r>
              <a:rPr lang="vi-VN" dirty="0"/>
              <a:t> nhau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(programmer)</a:t>
            </a:r>
          </a:p>
          <a:p>
            <a:pPr lvl="1">
              <a:lnSpc>
                <a:spcPct val="100000"/>
              </a:lnSpc>
            </a:pP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 (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hay </a:t>
            </a:r>
            <a:r>
              <a:rPr lang="vi-VN" dirty="0" err="1"/>
              <a:t>thảo</a:t>
            </a:r>
            <a:r>
              <a:rPr lang="vi-VN" dirty="0"/>
              <a:t> chương viên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 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lphaLcPeriod"/>
            </a:pPr>
            <a:endParaRPr lang="vi-VN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13</a:t>
            </a:fld>
            <a:endParaRPr lang="uk-UA"/>
          </a:p>
        </p:txBody>
      </p:sp>
      <p:pic>
        <p:nvPicPr>
          <p:cNvPr id="4198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747" y="4170219"/>
            <a:ext cx="1664766" cy="19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45" y="4170219"/>
            <a:ext cx="2740192" cy="21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7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2.a)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computer 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33231"/>
              </p:ext>
            </p:extLst>
          </p:nvPr>
        </p:nvGraphicFramePr>
        <p:xfrm>
          <a:off x="263234" y="1554085"/>
          <a:ext cx="8412703" cy="380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16965000" imgH="7695000" progId="">
                  <p:embed/>
                </p:oleObj>
              </mc:Choice>
              <mc:Fallback>
                <p:oleObj r:id="rId3" imgW="16965000" imgH="7695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34" y="1554085"/>
                        <a:ext cx="8412703" cy="3807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6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"/>
            <a:r>
              <a:rPr lang="en-US" dirty="0"/>
              <a:t>2.b)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: 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15</a:t>
            </a:fld>
            <a:endParaRPr lang="uk-U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689644"/>
              </p:ext>
            </p:extLst>
          </p:nvPr>
        </p:nvGraphicFramePr>
        <p:xfrm>
          <a:off x="972343" y="2798186"/>
          <a:ext cx="719931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Visio" r:id="rId3" imgW="7355586" imgH="3143250" progId="Visio.Drawing.11">
                  <p:embed/>
                </p:oleObj>
              </mc:Choice>
              <mc:Fallback>
                <p:oleObj name="Visio" r:id="rId3" imgW="7355586" imgH="3143250" progId="Visio.Drawing.11">
                  <p:embed/>
                  <p:pic>
                    <p:nvPicPr>
                      <p:cNvPr id="1229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43" y="2798186"/>
                        <a:ext cx="7199313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2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"/>
            <a:r>
              <a:rPr lang="en-US" dirty="0"/>
              <a:t>2.b)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: 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16</a:t>
            </a:fld>
            <a:endParaRPr lang="uk-UA"/>
          </a:p>
        </p:txBody>
      </p:sp>
      <p:pic>
        <p:nvPicPr>
          <p:cNvPr id="6" name="Picture 11" descr="j0433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j04339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60" y="2712026"/>
            <a:ext cx="23336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7528" y="6052251"/>
            <a:ext cx="289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6548" y="605225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"/>
            <a:r>
              <a:rPr lang="en-US" dirty="0"/>
              <a:t>2.b)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nguồn</a:t>
            </a:r>
            <a:r>
              <a:rPr lang="en-US" i="1" dirty="0"/>
              <a:t>,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endParaRPr lang="en-US" i="1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17</a:t>
            </a:fld>
            <a:endParaRPr lang="uk-UA"/>
          </a:p>
        </p:txBody>
      </p:sp>
      <p:pic>
        <p:nvPicPr>
          <p:cNvPr id="1638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7" y="1889646"/>
            <a:ext cx="7601305" cy="308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2.c)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(Programming Languages 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à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cho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.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thông </a:t>
            </a:r>
            <a:r>
              <a:rPr lang="vi-VN" dirty="0" err="1"/>
              <a:t>thường</a:t>
            </a:r>
            <a:r>
              <a:rPr lang="vi-VN" dirty="0"/>
              <a:t>, NNLT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vựng</a:t>
            </a:r>
            <a:r>
              <a:rPr lang="vi-VN" dirty="0"/>
              <a:t>, </a:t>
            </a:r>
            <a:r>
              <a:rPr lang="vi-VN" dirty="0" err="1"/>
              <a:t>cú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18</a:t>
            </a:fld>
            <a:endParaRPr lang="uk-UA"/>
          </a:p>
        </p:txBody>
      </p:sp>
      <p:pic>
        <p:nvPicPr>
          <p:cNvPr id="20482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2" y="2404513"/>
            <a:ext cx="7257935" cy="34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6936" y="6236917"/>
            <a:ext cx="873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https://en.wikiversity.org/wiki/Introduction_to_Programming/About_Programming</a:t>
            </a:r>
          </a:p>
        </p:txBody>
      </p:sp>
    </p:spTree>
    <p:extLst>
      <p:ext uri="{BB962C8B-B14F-4D97-AF65-F5344CB8AC3E}">
        <p14:creationId xmlns:p14="http://schemas.microsoft.com/office/powerpoint/2010/main" val="2838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2.d)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19</a:t>
            </a:fld>
            <a:endParaRPr lang="uk-UA"/>
          </a:p>
        </p:txBody>
      </p:sp>
      <p:pic>
        <p:nvPicPr>
          <p:cNvPr id="266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87" y="1560406"/>
            <a:ext cx="5418041" cy="35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0036" y="6179127"/>
            <a:ext cx="502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http://www.aboutdebian.com/compile.htm</a:t>
            </a:r>
          </a:p>
        </p:txBody>
      </p:sp>
    </p:spTree>
    <p:extLst>
      <p:ext uri="{BB962C8B-B14F-4D97-AF65-F5344CB8AC3E}">
        <p14:creationId xmlns:p14="http://schemas.microsoft.com/office/powerpoint/2010/main" val="31072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</a:p>
          <a:p>
            <a:pPr marL="491490" indent="-45720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pPr marL="491490" indent="-457200">
              <a:buFont typeface="+mj-lt"/>
              <a:buAutoNum type="arabi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1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NNLT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22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3.a)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vi-VN" dirty="0" err="1"/>
              <a:t>water</a:t>
            </a:r>
            <a:r>
              <a:rPr lang="vi-VN" dirty="0"/>
              <a:t> </a:t>
            </a:r>
            <a:r>
              <a:rPr lang="vi-VN" dirty="0" err="1"/>
              <a:t>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3" y="1631476"/>
            <a:ext cx="6532418" cy="295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97427" y="5046331"/>
            <a:ext cx="8749146" cy="117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lnSpc>
                <a:spcPct val="120000"/>
              </a:lnSpc>
              <a:buNone/>
            </a:pPr>
            <a:r>
              <a:rPr lang="vi-VN" dirty="0"/>
              <a:t>NNLT </a:t>
            </a:r>
            <a:r>
              <a:rPr lang="vi-VN" dirty="0" err="1"/>
              <a:t>đóng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b="1" dirty="0"/>
              <a:t>công </a:t>
            </a:r>
            <a:r>
              <a:rPr lang="vi-VN" b="1" dirty="0" err="1"/>
              <a:t>cụ</a:t>
            </a:r>
            <a:r>
              <a:rPr lang="vi-VN" dirty="0"/>
              <a:t> </a:t>
            </a:r>
            <a:r>
              <a:rPr lang="vi-VN" dirty="0" err="1"/>
              <a:t>giúp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b="1" dirty="0" err="1"/>
              <a:t>cài</a:t>
            </a:r>
            <a:r>
              <a:rPr lang="vi-VN" b="1" dirty="0"/>
              <a:t> </a:t>
            </a:r>
            <a:r>
              <a:rPr lang="vi-VN" b="1" dirty="0" err="1"/>
              <a:t>đặt</a:t>
            </a:r>
            <a:r>
              <a:rPr lang="en-US" b="1" dirty="0"/>
              <a:t> (code)</a:t>
            </a:r>
            <a:r>
              <a:rPr lang="vi-VN" b="1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vi-V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42913" y="1295399"/>
            <a:ext cx="8229600" cy="19806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vi-VN" sz="2000" i="1" dirty="0"/>
              <a:t>Ngôn </a:t>
            </a:r>
            <a:r>
              <a:rPr lang="vi-VN" sz="2000" i="1" dirty="0" err="1"/>
              <a:t>ngữ</a:t>
            </a:r>
            <a:r>
              <a:rPr lang="vi-VN" sz="2000" i="1" dirty="0"/>
              <a:t> </a:t>
            </a:r>
            <a:r>
              <a:rPr lang="vi-VN" sz="2000" i="1" dirty="0" err="1"/>
              <a:t>máy</a:t>
            </a:r>
            <a:r>
              <a:rPr lang="vi-VN" sz="2000" i="1" dirty="0"/>
              <a:t> (</a:t>
            </a:r>
            <a:r>
              <a:rPr lang="vi-VN" sz="2000" i="1" dirty="0" err="1"/>
              <a:t>machine</a:t>
            </a:r>
            <a:r>
              <a:rPr lang="vi-VN" sz="2000" i="1" dirty="0"/>
              <a:t> </a:t>
            </a:r>
            <a:r>
              <a:rPr lang="vi-VN" sz="2000" i="1" dirty="0" err="1"/>
              <a:t>language</a:t>
            </a:r>
            <a:r>
              <a:rPr lang="vi-VN" sz="2000" i="1" dirty="0"/>
              <a:t>)</a:t>
            </a:r>
            <a:r>
              <a:rPr lang="vi-VN" sz="2000" b="1" dirty="0"/>
              <a:t> 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chỉ</a:t>
            </a:r>
            <a:r>
              <a:rPr lang="vi-VN" sz="2000" dirty="0"/>
              <a:t> </a:t>
            </a:r>
            <a:r>
              <a:rPr lang="vi-VN" sz="2000" dirty="0" err="1"/>
              <a:t>thị</a:t>
            </a:r>
            <a:r>
              <a:rPr lang="vi-VN" sz="2000" dirty="0"/>
              <a:t> </a:t>
            </a:r>
            <a:r>
              <a:rPr lang="vi-VN" sz="2000" dirty="0" err="1"/>
              <a:t>dưới</a:t>
            </a:r>
            <a:r>
              <a:rPr lang="vi-VN" sz="2000" dirty="0"/>
              <a:t>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nhị</a:t>
            </a:r>
            <a:r>
              <a:rPr lang="vi-VN" sz="2000" dirty="0"/>
              <a:t> phân, can </a:t>
            </a:r>
            <a:r>
              <a:rPr lang="vi-VN" sz="2000" dirty="0" err="1"/>
              <a:t>thiệp</a:t>
            </a:r>
            <a:r>
              <a:rPr lang="vi-VN" sz="2000" dirty="0"/>
              <a:t> </a:t>
            </a:r>
            <a:r>
              <a:rPr lang="vi-VN" sz="2000" dirty="0" err="1"/>
              <a:t>trực</a:t>
            </a:r>
            <a:r>
              <a:rPr lang="vi-VN" sz="2000" dirty="0"/>
              <a:t> </a:t>
            </a:r>
            <a:r>
              <a:rPr lang="vi-VN" sz="2000" dirty="0" err="1"/>
              <a:t>tiếp</a:t>
            </a:r>
            <a:r>
              <a:rPr lang="vi-VN" sz="2000" dirty="0"/>
              <a:t> </a:t>
            </a:r>
            <a:r>
              <a:rPr lang="vi-VN" sz="2000" dirty="0" err="1"/>
              <a:t>vào</a:t>
            </a:r>
            <a:r>
              <a:rPr lang="vi-VN" sz="2000" dirty="0"/>
              <a:t> trong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mạch</a:t>
            </a:r>
            <a:r>
              <a:rPr lang="vi-VN" sz="2000" dirty="0"/>
              <a:t> </a:t>
            </a:r>
            <a:r>
              <a:rPr lang="vi-VN" sz="2000" dirty="0" err="1"/>
              <a:t>điện</a:t>
            </a:r>
            <a:r>
              <a:rPr lang="vi-VN" sz="2000" dirty="0"/>
              <a:t> </a:t>
            </a:r>
            <a:r>
              <a:rPr lang="vi-VN" sz="2000" dirty="0" err="1"/>
              <a:t>tử</a:t>
            </a:r>
            <a:r>
              <a:rPr lang="vi-VN" sz="2000" dirty="0"/>
              <a:t>.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vi-VN" sz="2000" dirty="0"/>
              <a:t>Chương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viết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ngôn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 </a:t>
            </a:r>
            <a:r>
              <a:rPr lang="vi-VN" sz="2000" dirty="0" err="1"/>
              <a:t>có</a:t>
            </a:r>
            <a:r>
              <a:rPr lang="vi-VN" sz="2000" dirty="0"/>
              <a:t> </a:t>
            </a:r>
            <a:r>
              <a:rPr lang="vi-VN" sz="2000" dirty="0" err="1"/>
              <a:t>thể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thực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ngay không </a:t>
            </a:r>
            <a:r>
              <a:rPr lang="vi-VN" sz="2000" dirty="0" err="1"/>
              <a:t>cần</a:t>
            </a:r>
            <a:r>
              <a:rPr lang="vi-VN" sz="2000" dirty="0"/>
              <a:t> qua </a:t>
            </a:r>
            <a:r>
              <a:rPr lang="vi-VN" sz="2000" dirty="0" err="1"/>
              <a:t>bước</a:t>
            </a:r>
            <a:r>
              <a:rPr lang="vi-VN" sz="2000" dirty="0"/>
              <a:t> trung gian </a:t>
            </a:r>
            <a:r>
              <a:rPr lang="vi-VN" sz="2000" dirty="0" err="1"/>
              <a:t>nào</a:t>
            </a:r>
            <a:r>
              <a:rPr lang="vi-VN" sz="2000" dirty="0"/>
              <a:t>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E881671-D966-49A7-983D-824F06B16A57}" type="slidenum">
              <a:rPr lang="en-US" altLang="zh-HK">
                <a:solidFill>
                  <a:srgbClr val="FFFFFF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7688" y="3537964"/>
            <a:ext cx="8021637" cy="38100"/>
          </a:xfrm>
          <a:prstGeom prst="straightConnector1">
            <a:avLst/>
          </a:prstGeom>
          <a:ln w="698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838001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5585839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binary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2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42913" y="1295399"/>
            <a:ext cx="8229600" cy="19806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i="1" dirty="0"/>
              <a:t>VD: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E881671-D966-49A7-983D-824F06B16A57}" type="slidenum">
              <a:rPr lang="en-US" altLang="zh-HK">
                <a:solidFill>
                  <a:srgbClr val="FFFFFF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58" y="1295399"/>
            <a:ext cx="6151109" cy="372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4036" y="5354258"/>
            <a:ext cx="7898477" cy="791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vi-VN" sz="2000" dirty="0"/>
              <a:t>Tuy nhiên chương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viết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ngôn </a:t>
            </a:r>
            <a:r>
              <a:rPr lang="vi-VN" sz="2000" dirty="0" err="1"/>
              <a:t>ngữ</a:t>
            </a:r>
            <a:r>
              <a:rPr lang="vi-VN" sz="2000" dirty="0"/>
              <a:t> </a:t>
            </a:r>
            <a:r>
              <a:rPr lang="vi-VN" sz="2000" dirty="0" err="1"/>
              <a:t>máy</a:t>
            </a:r>
            <a:r>
              <a:rPr lang="vi-VN" sz="2000" dirty="0"/>
              <a:t> </a:t>
            </a:r>
            <a:r>
              <a:rPr lang="vi-VN" sz="2000" dirty="0" err="1"/>
              <a:t>dễ</a:t>
            </a:r>
            <a:r>
              <a:rPr lang="vi-VN" sz="2000" dirty="0"/>
              <a:t> sai </a:t>
            </a:r>
            <a:r>
              <a:rPr lang="vi-VN" sz="2000" dirty="0" err="1"/>
              <a:t>sót</a:t>
            </a:r>
            <a:r>
              <a:rPr lang="vi-VN" sz="2000" dirty="0"/>
              <a:t>, </a:t>
            </a:r>
            <a:r>
              <a:rPr lang="vi-VN" sz="2000" dirty="0" err="1"/>
              <a:t>cồng</a:t>
            </a:r>
            <a:r>
              <a:rPr lang="vi-VN" sz="2000" dirty="0"/>
              <a:t> </a:t>
            </a:r>
            <a:r>
              <a:rPr lang="vi-VN" sz="2000" dirty="0" err="1"/>
              <a:t>kềnh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khó</a:t>
            </a:r>
            <a:r>
              <a:rPr lang="vi-VN" sz="2000" dirty="0"/>
              <a:t> </a:t>
            </a:r>
            <a:r>
              <a:rPr lang="vi-VN" sz="2000" dirty="0" err="1"/>
              <a:t>đọc</a:t>
            </a:r>
            <a:r>
              <a:rPr lang="vi-VN" sz="2000" dirty="0"/>
              <a:t>, </a:t>
            </a:r>
            <a:r>
              <a:rPr lang="vi-VN" sz="2000" dirty="0" err="1"/>
              <a:t>khó</a:t>
            </a:r>
            <a:r>
              <a:rPr lang="vi-VN" sz="2000" dirty="0"/>
              <a:t> </a:t>
            </a:r>
            <a:r>
              <a:rPr lang="vi-VN" sz="2000" dirty="0" err="1"/>
              <a:t>hiểu</a:t>
            </a:r>
            <a:r>
              <a:rPr lang="vi-VN" sz="2000" dirty="0"/>
              <a:t> </a:t>
            </a:r>
            <a:r>
              <a:rPr lang="vi-VN" sz="2000" dirty="0" err="1"/>
              <a:t>vì</a:t>
            </a:r>
            <a:r>
              <a:rPr lang="vi-VN" sz="2000" dirty="0"/>
              <a:t> </a:t>
            </a:r>
            <a:r>
              <a:rPr lang="vi-VN" sz="2000" dirty="0" err="1"/>
              <a:t>toàn</a:t>
            </a:r>
            <a:r>
              <a:rPr lang="vi-VN" sz="2000" dirty="0"/>
              <a:t> </a:t>
            </a:r>
            <a:r>
              <a:rPr lang="vi-VN" sz="2000" dirty="0" err="1"/>
              <a:t>những</a:t>
            </a:r>
            <a:r>
              <a:rPr lang="vi-VN" sz="2000" dirty="0"/>
              <a:t> con </a:t>
            </a:r>
            <a:r>
              <a:rPr lang="vi-VN" sz="2000" dirty="0" err="1"/>
              <a:t>số</a:t>
            </a:r>
            <a:r>
              <a:rPr lang="vi-VN" sz="2000" dirty="0"/>
              <a:t> 0 </a:t>
            </a:r>
            <a:r>
              <a:rPr lang="vi-VN" sz="2000" dirty="0" err="1"/>
              <a:t>và</a:t>
            </a:r>
            <a:r>
              <a:rPr lang="vi-VN" sz="2000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23582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vi-VN" altLang="zh-HK" sz="2000" dirty="0" err="1">
                <a:ea typeface="ＭＳ Ｐゴシック" panose="020B0600070205080204" pitchFamily="34" charset="-128"/>
              </a:rPr>
              <a:t>Hợp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(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assembly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language</a:t>
            </a:r>
            <a:r>
              <a:rPr lang="vi-VN" altLang="zh-HK" sz="2000" dirty="0">
                <a:ea typeface="ＭＳ Ｐゴシック" panose="020B0600070205080204" pitchFamily="34" charset="-128"/>
              </a:rPr>
              <a:t>)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được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thiết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kế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để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máy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tính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trở</a:t>
            </a:r>
            <a:r>
              <a:rPr lang="vi-VN" altLang="zh-HK" sz="2000" dirty="0">
                <a:ea typeface="ＭＳ Ｐゴシック" panose="020B0600070205080204" pitchFamily="34" charset="-128"/>
              </a:rPr>
              <a:t> nên thân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thiện</a:t>
            </a:r>
            <a:r>
              <a:rPr lang="vi-VN" altLang="zh-HK" sz="2000" dirty="0">
                <a:ea typeface="ＭＳ Ｐゴシック" panose="020B0600070205080204" pitchFamily="34" charset="-128"/>
              </a:rPr>
              <a:t> hơn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với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người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sử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dụng</a:t>
            </a:r>
            <a:r>
              <a:rPr lang="vi-VN" altLang="zh-HK" sz="2000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vi-VN" altLang="zh-HK" sz="2000" dirty="0" err="1">
                <a:ea typeface="ＭＳ Ｐゴシック" panose="020B0600070205080204" pitchFamily="34" charset="-128"/>
              </a:rPr>
              <a:t>Các</a:t>
            </a:r>
            <a:r>
              <a:rPr lang="vi-VN" altLang="zh-HK" sz="2000" dirty="0">
                <a:ea typeface="ＭＳ Ｐゴシック" panose="020B0600070205080204" pitchFamily="34" charset="-128"/>
              </a:rPr>
              <a:t> câu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lệnh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bao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gồm</a:t>
            </a:r>
            <a:r>
              <a:rPr lang="vi-VN" altLang="zh-HK" sz="2000" dirty="0">
                <a:ea typeface="ＭＳ Ｐゴシック" panose="020B0600070205080204" pitchFamily="34" charset="-128"/>
              </a:rPr>
              <a:t> hai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phần</a:t>
            </a:r>
            <a:r>
              <a:rPr lang="vi-VN" altLang="zh-HK" sz="2000" dirty="0">
                <a:ea typeface="ＭＳ Ｐゴシック" panose="020B0600070205080204" pitchFamily="34" charset="-128"/>
              </a:rPr>
              <a:t>: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phần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mã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lệnh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(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viết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tựa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tiếng</a:t>
            </a:r>
            <a:r>
              <a:rPr lang="vi-VN" altLang="zh-HK" sz="2000" dirty="0">
                <a:ea typeface="ＭＳ Ｐゴシック" panose="020B0600070205080204" pitchFamily="34" charset="-128"/>
              </a:rPr>
              <a:t> Anh)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chỉ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phép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toán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cần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thực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hiện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và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phần</a:t>
            </a:r>
            <a:r>
              <a:rPr lang="vi-VN" altLang="zh-HK" sz="2000" dirty="0">
                <a:ea typeface="ＭＳ Ｐゴシック" panose="020B0600070205080204" pitchFamily="34" charset="-128"/>
              </a:rPr>
              <a:t> tên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biến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chỉ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địa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chỉ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chứa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toán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hạng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của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phép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toán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đó</a:t>
            </a:r>
            <a:r>
              <a:rPr lang="vi-VN" altLang="zh-HK" sz="2000" dirty="0">
                <a:ea typeface="ＭＳ Ｐゴシック" panose="020B0600070205080204" pitchFamily="34" charset="-128"/>
              </a:rPr>
              <a:t>.</a:t>
            </a:r>
            <a:endParaRPr lang="en-US" altLang="zh-HK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DE5B6E-8BC5-41E6-8C79-CFEBD4F7F373}" type="slidenum">
              <a:rPr lang="en-US" altLang="zh-HK">
                <a:solidFill>
                  <a:srgbClr val="FFFFFF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7688" y="3787345"/>
            <a:ext cx="8021637" cy="38100"/>
          </a:xfrm>
          <a:prstGeom prst="straightConnector1">
            <a:avLst/>
          </a:prstGeom>
          <a:ln w="698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087382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43213" y="4087382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English-like abbreviations representing elementary computer operations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3250" y="6116492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binary code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74975" y="6116492"/>
            <a:ext cx="2309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assembly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3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HK" sz="2000" dirty="0">
                <a:ea typeface="ＭＳ Ｐゴシック" panose="020B0600070205080204" pitchFamily="34" charset="-128"/>
              </a:rPr>
              <a:t>VD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DE5B6E-8BC5-41E6-8C79-CFEBD4F7F373}" type="slidenum">
              <a:rPr lang="en-US" altLang="zh-HK">
                <a:solidFill>
                  <a:srgbClr val="FFFFFF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78" y="1295400"/>
            <a:ext cx="6664757" cy="40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4182" y="5352493"/>
            <a:ext cx="7838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Ðể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Assembler</a:t>
            </a:r>
          </a:p>
        </p:txBody>
      </p:sp>
    </p:spTree>
    <p:extLst>
      <p:ext uri="{BB962C8B-B14F-4D97-AF65-F5344CB8AC3E}">
        <p14:creationId xmlns:p14="http://schemas.microsoft.com/office/powerpoint/2010/main" val="12561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vi-VN" altLang="zh-HK" sz="2000" dirty="0">
                <a:ea typeface="ＭＳ Ｐゴシック" panose="020B0600070205080204" pitchFamily="34" charset="-128"/>
              </a:rPr>
              <a:t>Ngôn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cấp</a:t>
            </a:r>
            <a:r>
              <a:rPr lang="vi-VN" altLang="zh-HK" sz="2000" dirty="0">
                <a:ea typeface="ＭＳ Ｐゴシック" panose="020B0600070205080204" pitchFamily="34" charset="-128"/>
              </a:rPr>
              <a:t> cao (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High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level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language</a:t>
            </a:r>
            <a:r>
              <a:rPr lang="vi-VN" altLang="zh-HK" sz="2000" dirty="0">
                <a:ea typeface="ＭＳ Ｐゴシック" panose="020B0600070205080204" pitchFamily="34" charset="-128"/>
              </a:rPr>
              <a:t>):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là</a:t>
            </a:r>
            <a:r>
              <a:rPr lang="vi-VN" altLang="zh-HK" sz="2000" dirty="0">
                <a:ea typeface="ＭＳ Ｐゴシック" panose="020B0600070205080204" pitchFamily="34" charset="-128"/>
              </a:rPr>
              <a:t> ngôn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được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tạo</a:t>
            </a:r>
            <a:r>
              <a:rPr lang="vi-VN" altLang="zh-HK" sz="2000" dirty="0">
                <a:ea typeface="ＭＳ Ｐゴシック" panose="020B0600070205080204" pitchFamily="34" charset="-128"/>
              </a:rPr>
              <a:t> ra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và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phát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triển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nhằm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phản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ánh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cách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thức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người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lập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trình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nghĩ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và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làm</a:t>
            </a:r>
            <a:r>
              <a:rPr lang="vi-VN" altLang="zh-HK" sz="2000" dirty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vi-VN" altLang="zh-HK" sz="2000" dirty="0">
                <a:ea typeface="ＭＳ Ｐゴシック" panose="020B0600070205080204" pitchFamily="34" charset="-128"/>
              </a:rPr>
              <a:t>Ngôn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cấp</a:t>
            </a:r>
            <a:r>
              <a:rPr lang="vi-VN" altLang="zh-HK" sz="2000" dirty="0">
                <a:ea typeface="ＭＳ Ｐゴシック" panose="020B0600070205080204" pitchFamily="34" charset="-128"/>
              </a:rPr>
              <a:t> cao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rất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gần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với</a:t>
            </a:r>
            <a:r>
              <a:rPr lang="vi-VN" altLang="zh-HK" sz="2000" dirty="0">
                <a:ea typeface="ＭＳ Ｐゴシック" panose="020B0600070205080204" pitchFamily="34" charset="-128"/>
              </a:rPr>
              <a:t> ngôn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con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người</a:t>
            </a:r>
            <a:r>
              <a:rPr lang="vi-VN" altLang="zh-HK" sz="2000" dirty="0">
                <a:ea typeface="ＭＳ Ｐゴシック" panose="020B0600070205080204" pitchFamily="34" charset="-128"/>
              </a:rPr>
              <a:t> (Anh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) nhưng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chính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xác</a:t>
            </a:r>
            <a:r>
              <a:rPr lang="vi-VN" altLang="zh-HK" sz="2000" dirty="0">
                <a:ea typeface="ＭＳ Ｐゴシック" panose="020B0600070205080204" pitchFamily="34" charset="-128"/>
              </a:rPr>
              <a:t> như ngôn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ngữ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toán</a:t>
            </a:r>
            <a:r>
              <a:rPr lang="vi-VN" altLang="zh-HK" sz="2000" dirty="0">
                <a:ea typeface="ＭＳ Ｐゴシック" panose="020B0600070205080204" pitchFamily="34" charset="-128"/>
              </a:rPr>
              <a:t> </a:t>
            </a:r>
            <a:r>
              <a:rPr lang="vi-VN" altLang="zh-HK" sz="2000" dirty="0" err="1">
                <a:ea typeface="ＭＳ Ｐゴシック" panose="020B0600070205080204" pitchFamily="34" charset="-128"/>
              </a:rPr>
              <a:t>học</a:t>
            </a:r>
            <a:r>
              <a:rPr lang="vi-VN" altLang="zh-HK" sz="2000" dirty="0">
                <a:ea typeface="ＭＳ Ｐゴシック" panose="020B0600070205080204" pitchFamily="34" charset="-128"/>
              </a:rPr>
              <a:t>. </a:t>
            </a:r>
            <a:endParaRPr lang="en-US" altLang="zh-HK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2C77FE3-1A04-4401-83EA-02E42CEC6887}" type="slidenum">
              <a:rPr lang="en-US" altLang="zh-HK">
                <a:solidFill>
                  <a:srgbClr val="FFFFFF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zh-HK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7688" y="3524106"/>
            <a:ext cx="8021637" cy="38100"/>
          </a:xfrm>
          <a:prstGeom prst="straightConnector1">
            <a:avLst/>
          </a:prstGeom>
          <a:ln w="698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824143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43213" y="3824143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English-like abbreviations representing elementary computer operations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80088" y="3824143"/>
            <a:ext cx="3154362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High-level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Close to human language.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Example: 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= 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 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+ </a:t>
            </a:r>
            <a:r>
              <a:rPr lang="en-US" sz="2000" i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endParaRPr lang="en-US" sz="2000" i="1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0" lvl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[a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values of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and store the result in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replacing the previous value]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3250" y="6116493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binary code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74975" y="6116493"/>
            <a:ext cx="2309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assembly language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922963" y="6116493"/>
            <a:ext cx="2311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C, C++, Java, Basic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3.c)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13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0"/>
            <a:ext cx="8686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buFont typeface="Wingdings" panose="05000000000000000000" pitchFamily="2" charset="2"/>
              <a:buNone/>
            </a:pPr>
            <a:r>
              <a:rPr lang="zh-TW" altLang="en-US"/>
              <a:t>   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ActionScript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Ada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ASP.NET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Assembler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Basic </a:t>
            </a:r>
            <a:r>
              <a:rPr lang="en-US" altLang="zh-TW" sz="3200">
                <a:solidFill>
                  <a:srgbClr val="6666FF"/>
                </a:solidFill>
                <a:latin typeface="Arial" panose="020B0604020202020204" pitchFamily="34" charset="0"/>
              </a:rPr>
              <a:t>C </a:t>
            </a:r>
            <a:r>
              <a:rPr lang="en-US" altLang="zh-TW" sz="4800">
                <a:solidFill>
                  <a:srgbClr val="6666FF"/>
                </a:solidFill>
                <a:latin typeface="Arial" panose="020B0604020202020204" pitchFamily="34" charset="0"/>
              </a:rPr>
              <a:t>C++</a:t>
            </a:r>
            <a:r>
              <a:rPr lang="en-US" altLang="zh-TW" sz="3200">
                <a:solidFill>
                  <a:srgbClr val="6666FF"/>
                </a:solidFill>
                <a:latin typeface="Arial" panose="020B0604020202020204" pitchFamily="34" charset="0"/>
              </a:rPr>
              <a:t> C#</a:t>
            </a:r>
            <a:r>
              <a:rPr lang="en-US" altLang="zh-TW" sz="3200" b="1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Cobol Cobra CODE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ColdFusion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Delphi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Eiffel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Fortran FoxPro GPSS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5F5F5F"/>
                </a:solidFill>
                <a:latin typeface="Arial" panose="020B0604020202020204" pitchFamily="34" charset="0"/>
              </a:rPr>
              <a:t>HTML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J# J++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4800">
                <a:solidFill>
                  <a:srgbClr val="FF9933"/>
                </a:solidFill>
                <a:latin typeface="Arial" panose="020B0604020202020204" pitchFamily="34" charset="0"/>
              </a:rPr>
              <a:t>Java</a:t>
            </a:r>
            <a:r>
              <a:rPr lang="en-US" altLang="zh-TW" sz="48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JSP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LISP Logo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LUA </a:t>
            </a:r>
            <a:r>
              <a:rPr lang="en-US" altLang="zh-TW" sz="3200">
                <a:solidFill>
                  <a:srgbClr val="5F5F5F"/>
                </a:solidFill>
                <a:latin typeface="Arial" panose="020B0604020202020204" pitchFamily="34" charset="0"/>
              </a:rPr>
              <a:t>MEL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Modula-2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Miranda Objective-C 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Perl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8000"/>
                </a:solidFill>
                <a:latin typeface="Arial" panose="020B0604020202020204" pitchFamily="34" charset="0"/>
              </a:rPr>
              <a:t>PHP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Prolog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8000"/>
                </a:solidFill>
                <a:latin typeface="Arial" panose="020B0604020202020204" pitchFamily="34" charset="0"/>
              </a:rPr>
              <a:t>Python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8000"/>
                </a:solidFill>
                <a:latin typeface="Arial" panose="020B0604020202020204" pitchFamily="34" charset="0"/>
              </a:rPr>
              <a:t>SQL</a:t>
            </a:r>
            <a:r>
              <a:rPr lang="en-US" altLang="zh-TW" sz="3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Visual Basic</a:t>
            </a:r>
            <a:r>
              <a:rPr lang="en-US" altLang="zh-TW" sz="3200">
                <a:solidFill>
                  <a:srgbClr val="969696"/>
                </a:solidFill>
                <a:latin typeface="Arial" panose="020B0604020202020204" pitchFamily="34" charset="0"/>
              </a:rPr>
              <a:t> Visual Basic.NET  </a:t>
            </a: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VBA Visual-FoxPro</a:t>
            </a:r>
          </a:p>
          <a:p>
            <a:pPr algn="dist">
              <a:buFont typeface="Wingdings" panose="05000000000000000000" pitchFamily="2" charset="2"/>
              <a:buNone/>
            </a:pPr>
            <a:r>
              <a:rPr lang="en-US" altLang="zh-TW" sz="3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en-US" altLang="zh-TW" sz="3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 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Visual Studio C++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37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vi-VN" dirty="0"/>
              <a:t>++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.</a:t>
            </a:r>
          </a:p>
          <a:p>
            <a:pPr>
              <a:lnSpc>
                <a:spcPct val="100000"/>
              </a:lnSpc>
            </a:pPr>
            <a:r>
              <a:rPr lang="vi-VN" dirty="0"/>
              <a:t>C++ </a:t>
            </a:r>
            <a:r>
              <a:rPr lang="vi-VN" dirty="0" err="1"/>
              <a:t>được</a:t>
            </a:r>
            <a:r>
              <a:rPr lang="vi-VN" dirty="0"/>
              <a:t> coi như </a:t>
            </a: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trung (</a:t>
            </a:r>
            <a:r>
              <a:rPr lang="vi-VN" dirty="0" err="1"/>
              <a:t>middle-level</a:t>
            </a:r>
            <a:r>
              <a:rPr lang="vi-VN" dirty="0"/>
              <a:t>), khi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cao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.</a:t>
            </a:r>
          </a:p>
          <a:p>
            <a:pPr>
              <a:lnSpc>
                <a:spcPct val="100000"/>
              </a:lnSpc>
            </a:pPr>
            <a:r>
              <a:rPr lang="vi-VN" dirty="0"/>
              <a:t>C++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Bjarne</a:t>
            </a:r>
            <a:r>
              <a:rPr lang="vi-VN" dirty="0"/>
              <a:t> </a:t>
            </a:r>
            <a:r>
              <a:rPr lang="vi-VN" dirty="0" err="1"/>
              <a:t>Stroustrup</a:t>
            </a:r>
            <a:r>
              <a:rPr lang="vi-VN" dirty="0"/>
              <a:t> năm 1979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Bell</a:t>
            </a:r>
            <a:r>
              <a:rPr lang="vi-VN" dirty="0"/>
              <a:t> </a:t>
            </a:r>
            <a:r>
              <a:rPr lang="vi-VN" dirty="0" err="1"/>
              <a:t>Labs</a:t>
            </a:r>
            <a:r>
              <a:rPr lang="vi-VN" dirty="0"/>
              <a:t> ở </a:t>
            </a:r>
            <a:r>
              <a:rPr lang="vi-VN" dirty="0" err="1"/>
              <a:t>Murray</a:t>
            </a:r>
            <a:r>
              <a:rPr lang="vi-VN" dirty="0"/>
              <a:t> </a:t>
            </a:r>
            <a:r>
              <a:rPr lang="vi-VN" dirty="0" err="1"/>
              <a:t>Hill</a:t>
            </a:r>
            <a:r>
              <a:rPr lang="vi-VN" dirty="0"/>
              <a:t>, </a:t>
            </a:r>
            <a:r>
              <a:rPr lang="vi-VN" dirty="0" err="1"/>
              <a:t>New</a:t>
            </a:r>
            <a:r>
              <a:rPr lang="vi-VN" dirty="0"/>
              <a:t> </a:t>
            </a:r>
            <a:r>
              <a:rPr lang="vi-VN" dirty="0" err="1"/>
              <a:t>Jersey</a:t>
            </a:r>
            <a:r>
              <a:rPr lang="vi-VN" dirty="0"/>
              <a:t>,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nâng cao </a:t>
            </a:r>
            <a:r>
              <a:rPr lang="vi-VN" dirty="0" err="1"/>
              <a:t>của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C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tên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là</a:t>
            </a:r>
            <a:r>
              <a:rPr lang="vi-VN" dirty="0"/>
              <a:t> “C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”, nhưng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tên </a:t>
            </a:r>
            <a:r>
              <a:rPr lang="vi-VN" dirty="0" err="1"/>
              <a:t>thành</a:t>
            </a:r>
            <a:r>
              <a:rPr lang="vi-VN" dirty="0"/>
              <a:t> C++ </a:t>
            </a:r>
            <a:r>
              <a:rPr lang="vi-VN" dirty="0" err="1"/>
              <a:t>vào</a:t>
            </a:r>
            <a:r>
              <a:rPr lang="vi-VN" dirty="0"/>
              <a:t> năm 1983.</a:t>
            </a:r>
          </a:p>
          <a:p>
            <a:pPr>
              <a:lnSpc>
                <a:spcPct val="100000"/>
              </a:lnSpc>
            </a:pPr>
            <a:r>
              <a:rPr lang="vi-VN" dirty="0"/>
              <a:t>C++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Superset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C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C++.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50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tin?  ...</a:t>
            </a:r>
            <a:endParaRPr lang="vi-VN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7913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1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31</a:t>
            </a:fld>
            <a:endParaRPr lang="uk-UA" dirty="0"/>
          </a:p>
        </p:txBody>
      </p:sp>
      <p:pic>
        <p:nvPicPr>
          <p:cNvPr id="6" name="Picture 6" descr="Data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672211"/>
            <a:ext cx="8305800" cy="29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32</a:t>
            </a:fld>
            <a:endParaRPr lang="uk-UA" dirty="0"/>
          </a:p>
        </p:txBody>
      </p:sp>
      <p:pic>
        <p:nvPicPr>
          <p:cNvPr id="7" name="Picture 4" descr="op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61319"/>
            <a:ext cx="8001000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33</a:t>
            </a:fld>
            <a:endParaRPr lang="uk-UA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62025"/>
            <a:ext cx="764857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4.d) </a:t>
            </a:r>
            <a:r>
              <a:rPr lang="vi-VN" dirty="0"/>
              <a:t>Qui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quát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, </a:t>
            </a:r>
            <a:r>
              <a:rPr lang="vi-VN" dirty="0" err="1"/>
              <a:t>dịch</a:t>
            </a:r>
            <a:r>
              <a:rPr lang="vi-VN" dirty="0"/>
              <a:t>, </a:t>
            </a: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413" y="1524000"/>
            <a:ext cx="3760787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1800" b="1">
                <a:ea typeface="ＭＳ Ｐゴシック" panose="020B0600070205080204" pitchFamily="34" charset="-128"/>
              </a:rPr>
              <a:t>Writing </a:t>
            </a:r>
            <a:r>
              <a:rPr lang="en-US" altLang="zh-HK" sz="1800">
                <a:ea typeface="ＭＳ Ｐゴシック" panose="020B0600070205080204" pitchFamily="34" charset="-128"/>
              </a:rPr>
              <a:t>source code as an C++ file.</a:t>
            </a:r>
          </a:p>
          <a:p>
            <a:pPr lvl="1"/>
            <a:r>
              <a:rPr lang="en-US" altLang="zh-HK" sz="1600"/>
              <a:t>e.g. “</a:t>
            </a:r>
            <a:r>
              <a:rPr lang="en-US" altLang="zh-HK" sz="1600" b="1" i="1"/>
              <a:t>hello.cpp</a:t>
            </a:r>
            <a:r>
              <a:rPr lang="en-US" altLang="zh-HK" sz="1600"/>
              <a:t>” file</a:t>
            </a:r>
          </a:p>
          <a:p>
            <a:r>
              <a:rPr lang="en-US" altLang="zh-HK" sz="1800" b="1">
                <a:ea typeface="ＭＳ Ｐゴシック" panose="020B0600070205080204" pitchFamily="34" charset="-128"/>
              </a:rPr>
              <a:t>Preprocessing</a:t>
            </a:r>
          </a:p>
          <a:p>
            <a:pPr lvl="1"/>
            <a:r>
              <a:rPr lang="en-US" altLang="zh-HK" sz="1600">
                <a:solidFill>
                  <a:srgbClr val="0000FF"/>
                </a:solidFill>
              </a:rPr>
              <a:t>Processes </a:t>
            </a:r>
            <a:r>
              <a:rPr lang="en-US" altLang="zh-HK" sz="1600"/>
              <a:t>the source code for compilation.</a:t>
            </a:r>
          </a:p>
          <a:p>
            <a:r>
              <a:rPr lang="en-US" altLang="zh-HK" sz="1800" b="1">
                <a:ea typeface="ＭＳ Ｐゴシック" panose="020B0600070205080204" pitchFamily="34" charset="-128"/>
              </a:rPr>
              <a:t>Compilation</a:t>
            </a:r>
          </a:p>
          <a:p>
            <a:pPr lvl="1"/>
            <a:r>
              <a:rPr lang="en-US" altLang="zh-HK" sz="1600"/>
              <a:t>Checks the</a:t>
            </a:r>
            <a:r>
              <a:rPr lang="en-US" altLang="zh-HK" sz="1600">
                <a:solidFill>
                  <a:srgbClr val="0000FF"/>
                </a:solidFill>
              </a:rPr>
              <a:t> grammatical rules </a:t>
            </a:r>
            <a:r>
              <a:rPr lang="en-US" altLang="zh-HK" sz="1600"/>
              <a:t>(syntax).</a:t>
            </a:r>
          </a:p>
          <a:p>
            <a:pPr lvl="1"/>
            <a:r>
              <a:rPr lang="en-US" altLang="zh-HK" sz="1600"/>
              <a:t>Source code is converted to </a:t>
            </a:r>
            <a:r>
              <a:rPr lang="en-US" altLang="zh-HK" sz="1600">
                <a:solidFill>
                  <a:srgbClr val="0000FF"/>
                </a:solidFill>
              </a:rPr>
              <a:t>object code </a:t>
            </a:r>
            <a:r>
              <a:rPr lang="en-US" altLang="zh-HK" sz="1600"/>
              <a:t>in machine language (e.g. “</a:t>
            </a:r>
            <a:r>
              <a:rPr lang="en-US" altLang="zh-HK" sz="1600" b="1" i="1"/>
              <a:t>hello.obj</a:t>
            </a:r>
            <a:r>
              <a:rPr lang="en-US" altLang="zh-HK" sz="1600"/>
              <a:t>” file)</a:t>
            </a:r>
          </a:p>
          <a:p>
            <a:r>
              <a:rPr lang="en-US" altLang="zh-HK" sz="1800" b="1">
                <a:ea typeface="ＭＳ Ｐゴシック" panose="020B0600070205080204" pitchFamily="34" charset="-128"/>
              </a:rPr>
              <a:t>Linking</a:t>
            </a:r>
          </a:p>
          <a:p>
            <a:pPr lvl="1"/>
            <a:r>
              <a:rPr lang="en-US" altLang="zh-HK" sz="1600"/>
              <a:t>Combines object code and libraries to create an </a:t>
            </a:r>
            <a:r>
              <a:rPr lang="en-US" altLang="zh-HK" sz="1600">
                <a:solidFill>
                  <a:srgbClr val="0000FF"/>
                </a:solidFill>
              </a:rPr>
              <a:t>executable </a:t>
            </a:r>
            <a:r>
              <a:rPr lang="en-US" altLang="zh-HK" sz="1600"/>
              <a:t>(e.g. “</a:t>
            </a:r>
            <a:r>
              <a:rPr lang="en-US" altLang="zh-HK" sz="1600" b="1" i="1"/>
              <a:t>hello.exe</a:t>
            </a:r>
            <a:r>
              <a:rPr lang="en-US" altLang="zh-HK" sz="1600"/>
              <a:t>” file).</a:t>
            </a:r>
          </a:p>
          <a:p>
            <a:pPr lvl="1"/>
            <a:r>
              <a:rPr lang="en-US" altLang="zh-HK" sz="1600" u="sng"/>
              <a:t>Library</a:t>
            </a:r>
            <a:r>
              <a:rPr lang="en-US" altLang="zh-HK" sz="1600"/>
              <a:t>: common functions (input, output, math, etc).</a:t>
            </a:r>
            <a:endParaRPr lang="en-US" altLang="zh-HK" sz="16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482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0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V</a:t>
            </a:r>
            <a:r>
              <a:rPr lang="vi-VN" dirty="0"/>
              <a:t>í dụ minh họa về chương trình C++ và chạy thử.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Font typeface="+mj-lt"/>
              <a:buAutoNum type="alphaLcPeriod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“Hello World” (code: hello.cpp)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2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” (code: tinhdientich.cpp)</a:t>
            </a:r>
          </a:p>
          <a:p>
            <a:pPr marL="491490" indent="-457200">
              <a:buFont typeface="+mj-lt"/>
              <a:buAutoNum type="alphaLcPeriod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(code: kiemtrasnt.cpp)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5.a) V</a:t>
            </a:r>
            <a:r>
              <a:rPr lang="vi-VN" dirty="0"/>
              <a:t>í </a:t>
            </a:r>
            <a:r>
              <a:rPr lang="vi-VN" dirty="0" err="1"/>
              <a:t>dụ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“Hello World”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530927" y="1693131"/>
            <a:ext cx="6082145" cy="286232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The traditional first program in honor of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Dennis Ritchie who invented C at Bell Labs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in 1972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0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5.b) V</a:t>
            </a:r>
            <a:r>
              <a:rPr lang="vi-VN" dirty="0"/>
              <a:t>í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2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37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371599" y="2297377"/>
            <a:ext cx="6650182" cy="412420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Minh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hoa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chuong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trinh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tinh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dien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tich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hinh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chu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nhat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chieu_dai,chieu_rong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chieu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chieu_dai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chieu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chieu_rong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Tinh dien tich hinh chu nhat</a:t>
            </a:r>
            <a:endParaRPr lang="de-D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dien_tich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chieu_dai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chieu_rong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ket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qua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ra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man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hinh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tich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HCN  = 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dien_tich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3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5.c) V</a:t>
            </a:r>
            <a:r>
              <a:rPr lang="vi-VN" dirty="0"/>
              <a:t>í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38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717963" y="1673304"/>
            <a:ext cx="6180513" cy="526297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Chuong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trinh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minh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hoa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kiem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so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to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Ham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kiem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so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n co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phai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la so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to (true) hay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khong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(false).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kiemtralasonguyento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 n&lt;2)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=2;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n;i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n%i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==0)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n =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&gt;&gt;n;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kiemtralasonguyento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(n)==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&lt;&lt;n&lt;&lt;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la so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to !"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 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&lt;&lt;n&lt;&lt;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phai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la so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nguyen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to !"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3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vi-VN" dirty="0"/>
              <a:t>Một số quy tắc cần nhớ khi viết chương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Chương trình nên được tách thành nhiều đơn thể (mô-đun), mỗi đơn thể thực hiện một công việc và càng độc lập với nhau.</a:t>
            </a:r>
          </a:p>
          <a:p>
            <a:r>
              <a:rPr lang="vi-VN" dirty="0"/>
              <a:t>Cách trình bày chương trình càng nhất quán sẽ càng dễ đọc và dễ hiểu (định hướng về phong cách lập trình). </a:t>
            </a:r>
          </a:p>
          <a:p>
            <a:r>
              <a:rPr lang="vi-VN" dirty="0"/>
              <a:t>Mỗi câu lệnh có thể viết trên một hay nhiều dòng nhưng phải được kết thúc bằng dấu ;</a:t>
            </a:r>
          </a:p>
          <a:p>
            <a:r>
              <a:rPr lang="en-US" dirty="0"/>
              <a:t>Q</a:t>
            </a:r>
            <a:r>
              <a:rPr lang="vi-VN" dirty="0"/>
              <a:t>uy tắc viết lời giải thích, lời giải thích không có tác dụng với sự làm việc của chương trình trên máy tính, chỉ có tác dụng với người đọc</a:t>
            </a:r>
          </a:p>
          <a:p>
            <a:r>
              <a:rPr lang="vi-VN" dirty="0"/>
              <a:t>Sử dụng các hàm chuẩn: sử dụng #include</a:t>
            </a:r>
          </a:p>
          <a:p>
            <a:r>
              <a:rPr lang="vi-VN" dirty="0"/>
              <a:t>Hàm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main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08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1.a) </a:t>
            </a:r>
            <a:r>
              <a:rPr lang="en-US" altLang="zh-TW" dirty="0" err="1"/>
              <a:t>Máy</a:t>
            </a:r>
            <a:r>
              <a:rPr lang="en-US" altLang="zh-TW" dirty="0"/>
              <a:t> </a:t>
            </a:r>
            <a:r>
              <a:rPr lang="en-US" altLang="zh-TW" dirty="0" err="1"/>
              <a:t>tính</a:t>
            </a:r>
            <a:r>
              <a:rPr lang="en-US" altLang="zh-TW" dirty="0"/>
              <a:t> (Computer) </a:t>
            </a:r>
            <a:r>
              <a:rPr lang="en-US" altLang="zh-TW" dirty="0" err="1"/>
              <a:t>là</a:t>
            </a:r>
            <a:r>
              <a:rPr lang="en-US" altLang="zh-TW" dirty="0"/>
              <a:t> </a:t>
            </a:r>
            <a:r>
              <a:rPr lang="en-US" altLang="zh-TW" dirty="0" err="1"/>
              <a:t>gì</a:t>
            </a:r>
            <a:r>
              <a:rPr lang="en-US" altLang="zh-TW" dirty="0"/>
              <a:t> 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36087-486B-4F46-B00B-E46C11080AF4}" type="slidenum">
              <a:rPr lang="en-US" altLang="zh-HK" sz="14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HK" sz="14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8196" name="Picture 4" descr="seagate-barracuda-hard-dr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77" y="5076610"/>
            <a:ext cx="16002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11988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52" y="267154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desktop-studio-slim-left-3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" y="2290547"/>
            <a:ext cx="2786063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Dual-Core AMD Opteron Processor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6F2"/>
              </a:clrFrom>
              <a:clrTo>
                <a:srgbClr val="FBF6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52" y="1452347"/>
            <a:ext cx="1752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4939352" y="244294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2729552" y="373834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914077" y="5598897"/>
            <a:ext cx="2384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/>
              <a:t>Secondary Storage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606352" y="4119347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/>
              <a:t>Memory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006152" y="1376147"/>
            <a:ext cx="2924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/>
              <a:t>CPU (Central Processing Unit)</a:t>
            </a:r>
          </a:p>
        </p:txBody>
      </p:sp>
      <p:pic>
        <p:nvPicPr>
          <p:cNvPr id="8205" name="Picture 15" descr="GeForce6100PM-M2_V2_0b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52" y="3052547"/>
            <a:ext cx="22098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Line 16"/>
          <p:cNvSpPr>
            <a:spLocks noChangeShapeType="1"/>
          </p:cNvSpPr>
          <p:nvPr/>
        </p:nvSpPr>
        <p:spPr bwMode="auto">
          <a:xfrm flipV="1">
            <a:off x="6006152" y="366214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 flipH="1">
            <a:off x="5396552" y="434794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5625152" y="2823947"/>
            <a:ext cx="1639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26947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2400" dirty="0"/>
              <a:t>1.b) </a:t>
            </a:r>
            <a:r>
              <a:rPr lang="en-US" altLang="zh-HK" sz="2400" dirty="0" err="1"/>
              <a:t>Cấu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trúc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tổng</a:t>
            </a:r>
            <a:r>
              <a:rPr lang="en-US" altLang="zh-HK" sz="2400" dirty="0"/>
              <a:t> </a:t>
            </a:r>
            <a:r>
              <a:rPr lang="en-US" altLang="zh-HK" sz="2400" dirty="0" err="1"/>
              <a:t>quan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của</a:t>
            </a:r>
            <a:r>
              <a:rPr lang="en-US" altLang="zh-HK" sz="2400" dirty="0"/>
              <a:t> </a:t>
            </a:r>
            <a:r>
              <a:rPr lang="en-US" altLang="zh-HK" sz="2400" dirty="0" err="1"/>
              <a:t>máy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tính</a:t>
            </a:r>
            <a:r>
              <a:rPr lang="en-US" altLang="zh-HK" sz="2400" dirty="0"/>
              <a:t> </a:t>
            </a:r>
            <a:r>
              <a:rPr lang="en-US" altLang="zh-HK" sz="2400" dirty="0" err="1"/>
              <a:t>và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các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thiết</a:t>
            </a:r>
            <a:r>
              <a:rPr lang="en-US" altLang="zh-HK" sz="2400" dirty="0"/>
              <a:t> </a:t>
            </a:r>
            <a:r>
              <a:rPr lang="en-US" altLang="zh-HK" sz="2400" dirty="0" err="1"/>
              <a:t>bị</a:t>
            </a:r>
            <a:r>
              <a:rPr lang="en-US" altLang="zh-HK" sz="2400" dirty="0"/>
              <a:t> </a:t>
            </a:r>
            <a:r>
              <a:rPr lang="en-US" altLang="zh-HK" sz="2400" dirty="0" err="1"/>
              <a:t>ngoại</a:t>
            </a:r>
            <a:r>
              <a:rPr lang="en-US" altLang="zh-HK" sz="2400" dirty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2990"/>
              </p:ext>
            </p:extLst>
          </p:nvPr>
        </p:nvGraphicFramePr>
        <p:xfrm>
          <a:off x="990600" y="1792288"/>
          <a:ext cx="74676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Visio" r:id="rId3" imgW="8565375" imgH="4850550" progId="Visio.Drawing.11">
                  <p:embed/>
                </p:oleObj>
              </mc:Choice>
              <mc:Fallback>
                <p:oleObj name="Visio" r:id="rId3" imgW="8565375" imgH="4850550" progId="Visio.Drawing.11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92288"/>
                        <a:ext cx="7467600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5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2400" dirty="0"/>
              <a:t>1.b) </a:t>
            </a:r>
            <a:r>
              <a:rPr lang="en-US" altLang="zh-HK" sz="2400" dirty="0" err="1"/>
              <a:t>Cấu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trúc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tổng</a:t>
            </a:r>
            <a:r>
              <a:rPr lang="en-US" altLang="zh-HK" sz="2400" dirty="0"/>
              <a:t> </a:t>
            </a:r>
            <a:r>
              <a:rPr lang="en-US" altLang="zh-HK" sz="2400" dirty="0" err="1"/>
              <a:t>quan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của</a:t>
            </a:r>
            <a:r>
              <a:rPr lang="en-US" altLang="zh-HK" sz="2400" dirty="0"/>
              <a:t> </a:t>
            </a:r>
            <a:r>
              <a:rPr lang="en-US" altLang="zh-HK" sz="2400" dirty="0" err="1"/>
              <a:t>máy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tính</a:t>
            </a:r>
            <a:r>
              <a:rPr lang="en-US" altLang="zh-HK" sz="2400" dirty="0"/>
              <a:t> </a:t>
            </a:r>
            <a:r>
              <a:rPr lang="en-US" altLang="zh-HK" sz="2400" dirty="0" err="1"/>
              <a:t>và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các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thiết</a:t>
            </a:r>
            <a:r>
              <a:rPr lang="en-US" altLang="zh-HK" sz="2400" dirty="0"/>
              <a:t> </a:t>
            </a:r>
            <a:r>
              <a:rPr lang="en-US" altLang="zh-HK" sz="2400" dirty="0" err="1"/>
              <a:t>bị</a:t>
            </a:r>
            <a:r>
              <a:rPr lang="en-US" altLang="zh-HK" sz="2400" dirty="0"/>
              <a:t> </a:t>
            </a:r>
            <a:r>
              <a:rPr lang="en-US" altLang="zh-HK" sz="2400" dirty="0" err="1"/>
              <a:t>ngoại</a:t>
            </a:r>
            <a:r>
              <a:rPr lang="en-US" altLang="zh-HK" sz="2400" dirty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25180"/>
              </p:ext>
            </p:extLst>
          </p:nvPr>
        </p:nvGraphicFramePr>
        <p:xfrm>
          <a:off x="990600" y="1524000"/>
          <a:ext cx="2090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3" imgW="2952823" imgH="2260170" progId="Visio.Drawing.11">
                  <p:embed/>
                </p:oleObj>
              </mc:Choice>
              <mc:Fallback>
                <p:oleObj name="Visio" r:id="rId3" imgW="2952823" imgH="2260170" progId="Visio.Drawing.11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090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60374"/>
              </p:ext>
            </p:extLst>
          </p:nvPr>
        </p:nvGraphicFramePr>
        <p:xfrm>
          <a:off x="1219200" y="3962400"/>
          <a:ext cx="15240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Visio" r:id="rId5" imgW="2105956" imgH="2848770" progId="Visio.Drawing.11">
                  <p:embed/>
                </p:oleObj>
              </mc:Choice>
              <mc:Fallback>
                <p:oleObj name="Visio" r:id="rId5" imgW="2105956" imgH="2848770" progId="Visio.Drawing.11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152400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657600" y="2133600"/>
            <a:ext cx="42052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 b="1" dirty="0" err="1"/>
              <a:t>Thiết</a:t>
            </a:r>
            <a:r>
              <a:rPr lang="en-US" altLang="zh-TW" b="1" dirty="0"/>
              <a:t> </a:t>
            </a:r>
            <a:r>
              <a:rPr lang="en-US" altLang="zh-TW" b="1" dirty="0" err="1"/>
              <a:t>bị</a:t>
            </a:r>
            <a:r>
              <a:rPr lang="en-US" altLang="zh-TW" b="1" dirty="0"/>
              <a:t> </a:t>
            </a:r>
            <a:r>
              <a:rPr lang="en-US" altLang="zh-TW" b="1" dirty="0" err="1"/>
              <a:t>nhập</a:t>
            </a:r>
            <a:r>
              <a:rPr lang="en-US" altLang="zh-TW" b="1" dirty="0"/>
              <a:t> (Input Unit)</a:t>
            </a:r>
            <a:r>
              <a:rPr lang="en-US" altLang="zh-TW" dirty="0"/>
              <a:t>: </a:t>
            </a:r>
            <a:r>
              <a:rPr lang="en-US" altLang="zh-TW" dirty="0" err="1"/>
              <a:t>nhận</a:t>
            </a:r>
            <a:r>
              <a:rPr lang="en-US" altLang="zh-TW" dirty="0"/>
              <a:t> </a:t>
            </a:r>
            <a:r>
              <a:rPr lang="en-US" altLang="zh-TW" dirty="0" err="1"/>
              <a:t>dữ</a:t>
            </a:r>
            <a:r>
              <a:rPr lang="en-US" altLang="zh-TW" dirty="0"/>
              <a:t> </a:t>
            </a:r>
            <a:r>
              <a:rPr lang="en-US" altLang="zh-TW" dirty="0" err="1"/>
              <a:t>liệu</a:t>
            </a:r>
            <a:r>
              <a:rPr lang="en-US" altLang="zh-TW" dirty="0"/>
              <a:t> </a:t>
            </a:r>
            <a:r>
              <a:rPr lang="en-US" altLang="zh-TW" dirty="0" err="1"/>
              <a:t>từ</a:t>
            </a:r>
            <a:r>
              <a:rPr lang="en-US" altLang="zh-TW" dirty="0"/>
              <a:t> </a:t>
            </a:r>
            <a:r>
              <a:rPr lang="en-US" altLang="zh-TW" dirty="0" err="1"/>
              <a:t>người</a:t>
            </a:r>
            <a:r>
              <a:rPr lang="en-US" altLang="zh-TW" dirty="0"/>
              <a:t> </a:t>
            </a:r>
            <a:r>
              <a:rPr lang="en-US" altLang="zh-TW" dirty="0" err="1"/>
              <a:t>dùng</a:t>
            </a:r>
            <a:r>
              <a:rPr lang="en-US" altLang="zh-TW" dirty="0"/>
              <a:t> </a:t>
            </a:r>
            <a:r>
              <a:rPr lang="en-US" altLang="zh-TW" dirty="0" err="1"/>
              <a:t>hoặc</a:t>
            </a:r>
            <a:r>
              <a:rPr lang="en-US" altLang="zh-TW" dirty="0"/>
              <a:t> </a:t>
            </a:r>
            <a:r>
              <a:rPr lang="en-US" altLang="zh-TW" dirty="0" err="1"/>
              <a:t>từ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khác</a:t>
            </a:r>
            <a:endParaRPr lang="en-US" altLang="zh-TW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57600" y="4572000"/>
            <a:ext cx="42052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 b="1" dirty="0" err="1"/>
              <a:t>Đơn</a:t>
            </a:r>
            <a:r>
              <a:rPr lang="en-US" altLang="zh-TW" b="1" dirty="0"/>
              <a:t> </a:t>
            </a:r>
            <a:r>
              <a:rPr lang="en-US" altLang="zh-TW" b="1" dirty="0" err="1"/>
              <a:t>vị</a:t>
            </a:r>
            <a:r>
              <a:rPr lang="en-US" altLang="zh-TW" b="1" dirty="0"/>
              <a:t> </a:t>
            </a:r>
            <a:r>
              <a:rPr lang="en-US" altLang="zh-TW" b="1" dirty="0" err="1"/>
              <a:t>xuất</a:t>
            </a:r>
            <a:r>
              <a:rPr lang="en-US" altLang="zh-TW" b="1" dirty="0"/>
              <a:t> (Output Unit)</a:t>
            </a:r>
            <a:r>
              <a:rPr lang="en-US" altLang="zh-TW" dirty="0"/>
              <a:t>: </a:t>
            </a:r>
            <a:r>
              <a:rPr lang="en-US" altLang="zh-TW" dirty="0" err="1"/>
              <a:t>hiển</a:t>
            </a:r>
            <a:r>
              <a:rPr lang="en-US" altLang="zh-TW" dirty="0"/>
              <a:t> </a:t>
            </a:r>
            <a:r>
              <a:rPr lang="en-US" altLang="zh-TW" dirty="0" err="1"/>
              <a:t>thị</a:t>
            </a:r>
            <a:r>
              <a:rPr lang="en-US" altLang="zh-TW" dirty="0"/>
              <a:t> </a:t>
            </a:r>
            <a:r>
              <a:rPr lang="en-US" altLang="zh-TW" dirty="0" err="1"/>
              <a:t>kết</a:t>
            </a:r>
            <a:r>
              <a:rPr lang="en-US" altLang="zh-TW" dirty="0"/>
              <a:t> </a:t>
            </a:r>
            <a:r>
              <a:rPr lang="en-US" altLang="zh-TW" dirty="0" err="1"/>
              <a:t>quả</a:t>
            </a:r>
            <a:r>
              <a:rPr lang="en-US" altLang="zh-TW" dirty="0"/>
              <a:t> </a:t>
            </a:r>
            <a:r>
              <a:rPr lang="en-US" altLang="zh-TW" dirty="0" err="1"/>
              <a:t>cho</a:t>
            </a:r>
            <a:r>
              <a:rPr lang="en-US" altLang="zh-TW" dirty="0"/>
              <a:t> </a:t>
            </a:r>
            <a:r>
              <a:rPr lang="en-US" altLang="zh-TW" dirty="0" err="1"/>
              <a:t>người</a:t>
            </a:r>
            <a:r>
              <a:rPr lang="en-US" altLang="zh-TW" dirty="0"/>
              <a:t> </a:t>
            </a:r>
            <a:r>
              <a:rPr lang="en-US" altLang="zh-TW" dirty="0" err="1"/>
              <a:t>dùng</a:t>
            </a:r>
            <a:r>
              <a:rPr lang="en-US" altLang="zh-TW" dirty="0"/>
              <a:t> </a:t>
            </a:r>
            <a:r>
              <a:rPr lang="en-US" altLang="zh-TW" dirty="0" err="1"/>
              <a:t>hoặc</a:t>
            </a:r>
            <a:r>
              <a:rPr lang="en-US" altLang="zh-TW" dirty="0"/>
              <a:t> </a:t>
            </a:r>
            <a:r>
              <a:rPr lang="en-US" altLang="zh-TW" dirty="0" err="1"/>
              <a:t>cho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khác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2400" dirty="0"/>
              <a:t>1.b) </a:t>
            </a:r>
            <a:r>
              <a:rPr lang="en-US" altLang="zh-HK" sz="2400" dirty="0" err="1"/>
              <a:t>Cấu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trúc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tổng</a:t>
            </a:r>
            <a:r>
              <a:rPr lang="en-US" altLang="zh-HK" sz="2400" dirty="0"/>
              <a:t> </a:t>
            </a:r>
            <a:r>
              <a:rPr lang="en-US" altLang="zh-HK" sz="2400" dirty="0" err="1"/>
              <a:t>quan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của</a:t>
            </a:r>
            <a:r>
              <a:rPr lang="en-US" altLang="zh-HK" sz="2400" dirty="0"/>
              <a:t> </a:t>
            </a:r>
            <a:r>
              <a:rPr lang="en-US" altLang="zh-HK" sz="2400" dirty="0" err="1"/>
              <a:t>máy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tính</a:t>
            </a:r>
            <a:r>
              <a:rPr lang="en-US" altLang="zh-HK" sz="2400" dirty="0"/>
              <a:t> </a:t>
            </a:r>
            <a:r>
              <a:rPr lang="en-US" altLang="zh-HK" sz="2400" dirty="0" err="1"/>
              <a:t>và</a:t>
            </a:r>
            <a:r>
              <a:rPr lang="en-US" altLang="zh-HK" sz="2400" dirty="0"/>
              <a:t> </a:t>
            </a:r>
            <a:r>
              <a:rPr lang="en-US" altLang="zh-HK" sz="2400" dirty="0" err="1"/>
              <a:t>các</a:t>
            </a:r>
            <a:r>
              <a:rPr lang="en-US" altLang="zh-HK" sz="2400" dirty="0"/>
              <a:t> </a:t>
            </a:r>
            <a:r>
              <a:rPr lang="en-US" altLang="zh-HK" sz="2400" dirty="0" err="1"/>
              <a:t>thiết</a:t>
            </a:r>
            <a:r>
              <a:rPr lang="en-US" altLang="zh-HK" sz="2400" dirty="0"/>
              <a:t> </a:t>
            </a:r>
            <a:r>
              <a:rPr lang="en-US" altLang="zh-HK" sz="2400" dirty="0" err="1"/>
              <a:t>bị</a:t>
            </a:r>
            <a:r>
              <a:rPr lang="en-US" altLang="zh-HK" sz="2400" dirty="0"/>
              <a:t> </a:t>
            </a:r>
            <a:r>
              <a:rPr lang="en-US" altLang="zh-HK" sz="2400" dirty="0" err="1"/>
              <a:t>ngoại</a:t>
            </a:r>
            <a:r>
              <a:rPr lang="en-US" altLang="zh-HK" sz="2400" dirty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67113" y="5029200"/>
            <a:ext cx="472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 b="1" dirty="0"/>
              <a:t>Secondary Storage</a:t>
            </a:r>
            <a:r>
              <a:rPr lang="en-US" altLang="zh-TW" dirty="0"/>
              <a:t>: </a:t>
            </a:r>
            <a:r>
              <a:rPr lang="en-US" altLang="zh-TW" dirty="0" err="1"/>
              <a:t>lưu</a:t>
            </a:r>
            <a:r>
              <a:rPr lang="en-US" altLang="zh-TW" dirty="0"/>
              <a:t> </a:t>
            </a:r>
            <a:r>
              <a:rPr lang="en-US" altLang="zh-TW" dirty="0" err="1"/>
              <a:t>trữ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và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tập</a:t>
            </a:r>
            <a:r>
              <a:rPr lang="en-US" altLang="zh-TW" dirty="0"/>
              <a:t> tin </a:t>
            </a:r>
            <a:r>
              <a:rPr lang="en-US" altLang="zh-TW" dirty="0" err="1"/>
              <a:t>chứa</a:t>
            </a:r>
            <a:r>
              <a:rPr lang="en-US" altLang="zh-TW" dirty="0"/>
              <a:t> </a:t>
            </a:r>
            <a:r>
              <a:rPr lang="en-US" altLang="zh-TW" dirty="0" err="1"/>
              <a:t>dữ</a:t>
            </a:r>
            <a:r>
              <a:rPr lang="en-US" altLang="zh-TW" dirty="0"/>
              <a:t> </a:t>
            </a:r>
            <a:r>
              <a:rPr lang="en-US" altLang="zh-TW" dirty="0" err="1"/>
              <a:t>liệu</a:t>
            </a:r>
            <a:r>
              <a:rPr lang="en-US" altLang="zh-TW" dirty="0"/>
              <a:t>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57588" y="3590925"/>
            <a:ext cx="5067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 b="1" dirty="0"/>
              <a:t>Main Memory</a:t>
            </a:r>
            <a:r>
              <a:rPr lang="en-US" altLang="zh-TW" dirty="0"/>
              <a:t>: </a:t>
            </a:r>
            <a:r>
              <a:rPr lang="en-US" altLang="zh-TW" dirty="0" err="1"/>
              <a:t>lưu</a:t>
            </a:r>
            <a:r>
              <a:rPr lang="en-US" altLang="zh-TW" dirty="0"/>
              <a:t> </a:t>
            </a:r>
            <a:r>
              <a:rPr lang="en-US" altLang="zh-TW" dirty="0" err="1"/>
              <a:t>trữ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chương</a:t>
            </a:r>
            <a:r>
              <a:rPr lang="en-US" altLang="zh-TW" dirty="0"/>
              <a:t> </a:t>
            </a:r>
            <a:r>
              <a:rPr lang="en-US" altLang="zh-TW" dirty="0" err="1"/>
              <a:t>trình</a:t>
            </a:r>
            <a:r>
              <a:rPr lang="en-US" altLang="zh-TW" dirty="0"/>
              <a:t> </a:t>
            </a:r>
            <a:r>
              <a:rPr lang="en-US" altLang="zh-TW" dirty="0" err="1"/>
              <a:t>đang</a:t>
            </a:r>
            <a:r>
              <a:rPr lang="en-US" altLang="zh-TW" dirty="0"/>
              <a:t> </a:t>
            </a:r>
            <a:r>
              <a:rPr lang="en-US" altLang="zh-TW" dirty="0" err="1"/>
              <a:t>thực</a:t>
            </a:r>
            <a:r>
              <a:rPr lang="en-US" altLang="zh-TW" dirty="0"/>
              <a:t> </a:t>
            </a:r>
            <a:r>
              <a:rPr lang="en-US" altLang="zh-TW" dirty="0" err="1"/>
              <a:t>thi</a:t>
            </a:r>
            <a:r>
              <a:rPr lang="en-US" altLang="zh-TW" dirty="0"/>
              <a:t> </a:t>
            </a:r>
            <a:r>
              <a:rPr lang="en-US" altLang="zh-TW" dirty="0" err="1"/>
              <a:t>và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dữ</a:t>
            </a:r>
            <a:r>
              <a:rPr lang="en-US" altLang="zh-TW" dirty="0"/>
              <a:t> </a:t>
            </a:r>
            <a:r>
              <a:rPr lang="en-US" altLang="zh-TW" dirty="0" err="1"/>
              <a:t>liệu</a:t>
            </a:r>
            <a:r>
              <a:rPr lang="en-US" altLang="zh-TW" dirty="0"/>
              <a:t> </a:t>
            </a:r>
            <a:r>
              <a:rPr lang="en-US" altLang="zh-TW" dirty="0" err="1"/>
              <a:t>liên</a:t>
            </a:r>
            <a:r>
              <a:rPr lang="en-US" altLang="zh-TW" dirty="0"/>
              <a:t> </a:t>
            </a:r>
            <a:r>
              <a:rPr lang="en-US" altLang="zh-TW" dirty="0" err="1"/>
              <a:t>quan</a:t>
            </a:r>
            <a:endParaRPr lang="en-US" altLang="zh-TW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67113" y="1790700"/>
            <a:ext cx="533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TW" b="1" dirty="0"/>
              <a:t>CPU (Central Processing Unit)</a:t>
            </a:r>
            <a:r>
              <a:rPr lang="en-US" altLang="zh-TW" dirty="0"/>
              <a:t>: </a:t>
            </a:r>
            <a:r>
              <a:rPr lang="en-US" altLang="zh-TW" dirty="0" err="1"/>
              <a:t>Đọc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chỉ</a:t>
            </a:r>
            <a:r>
              <a:rPr lang="en-US" altLang="zh-TW" dirty="0"/>
              <a:t> </a:t>
            </a:r>
            <a:r>
              <a:rPr lang="en-US" altLang="zh-TW" dirty="0" err="1"/>
              <a:t>thị</a:t>
            </a:r>
            <a:r>
              <a:rPr lang="en-US" altLang="zh-TW" dirty="0"/>
              <a:t> </a:t>
            </a:r>
            <a:r>
              <a:rPr lang="en-US" altLang="zh-TW" dirty="0" err="1"/>
              <a:t>từ</a:t>
            </a:r>
            <a:r>
              <a:rPr lang="en-US" altLang="zh-TW" dirty="0"/>
              <a:t> </a:t>
            </a:r>
            <a:r>
              <a:rPr lang="en-US" altLang="zh-TW" dirty="0" err="1"/>
              <a:t>bộ</a:t>
            </a:r>
            <a:r>
              <a:rPr lang="en-US" altLang="zh-TW" dirty="0"/>
              <a:t> </a:t>
            </a:r>
            <a:r>
              <a:rPr lang="en-US" altLang="zh-TW" dirty="0" err="1"/>
              <a:t>nhớ</a:t>
            </a:r>
            <a:r>
              <a:rPr lang="en-US" altLang="zh-TW" dirty="0"/>
              <a:t> </a:t>
            </a:r>
            <a:r>
              <a:rPr lang="en-US" altLang="zh-TW" dirty="0" err="1"/>
              <a:t>chính</a:t>
            </a:r>
            <a:r>
              <a:rPr lang="en-US" altLang="zh-TW" dirty="0"/>
              <a:t> </a:t>
            </a:r>
            <a:r>
              <a:rPr lang="en-US" altLang="zh-TW" dirty="0" err="1"/>
              <a:t>và</a:t>
            </a:r>
            <a:r>
              <a:rPr lang="en-US" altLang="zh-TW" dirty="0"/>
              <a:t> </a:t>
            </a:r>
            <a:r>
              <a:rPr lang="en-US" altLang="zh-TW" dirty="0" err="1"/>
              <a:t>thực</a:t>
            </a:r>
            <a:r>
              <a:rPr lang="en-US" altLang="zh-TW" dirty="0"/>
              <a:t> </a:t>
            </a:r>
            <a:r>
              <a:rPr lang="en-US" altLang="zh-TW" dirty="0" err="1"/>
              <a:t>thi</a:t>
            </a:r>
            <a:r>
              <a:rPr lang="en-US" altLang="zh-TW" dirty="0"/>
              <a:t> </a:t>
            </a:r>
            <a:r>
              <a:rPr lang="en-US" altLang="zh-TW" dirty="0" err="1"/>
              <a:t>các</a:t>
            </a:r>
            <a:r>
              <a:rPr lang="en-US" altLang="zh-TW" dirty="0"/>
              <a:t> </a:t>
            </a:r>
            <a:r>
              <a:rPr lang="en-US" altLang="zh-TW" dirty="0" err="1"/>
              <a:t>chỉ</a:t>
            </a:r>
            <a:r>
              <a:rPr lang="en-US" altLang="zh-TW" dirty="0"/>
              <a:t> </a:t>
            </a:r>
            <a:r>
              <a:rPr lang="en-US" altLang="zh-TW" dirty="0" err="1"/>
              <a:t>thị</a:t>
            </a:r>
            <a:r>
              <a:rPr lang="en-US" altLang="zh-TW" dirty="0"/>
              <a:t>. </a:t>
            </a: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457200" y="4876800"/>
          <a:ext cx="27432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Visio" r:id="rId3" imgW="3802391" imgH="1780920" progId="Visio.Drawing.11">
                  <p:embed/>
                </p:oleObj>
              </mc:Choice>
              <mc:Fallback>
                <p:oleObj name="Visio" r:id="rId3" imgW="3802391" imgH="1780920" progId="Visio.Drawing.11">
                  <p:embed/>
                  <p:pic>
                    <p:nvPicPr>
                      <p:cNvPr id="1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27432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402013"/>
            <a:ext cx="2690812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55775"/>
            <a:ext cx="26955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166813" y="2971800"/>
          <a:ext cx="11191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Visio" r:id="rId7" imgW="1821777" imgH="621540" progId="Visio.Drawing.11">
                  <p:embed/>
                </p:oleObj>
              </mc:Choice>
              <mc:Fallback>
                <p:oleObj name="Visio" r:id="rId7" imgW="1821777" imgH="621540" progId="Visio.Drawing.11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971800"/>
                        <a:ext cx="11191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143000" y="4419600"/>
          <a:ext cx="1168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Visio" r:id="rId9" imgW="1878775" imgH="621540" progId="Visio.Drawing.11">
                  <p:embed/>
                </p:oleObj>
              </mc:Choice>
              <mc:Fallback>
                <p:oleObj name="Visio" r:id="rId9" imgW="1878775" imgH="621540" progId="Visio.Drawing.11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1168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1.c)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(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)</a:t>
            </a:r>
            <a:r>
              <a:rPr lang="en-US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câu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(</a:t>
            </a:r>
            <a:r>
              <a:rPr lang="vi-VN" dirty="0" err="1"/>
              <a:t>Instruction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trật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hay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liên quan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hay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pPr>
              <a:lnSpc>
                <a:spcPct val="110000"/>
              </a:lnSpc>
            </a:pP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(hay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Hardware</a:t>
            </a:r>
            <a:r>
              <a:rPr lang="vi-VN" dirty="0"/>
              <a:t>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hay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pPr>
              <a:lnSpc>
                <a:spcPct val="110000"/>
              </a:lnSpc>
            </a:pP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ở </a:t>
            </a:r>
            <a:r>
              <a:rPr lang="vi-VN" dirty="0" err="1"/>
              <a:t>chỗ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sờ</a:t>
            </a:r>
            <a:r>
              <a:rPr lang="vi-VN" dirty="0"/>
              <a:t> hay </a:t>
            </a:r>
            <a:r>
              <a:rPr lang="vi-VN" dirty="0" err="1"/>
              <a:t>đụng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",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được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64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1.c)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8175"/>
            <a:ext cx="8848725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8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</Template>
  <TotalTime>2093</TotalTime>
  <Words>2579</Words>
  <Application>Microsoft Macintosh PowerPoint</Application>
  <PresentationFormat>On-screen Show (4:3)</PresentationFormat>
  <Paragraphs>250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Banded Design Teal 16x9</vt:lpstr>
      <vt:lpstr>Visio</vt:lpstr>
      <vt:lpstr>IT001 - Nhập môn Lập Trình</vt:lpstr>
      <vt:lpstr>Nội dung</vt:lpstr>
      <vt:lpstr>1. Tổng quan về máy tính</vt:lpstr>
      <vt:lpstr>1.a) Máy tính (Computer) là gì ?</vt:lpstr>
      <vt:lpstr>1.b) Cấu trúc tổng quan của máy tính và các thiết bị ngoại vi</vt:lpstr>
      <vt:lpstr>1.b) Cấu trúc tổng quan của máy tính và các thiết bị ngoại vi</vt:lpstr>
      <vt:lpstr>1.b) Cấu trúc tổng quan của máy tính và các thiết bị ngoại vi</vt:lpstr>
      <vt:lpstr>1.c) Phần mềm máy tính</vt:lpstr>
      <vt:lpstr>1.c) Phần mềm máy tính</vt:lpstr>
      <vt:lpstr>1.d) Thông tin</vt:lpstr>
      <vt:lpstr>1.d) Thông tin</vt:lpstr>
      <vt:lpstr>2. Các khái niệm cơ bản về lập trình</vt:lpstr>
      <vt:lpstr>2.a) Lập trình máy tính, lập trình viên</vt:lpstr>
      <vt:lpstr>2.a) Lập trình máy tính, lập trình viên</vt:lpstr>
      <vt:lpstr>2.b) Chương trình máy tính, mã nguồn, mã máy</vt:lpstr>
      <vt:lpstr>2.b) Chương trình máy tính, mã nguồn, mã máy</vt:lpstr>
      <vt:lpstr>2.b) Chương trình máy tính, mã nguồn, mã máy</vt:lpstr>
      <vt:lpstr>2.c) Ngôn ngữ lập trình (Programming Languages </vt:lpstr>
      <vt:lpstr>2.d) Chương trình dịch </vt:lpstr>
      <vt:lpstr>3. Các ngôn ngữ lập trình</vt:lpstr>
      <vt:lpstr>3.a) Vai trò của ngôn ngữ lập trình</vt:lpstr>
      <vt:lpstr>3.b) Ngôn ngữ cấp thấp </vt:lpstr>
      <vt:lpstr>3.b) Ngôn ngữ cấp thấp </vt:lpstr>
      <vt:lpstr>3.b) Ngôn ngữ cấp thấp </vt:lpstr>
      <vt:lpstr>3.b) Ngôn ngữ cấp thấp </vt:lpstr>
      <vt:lpstr>3.c) Ngôn ngữ cấp cao </vt:lpstr>
      <vt:lpstr>3.d) Một vài ngôn ngữ lập trình thông dụng</vt:lpstr>
      <vt:lpstr>4. Giới thiệu sơ lược C++</vt:lpstr>
      <vt:lpstr>4.a) Giới thiệu tổng quan về ngôn ngữ C++</vt:lpstr>
      <vt:lpstr>4.a) Giới thiệu tổng quan về ngôn ngữ C++</vt:lpstr>
      <vt:lpstr>4.a) Giới thiệu tổng quan về ngôn ngữ C++</vt:lpstr>
      <vt:lpstr>4.a) Giới thiệu tổng quan về ngôn ngữ C++</vt:lpstr>
      <vt:lpstr>4.b) Giới thiệu sơ lược về cấu trúc chương trình</vt:lpstr>
      <vt:lpstr>4.d) Qui trình tổng quát viết, dịch, chạy thử chương trình</vt:lpstr>
      <vt:lpstr>5. Ví dụ minh họa về chương trình C++ và chạy thử.</vt:lpstr>
      <vt:lpstr>5.a) Ví dụ 1</vt:lpstr>
      <vt:lpstr>5.b) Ví dụ 2</vt:lpstr>
      <vt:lpstr>5.c) Ví dụ 3</vt:lpstr>
      <vt:lpstr>6. Một số quy tắc cần nhớ khi viết chương trình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admin</dc:creator>
  <cp:lastModifiedBy>welcome</cp:lastModifiedBy>
  <cp:revision>32</cp:revision>
  <dcterms:created xsi:type="dcterms:W3CDTF">2016-08-30T13:09:55Z</dcterms:created>
  <dcterms:modified xsi:type="dcterms:W3CDTF">2020-10-30T08:17:46Z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