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300" r:id="rId6"/>
    <p:sldId id="269" r:id="rId7"/>
    <p:sldId id="270" r:id="rId8"/>
    <p:sldId id="298" r:id="rId9"/>
    <p:sldId id="299" r:id="rId10"/>
    <p:sldId id="272" r:id="rId11"/>
    <p:sldId id="273" r:id="rId12"/>
    <p:sldId id="274" r:id="rId13"/>
    <p:sldId id="301" r:id="rId14"/>
    <p:sldId id="275" r:id="rId15"/>
    <p:sldId id="279" r:id="rId16"/>
    <p:sldId id="286" r:id="rId17"/>
    <p:sldId id="287" r:id="rId18"/>
    <p:sldId id="280" r:id="rId19"/>
    <p:sldId id="282" r:id="rId20"/>
    <p:sldId id="288" r:id="rId21"/>
    <p:sldId id="281" r:id="rId22"/>
    <p:sldId id="276" r:id="rId23"/>
    <p:sldId id="290" r:id="rId24"/>
    <p:sldId id="289" r:id="rId25"/>
    <p:sldId id="291" r:id="rId26"/>
    <p:sldId id="292" r:id="rId27"/>
    <p:sldId id="293" r:id="rId28"/>
    <p:sldId id="294" r:id="rId29"/>
    <p:sldId id="277" r:id="rId30"/>
    <p:sldId id="285" r:id="rId31"/>
    <p:sldId id="297" r:id="rId32"/>
    <p:sldId id="278" r:id="rId33"/>
    <p:sldId id="283" r:id="rId34"/>
    <p:sldId id="295" r:id="rId35"/>
    <p:sldId id="296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526" autoAdjust="0"/>
    <p:restoredTop sz="66421" autoAdjust="0"/>
  </p:normalViewPr>
  <p:slideViewPr>
    <p:cSldViewPr snapToGrid="0">
      <p:cViewPr varScale="1">
        <p:scale>
          <a:sx n="45" d="100"/>
          <a:sy n="45" d="100"/>
        </p:scale>
        <p:origin x="1386" y="4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http://dulieu.tailieuhoctap.vn/books/giao-duc-dai-cuong/toan-roi-rac/file_goc_772265.pdf</a:t>
            </a:r>
          </a:p>
          <a:p>
            <a:r>
              <a:rPr lang="en-US" dirty="0"/>
              <a:t>http://www.tnu.edu.vn/sites/vinh-nt/Bi%20ging%20chia%20s/vinhc2.pdf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http://soict.hust.edu.vn/~tungbt/it1110/Bai4.pdf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http://soict.hust.edu.vn/~tungbt/it1110/Bai4.pdf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9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9B70-7480-7847-89A0-7C69C38915C5}" type="datetime1">
              <a:rPr lang="en-US" smtClean="0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F087-D257-6D4F-9A5A-DA8CE079BFDC}" type="datetime1">
              <a:rPr lang="en-US" smtClean="0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497C1CD-D859-C548-A4FF-D49D0D0E37AF}" type="datetime1">
              <a:rPr lang="bg-BG" smtClean="0"/>
              <a:pPr/>
              <a:t>14.10.2020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2EB-C8DD-9D4A-BDA0-5163D1DD845B}" type="datetime1">
              <a:rPr lang="en-US" smtClean="0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F25E-5347-8F48-BE3D-3DDB0A264CD1}" type="datetime1">
              <a:rPr lang="en-US" smtClean="0"/>
              <a:t>10/14/2020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6784-403D-8A43-A0E5-87C0DBB97C95}" type="datetime1">
              <a:rPr lang="en-US" smtClean="0"/>
              <a:t>10/14/2020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BB85-D86E-224B-9A33-38FE0D1F1662}" type="datetime1">
              <a:rPr lang="en-US" smtClean="0"/>
              <a:t>10/14/2020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9CB-FC9E-064C-8E34-5600C5C99FAC}" type="datetime1">
              <a:rPr lang="en-US" smtClean="0"/>
              <a:t>10/14/2020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D2B1-FA6D-AC4C-9CE1-2D68A123C41D}" type="datetime1">
              <a:rPr lang="en-US" smtClean="0"/>
              <a:t>10/14/2020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D6DF-1CB8-324E-8235-A938B21CBBEA}" type="datetime1">
              <a:rPr lang="en-US" smtClean="0"/>
              <a:t>10/14/2020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B86D-CBC9-9144-AEF8-8745F30C2BD2}" type="datetime1">
              <a:rPr lang="en-US" smtClean="0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minh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vi-VN" dirty="0" err="1"/>
              <a:t>đượ</a:t>
            </a:r>
            <a:r>
              <a:rPr lang="en-US" dirty="0"/>
              <a:t>c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vi-VN" dirty="0" err="1"/>
              <a:t>đị</a:t>
            </a:r>
            <a:r>
              <a:rPr lang="en-US" dirty="0" err="1"/>
              <a:t>nh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xác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Đ</a:t>
            </a:r>
            <a:r>
              <a:rPr lang="vi-VN" dirty="0" err="1"/>
              <a:t>ượ</a:t>
            </a:r>
            <a:r>
              <a:rPr lang="en-US" dirty="0"/>
              <a:t>c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ng</a:t>
            </a:r>
            <a:r>
              <a:rPr lang="vi-VN" dirty="0" err="1"/>
              <a:t>ườ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vi-VN" dirty="0"/>
              <a:t>rong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hai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en-US" dirty="0"/>
              <a:t>,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cho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en-US" dirty="0" err="1"/>
              <a:t>giống</a:t>
            </a:r>
            <a:r>
              <a:rPr lang="vi-VN" dirty="0"/>
              <a:t> nhau.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62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Font typeface="+mj-lt"/>
              <a:buAutoNum type="alphaLcPeriod"/>
            </a:pPr>
            <a:r>
              <a:rPr lang="vi-VN" dirty="0" err="1"/>
              <a:t>Dùng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nhiên.</a:t>
            </a:r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Dùng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-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khối</a:t>
            </a:r>
            <a:r>
              <a:rPr lang="en-US" dirty="0"/>
              <a:t> (flowchart)</a:t>
            </a:r>
          </a:p>
          <a:p>
            <a:pPr marL="491490" indent="-457200">
              <a:buFont typeface="+mj-lt"/>
              <a:buAutoNum type="alphaLcPeriod"/>
            </a:pP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giả</a:t>
            </a:r>
            <a:r>
              <a:rPr lang="vi-VN" dirty="0"/>
              <a:t> </a:t>
            </a:r>
            <a:r>
              <a:rPr lang="en-US" dirty="0"/>
              <a:t>(</a:t>
            </a:r>
            <a:r>
              <a:rPr lang="vi-VN" dirty="0" err="1"/>
              <a:t>pseudocode</a:t>
            </a:r>
            <a:r>
              <a:rPr lang="en-US" dirty="0"/>
              <a:t>)</a:t>
            </a:r>
            <a:endParaRPr lang="vi-VN" dirty="0"/>
          </a:p>
          <a:p>
            <a:pPr marL="491490" indent="-457200">
              <a:buFont typeface="+mj-lt"/>
              <a:buAutoNum type="alphaLcPeriod"/>
            </a:pPr>
            <a:r>
              <a:rPr lang="vi-VN" dirty="0"/>
              <a:t>So </a:t>
            </a:r>
            <a:r>
              <a:rPr lang="vi-VN" dirty="0" err="1"/>
              <a:t>sánh</a:t>
            </a:r>
            <a:r>
              <a:rPr lang="vi-VN" dirty="0"/>
              <a:t> ưu </a:t>
            </a: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717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22" y="3657601"/>
            <a:ext cx="2962955" cy="222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4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6.a)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</a:t>
            </a:r>
            <a:r>
              <a:rPr lang="vi-VN" dirty="0"/>
              <a:t>ử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liệt</a:t>
            </a:r>
            <a:r>
              <a:rPr lang="vi-VN" dirty="0"/>
              <a:t> kê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không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nắm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tắc</a:t>
            </a:r>
            <a:r>
              <a:rPr lang="vi-VN" dirty="0"/>
              <a:t>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vi-VN" dirty="0"/>
              <a:t>Tuy </a:t>
            </a:r>
            <a:r>
              <a:rPr lang="vi-VN" dirty="0" err="1"/>
              <a:t>vậy</a:t>
            </a:r>
            <a:r>
              <a:rPr lang="vi-VN" dirty="0"/>
              <a:t>,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vi-VN" dirty="0" err="1"/>
              <a:t>hường</a:t>
            </a:r>
            <a:r>
              <a:rPr lang="vi-VN" dirty="0"/>
              <a:t> </a:t>
            </a:r>
            <a:r>
              <a:rPr lang="vi-VN" dirty="0" err="1"/>
              <a:t>dài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,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K</a:t>
            </a:r>
            <a:r>
              <a:rPr lang="vi-VN" dirty="0"/>
              <a:t>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,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Đ</a:t>
            </a:r>
            <a:r>
              <a:rPr lang="vi-VN" dirty="0"/>
              <a:t>ôi </a:t>
            </a:r>
            <a:r>
              <a:rPr lang="vi-VN" dirty="0" err="1"/>
              <a:t>lúc</a:t>
            </a:r>
            <a:r>
              <a:rPr lang="vi-VN" dirty="0"/>
              <a:t> gây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lầm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vi-VN" dirty="0" err="1"/>
              <a:t>Gần</a:t>
            </a:r>
            <a:r>
              <a:rPr lang="vi-VN" dirty="0"/>
              <a:t> như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quy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nhiên.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94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6.a)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ax+b</a:t>
            </a:r>
            <a:r>
              <a:rPr lang="en-US" dirty="0"/>
              <a:t>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2362200"/>
            <a:ext cx="70104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Nhập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Nếu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 = 0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thì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2.1.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Nếu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 = 0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thì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2.1.1.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trình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vô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nghiệm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2.1.2.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thúc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thuật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toán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2.2. Ng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ượ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lại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2.2.1.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trình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vô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nghiệm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2.2.2.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thúc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thuật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toán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3. Ng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ượ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lại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3.1.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trình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nghiệm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3.2.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Giá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trị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nghiệm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đó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-b/a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3.3.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thúc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thuật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toán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7162800" cy="70802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a, b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thuộc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</a:t>
            </a:r>
          </a:p>
          <a:p>
            <a:pPr>
              <a:defRPr/>
            </a:pPr>
            <a:r>
              <a:rPr lang="en-US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nghiệm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b="1" dirty="0" err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trình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ax + b = 0</a:t>
            </a:r>
          </a:p>
        </p:txBody>
      </p:sp>
    </p:spTree>
    <p:extLst>
      <p:ext uri="{BB962C8B-B14F-4D97-AF65-F5344CB8AC3E}">
        <p14:creationId xmlns:p14="http://schemas.microsoft.com/office/powerpoint/2010/main" val="28871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6.b)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dirty="0"/>
              <a:t>lưu </a:t>
            </a:r>
            <a:r>
              <a:rPr lang="vi-VN" dirty="0" err="1"/>
              <a:t>đồ</a:t>
            </a:r>
            <a:r>
              <a:rPr lang="vi-VN" dirty="0"/>
              <a:t> -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khối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vi-VN" dirty="0"/>
              <a:t>à </a:t>
            </a:r>
            <a:r>
              <a:rPr lang="vi-VN" dirty="0" err="1"/>
              <a:t>một</a:t>
            </a:r>
            <a:r>
              <a:rPr lang="vi-VN" dirty="0"/>
              <a:t> công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quan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. </a:t>
            </a:r>
            <a:endParaRPr lang="en-US" dirty="0"/>
          </a:p>
          <a:p>
            <a:endParaRPr lang="en-US" dirty="0"/>
          </a:p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 theo </a:t>
            </a:r>
            <a:r>
              <a:rPr lang="vi-VN" dirty="0" err="1"/>
              <a:t>dõi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phân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. </a:t>
            </a:r>
            <a:endParaRPr lang="en-US" dirty="0"/>
          </a:p>
          <a:p>
            <a:endParaRPr lang="en-US" dirty="0"/>
          </a:p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rắc</a:t>
            </a:r>
            <a:r>
              <a:rPr lang="vi-VN" dirty="0"/>
              <a:t> </a:t>
            </a:r>
            <a:r>
              <a:rPr lang="vi-VN" dirty="0" err="1"/>
              <a:t>rối</a:t>
            </a:r>
            <a:r>
              <a:rPr lang="vi-VN" dirty="0"/>
              <a:t>, </a:t>
            </a:r>
            <a:r>
              <a:rPr lang="vi-VN" dirty="0" err="1"/>
              <a:t>khó</a:t>
            </a:r>
            <a:r>
              <a:rPr lang="vi-VN" dirty="0"/>
              <a:t> theo </a:t>
            </a:r>
            <a:r>
              <a:rPr lang="vi-VN" dirty="0" err="1"/>
              <a:t>dõi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8194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7781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57" y="4497781"/>
            <a:ext cx="2449970" cy="1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0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6.b)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dirty="0"/>
              <a:t>lưu </a:t>
            </a:r>
            <a:r>
              <a:rPr lang="vi-VN" dirty="0" err="1"/>
              <a:t>đồ</a:t>
            </a:r>
            <a:r>
              <a:rPr lang="vi-VN" dirty="0"/>
              <a:t> -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khối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5" name="Oval 4"/>
          <p:cNvSpPr/>
          <p:nvPr/>
        </p:nvSpPr>
        <p:spPr>
          <a:xfrm>
            <a:off x="1641766" y="1371600"/>
            <a:ext cx="1646238" cy="8223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851566" y="14478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1565566" y="2362200"/>
            <a:ext cx="1646238" cy="82232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851566" y="24384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(input/output)</a:t>
            </a:r>
          </a:p>
          <a:p>
            <a:pPr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9" name="Diamond 8"/>
          <p:cNvSpPr/>
          <p:nvPr/>
        </p:nvSpPr>
        <p:spPr>
          <a:xfrm>
            <a:off x="1565566" y="3429000"/>
            <a:ext cx="1646238" cy="8223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851566" y="34290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(decision)</a:t>
            </a:r>
          </a:p>
          <a:p>
            <a:pPr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iều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nhánh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65566" y="4419600"/>
            <a:ext cx="1646238" cy="822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851566" y="44196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(process)</a:t>
            </a:r>
          </a:p>
          <a:p>
            <a:pPr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51566" y="5410200"/>
            <a:ext cx="4038600" cy="762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vi-VN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vi-V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(route)</a:t>
            </a:r>
          </a:p>
          <a:p>
            <a:pPr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ướ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65566" y="5791200"/>
            <a:ext cx="1646238" cy="1588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6.b)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dirty="0"/>
              <a:t>lưu </a:t>
            </a:r>
            <a:r>
              <a:rPr lang="vi-VN" dirty="0" err="1"/>
              <a:t>đồ</a:t>
            </a:r>
            <a:r>
              <a:rPr lang="vi-VN" dirty="0"/>
              <a:t> -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khối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ax+b</a:t>
            </a:r>
            <a:r>
              <a:rPr lang="en-US" dirty="0"/>
              <a:t>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16</a:t>
            </a:fld>
            <a:endParaRPr lang="uk-UA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842166" y="21336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4842166" y="30480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5" idx="6"/>
          </p:cNvCxnSpPr>
          <p:nvPr/>
        </p:nvCxnSpPr>
        <p:spPr>
          <a:xfrm rot="10800000" flipV="1">
            <a:off x="5816891" y="5410200"/>
            <a:ext cx="1693863" cy="701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2" idx="3"/>
          </p:cNvCxnSpPr>
          <p:nvPr/>
        </p:nvCxnSpPr>
        <p:spPr>
          <a:xfrm rot="16200000" flipH="1">
            <a:off x="4337341" y="5514976"/>
            <a:ext cx="350837" cy="201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25" idx="2"/>
          </p:cNvCxnSpPr>
          <p:nvPr/>
        </p:nvCxnSpPr>
        <p:spPr>
          <a:xfrm rot="16200000" flipH="1">
            <a:off x="2691104" y="4722813"/>
            <a:ext cx="671512" cy="2106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356766" y="46482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318667" y="3695700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32766" y="3505200"/>
            <a:ext cx="1676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41966" y="3505200"/>
            <a:ext cx="914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51467" y="3695700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22766" y="4191000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717967" y="4495800"/>
            <a:ext cx="6096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56366" y="4191000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56366" y="13716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19" name="Parallelogram 18"/>
          <p:cNvSpPr/>
          <p:nvPr/>
        </p:nvSpPr>
        <p:spPr>
          <a:xfrm>
            <a:off x="4156366" y="22860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Đọc a,b</a:t>
            </a:r>
          </a:p>
        </p:txBody>
      </p:sp>
      <p:sp>
        <p:nvSpPr>
          <p:cNvPr id="20" name="Diamond 19"/>
          <p:cNvSpPr/>
          <p:nvPr/>
        </p:nvSpPr>
        <p:spPr>
          <a:xfrm>
            <a:off x="4156366" y="3200400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a = 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70966" y="3886200"/>
            <a:ext cx="1736725" cy="639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Tính</a:t>
            </a:r>
          </a:p>
          <a:p>
            <a:pPr algn="ctr">
              <a:defRPr/>
            </a:pPr>
            <a:r>
              <a:rPr lang="en-US"/>
              <a:t>x = -b/a</a:t>
            </a:r>
          </a:p>
        </p:txBody>
      </p:sp>
      <p:sp>
        <p:nvSpPr>
          <p:cNvPr id="22" name="Parallelogram 21"/>
          <p:cNvSpPr/>
          <p:nvPr/>
        </p:nvSpPr>
        <p:spPr>
          <a:xfrm>
            <a:off x="3622966" y="48006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</a:t>
            </a:r>
          </a:p>
          <a:p>
            <a:pPr algn="ctr">
              <a:defRPr/>
            </a:pPr>
            <a:r>
              <a:rPr lang="en-US"/>
              <a:t>“VN”</a:t>
            </a:r>
          </a:p>
        </p:txBody>
      </p:sp>
      <p:sp>
        <p:nvSpPr>
          <p:cNvPr id="23" name="Diamond 22"/>
          <p:cNvSpPr/>
          <p:nvPr/>
        </p:nvSpPr>
        <p:spPr>
          <a:xfrm>
            <a:off x="2403766" y="3886200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 = 0</a:t>
            </a:r>
          </a:p>
        </p:txBody>
      </p:sp>
      <p:sp>
        <p:nvSpPr>
          <p:cNvPr id="24" name="Parallelogram 23"/>
          <p:cNvSpPr/>
          <p:nvPr/>
        </p:nvSpPr>
        <p:spPr>
          <a:xfrm>
            <a:off x="1184566" y="48006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</a:t>
            </a:r>
          </a:p>
          <a:p>
            <a:pPr algn="ctr">
              <a:defRPr/>
            </a:pPr>
            <a:r>
              <a:rPr lang="en-US"/>
              <a:t>“VSN”</a:t>
            </a:r>
          </a:p>
        </p:txBody>
      </p:sp>
      <p:sp>
        <p:nvSpPr>
          <p:cNvPr id="25" name="Oval 24"/>
          <p:cNvSpPr/>
          <p:nvPr/>
        </p:nvSpPr>
        <p:spPr>
          <a:xfrm>
            <a:off x="4080166" y="57912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6" name="Parallelogram 25"/>
          <p:cNvSpPr/>
          <p:nvPr/>
        </p:nvSpPr>
        <p:spPr>
          <a:xfrm>
            <a:off x="6670966" y="48006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 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4232566" y="4495800"/>
            <a:ext cx="6111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66166" y="30480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2966" y="30480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22766" y="37338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6366" y="37338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356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6.c)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de-DE" dirty="0"/>
              <a:t>Ngôn ngữ tựa ngôn ngữ lập trình: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 dirty="0"/>
              <a:t>Dùng cấu trúc chuẩn hóa, chẳng hạn tựa Pascal, C.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 dirty="0"/>
              <a:t>Dùng các ký hiệu toán học, biến, hàm.</a:t>
            </a:r>
          </a:p>
          <a:p>
            <a:pPr>
              <a:spcBef>
                <a:spcPct val="40000"/>
              </a:spcBef>
            </a:pPr>
            <a:r>
              <a:rPr lang="de-DE" dirty="0"/>
              <a:t>Ưu điểm: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 dirty="0"/>
              <a:t>Đỡ cồng kềnh hơn lưu đồ khối.</a:t>
            </a:r>
          </a:p>
          <a:p>
            <a:pPr>
              <a:spcBef>
                <a:spcPct val="40000"/>
              </a:spcBef>
            </a:pPr>
            <a:r>
              <a:rPr lang="de-DE" dirty="0"/>
              <a:t>Nhược điểm: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 dirty="0"/>
              <a:t>Không trực quan bằng lưu đồ khối.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17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6.c)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ax+b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2500747"/>
            <a:ext cx="7010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If a = 0 Then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b = 0 Then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Xuất “Ph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vô số nghiệm”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Xuất “Ph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vô nghiệm”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Xuất “Ph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có nghiệm x = -b/a”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814947"/>
            <a:ext cx="7162800" cy="70802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 vào: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a, b thuộc R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Đầu ra: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nghiệm ph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ươ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trình ax + b = 0</a:t>
            </a:r>
          </a:p>
        </p:txBody>
      </p:sp>
    </p:spTree>
    <p:extLst>
      <p:ext uri="{BB962C8B-B14F-4D97-AF65-F5344CB8AC3E}">
        <p14:creationId xmlns:p14="http://schemas.microsoft.com/office/powerpoint/2010/main" val="21832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1: </a:t>
            </a:r>
            <a:r>
              <a:rPr lang="vi-VN" dirty="0" err="1"/>
              <a:t>Vẽ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chẵn</a:t>
            </a:r>
            <a:r>
              <a:rPr lang="vi-VN" dirty="0"/>
              <a:t> </a:t>
            </a:r>
            <a:r>
              <a:rPr lang="vi-VN" dirty="0" err="1"/>
              <a:t>lẻ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2: </a:t>
            </a:r>
            <a:r>
              <a:rPr lang="vi-VN" dirty="0" err="1"/>
              <a:t>Vẽ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dương </a:t>
            </a:r>
            <a:r>
              <a:rPr lang="vi-VN" dirty="0" err="1"/>
              <a:t>lẻ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1 </a:t>
            </a:r>
            <a:r>
              <a:rPr lang="vi-VN" dirty="0" err="1"/>
              <a:t>đến</a:t>
            </a:r>
            <a:r>
              <a:rPr lang="vi-VN" dirty="0"/>
              <a:t> n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3: </a:t>
            </a:r>
            <a:r>
              <a:rPr lang="vi-VN" dirty="0" err="1"/>
              <a:t>Vẽ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phương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 hai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ẩn</a:t>
            </a:r>
            <a:endParaRPr lang="vi-VN" dirty="0"/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4: </a:t>
            </a:r>
            <a:r>
              <a:rPr lang="vi-VN" dirty="0" err="1"/>
              <a:t>Vẽ</a:t>
            </a:r>
            <a:r>
              <a:rPr lang="vi-VN" dirty="0"/>
              <a:t> lưu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Liệt</a:t>
            </a:r>
            <a:r>
              <a:rPr lang="vi-VN" dirty="0"/>
              <a:t> kê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ước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dương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28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CĐR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Á</a:t>
            </a:r>
            <a:r>
              <a:rPr lang="vi-VN" dirty="0"/>
              <a:t>p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(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) hay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vi-VN" dirty="0"/>
              <a:t>;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518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7.a)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chẳn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842166" y="21336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842166" y="3048000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6" idx="6"/>
          </p:cNvCxnSpPr>
          <p:nvPr/>
        </p:nvCxnSpPr>
        <p:spPr>
          <a:xfrm flipH="1">
            <a:off x="5816891" y="4525963"/>
            <a:ext cx="1722438" cy="15851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5" idx="3"/>
            <a:endCxn id="26" idx="2"/>
          </p:cNvCxnSpPr>
          <p:nvPr/>
        </p:nvCxnSpPr>
        <p:spPr>
          <a:xfrm>
            <a:off x="3097193" y="4805507"/>
            <a:ext cx="982973" cy="13055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14898" y="3506786"/>
            <a:ext cx="1589" cy="658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32766" y="3505200"/>
            <a:ext cx="1368139" cy="15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41966" y="3505200"/>
            <a:ext cx="914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1"/>
          </p:cNvCxnSpPr>
          <p:nvPr/>
        </p:nvCxnSpPr>
        <p:spPr>
          <a:xfrm>
            <a:off x="3255957" y="3520281"/>
            <a:ext cx="1177" cy="645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56366" y="13716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4156366" y="228600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Đọc</a:t>
            </a:r>
            <a:r>
              <a:rPr lang="en-US" dirty="0"/>
              <a:t> n</a:t>
            </a:r>
          </a:p>
        </p:txBody>
      </p:sp>
      <p:sp>
        <p:nvSpPr>
          <p:cNvPr id="21" name="Diamond 20"/>
          <p:cNvSpPr/>
          <p:nvPr/>
        </p:nvSpPr>
        <p:spPr>
          <a:xfrm>
            <a:off x="4156366" y="3200400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 </a:t>
            </a:r>
            <a:r>
              <a:rPr lang="en-US" dirty="0">
                <a:sym typeface="Symbol" panose="05050102010706020507" pitchFamily="18" charset="2"/>
              </a:rPr>
              <a:t></a:t>
            </a:r>
            <a:r>
              <a:rPr lang="en-US" dirty="0"/>
              <a:t> 2=0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2308801" y="4165744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endParaRPr lang="en-US" dirty="0"/>
          </a:p>
          <a:p>
            <a:pPr algn="ctr">
              <a:defRPr/>
            </a:pPr>
            <a:r>
              <a:rPr lang="en-US" dirty="0"/>
              <a:t>“n </a:t>
            </a:r>
            <a:r>
              <a:rPr lang="en-US" dirty="0" err="1"/>
              <a:t>chẳn</a:t>
            </a:r>
            <a:r>
              <a:rPr lang="en-US" dirty="0"/>
              <a:t>”</a:t>
            </a:r>
          </a:p>
        </p:txBody>
      </p:sp>
      <p:sp>
        <p:nvSpPr>
          <p:cNvPr id="26" name="Oval 25"/>
          <p:cNvSpPr/>
          <p:nvPr/>
        </p:nvSpPr>
        <p:spPr>
          <a:xfrm>
            <a:off x="4080166" y="57912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66166" y="3048000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2966" y="30480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22766" y="37338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6" name="Parallelogram 35"/>
          <p:cNvSpPr/>
          <p:nvPr/>
        </p:nvSpPr>
        <p:spPr>
          <a:xfrm>
            <a:off x="6315664" y="4149004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endParaRPr lang="en-US" dirty="0"/>
          </a:p>
          <a:p>
            <a:pPr algn="ctr">
              <a:defRPr/>
            </a:pPr>
            <a:r>
              <a:rPr lang="en-US" dirty="0"/>
              <a:t>“n </a:t>
            </a:r>
            <a:r>
              <a:rPr lang="en-US" dirty="0" err="1"/>
              <a:t>lẻ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0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 animBg="1"/>
      <p:bldP spid="26" grpId="0" animBg="1"/>
      <p:bldP spid="29" grpId="0"/>
      <p:bldP spid="30" grpId="0"/>
      <p:bldP spid="31" grpId="0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7.b)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1</a:t>
            </a:r>
            <a:r>
              <a:rPr lang="en-US" dirty="0">
                <a:sym typeface="Wingdings" panose="05000000000000000000" pitchFamily="2" charset="2"/>
              </a:rPr>
              <a:t>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21</a:t>
            </a:fld>
            <a:endParaRPr lang="uk-UA" dirty="0"/>
          </a:p>
        </p:txBody>
      </p:sp>
      <p:cxnSp>
        <p:nvCxnSpPr>
          <p:cNvPr id="6" name="Straight Arrow Connector 5"/>
          <p:cNvCxnSpPr>
            <a:stCxn id="19" idx="4"/>
            <a:endCxn id="20" idx="0"/>
          </p:cNvCxnSpPr>
          <p:nvPr/>
        </p:nvCxnSpPr>
        <p:spPr>
          <a:xfrm>
            <a:off x="5024729" y="1568013"/>
            <a:ext cx="0" cy="274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" idx="4"/>
            <a:endCxn id="42" idx="0"/>
          </p:cNvCxnSpPr>
          <p:nvPr/>
        </p:nvCxnSpPr>
        <p:spPr>
          <a:xfrm>
            <a:off x="5024729" y="2271865"/>
            <a:ext cx="11403" cy="373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6" idx="4"/>
            <a:endCxn id="26" idx="0"/>
          </p:cNvCxnSpPr>
          <p:nvPr/>
        </p:nvCxnSpPr>
        <p:spPr>
          <a:xfrm>
            <a:off x="7184027" y="5287533"/>
            <a:ext cx="0" cy="4942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14898" y="4005552"/>
            <a:ext cx="1589" cy="658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32766" y="4003966"/>
            <a:ext cx="1368139" cy="15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1" idx="2"/>
          </p:cNvCxnSpPr>
          <p:nvPr/>
        </p:nvCxnSpPr>
        <p:spPr>
          <a:xfrm flipH="1" flipV="1">
            <a:off x="5053296" y="4312801"/>
            <a:ext cx="13993" cy="3173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9" idx="3"/>
          </p:cNvCxnSpPr>
          <p:nvPr/>
        </p:nvCxnSpPr>
        <p:spPr>
          <a:xfrm flipH="1" flipV="1">
            <a:off x="4103736" y="4620417"/>
            <a:ext cx="963554" cy="97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56366" y="92825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4156366" y="1842650"/>
            <a:ext cx="1736725" cy="42921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Đọc</a:t>
            </a:r>
            <a:r>
              <a:rPr lang="en-US" dirty="0"/>
              <a:t> n</a:t>
            </a:r>
          </a:p>
        </p:txBody>
      </p:sp>
      <p:sp>
        <p:nvSpPr>
          <p:cNvPr id="21" name="Diamond 20"/>
          <p:cNvSpPr/>
          <p:nvPr/>
        </p:nvSpPr>
        <p:spPr>
          <a:xfrm>
            <a:off x="4184933" y="3673038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≤ 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315664" y="578182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4212" y="3673038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03524" y="427297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6" name="Parallelogram 35"/>
          <p:cNvSpPr/>
          <p:nvPr/>
        </p:nvSpPr>
        <p:spPr>
          <a:xfrm>
            <a:off x="6315664" y="464777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endParaRPr lang="en-US" dirty="0"/>
          </a:p>
          <a:p>
            <a:pPr algn="ctr">
              <a:defRPr/>
            </a:pPr>
            <a:r>
              <a:rPr lang="en-US" dirty="0"/>
              <a:t>“S”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7932" y="2645854"/>
            <a:ext cx="1676400" cy="59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S=0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43" name="Straight Arrow Connector 42"/>
          <p:cNvCxnSpPr>
            <a:stCxn id="42" idx="2"/>
            <a:endCxn id="21" idx="0"/>
          </p:cNvCxnSpPr>
          <p:nvPr/>
        </p:nvCxnSpPr>
        <p:spPr>
          <a:xfrm>
            <a:off x="5036132" y="3241685"/>
            <a:ext cx="17164" cy="4313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6476" y="5012400"/>
            <a:ext cx="1197032" cy="390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S=</a:t>
            </a:r>
            <a:r>
              <a:rPr lang="en-US" dirty="0" err="1">
                <a:solidFill>
                  <a:schemeClr val="tx1"/>
                </a:solidFill>
              </a:rPr>
              <a:t>S+i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2367011" y="4300535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 2=0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050994" y="5660708"/>
            <a:ext cx="1216369" cy="36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=i+1</a:t>
            </a:r>
          </a:p>
        </p:txBody>
      </p:sp>
      <p:cxnSp>
        <p:nvCxnSpPr>
          <p:cNvPr id="62" name="Straight Connector 61"/>
          <p:cNvCxnSpPr>
            <a:endCxn id="49" idx="1"/>
          </p:cNvCxnSpPr>
          <p:nvPr/>
        </p:nvCxnSpPr>
        <p:spPr>
          <a:xfrm flipV="1">
            <a:off x="1654992" y="4620417"/>
            <a:ext cx="712019" cy="97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4" idx="0"/>
          </p:cNvCxnSpPr>
          <p:nvPr/>
        </p:nvCxnSpPr>
        <p:spPr>
          <a:xfrm flipH="1">
            <a:off x="1654992" y="4647770"/>
            <a:ext cx="11028" cy="3646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55736" y="4267200"/>
            <a:ext cx="319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cxnSp>
        <p:nvCxnSpPr>
          <p:cNvPr id="68" name="Straight Arrow Connector 67"/>
          <p:cNvCxnSpPr>
            <a:stCxn id="44" idx="2"/>
            <a:endCxn id="51" idx="0"/>
          </p:cNvCxnSpPr>
          <p:nvPr/>
        </p:nvCxnSpPr>
        <p:spPr>
          <a:xfrm>
            <a:off x="1654992" y="5403273"/>
            <a:ext cx="4187" cy="2574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50888" y="5180504"/>
            <a:ext cx="332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</a:rPr>
              <a:t>Đ</a:t>
            </a:r>
            <a:endParaRPr lang="en-US" b="1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cxnSp>
        <p:nvCxnSpPr>
          <p:cNvPr id="100" name="Elbow Connector 99"/>
          <p:cNvCxnSpPr>
            <a:stCxn id="51" idx="1"/>
            <a:endCxn id="21" idx="1"/>
          </p:cNvCxnSpPr>
          <p:nvPr/>
        </p:nvCxnSpPr>
        <p:spPr>
          <a:xfrm rot="10800000" flipH="1">
            <a:off x="1050993" y="3992921"/>
            <a:ext cx="3133939" cy="1850799"/>
          </a:xfrm>
          <a:prstGeom prst="bentConnector3">
            <a:avLst>
              <a:gd name="adj1" fmla="val -7294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49" idx="2"/>
            <a:endCxn id="51" idx="3"/>
          </p:cNvCxnSpPr>
          <p:nvPr/>
        </p:nvCxnSpPr>
        <p:spPr>
          <a:xfrm rot="5400000">
            <a:off x="2299659" y="4908003"/>
            <a:ext cx="903421" cy="9680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4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</p:txBody>
      </p:sp>
    </p:spTree>
    <p:extLst>
      <p:ext uri="{BB962C8B-B14F-4D97-AF65-F5344CB8AC3E}">
        <p14:creationId xmlns:p14="http://schemas.microsoft.com/office/powerpoint/2010/main" val="13930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6" grpId="0" animBg="1"/>
      <p:bldP spid="29" grpId="0"/>
      <p:bldP spid="30" grpId="0"/>
      <p:bldP spid="36" grpId="0" animBg="1"/>
      <p:bldP spid="42" grpId="0" animBg="1"/>
      <p:bldP spid="44" grpId="0" animBg="1"/>
      <p:bldP spid="49" grpId="0" animBg="1"/>
      <p:bldP spid="51" grpId="0" animBg="1"/>
      <p:bldP spid="64" grpId="0"/>
      <p:bldP spid="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7.b)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1</a:t>
            </a:r>
            <a:r>
              <a:rPr lang="en-US" dirty="0">
                <a:sym typeface="Wingdings" panose="05000000000000000000" pitchFamily="2" charset="2"/>
              </a:rPr>
              <a:t>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22</a:t>
            </a:fld>
            <a:endParaRPr lang="uk-UA" dirty="0"/>
          </a:p>
        </p:txBody>
      </p:sp>
      <p:cxnSp>
        <p:nvCxnSpPr>
          <p:cNvPr id="6" name="Straight Arrow Connector 5"/>
          <p:cNvCxnSpPr>
            <a:stCxn id="19" idx="4"/>
            <a:endCxn id="20" idx="0"/>
          </p:cNvCxnSpPr>
          <p:nvPr/>
        </p:nvCxnSpPr>
        <p:spPr>
          <a:xfrm>
            <a:off x="5024729" y="1568013"/>
            <a:ext cx="0" cy="274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" idx="4"/>
            <a:endCxn id="42" idx="0"/>
          </p:cNvCxnSpPr>
          <p:nvPr/>
        </p:nvCxnSpPr>
        <p:spPr>
          <a:xfrm>
            <a:off x="5024729" y="2271865"/>
            <a:ext cx="11403" cy="373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6" idx="4"/>
            <a:endCxn id="26" idx="0"/>
          </p:cNvCxnSpPr>
          <p:nvPr/>
        </p:nvCxnSpPr>
        <p:spPr>
          <a:xfrm>
            <a:off x="7184027" y="5287533"/>
            <a:ext cx="0" cy="4942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14898" y="4005552"/>
            <a:ext cx="1589" cy="658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32766" y="4003966"/>
            <a:ext cx="1368139" cy="15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1" idx="2"/>
          </p:cNvCxnSpPr>
          <p:nvPr/>
        </p:nvCxnSpPr>
        <p:spPr>
          <a:xfrm flipV="1">
            <a:off x="5036132" y="4312801"/>
            <a:ext cx="17164" cy="895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4" idx="3"/>
          </p:cNvCxnSpPr>
          <p:nvPr/>
        </p:nvCxnSpPr>
        <p:spPr>
          <a:xfrm flipH="1">
            <a:off x="2253508" y="5207836"/>
            <a:ext cx="277692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56366" y="92825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4156366" y="1842650"/>
            <a:ext cx="1736725" cy="42921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Đọc</a:t>
            </a:r>
            <a:r>
              <a:rPr lang="en-US" dirty="0"/>
              <a:t> n</a:t>
            </a:r>
          </a:p>
        </p:txBody>
      </p:sp>
      <p:sp>
        <p:nvSpPr>
          <p:cNvPr id="21" name="Diamond 20"/>
          <p:cNvSpPr/>
          <p:nvPr/>
        </p:nvSpPr>
        <p:spPr>
          <a:xfrm>
            <a:off x="4184933" y="3673038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≤ 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315664" y="578182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4212" y="3673038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66957" y="4273526"/>
            <a:ext cx="455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6" name="Parallelogram 35"/>
          <p:cNvSpPr/>
          <p:nvPr/>
        </p:nvSpPr>
        <p:spPr>
          <a:xfrm>
            <a:off x="6315664" y="4647770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endParaRPr lang="en-US" dirty="0"/>
          </a:p>
          <a:p>
            <a:pPr algn="ctr">
              <a:defRPr/>
            </a:pPr>
            <a:r>
              <a:rPr lang="en-US" dirty="0"/>
              <a:t>“S”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7932" y="2645854"/>
            <a:ext cx="1676400" cy="59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S=0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43" name="Straight Arrow Connector 42"/>
          <p:cNvCxnSpPr>
            <a:stCxn id="42" idx="2"/>
            <a:endCxn id="21" idx="0"/>
          </p:cNvCxnSpPr>
          <p:nvPr/>
        </p:nvCxnSpPr>
        <p:spPr>
          <a:xfrm>
            <a:off x="5036132" y="3241685"/>
            <a:ext cx="17164" cy="4313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6476" y="5012400"/>
            <a:ext cx="1197032" cy="390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S=</a:t>
            </a:r>
            <a:r>
              <a:rPr lang="en-US" dirty="0" err="1">
                <a:solidFill>
                  <a:schemeClr val="tx1"/>
                </a:solidFill>
              </a:rPr>
              <a:t>S+i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50994" y="5660708"/>
            <a:ext cx="1216369" cy="36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=i+2</a:t>
            </a:r>
          </a:p>
        </p:txBody>
      </p:sp>
      <p:cxnSp>
        <p:nvCxnSpPr>
          <p:cNvPr id="68" name="Straight Arrow Connector 67"/>
          <p:cNvCxnSpPr>
            <a:stCxn id="44" idx="2"/>
            <a:endCxn id="51" idx="0"/>
          </p:cNvCxnSpPr>
          <p:nvPr/>
        </p:nvCxnSpPr>
        <p:spPr>
          <a:xfrm>
            <a:off x="1654992" y="5403273"/>
            <a:ext cx="4187" cy="2574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1" idx="1"/>
            <a:endCxn id="21" idx="1"/>
          </p:cNvCxnSpPr>
          <p:nvPr/>
        </p:nvCxnSpPr>
        <p:spPr>
          <a:xfrm rot="10800000" flipH="1">
            <a:off x="1050993" y="3992921"/>
            <a:ext cx="3133939" cy="1850799"/>
          </a:xfrm>
          <a:prstGeom prst="bentConnector3">
            <a:avLst>
              <a:gd name="adj1" fmla="val -7294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708825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i</a:t>
            </a:r>
            <a:r>
              <a:rPr lang="en-US" dirty="0"/>
              <a:t>=i+2</a:t>
            </a:r>
          </a:p>
        </p:txBody>
      </p:sp>
    </p:spTree>
    <p:extLst>
      <p:ext uri="{BB962C8B-B14F-4D97-AF65-F5344CB8AC3E}">
        <p14:creationId xmlns:p14="http://schemas.microsoft.com/office/powerpoint/2010/main" val="34119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6" grpId="0" animBg="1"/>
      <p:bldP spid="29" grpId="0"/>
      <p:bldP spid="30" grpId="0"/>
      <p:bldP spid="36" grpId="0" animBg="1"/>
      <p:bldP spid="42" grpId="0" animBg="1"/>
      <p:bldP spid="44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7.c)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31" name="Content Placeholder 4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708825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: ax</a:t>
            </a:r>
            <a:r>
              <a:rPr lang="en-US" baseline="30000" dirty="0"/>
              <a:t>2</a:t>
            </a:r>
            <a:r>
              <a:rPr lang="en-US" dirty="0"/>
              <a:t>+bx+c=0</a:t>
            </a:r>
          </a:p>
        </p:txBody>
      </p:sp>
      <p:cxnSp>
        <p:nvCxnSpPr>
          <p:cNvPr id="25" name="Straight Arrow Connector 24"/>
          <p:cNvCxnSpPr>
            <a:stCxn id="46" idx="6"/>
            <a:endCxn id="47" idx="5"/>
          </p:cNvCxnSpPr>
          <p:nvPr/>
        </p:nvCxnSpPr>
        <p:spPr>
          <a:xfrm>
            <a:off x="2759583" y="1768699"/>
            <a:ext cx="760591" cy="153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7" idx="4"/>
            <a:endCxn id="48" idx="0"/>
          </p:cNvCxnSpPr>
          <p:nvPr/>
        </p:nvCxnSpPr>
        <p:spPr>
          <a:xfrm>
            <a:off x="4453618" y="1982532"/>
            <a:ext cx="0" cy="2733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0" idx="3"/>
            <a:endCxn id="91" idx="0"/>
          </p:cNvCxnSpPr>
          <p:nvPr/>
        </p:nvCxnSpPr>
        <p:spPr>
          <a:xfrm>
            <a:off x="4273768" y="5440363"/>
            <a:ext cx="674761" cy="3508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9" idx="2"/>
            <a:endCxn id="55" idx="1"/>
          </p:cNvCxnSpPr>
          <p:nvPr/>
        </p:nvCxnSpPr>
        <p:spPr>
          <a:xfrm>
            <a:off x="7577406" y="3992607"/>
            <a:ext cx="10774" cy="7266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022858" y="1448817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47" name="Parallelogram 46"/>
          <p:cNvSpPr/>
          <p:nvPr/>
        </p:nvSpPr>
        <p:spPr>
          <a:xfrm>
            <a:off x="3470565" y="1585657"/>
            <a:ext cx="1966106" cy="39687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a,b,c</a:t>
            </a:r>
            <a:endParaRPr lang="en-US" dirty="0"/>
          </a:p>
        </p:txBody>
      </p:sp>
      <p:sp>
        <p:nvSpPr>
          <p:cNvPr id="48" name="Diamond 47"/>
          <p:cNvSpPr/>
          <p:nvPr/>
        </p:nvSpPr>
        <p:spPr>
          <a:xfrm>
            <a:off x="3470564" y="2255837"/>
            <a:ext cx="1966107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 =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78458" y="3149958"/>
            <a:ext cx="2797895" cy="842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x1=(-b-</a:t>
            </a:r>
            <a:r>
              <a:rPr lang="en-US" dirty="0" err="1"/>
              <a:t>sqrt</a:t>
            </a:r>
            <a:r>
              <a:rPr lang="en-US" dirty="0"/>
              <a:t>(Delta))/(2a)</a:t>
            </a:r>
          </a:p>
          <a:p>
            <a:pPr algn="ctr">
              <a:defRPr/>
            </a:pPr>
            <a:r>
              <a:rPr lang="en-US" dirty="0"/>
              <a:t>x1=(-</a:t>
            </a:r>
            <a:r>
              <a:rPr lang="en-US" dirty="0" err="1"/>
              <a:t>b+sqrt</a:t>
            </a:r>
            <a:r>
              <a:rPr lang="en-US" dirty="0"/>
              <a:t>(Delta))/(2a)</a:t>
            </a:r>
          </a:p>
        </p:txBody>
      </p:sp>
      <p:sp>
        <p:nvSpPr>
          <p:cNvPr id="50" name="Parallelogram 49"/>
          <p:cNvSpPr/>
          <p:nvPr/>
        </p:nvSpPr>
        <p:spPr>
          <a:xfrm>
            <a:off x="3441826" y="4815682"/>
            <a:ext cx="1820055" cy="62468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x</a:t>
            </a:r>
          </a:p>
        </p:txBody>
      </p:sp>
      <p:sp>
        <p:nvSpPr>
          <p:cNvPr id="52" name="Diamond 51"/>
          <p:cNvSpPr/>
          <p:nvPr/>
        </p:nvSpPr>
        <p:spPr>
          <a:xfrm>
            <a:off x="1028209" y="3246437"/>
            <a:ext cx="2049437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Delta &lt; 0</a:t>
            </a:r>
          </a:p>
        </p:txBody>
      </p:sp>
      <p:sp>
        <p:nvSpPr>
          <p:cNvPr id="53" name="Parallelogram 52"/>
          <p:cNvSpPr/>
          <p:nvPr/>
        </p:nvSpPr>
        <p:spPr>
          <a:xfrm>
            <a:off x="1080585" y="5757626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endParaRPr lang="en-US" dirty="0"/>
          </a:p>
          <a:p>
            <a:pPr algn="ctr">
              <a:defRPr/>
            </a:pPr>
            <a:r>
              <a:rPr lang="en-US" dirty="0"/>
              <a:t>“</a:t>
            </a:r>
            <a:r>
              <a:rPr lang="en-US" smtClean="0"/>
              <a:t>VN</a:t>
            </a:r>
            <a:r>
              <a:rPr lang="en-US" dirty="0"/>
              <a:t>”</a:t>
            </a:r>
          </a:p>
        </p:txBody>
      </p:sp>
      <p:sp>
        <p:nvSpPr>
          <p:cNvPr id="55" name="Parallelogram 54"/>
          <p:cNvSpPr/>
          <p:nvPr/>
        </p:nvSpPr>
        <p:spPr>
          <a:xfrm>
            <a:off x="6466246" y="4719298"/>
            <a:ext cx="2063601" cy="72106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r>
              <a:rPr lang="en-US" dirty="0"/>
              <a:t> Pt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nghiệm</a:t>
            </a:r>
            <a:r>
              <a:rPr lang="en-US" dirty="0"/>
              <a:t> x1,cx2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90969" y="2161709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17722" y="2240617"/>
            <a:ext cx="1736725" cy="639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GPT: </a:t>
            </a:r>
            <a:r>
              <a:rPr lang="en-US" dirty="0" err="1"/>
              <a:t>bx+c</a:t>
            </a:r>
            <a:r>
              <a:rPr lang="en-US" dirty="0"/>
              <a:t>=0</a:t>
            </a:r>
          </a:p>
        </p:txBody>
      </p:sp>
      <p:cxnSp>
        <p:nvCxnSpPr>
          <p:cNvPr id="5" name="Straight Arrow Connector 4"/>
          <p:cNvCxnSpPr>
            <a:stCxn id="48" idx="3"/>
            <a:endCxn id="61" idx="1"/>
          </p:cNvCxnSpPr>
          <p:nvPr/>
        </p:nvCxnSpPr>
        <p:spPr>
          <a:xfrm flipV="1">
            <a:off x="5436671" y="2560499"/>
            <a:ext cx="781051" cy="15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97208" y="2168421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02233" y="2263969"/>
            <a:ext cx="1901390" cy="639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Delta=b*b-4*a*c</a:t>
            </a:r>
          </a:p>
        </p:txBody>
      </p:sp>
      <p:cxnSp>
        <p:nvCxnSpPr>
          <p:cNvPr id="64" name="Straight Arrow Connector 63"/>
          <p:cNvCxnSpPr>
            <a:stCxn id="48" idx="1"/>
            <a:endCxn id="63" idx="3"/>
          </p:cNvCxnSpPr>
          <p:nvPr/>
        </p:nvCxnSpPr>
        <p:spPr>
          <a:xfrm flipH="1">
            <a:off x="3003623" y="2575719"/>
            <a:ext cx="466941" cy="8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2"/>
            <a:endCxn id="52" idx="0"/>
          </p:cNvCxnSpPr>
          <p:nvPr/>
        </p:nvCxnSpPr>
        <p:spPr>
          <a:xfrm>
            <a:off x="2052928" y="2903732"/>
            <a:ext cx="0" cy="3427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2" idx="2"/>
            <a:endCxn id="53" idx="1"/>
          </p:cNvCxnSpPr>
          <p:nvPr/>
        </p:nvCxnSpPr>
        <p:spPr>
          <a:xfrm flipH="1">
            <a:off x="2028918" y="3886200"/>
            <a:ext cx="24010" cy="1871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3" idx="2"/>
            <a:endCxn id="91" idx="2"/>
          </p:cNvCxnSpPr>
          <p:nvPr/>
        </p:nvCxnSpPr>
        <p:spPr>
          <a:xfrm>
            <a:off x="2737340" y="6077508"/>
            <a:ext cx="1342826" cy="33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080166" y="579120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96" name="Diamond 95"/>
          <p:cNvSpPr/>
          <p:nvPr/>
        </p:nvSpPr>
        <p:spPr>
          <a:xfrm>
            <a:off x="3387234" y="3232789"/>
            <a:ext cx="2049437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Delta = 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548176" y="4131393"/>
            <a:ext cx="1736725" cy="473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 = -b/(2a)</a:t>
            </a:r>
          </a:p>
        </p:txBody>
      </p:sp>
      <p:cxnSp>
        <p:nvCxnSpPr>
          <p:cNvPr id="103" name="Straight Arrow Connector 102"/>
          <p:cNvCxnSpPr>
            <a:stCxn id="52" idx="3"/>
            <a:endCxn id="96" idx="1"/>
          </p:cNvCxnSpPr>
          <p:nvPr/>
        </p:nvCxnSpPr>
        <p:spPr>
          <a:xfrm flipV="1">
            <a:off x="3077646" y="3552671"/>
            <a:ext cx="309588" cy="136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074031" y="3876645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03623" y="3186876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cxnSp>
        <p:nvCxnSpPr>
          <p:cNvPr id="109" name="Straight Arrow Connector 108"/>
          <p:cNvCxnSpPr>
            <a:stCxn id="96" idx="2"/>
            <a:endCxn id="97" idx="0"/>
          </p:cNvCxnSpPr>
          <p:nvPr/>
        </p:nvCxnSpPr>
        <p:spPr>
          <a:xfrm>
            <a:off x="4411953" y="3872552"/>
            <a:ext cx="4586" cy="25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7" idx="2"/>
            <a:endCxn id="50" idx="1"/>
          </p:cNvCxnSpPr>
          <p:nvPr/>
        </p:nvCxnSpPr>
        <p:spPr>
          <a:xfrm>
            <a:off x="4416539" y="4604984"/>
            <a:ext cx="13400" cy="2106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6" idx="3"/>
            <a:endCxn id="49" idx="1"/>
          </p:cNvCxnSpPr>
          <p:nvPr/>
        </p:nvCxnSpPr>
        <p:spPr>
          <a:xfrm>
            <a:off x="5436671" y="3552671"/>
            <a:ext cx="741787" cy="18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55" idx="4"/>
            <a:endCxn id="91" idx="6"/>
          </p:cNvCxnSpPr>
          <p:nvPr/>
        </p:nvCxnSpPr>
        <p:spPr>
          <a:xfrm rot="5400000">
            <a:off x="6322110" y="4935145"/>
            <a:ext cx="670718" cy="16811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663092" y="3780556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599424" y="3186876"/>
            <a:ext cx="2936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5039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58" grpId="0"/>
      <p:bldP spid="61" grpId="0" animBg="1"/>
      <p:bldP spid="62" grpId="0"/>
      <p:bldP spid="63" grpId="0" animBg="1"/>
      <p:bldP spid="91" grpId="0" animBg="1"/>
      <p:bldP spid="96" grpId="0" animBg="1"/>
      <p:bldP spid="97" grpId="0" animBg="1"/>
      <p:bldP spid="107" grpId="0"/>
      <p:bldP spid="108" grpId="0"/>
      <p:bldP spid="131" grpId="0"/>
      <p:bldP spid="1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7.c)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GPT: </a:t>
            </a:r>
            <a:r>
              <a:rPr lang="en-US" dirty="0" err="1"/>
              <a:t>bx+c</a:t>
            </a:r>
            <a:r>
              <a:rPr lang="en-US" dirty="0"/>
              <a:t>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24</a:t>
            </a:fld>
            <a:endParaRPr lang="uk-U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94566" y="1173705"/>
            <a:ext cx="0" cy="8818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5" idx="6"/>
          </p:cNvCxnSpPr>
          <p:nvPr/>
        </p:nvCxnSpPr>
        <p:spPr>
          <a:xfrm rot="10800000" flipV="1">
            <a:off x="5816891" y="4263786"/>
            <a:ext cx="1693863" cy="701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2" idx="3"/>
          </p:cNvCxnSpPr>
          <p:nvPr/>
        </p:nvCxnSpPr>
        <p:spPr>
          <a:xfrm rot="16200000" flipH="1">
            <a:off x="4337341" y="4368562"/>
            <a:ext cx="350837" cy="201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25" idx="2"/>
          </p:cNvCxnSpPr>
          <p:nvPr/>
        </p:nvCxnSpPr>
        <p:spPr>
          <a:xfrm rot="16200000" flipH="1">
            <a:off x="2691104" y="3576399"/>
            <a:ext cx="671512" cy="2106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356766" y="3501786"/>
            <a:ext cx="306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318667" y="2549286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32766" y="2358786"/>
            <a:ext cx="1676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41966" y="2358786"/>
            <a:ext cx="914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51467" y="2549286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22766" y="304458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717967" y="3349386"/>
            <a:ext cx="6096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56366" y="304458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4156366" y="2053986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 = 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70966" y="2739786"/>
            <a:ext cx="1736725" cy="639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Tính</a:t>
            </a:r>
            <a:endParaRPr lang="en-US" dirty="0"/>
          </a:p>
          <a:p>
            <a:pPr algn="ctr">
              <a:defRPr/>
            </a:pPr>
            <a:r>
              <a:rPr lang="en-US" dirty="0"/>
              <a:t>x = -c/b</a:t>
            </a:r>
          </a:p>
        </p:txBody>
      </p:sp>
      <p:sp>
        <p:nvSpPr>
          <p:cNvPr id="22" name="Parallelogram 21"/>
          <p:cNvSpPr/>
          <p:nvPr/>
        </p:nvSpPr>
        <p:spPr>
          <a:xfrm>
            <a:off x="3622966" y="3654186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</a:t>
            </a:r>
          </a:p>
          <a:p>
            <a:pPr algn="ctr">
              <a:defRPr/>
            </a:pPr>
            <a:r>
              <a:rPr lang="en-US"/>
              <a:t>“VN”</a:t>
            </a:r>
          </a:p>
        </p:txBody>
      </p:sp>
      <p:sp>
        <p:nvSpPr>
          <p:cNvPr id="23" name="Diamond 22"/>
          <p:cNvSpPr/>
          <p:nvPr/>
        </p:nvSpPr>
        <p:spPr>
          <a:xfrm>
            <a:off x="2403766" y="2739786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 = 0</a:t>
            </a:r>
          </a:p>
        </p:txBody>
      </p:sp>
      <p:sp>
        <p:nvSpPr>
          <p:cNvPr id="24" name="Parallelogram 23"/>
          <p:cNvSpPr/>
          <p:nvPr/>
        </p:nvSpPr>
        <p:spPr>
          <a:xfrm>
            <a:off x="1184566" y="3654186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</a:t>
            </a:r>
          </a:p>
          <a:p>
            <a:pPr algn="ctr">
              <a:defRPr/>
            </a:pPr>
            <a:r>
              <a:rPr lang="en-US"/>
              <a:t>“VSN”</a:t>
            </a:r>
          </a:p>
        </p:txBody>
      </p:sp>
      <p:sp>
        <p:nvSpPr>
          <p:cNvPr id="25" name="Oval 24"/>
          <p:cNvSpPr/>
          <p:nvPr/>
        </p:nvSpPr>
        <p:spPr>
          <a:xfrm>
            <a:off x="4080166" y="4644786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6" name="Parallelogram 25"/>
          <p:cNvSpPr/>
          <p:nvPr/>
        </p:nvSpPr>
        <p:spPr>
          <a:xfrm>
            <a:off x="6670966" y="3654186"/>
            <a:ext cx="1736725" cy="6397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Xuất 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4232566" y="3349386"/>
            <a:ext cx="6111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66166" y="1901586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2966" y="1901586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22766" y="2587386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6366" y="2587386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130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7.d)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4: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25</a:t>
            </a:fld>
            <a:endParaRPr lang="uk-UA" dirty="0"/>
          </a:p>
        </p:txBody>
      </p:sp>
      <p:cxnSp>
        <p:nvCxnSpPr>
          <p:cNvPr id="6" name="Straight Arrow Connector 5"/>
          <p:cNvCxnSpPr>
            <a:stCxn id="19" idx="4"/>
            <a:endCxn id="20" idx="0"/>
          </p:cNvCxnSpPr>
          <p:nvPr/>
        </p:nvCxnSpPr>
        <p:spPr>
          <a:xfrm>
            <a:off x="5024729" y="1568013"/>
            <a:ext cx="0" cy="274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" idx="4"/>
            <a:endCxn id="42" idx="0"/>
          </p:cNvCxnSpPr>
          <p:nvPr/>
        </p:nvCxnSpPr>
        <p:spPr>
          <a:xfrm>
            <a:off x="5024729" y="2271865"/>
            <a:ext cx="11403" cy="373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6" idx="0"/>
          </p:cNvCxnSpPr>
          <p:nvPr/>
        </p:nvCxnSpPr>
        <p:spPr>
          <a:xfrm flipH="1">
            <a:off x="7184027" y="4005552"/>
            <a:ext cx="32461" cy="17762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32766" y="4003966"/>
            <a:ext cx="1368139" cy="15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2"/>
            <a:endCxn id="28" idx="0"/>
          </p:cNvCxnSpPr>
          <p:nvPr/>
        </p:nvCxnSpPr>
        <p:spPr>
          <a:xfrm flipH="1">
            <a:off x="5036132" y="4312801"/>
            <a:ext cx="17164" cy="5111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56366" y="92825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Bắt </a:t>
            </a:r>
            <a:r>
              <a:rPr lang="vi-VN"/>
              <a:t>đầ</a:t>
            </a:r>
            <a:r>
              <a:rPr lang="en-US"/>
              <a:t>u</a:t>
            </a:r>
          </a:p>
        </p:txBody>
      </p:sp>
      <p:sp>
        <p:nvSpPr>
          <p:cNvPr id="20" name="Parallelogram 19"/>
          <p:cNvSpPr/>
          <p:nvPr/>
        </p:nvSpPr>
        <p:spPr>
          <a:xfrm>
            <a:off x="4156366" y="1842650"/>
            <a:ext cx="1736725" cy="42921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Đọc</a:t>
            </a:r>
            <a:r>
              <a:rPr lang="en-US" dirty="0"/>
              <a:t> n</a:t>
            </a:r>
          </a:p>
        </p:txBody>
      </p:sp>
      <p:sp>
        <p:nvSpPr>
          <p:cNvPr id="21" name="Diamond 20"/>
          <p:cNvSpPr/>
          <p:nvPr/>
        </p:nvSpPr>
        <p:spPr>
          <a:xfrm>
            <a:off x="4184933" y="3673038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≤ 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315664" y="5781820"/>
            <a:ext cx="1736725" cy="639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Kết thúc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4212" y="3673038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66957" y="4273526"/>
            <a:ext cx="455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7932" y="2645854"/>
            <a:ext cx="1676400" cy="595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43" name="Straight Arrow Connector 42"/>
          <p:cNvCxnSpPr>
            <a:stCxn id="42" idx="2"/>
            <a:endCxn id="21" idx="0"/>
          </p:cNvCxnSpPr>
          <p:nvPr/>
        </p:nvCxnSpPr>
        <p:spPr>
          <a:xfrm>
            <a:off x="5036132" y="3241685"/>
            <a:ext cx="17164" cy="4313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32882" y="5660708"/>
            <a:ext cx="1216369" cy="36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=i+1</a:t>
            </a:r>
          </a:p>
        </p:txBody>
      </p:sp>
      <p:cxnSp>
        <p:nvCxnSpPr>
          <p:cNvPr id="68" name="Straight Arrow Connector 67"/>
          <p:cNvCxnSpPr>
            <a:stCxn id="37" idx="3"/>
            <a:endCxn id="51" idx="0"/>
          </p:cNvCxnSpPr>
          <p:nvPr/>
        </p:nvCxnSpPr>
        <p:spPr>
          <a:xfrm>
            <a:off x="1736025" y="5403273"/>
            <a:ext cx="5042" cy="2574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1" idx="1"/>
            <a:endCxn id="21" idx="1"/>
          </p:cNvCxnSpPr>
          <p:nvPr/>
        </p:nvCxnSpPr>
        <p:spPr>
          <a:xfrm rot="10800000" flipH="1">
            <a:off x="1132881" y="3992921"/>
            <a:ext cx="3052051" cy="1850799"/>
          </a:xfrm>
          <a:prstGeom prst="bentConnector3">
            <a:avLst>
              <a:gd name="adj1" fmla="val -749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708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4167769" y="4823950"/>
            <a:ext cx="1736725" cy="6397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ym typeface="Symbol" panose="05050102010706020507" pitchFamily="18" charset="2"/>
              </a:rPr>
              <a:t>ni</a:t>
            </a:r>
            <a:r>
              <a:rPr lang="en-US" dirty="0">
                <a:sym typeface="Symbol" panose="05050102010706020507" pitchFamily="18" charset="2"/>
              </a:rPr>
              <a:t>=0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1"/>
            <a:endCxn id="37" idx="2"/>
          </p:cNvCxnSpPr>
          <p:nvPr/>
        </p:nvCxnSpPr>
        <p:spPr>
          <a:xfrm flipH="1" flipV="1">
            <a:off x="2375792" y="5113612"/>
            <a:ext cx="1791977" cy="302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5899" y="4763730"/>
            <a:ext cx="455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37" name="Parallelogram 36"/>
          <p:cNvSpPr/>
          <p:nvPr/>
        </p:nvSpPr>
        <p:spPr>
          <a:xfrm>
            <a:off x="1168674" y="4823950"/>
            <a:ext cx="1279533" cy="57932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3" name="Elbow Connector 32"/>
          <p:cNvCxnSpPr>
            <a:stCxn id="28" idx="2"/>
            <a:endCxn id="51" idx="3"/>
          </p:cNvCxnSpPr>
          <p:nvPr/>
        </p:nvCxnSpPr>
        <p:spPr>
          <a:xfrm rot="5400000">
            <a:off x="3502689" y="4310276"/>
            <a:ext cx="380006" cy="26868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99640" y="5483269"/>
            <a:ext cx="3476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86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6" grpId="0" animBg="1"/>
      <p:bldP spid="29" grpId="0"/>
      <p:bldP spid="30" grpId="0"/>
      <p:bldP spid="42" grpId="0" animBg="1"/>
      <p:bldP spid="51" grpId="0" animBg="1"/>
      <p:bldP spid="28" grpId="0" animBg="1"/>
      <p:bldP spid="35" grpId="0"/>
      <p:bldP spid="37" grpId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26</a:t>
            </a:fld>
            <a:endParaRPr lang="uk-UA" dirty="0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48" y="3414047"/>
            <a:ext cx="1951782" cy="19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35" y="3027199"/>
            <a:ext cx="21050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6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Giải</a:t>
            </a:r>
            <a:r>
              <a:rPr lang="vi-VN" dirty="0"/>
              <a:t> phương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ax+b</a:t>
            </a:r>
            <a:r>
              <a:rPr lang="vi-VN" dirty="0"/>
              <a:t>=0</a:t>
            </a:r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</a:t>
            </a:r>
            <a:r>
              <a:rPr lang="vi-VN" dirty="0" err="1"/>
              <a:t>tố</a:t>
            </a:r>
            <a:r>
              <a:rPr lang="vi-VN" dirty="0"/>
              <a:t> không?</a:t>
            </a:r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:  </a:t>
            </a:r>
            <a:r>
              <a:rPr lang="en-US" dirty="0"/>
              <a:t>S = 1+2+…+n</a:t>
            </a:r>
            <a:endParaRPr lang="vi-VN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dương n.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chữ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</a:t>
            </a:r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trong 3 </a:t>
            </a:r>
            <a:r>
              <a:rPr lang="vi-VN" dirty="0" err="1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14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205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dirty="0"/>
              <a:t>1.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hiệu</a:t>
            </a:r>
            <a:r>
              <a:rPr lang="en-US" b="1" i="1" dirty="0"/>
              <a:t> </a:t>
            </a:r>
            <a:r>
              <a:rPr lang="en-US" b="1" i="1" dirty="0" err="1"/>
              <a:t>quả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giải</a:t>
            </a:r>
            <a:r>
              <a:rPr lang="en-US" b="1" i="1" dirty="0"/>
              <a:t> </a:t>
            </a:r>
            <a:r>
              <a:rPr lang="en-US" b="1" i="1" dirty="0" err="1"/>
              <a:t>thuật</a:t>
            </a:r>
            <a:endParaRPr lang="en-US" b="1" i="1" dirty="0"/>
          </a:p>
          <a:p>
            <a:pPr>
              <a:buFontTx/>
              <a:buNone/>
            </a:pPr>
            <a:endParaRPr lang="en-US" b="1" i="1" dirty="0"/>
          </a:p>
          <a:p>
            <a:pPr>
              <a:buFontTx/>
              <a:buNone/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 </a:t>
            </a:r>
            <a:r>
              <a:rPr lang="en-US" sz="2000" dirty="0" err="1"/>
              <a:t>Cần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: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,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,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lâp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.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ít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.</a:t>
            </a:r>
          </a:p>
          <a:p>
            <a:pPr>
              <a:buFontTx/>
              <a:buNone/>
            </a:pP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2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.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 </a:t>
            </a:r>
          </a:p>
          <a:p>
            <a:pPr>
              <a:buFontTx/>
              <a:buNone/>
            </a:pP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03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/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. </a:t>
            </a:r>
            <a:endParaRPr lang="en-US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/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vi-VN" dirty="0" err="1"/>
              <a:t>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.</a:t>
            </a:r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trên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theo </a:t>
            </a:r>
            <a:r>
              <a:rPr lang="vi-VN" dirty="0" err="1"/>
              <a:t>dõi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491490" indent="-457200">
              <a:buFont typeface="+mj-lt"/>
              <a:buAutoNum type="arabicPeriod"/>
            </a:pP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AA34-D39B-4F23-8F7F-35D03225000B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None/>
              <a:defRPr/>
            </a:pPr>
            <a:r>
              <a:rPr lang="en-US" b="1" i="1" dirty="0"/>
              <a:t>2. </a:t>
            </a:r>
            <a:r>
              <a:rPr lang="en-US" b="1" i="1" dirty="0" err="1"/>
              <a:t>Đánh</a:t>
            </a:r>
            <a:r>
              <a:rPr lang="en-US" b="1" i="1" dirty="0"/>
              <a:t> </a:t>
            </a:r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thời</a:t>
            </a:r>
            <a:r>
              <a:rPr lang="en-US" b="1" i="1" dirty="0"/>
              <a:t> </a:t>
            </a:r>
            <a:r>
              <a:rPr lang="en-US" b="1" i="1" dirty="0" err="1"/>
              <a:t>gian</a:t>
            </a:r>
            <a:r>
              <a:rPr lang="en-US" b="1" i="1" dirty="0"/>
              <a:t> </a:t>
            </a:r>
            <a:r>
              <a:rPr lang="en-US" b="1" i="1" dirty="0" err="1"/>
              <a:t>thực</a:t>
            </a:r>
            <a:r>
              <a:rPr lang="en-US" b="1" i="1" dirty="0"/>
              <a:t> </a:t>
            </a:r>
            <a:r>
              <a:rPr lang="en-US" b="1" i="1" dirty="0" err="1"/>
              <a:t>hiện</a:t>
            </a:r>
            <a:r>
              <a:rPr lang="en-US" b="1" i="1" dirty="0"/>
              <a:t> </a:t>
            </a:r>
            <a:r>
              <a:rPr lang="en-US" b="1" i="1" dirty="0" err="1"/>
              <a:t>giải</a:t>
            </a:r>
            <a:r>
              <a:rPr lang="en-US" b="1" i="1" dirty="0"/>
              <a:t> </a:t>
            </a:r>
            <a:r>
              <a:rPr lang="en-US" b="1" i="1" dirty="0" err="1"/>
              <a:t>thuật</a:t>
            </a:r>
            <a:endParaRPr lang="en-US" b="1" i="1" dirty="0"/>
          </a:p>
          <a:p>
            <a:pPr marL="514350" indent="-514350">
              <a:buFontTx/>
              <a:buNone/>
              <a:defRPr/>
            </a:pPr>
            <a:endParaRPr lang="en-US" b="1" i="1" dirty="0"/>
          </a:p>
          <a:p>
            <a:pPr marL="457200" indent="-457200">
              <a:buFontTx/>
              <a:buNone/>
              <a:defRPr/>
            </a:pP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: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, </a:t>
            </a:r>
          </a:p>
          <a:p>
            <a:pPr marL="457200" indent="-457200">
              <a:buFontTx/>
              <a:buNone/>
              <a:defRPr/>
            </a:pP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,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,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,…</a:t>
            </a:r>
          </a:p>
          <a:p>
            <a:pPr>
              <a:buFontTx/>
              <a:buNone/>
              <a:defRPr/>
            </a:pP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.</a:t>
            </a:r>
          </a:p>
          <a:p>
            <a:pPr>
              <a:buFontTx/>
              <a:buNone/>
              <a:defRPr/>
            </a:pP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	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,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,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	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	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thân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.</a:t>
            </a:r>
          </a:p>
          <a:p>
            <a:pPr>
              <a:buFontTx/>
              <a:buNone/>
              <a:defRPr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</a:p>
          <a:p>
            <a:pPr>
              <a:buFontTx/>
              <a:buNone/>
              <a:defRPr/>
            </a:pP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59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dirty="0"/>
              <a:t>9.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585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tiệm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tiệm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O().</a:t>
            </a:r>
          </a:p>
          <a:p>
            <a:pPr>
              <a:spcBef>
                <a:spcPct val="50000"/>
              </a:spcBef>
            </a:pPr>
            <a:r>
              <a:rPr lang="en-US" i="1" u="sng" dirty="0" err="1"/>
              <a:t>Ưu</a:t>
            </a:r>
            <a:r>
              <a:rPr lang="en-US" i="1" u="sng" dirty="0"/>
              <a:t> </a:t>
            </a:r>
            <a:r>
              <a:rPr lang="en-US" i="1" u="sng" dirty="0" err="1"/>
              <a:t>điểm</a:t>
            </a:r>
            <a:r>
              <a:rPr lang="en-US" dirty="0"/>
              <a:t>: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i="1" u="sng" dirty="0" err="1"/>
              <a:t>Nhược</a:t>
            </a:r>
            <a:r>
              <a:rPr lang="en-US" i="1" u="sng" dirty="0"/>
              <a:t> </a:t>
            </a:r>
            <a:r>
              <a:rPr lang="en-US" i="1" u="sng" dirty="0" err="1"/>
              <a:t>điểm</a:t>
            </a:r>
            <a:r>
              <a:rPr lang="en-US" dirty="0"/>
              <a:t>: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)</a:t>
            </a:r>
          </a:p>
          <a:p>
            <a:pPr lvl="1">
              <a:spcBef>
                <a:spcPct val="50000"/>
              </a:spcBef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)</a:t>
            </a:r>
          </a:p>
          <a:p>
            <a:pPr lvl="1">
              <a:spcBef>
                <a:spcPct val="50000"/>
              </a:spcBef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(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26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/>
              <a:t>9.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585" dirty="0"/>
          </a:p>
        </p:txBody>
      </p:sp>
      <p:sp>
        <p:nvSpPr>
          <p:cNvPr id="254015" name="Rectangle 6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Theo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Phức</a:t>
            </a:r>
            <a:r>
              <a:rPr lang="en-US" b="1" dirty="0"/>
              <a:t> </a:t>
            </a:r>
            <a:r>
              <a:rPr lang="en-US" b="1" dirty="0" err="1"/>
              <a:t>Tạp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BigO</a:t>
            </a:r>
            <a:r>
              <a:rPr lang="en-US" dirty="0"/>
              <a:t> </a:t>
            </a:r>
          </a:p>
          <a:p>
            <a:pPr lvl="1"/>
            <a:r>
              <a:rPr lang="en-US" err="1"/>
              <a:t>Hằng</a:t>
            </a:r>
            <a:r>
              <a:rPr lang="en-US"/>
              <a:t> </a:t>
            </a:r>
            <a:r>
              <a:rPr lang="en-US" smtClean="0"/>
              <a:t>số	</a:t>
            </a:r>
            <a:r>
              <a:rPr lang="en-US" dirty="0"/>
              <a:t>	: O(c)</a:t>
            </a:r>
          </a:p>
          <a:p>
            <a:pPr lvl="1"/>
            <a:r>
              <a:rPr lang="en-US" dirty="0" err="1"/>
              <a:t>logN</a:t>
            </a:r>
            <a:r>
              <a:rPr lang="en-US" dirty="0"/>
              <a:t>		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	</a:t>
            </a:r>
            <a:r>
              <a:rPr lang="en-US"/>
              <a:t>	</a:t>
            </a:r>
            <a:r>
              <a:rPr lang="en-US" smtClean="0"/>
              <a:t>	: </a:t>
            </a:r>
            <a:r>
              <a:rPr lang="en-US" dirty="0"/>
              <a:t>O(N)</a:t>
            </a:r>
          </a:p>
          <a:p>
            <a:pPr lvl="1"/>
            <a:r>
              <a:rPr lang="en-US" dirty="0" err="1"/>
              <a:t>NlogN</a:t>
            </a:r>
            <a:r>
              <a:rPr lang="en-US"/>
              <a:t>	</a:t>
            </a:r>
            <a:r>
              <a:rPr lang="en-US" smtClean="0"/>
              <a:t>	: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</a:t>
            </a:r>
            <a:r>
              <a:rPr lang="en-US" baseline="30000" dirty="0"/>
              <a:t>2		: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  <a:p>
            <a:pPr lvl="1"/>
            <a:r>
              <a:rPr lang="en-US" dirty="0"/>
              <a:t>N</a:t>
            </a:r>
            <a:r>
              <a:rPr lang="en-US" baseline="30000" dirty="0"/>
              <a:t>3		: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en-US" baseline="30000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N		: </a:t>
            </a:r>
            <a:r>
              <a:rPr lang="en-US" dirty="0"/>
              <a:t>O(2</a:t>
            </a:r>
            <a:r>
              <a:rPr lang="en-US" baseline="30000" dirty="0"/>
              <a:t>N)</a:t>
            </a:r>
          </a:p>
          <a:p>
            <a:pPr lvl="1"/>
            <a:r>
              <a:rPr lang="en-US" dirty="0"/>
              <a:t>N!		:O(N!)	</a:t>
            </a:r>
          </a:p>
          <a:p>
            <a:endParaRPr lang="en-US" dirty="0"/>
          </a:p>
        </p:txBody>
      </p:sp>
      <p:sp>
        <p:nvSpPr>
          <p:cNvPr id="254016" name="Line 64"/>
          <p:cNvSpPr>
            <a:spLocks noChangeShapeType="1"/>
          </p:cNvSpPr>
          <p:nvPr/>
        </p:nvSpPr>
        <p:spPr bwMode="auto">
          <a:xfrm>
            <a:off x="5303227" y="2032489"/>
            <a:ext cx="0" cy="305825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662"/>
          </a:p>
        </p:txBody>
      </p:sp>
      <p:sp>
        <p:nvSpPr>
          <p:cNvPr id="254017" name="Text Box 65"/>
          <p:cNvSpPr txBox="1">
            <a:spLocks noChangeArrowheads="1"/>
          </p:cNvSpPr>
          <p:nvPr/>
        </p:nvSpPr>
        <p:spPr bwMode="auto">
          <a:xfrm>
            <a:off x="5621215" y="3163766"/>
            <a:ext cx="2755626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15" b="1" i="1"/>
              <a:t>Độ phức tạp tăng dần</a:t>
            </a:r>
          </a:p>
        </p:txBody>
      </p:sp>
    </p:spTree>
    <p:extLst>
      <p:ext uri="{BB962C8B-B14F-4D97-AF65-F5344CB8AC3E}">
        <p14:creationId xmlns:p14="http://schemas.microsoft.com/office/powerpoint/2010/main" val="356410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16" grpId="0" animBg="1"/>
      <p:bldP spid="2540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/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” hay “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” </a:t>
            </a:r>
            <a:endParaRPr lang="en-US" dirty="0"/>
          </a:p>
          <a:p>
            <a:pPr lvl="1"/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hơn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liên quan </a:t>
            </a:r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: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trong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xây </a:t>
            </a:r>
            <a:r>
              <a:rPr lang="vi-VN" dirty="0" err="1"/>
              <a:t>dựng</a:t>
            </a:r>
            <a:r>
              <a:rPr lang="vi-VN" dirty="0"/>
              <a:t>, kinh </a:t>
            </a:r>
            <a:r>
              <a:rPr lang="vi-VN" dirty="0" err="1"/>
              <a:t>tế</a:t>
            </a:r>
            <a:r>
              <a:rPr lang="vi-VN" dirty="0"/>
              <a:t>… </a:t>
            </a:r>
            <a:endParaRPr lang="en-US" dirty="0"/>
          </a:p>
          <a:p>
            <a:r>
              <a:rPr lang="vi-VN" dirty="0"/>
              <a:t>Hai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vi-VN" dirty="0" err="1"/>
              <a:t>Theorema</a:t>
            </a:r>
            <a:r>
              <a:rPr lang="vi-VN" dirty="0"/>
              <a:t>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khẳng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đúng</a:t>
            </a:r>
            <a:r>
              <a:rPr lang="vi-VN" dirty="0"/>
              <a:t> sai. </a:t>
            </a:r>
            <a:endParaRPr lang="en-US" dirty="0"/>
          </a:p>
          <a:p>
            <a:pPr lvl="1"/>
            <a:r>
              <a:rPr lang="vi-VN" dirty="0" err="1"/>
              <a:t>Problema</a:t>
            </a:r>
            <a:r>
              <a:rPr lang="vi-VN" dirty="0"/>
              <a:t>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</a:t>
            </a:fld>
            <a:endParaRPr lang="uk-UA" dirty="0"/>
          </a:p>
        </p:txBody>
      </p:sp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52" y="4464019"/>
            <a:ext cx="2375421" cy="17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9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/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đề-bài</a:t>
            </a:r>
            <a:r>
              <a:rPr lang="vi-VN" dirty="0"/>
              <a:t> to</a:t>
            </a:r>
            <a:r>
              <a:rPr lang="en-US" dirty="0"/>
              <a:t>á</a:t>
            </a:r>
            <a:r>
              <a:rPr lang="vi-VN" dirty="0"/>
              <a:t>n</a:t>
            </a:r>
            <a:endParaRPr lang="en-US" dirty="0"/>
          </a:p>
          <a:p>
            <a:pPr lvl="1"/>
            <a:r>
              <a:rPr lang="vi-VN" dirty="0"/>
              <a:t>A → B </a:t>
            </a:r>
            <a:endParaRPr lang="en-US" dirty="0"/>
          </a:p>
          <a:p>
            <a:pPr lvl="1"/>
            <a:r>
              <a:rPr lang="vi-VN" dirty="0"/>
              <a:t>A: </a:t>
            </a:r>
            <a:r>
              <a:rPr lang="vi-VN" dirty="0" err="1"/>
              <a:t>Giả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vi-VN" dirty="0"/>
              <a:t>B: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,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đề-bài</a:t>
            </a:r>
            <a:r>
              <a:rPr lang="vi-VN" dirty="0"/>
              <a:t> toan</a:t>
            </a:r>
            <a:endParaRPr lang="en-US" dirty="0"/>
          </a:p>
          <a:p>
            <a:pPr lvl="1"/>
            <a:r>
              <a:rPr lang="vi-VN" dirty="0" err="1"/>
              <a:t>Từ</a:t>
            </a:r>
            <a:r>
              <a:rPr lang="vi-VN" dirty="0"/>
              <a:t> A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suy </a:t>
            </a:r>
            <a:r>
              <a:rPr lang="vi-VN" dirty="0" err="1"/>
              <a:t>luận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B</a:t>
            </a:r>
            <a:endParaRPr lang="en-US" dirty="0"/>
          </a:p>
          <a:p>
            <a:pPr lvl="1"/>
            <a:r>
              <a:rPr lang="vi-VN" dirty="0"/>
              <a:t>Trong Tin </a:t>
            </a:r>
            <a:r>
              <a:rPr lang="vi-VN" dirty="0" err="1"/>
              <a:t>học</a:t>
            </a:r>
            <a:r>
              <a:rPr lang="vi-VN" dirty="0"/>
              <a:t>, A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, B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5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69" y="907749"/>
            <a:ext cx="1476604" cy="147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12" y="3755388"/>
            <a:ext cx="1788361" cy="15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/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xúc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.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không thông minh, </a:t>
            </a:r>
            <a:r>
              <a:rPr lang="vi-VN" dirty="0" err="1"/>
              <a:t>nó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đưa ra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. </a:t>
            </a:r>
            <a:endParaRPr lang="en-US" dirty="0"/>
          </a:p>
          <a:p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viên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,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(chương </a:t>
            </a:r>
            <a:r>
              <a:rPr lang="vi-VN" dirty="0" err="1"/>
              <a:t>trình</a:t>
            </a:r>
            <a:r>
              <a:rPr lang="vi-VN" dirty="0"/>
              <a:t>),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/>
              <a:t>Phương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/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trong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5124" name="Picture 4" descr="Image result for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9" y="4755677"/>
            <a:ext cx="1753293" cy="17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7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/>
                </a:solidFill>
              </a:rPr>
              <a:t>Thuật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toán</a:t>
            </a:r>
            <a:r>
              <a:rPr lang="en-US" dirty="0">
                <a:solidFill>
                  <a:schemeClr val="tx2"/>
                </a:solidFill>
              </a:rPr>
              <a:t> - Algorithm</a:t>
            </a:r>
          </a:p>
          <a:p>
            <a:pPr lvl="1">
              <a:defRPr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/>
              <a:t> (</a:t>
            </a:r>
            <a:r>
              <a:rPr lang="en-US" dirty="0" err="1"/>
              <a:t>dãy</a:t>
            </a:r>
            <a:r>
              <a:rPr lang="en-US" dirty="0"/>
              <a:t>) </a:t>
            </a:r>
            <a:r>
              <a:rPr lang="en-US" dirty="0" err="1">
                <a:solidFill>
                  <a:srgbClr val="FF0000"/>
                </a:solidFill>
              </a:rPr>
              <a:t>hữu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thị</a:t>
            </a:r>
            <a:r>
              <a:rPr lang="en-US" dirty="0"/>
              <a:t> (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vi-VN" dirty="0" err="1"/>
              <a:t>độ</a:t>
            </a:r>
            <a:r>
              <a:rPr lang="en-US" dirty="0"/>
              <a:t>ng) </a:t>
            </a:r>
            <a:r>
              <a:rPr lang="vi-VN" dirty="0" err="1"/>
              <a:t>đượ</a:t>
            </a:r>
            <a:r>
              <a:rPr lang="en-US" dirty="0"/>
              <a:t>c </a:t>
            </a:r>
            <a:r>
              <a:rPr lang="vi-VN" dirty="0" err="1">
                <a:solidFill>
                  <a:srgbClr val="FF0000"/>
                </a:solidFill>
              </a:rPr>
              <a:t>đị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vi-VN" dirty="0" err="1"/>
              <a:t>đó</a:t>
            </a:r>
            <a:r>
              <a:rPr lang="en-US" dirty="0"/>
              <a:t>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theo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sao cho sau khi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Input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, ta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Output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6148" name="Picture 4" descr="Image result for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3768576"/>
            <a:ext cx="1783138" cy="178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97" y="3963145"/>
            <a:ext cx="2917660" cy="219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Giải quyết những bài toán mà con người không thể hoàn thành được.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: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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ym typeface="Wingdings" pitchFamily="2" charset="2"/>
              </a:rPr>
              <a:t>Nhờ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vào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thuật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toán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quả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thông</a:t>
            </a:r>
            <a:r>
              <a:rPr lang="en-US" dirty="0">
                <a:sym typeface="Wingdings" pitchFamily="2" charset="2"/>
              </a:rPr>
              <a:t> minh </a:t>
            </a:r>
            <a:r>
              <a:rPr lang="en-US" dirty="0" err="1">
                <a:sym typeface="Wingdings" pitchFamily="2" charset="2"/>
              </a:rPr>
              <a:t>và</a:t>
            </a:r>
            <a:r>
              <a:rPr lang="en-US" dirty="0">
                <a:sym typeface="Wingdings" pitchFamily="2" charset="2"/>
              </a:rPr>
              <a:t> chi </a:t>
            </a:r>
            <a:r>
              <a:rPr lang="en-US" dirty="0" err="1">
                <a:sym typeface="Wingdings" pitchFamily="2" charset="2"/>
              </a:rPr>
              <a:t>phí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thấp</a:t>
            </a:r>
            <a:r>
              <a:rPr lang="en-US" dirty="0">
                <a:sym typeface="Wingdings" pitchFamily="2" charset="2"/>
              </a:rPr>
              <a:t> </a:t>
            </a:r>
            <a:endParaRPr lang="en-US" dirty="0"/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b="1" i="1" dirty="0">
                <a:solidFill>
                  <a:srgbClr val="FF0000"/>
                </a:solidFill>
              </a:rPr>
              <a:t>	“</a:t>
            </a:r>
            <a:r>
              <a:rPr lang="en-US" b="1" i="1" dirty="0" err="1">
                <a:solidFill>
                  <a:srgbClr val="FF0000"/>
                </a:solidFill>
              </a:rPr>
              <a:t>Một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máy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tính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siêu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hạng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vẫn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không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thể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cứu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vãn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một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thuật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toán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tồi</a:t>
            </a:r>
            <a:r>
              <a:rPr lang="en-US" b="1" i="1" dirty="0">
                <a:solidFill>
                  <a:srgbClr val="FF0000"/>
                </a:solidFill>
              </a:rPr>
              <a:t>!”</a:t>
            </a:r>
            <a:endParaRPr lang="en-US" sz="2000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55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xác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đúng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phổ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quát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vi-VN" dirty="0" err="1"/>
              <a:t>đầ</a:t>
            </a:r>
            <a:r>
              <a:rPr lang="en-US" dirty="0"/>
              <a:t>u </a:t>
            </a:r>
            <a:r>
              <a:rPr lang="en-US" dirty="0" err="1"/>
              <a:t>vào</a:t>
            </a:r>
            <a:r>
              <a:rPr lang="en-US" dirty="0"/>
              <a:t> t</a:t>
            </a:r>
            <a:r>
              <a:rPr lang="vi-VN" dirty="0" err="1"/>
              <a:t>ươ</a:t>
            </a:r>
            <a:r>
              <a:rPr lang="en-US" dirty="0"/>
              <a:t>ng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thúc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hữu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hạn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Th</a:t>
            </a:r>
            <a:r>
              <a:rPr lang="vi-VN" dirty="0" err="1"/>
              <a:t>uật</a:t>
            </a:r>
            <a:r>
              <a:rPr lang="vi-VN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dừng</a:t>
            </a:r>
            <a:r>
              <a:rPr lang="vi-VN" dirty="0"/>
              <a:t> sau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08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10.0&quot;&gt;&lt;object type=&quot;1&quot; unique_id=&quot;10001&quot;&gt;&lt;object type=&quot;2&quot; unique_id=&quot;10958&quot;&gt;&lt;object type=&quot;3&quot; unique_id=&quot;10959&quot;&gt;&lt;property id=&quot;20148&quot; value=&quot;5&quot;/&gt;&lt;property id=&quot;20300&quot; value=&quot;Slide 1 - &amp;quot;Thuật Toán&amp;quot;&quot;/&gt;&lt;property id=&quot;20307&quot; value=&quot;256&quot;/&gt;&lt;/object&gt;&lt;object type=&quot;3&quot; unique_id=&quot;10960&quot;&gt;&lt;property id=&quot;20148&quot; value=&quot;5&quot;/&gt;&lt;property id=&quot;20300&quot; value=&quot;Slide 2 - &amp;quot;CĐR buổi học&amp;quot;&quot;/&gt;&lt;property id=&quot;20307&quot; value=&quot;300&quot;/&gt;&lt;/object&gt;&lt;object type=&quot;3&quot; unique_id=&quot;10961&quot;&gt;&lt;property id=&quot;20148&quot; value=&quot;5&quot;/&gt;&lt;property id=&quot;20300&quot; value=&quot;Slide 3 - &amp;quot;Nội dung&amp;quot;&quot;/&gt;&lt;property id=&quot;20307&quot; value=&quot;269&quot;/&gt;&lt;/object&gt;&lt;object type=&quot;3&quot; unique_id=&quot;10962&quot;&gt;&lt;property id=&quot;20148&quot; value=&quot;5&quot;/&gt;&lt;property id=&quot;20300&quot; value=&quot;Slide 4 - &amp;quot;1. Khái niệm về vấn đề/bài toán&amp;quot;&quot;/&gt;&lt;property id=&quot;20307&quot; value=&quot;270&quot;/&gt;&lt;/object&gt;&lt;object type=&quot;3&quot; unique_id=&quot;10963&quot;&gt;&lt;property id=&quot;20148&quot; value=&quot;5&quot;/&gt;&lt;property id=&quot;20300&quot; value=&quot;Slide 5 - &amp;quot;1. Khái niệm về vấn đề/bài toán&amp;quot;&quot;/&gt;&lt;property id=&quot;20307&quot; value=&quot;298&quot;/&gt;&lt;/object&gt;&lt;object type=&quot;3&quot; unique_id=&quot;10964&quot;&gt;&lt;property id=&quot;20148&quot; value=&quot;5&quot;/&gt;&lt;property id=&quot;20300&quot; value=&quot;Slide 6 - &amp;quot;2. Các bước giải quyết vấn đề/bài toán bằng máy tính&amp;quot;&quot;/&gt;&lt;property id=&quot;20307&quot; value=&quot;299&quot;/&gt;&lt;/object&gt;&lt;object type=&quot;3&quot; unique_id=&quot;10965&quot;&gt;&lt;property id=&quot;20148&quot; value=&quot;5&quot;/&gt;&lt;property id=&quot;20300&quot; value=&quot;Slide 7 - &amp;quot;3. Khái niệm về thuật toán&amp;quot;&quot;/&gt;&lt;property id=&quot;20307&quot; value=&quot;272&quot;/&gt;&lt;/object&gt;&lt;object type=&quot;3&quot; unique_id=&quot;10966&quot;&gt;&lt;property id=&quot;20148&quot; value=&quot;5&quot;/&gt;&lt;property id=&quot;20300&quot; value=&quot;Slide 8 - &amp;quot;4. Sự cần thiết của thuật toán&amp;quot;&quot;/&gt;&lt;property id=&quot;20307&quot; value=&quot;273&quot;/&gt;&lt;/object&gt;&lt;object type=&quot;3&quot; unique_id=&quot;10967&quot;&gt;&lt;property id=&quot;20148&quot; value=&quot;5&quot;/&gt;&lt;property id=&quot;20300&quot; value=&quot;Slide 9 - &amp;quot;5. Các tiêu chuẩn của thuật toán&amp;quot;&quot;/&gt;&lt;property id=&quot;20307&quot; value=&quot;274&quot;/&gt;&lt;/object&gt;&lt;object type=&quot;3&quot; unique_id=&quot;10968&quot;&gt;&lt;property id=&quot;20148&quot; value=&quot;5&quot;/&gt;&lt;property id=&quot;20300&quot; value=&quot;Slide 10 - &amp;quot;5. Các tiêu chuẩn của thuật toán&amp;quot;&quot;/&gt;&lt;property id=&quot;20307&quot; value=&quot;301&quot;/&gt;&lt;/object&gt;&lt;object type=&quot;3&quot; unique_id=&quot;10969&quot;&gt;&lt;property id=&quot;20148&quot; value=&quot;5&quot;/&gt;&lt;property id=&quot;20300&quot; value=&quot;Slide 11 - &amp;quot;6. Các phương pháp biểu diễn thuật toán.&amp;quot;&quot;/&gt;&lt;property id=&quot;20307&quot; value=&quot;275&quot;/&gt;&lt;/object&gt;&lt;object type=&quot;3&quot; unique_id=&quot;10970&quot;&gt;&lt;property id=&quot;20148&quot; value=&quot;5&quot;/&gt;&lt;property id=&quot;20300&quot; value=&quot;Slide 12 - &amp;quot;6.a) Dùng ngôn ngữ tự nhiên&amp;quot;&quot;/&gt;&lt;property id=&quot;20307&quot; value=&quot;279&quot;/&gt;&lt;/object&gt;&lt;object type=&quot;3&quot; unique_id=&quot;10971&quot;&gt;&lt;property id=&quot;20148&quot; value=&quot;5&quot;/&gt;&lt;property id=&quot;20300&quot; value=&quot;Slide 13 - &amp;quot;6.a) Dùng ngôn ngữ tự nhiên&amp;quot;&quot;/&gt;&lt;property id=&quot;20307&quot; value=&quot;286&quot;/&gt;&lt;/object&gt;&lt;object type=&quot;3&quot; unique_id=&quot;10972&quot;&gt;&lt;property id=&quot;20148&quot; value=&quot;5&quot;/&gt;&lt;property id=&quot;20300&quot; value=&quot;Slide 14 - &amp;quot;6.b) Dùng lưu đồ - sơ đồ khối&amp;quot;&quot;/&gt;&lt;property id=&quot;20307&quot; value=&quot;287&quot;/&gt;&lt;/object&gt;&lt;object type=&quot;3&quot; unique_id=&quot;10973&quot;&gt;&lt;property id=&quot;20148&quot; value=&quot;5&quot;/&gt;&lt;property id=&quot;20300&quot; value=&quot;Slide 15 - &amp;quot;6.b) Dùng lưu đồ - sơ đồ khối&amp;quot;&quot;/&gt;&lt;property id=&quot;20307&quot; value=&quot;280&quot;/&gt;&lt;/object&gt;&lt;object type=&quot;3&quot; unique_id=&quot;10974&quot;&gt;&lt;property id=&quot;20148&quot; value=&quot;5&quot;/&gt;&lt;property id=&quot;20300&quot; value=&quot;Slide 16 - &amp;quot;6.b) Dùng lưu đồ - sơ đồ khối&amp;quot;&quot;/&gt;&lt;property id=&quot;20307&quot; value=&quot;282&quot;/&gt;&lt;/object&gt;&lt;object type=&quot;3&quot; unique_id=&quot;10975&quot;&gt;&lt;property id=&quot;20148&quot; value=&quot;5&quot;/&gt;&lt;property id=&quot;20300&quot; value=&quot;Slide 17 - &amp;quot;6.c) Dùng mã giả&amp;quot;&quot;/&gt;&lt;property id=&quot;20307&quot; value=&quot;288&quot;/&gt;&lt;/object&gt;&lt;object type=&quot;3&quot; unique_id=&quot;10976&quot;&gt;&lt;property id=&quot;20148&quot; value=&quot;5&quot;/&gt;&lt;property id=&quot;20300&quot; value=&quot;Slide 18 - &amp;quot;6.c) Dùng mã giả&amp;quot;&quot;/&gt;&lt;property id=&quot;20307&quot; value=&quot;281&quot;/&gt;&lt;/object&gt;&lt;object type=&quot;3&quot; unique_id=&quot;10977&quot;&gt;&lt;property id=&quot;20148&quot; value=&quot;5&quot;/&gt;&lt;property id=&quot;20300&quot; value=&quot;Slide 19 - &amp;quot;7. Một số ví dụ về thuật toán&amp;quot;&quot;/&gt;&lt;property id=&quot;20307&quot; value=&quot;276&quot;/&gt;&lt;/object&gt;&lt;object type=&quot;3&quot; unique_id=&quot;10978&quot;&gt;&lt;property id=&quot;20148&quot; value=&quot;5&quot;/&gt;&lt;property id=&quot;20300&quot; value=&quot;Slide 20 - &amp;quot;7.a) Ví dụ 2: Kiểm tra tính chẳn lẻ&amp;quot;&quot;/&gt;&lt;property id=&quot;20307&quot; value=&quot;290&quot;/&gt;&lt;/object&gt;&lt;object type=&quot;3&quot; unique_id=&quot;10979&quot;&gt;&lt;property id=&quot;20148&quot; value=&quot;5&quot;/&gt;&lt;property id=&quot;20300&quot; value=&quot;Slide 21 - &amp;quot;7.b) Ví dụ 2: Tổng các  số nguyên dương lẻ 1n&amp;quot;&quot;/&gt;&lt;property id=&quot;20307&quot; value=&quot;289&quot;/&gt;&lt;/object&gt;&lt;object type=&quot;3&quot; unique_id=&quot;10980&quot;&gt;&lt;property id=&quot;20148&quot; value=&quot;5&quot;/&gt;&lt;property id=&quot;20300&quot; value=&quot;Slide 22 - &amp;quot;7.b) Ví dụ 2: Tổng các  số nguyên dương lẻ 1n&amp;quot;&quot;/&gt;&lt;property id=&quot;20307&quot; value=&quot;291&quot;/&gt;&lt;/object&gt;&lt;object type=&quot;3&quot; unique_id=&quot;10981&quot;&gt;&lt;property id=&quot;20148&quot; value=&quot;5&quot;/&gt;&lt;property id=&quot;20300&quot; value=&quot;Slide 23 - &amp;quot;7.c) Ví dụ 3: Giải phương trình bậc 2&amp;quot;&quot;/&gt;&lt;property id=&quot;20307&quot; value=&quot;292&quot;/&gt;&lt;/object&gt;&lt;object type=&quot;3&quot; unique_id=&quot;10982&quot;&gt;&lt;property id=&quot;20148&quot; value=&quot;5&quot;/&gt;&lt;property id=&quot;20300&quot; value=&quot;Slide 24 - &amp;quot;7.c) Ví dụ 3: Giải phương trình bậc 2&amp;quot;&quot;/&gt;&lt;property id=&quot;20307&quot; value=&quot;293&quot;/&gt;&lt;/object&gt;&lt;object type=&quot;3&quot; unique_id=&quot;10983&quot;&gt;&lt;property id=&quot;20148&quot; value=&quot;5&quot;/&gt;&lt;property id=&quot;20300&quot; value=&quot;Slide 25 - &amp;quot;7.d) Ví dụ 4: Liệt kê các ước số của n&amp;quot;&quot;/&gt;&lt;property id=&quot;20307&quot; value=&quot;294&quot;/&gt;&lt;/object&gt;&lt;object type=&quot;3&quot; unique_id=&quot;10984&quot;&gt;&lt;property id=&quot;20148&quot; value=&quot;5&quot;/&gt;&lt;property id=&quot;20300&quot; value=&quot;Slide 26 - &amp;quot;8. Lập bảng trên giấy để theo dõi hoạt động của một thuật toán&amp;quot;&quot;/&gt;&lt;property id=&quot;20307&quot; value=&quot;277&quot;/&gt;&lt;/object&gt;&lt;object type=&quot;3&quot; unique_id=&quot;10985&quot;&gt;&lt;property id=&quot;20148&quot; value=&quot;5&quot;/&gt;&lt;property id=&quot;20300&quot; value=&quot;Slide 27 - &amp;quot;Bài tập&amp;quot;&quot;/&gt;&lt;property id=&quot;20307&quot; value=&quot;285&quot;/&gt;&lt;/object&gt;&lt;object type=&quot;3&quot; unique_id=&quot;10986&quot;&gt;&lt;property id=&quot;20148&quot; value=&quot;5&quot;/&gt;&lt;property id=&quot;20300&quot; value=&quot;Slide 28&quot;/&gt;&lt;property id=&quot;20307&quot; value=&quot;297&quot;/&gt;&lt;/object&gt;&lt;object type=&quot;3&quot; unique_id=&quot;10987&quot;&gt;&lt;property id=&quot;20148&quot; value=&quot;5&quot;/&gt;&lt;property id=&quot;20300&quot; value=&quot;Slide 29 - &amp;quot;9. Độ phức tạp thuật toán&amp;quot;&quot;/&gt;&lt;property id=&quot;20307&quot; value=&quot;278&quot;/&gt;&lt;/object&gt;&lt;object type=&quot;3&quot; unique_id=&quot;10988&quot;&gt;&lt;property id=&quot;20148&quot; value=&quot;5&quot;/&gt;&lt;property id=&quot;20300&quot; value=&quot;Slide 30 - &amp;quot;9. Độ phức tạp thuật toán&amp;quot;&quot;/&gt;&lt;property id=&quot;20307&quot; value=&quot;283&quot;/&gt;&lt;/object&gt;&lt;object type=&quot;3&quot; unique_id=&quot;10989&quot;&gt;&lt;property id=&quot;20148&quot; value=&quot;5&quot;/&gt;&lt;property id=&quot;20300&quot; value=&quot;Slide 31 - &amp;quot;9. Độ phức tạp thuật toán&amp;quot;&quot;/&gt;&lt;property id=&quot;20307&quot; value=&quot;295&quot;/&gt;&lt;/object&gt;&lt;object type=&quot;3&quot; unique_id=&quot;10990&quot;&gt;&lt;property id=&quot;20148&quot; value=&quot;5&quot;/&gt;&lt;property id=&quot;20300&quot; value=&quot;Slide 32 - &amp;quot;9. Độ phức tạp thuật toán&amp;quot;&quot;/&gt;&lt;property id=&quot;20307&quot; value=&quot;296&quot;/&gt;&lt;/object&gt;&lt;/object&gt;&lt;object type=&quot;8&quot; unique_id=&quot;1102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.pptx" id="{0EB88580-7E4D-3845-852E-76CE22F65FC8}" vid="{F399A275-A9E0-BB40-A3BD-46D1B13EF84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</Template>
  <TotalTime>3454</TotalTime>
  <Words>2006</Words>
  <Application>Microsoft Office PowerPoint</Application>
  <PresentationFormat>On-screen Show (4:3)</PresentationFormat>
  <Paragraphs>340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Symbol</vt:lpstr>
      <vt:lpstr>Tahoma</vt:lpstr>
      <vt:lpstr>Wingdings</vt:lpstr>
      <vt:lpstr>Banded Design Teal 16x9</vt:lpstr>
      <vt:lpstr>Thuật Toán</vt:lpstr>
      <vt:lpstr>CĐR buổi học</vt:lpstr>
      <vt:lpstr>Nội dung</vt:lpstr>
      <vt:lpstr>1. Khái niệm về vấn đề/bài toán</vt:lpstr>
      <vt:lpstr>1. Khái niệm về vấn đề/bài toán</vt:lpstr>
      <vt:lpstr>2. Các bước giải quyết vấn đề/bài toán bằng máy tính</vt:lpstr>
      <vt:lpstr>3. Khái niệm về thuật toán</vt:lpstr>
      <vt:lpstr>4. Sự cần thiết của thuật toán</vt:lpstr>
      <vt:lpstr>5. Các tiêu chuẩn của thuật toán</vt:lpstr>
      <vt:lpstr>5. Các tiêu chuẩn của thuật toán</vt:lpstr>
      <vt:lpstr>6. Các phương pháp biểu diễn thuật toán.</vt:lpstr>
      <vt:lpstr>6.a) Dùng ngôn ngữ tự nhiên</vt:lpstr>
      <vt:lpstr>6.a) Dùng ngôn ngữ tự nhiên</vt:lpstr>
      <vt:lpstr>6.b) Dùng lưu đồ - sơ đồ khối</vt:lpstr>
      <vt:lpstr>6.b) Dùng lưu đồ - sơ đồ khối</vt:lpstr>
      <vt:lpstr>6.b) Dùng lưu đồ - sơ đồ khối</vt:lpstr>
      <vt:lpstr>6.c) Dùng mã giả</vt:lpstr>
      <vt:lpstr>6.c) Dùng mã giả</vt:lpstr>
      <vt:lpstr>7. Một số ví dụ về thuật toán</vt:lpstr>
      <vt:lpstr>7.a) Ví dụ 2: Kiểm tra tính chẳn lẻ</vt:lpstr>
      <vt:lpstr>7.b) Ví dụ 2: Tổng các  số nguyên dương lẻ 1n</vt:lpstr>
      <vt:lpstr>7.b) Ví dụ 2: Tổng các  số nguyên dương lẻ 1n</vt:lpstr>
      <vt:lpstr>7.c) Ví dụ 3: Giải phương trình bậc 2</vt:lpstr>
      <vt:lpstr>7.c) Ví dụ 3: Giải phương trình bậc 2</vt:lpstr>
      <vt:lpstr>7.d) Ví dụ 4: Liệt kê các ước số của n</vt:lpstr>
      <vt:lpstr>8. Lập bảng trên giấy để theo dõi hoạt động của một thuật toán</vt:lpstr>
      <vt:lpstr>Bài tập</vt:lpstr>
      <vt:lpstr>PowerPoint Presentation</vt:lpstr>
      <vt:lpstr>9. Độ phức tạp thuật toán</vt:lpstr>
      <vt:lpstr>9. Độ phức tạp thuật toán</vt:lpstr>
      <vt:lpstr>9. Độ phức tạp thuật toán</vt:lpstr>
      <vt:lpstr>9. Độ phức tạp thuật toán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admin</dc:creator>
  <cp:lastModifiedBy>admin</cp:lastModifiedBy>
  <cp:revision>26</cp:revision>
  <dcterms:created xsi:type="dcterms:W3CDTF">2016-08-30T13:09:55Z</dcterms:created>
  <dcterms:modified xsi:type="dcterms:W3CDTF">2020-10-14T06:58:37Z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