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17" r:id="rId5"/>
    <p:sldId id="269" r:id="rId6"/>
    <p:sldId id="270" r:id="rId7"/>
    <p:sldId id="318" r:id="rId8"/>
    <p:sldId id="272" r:id="rId9"/>
    <p:sldId id="273" r:id="rId10"/>
    <p:sldId id="274" r:id="rId11"/>
    <p:sldId id="319" r:id="rId12"/>
    <p:sldId id="320" r:id="rId13"/>
    <p:sldId id="321" r:id="rId14"/>
    <p:sldId id="322" r:id="rId15"/>
    <p:sldId id="324" r:id="rId16"/>
    <p:sldId id="323" r:id="rId17"/>
    <p:sldId id="325" r:id="rId18"/>
    <p:sldId id="326" r:id="rId19"/>
    <p:sldId id="327" r:id="rId20"/>
    <p:sldId id="329" r:id="rId21"/>
    <p:sldId id="328" r:id="rId22"/>
    <p:sldId id="331" r:id="rId23"/>
    <p:sldId id="332" r:id="rId24"/>
    <p:sldId id="334" r:id="rId25"/>
    <p:sldId id="330" r:id="rId26"/>
    <p:sldId id="341" r:id="rId27"/>
    <p:sldId id="287" r:id="rId28"/>
    <p:sldId id="342" r:id="rId29"/>
    <p:sldId id="333" r:id="rId30"/>
    <p:sldId id="335" r:id="rId31"/>
    <p:sldId id="336" r:id="rId32"/>
    <p:sldId id="337" r:id="rId33"/>
    <p:sldId id="338" r:id="rId34"/>
    <p:sldId id="339" r:id="rId35"/>
    <p:sldId id="340" r:id="rId36"/>
    <p:sldId id="316" r:id="rId37"/>
    <p:sldId id="311" r:id="rId38"/>
    <p:sldId id="312" r:id="rId39"/>
    <p:sldId id="313" r:id="rId40"/>
    <p:sldId id="314" r:id="rId41"/>
    <p:sldId id="315" r:id="rId42"/>
    <p:sldId id="310" r:id="rId43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7" autoAdjust="0"/>
    <p:restoredTop sz="95274" autoAdjust="0"/>
  </p:normalViewPr>
  <p:slideViewPr>
    <p:cSldViewPr snapToGrid="0">
      <p:cViewPr varScale="1">
        <p:scale>
          <a:sx n="145" d="100"/>
          <a:sy n="145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11/4/20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11/4/20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CBFA3-A67C-4E05-BC9A-7FC6470EAA9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CBFA3-A67C-4E05-BC9A-7FC6470EAA9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CBFA3-A67C-4E05-BC9A-7FC6470EAA9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0639-3A92-4C46-BA45-50660D7FCFCE}" type="datetime1">
              <a:rPr lang="en-US" smtClean="0"/>
              <a:t>11/4/20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8225-6A19-8844-8BD4-CF5ED0E28F1F}" type="datetime1">
              <a:rPr lang="en-US" smtClean="0"/>
              <a:t>11/4/20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BEA52767-2D31-474D-B9EF-F2A337FB0A93}" type="datetime1">
              <a:rPr lang="en-US" smtClean="0"/>
              <a:t>11/4/20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1346-65D8-694D-BC4D-11C96BCCF8A8}" type="datetime1">
              <a:rPr lang="en-US" smtClean="0"/>
              <a:t>11/4/20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A047-14AE-A14E-BFED-B9DB3E6145A6}" type="datetime1">
              <a:rPr lang="en-US" smtClean="0"/>
              <a:t>11/4/20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DF1B-3554-4B42-AC05-D43FB66A51B9}" type="datetime1">
              <a:rPr lang="en-US" smtClean="0"/>
              <a:t>11/4/20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563D-F8A7-7840-895D-59EB2F3E527B}" type="datetime1">
              <a:rPr lang="en-US" smtClean="0"/>
              <a:t>11/4/20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3755-31BF-6243-BC59-A735726A3132}" type="datetime1">
              <a:rPr lang="en-US" smtClean="0"/>
              <a:t>11/4/20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FA-6376-9245-99A1-677394F1D0D1}" type="datetime1">
              <a:rPr lang="en-US" smtClean="0"/>
              <a:t>11/4/20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164C-4689-184D-9E86-2702349EA015}" type="datetime1">
              <a:rPr lang="en-US" smtClean="0"/>
              <a:t>11/4/20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265E-8891-BD4A-9249-A5A7E4E7B643}" type="datetime1">
              <a:rPr lang="en-US" smtClean="0"/>
              <a:t>11/4/20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51790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IT001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9352"/>
            <a:ext cx="91440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2101" y="3803904"/>
            <a:ext cx="67356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Các kiểu dữ liệu cơ sở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số nguyên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số thực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luận lý/logic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void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kí tự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Typedef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Enum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37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3.1 Kiểu số nguyên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581218"/>
              </p:ext>
            </p:extLst>
          </p:nvPr>
        </p:nvGraphicFramePr>
        <p:xfrm>
          <a:off x="197427" y="875152"/>
          <a:ext cx="8749145" cy="2666511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14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1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Kiểu dữ liệu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Kích thước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>
                          <a:effectLst/>
                        </a:rPr>
                        <a:t>Phạm vi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short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2 bytes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[-32.768, 32.767]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 short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2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0, 65.535]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274">
                <a:tc>
                  <a:txBody>
                    <a:bodyPr/>
                    <a:lstStyle/>
                    <a:p>
                      <a:r>
                        <a:rPr lang="en-US" sz="1400" err="1">
                          <a:effectLst/>
                        </a:rPr>
                        <a:t>int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>
                          <a:effectLst/>
                        </a:rPr>
                        <a:t>[-2.147.483.648,</a:t>
                      </a:r>
                      <a:r>
                        <a:rPr lang="cs-CZ" sz="1400" baseline="0">
                          <a:effectLst/>
                        </a:rPr>
                        <a:t> </a:t>
                      </a:r>
                      <a:r>
                        <a:rPr lang="cs-CZ" sz="1400">
                          <a:effectLst/>
                        </a:rPr>
                        <a:t>2.147.483.647]</a:t>
                      </a: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[0, 4.294.967.295]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16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>
                          <a:effectLst/>
                        </a:rPr>
                        <a:t>[-2.147.483.648,</a:t>
                      </a:r>
                      <a:r>
                        <a:rPr lang="cs-CZ" sz="1400" baseline="0">
                          <a:effectLst/>
                        </a:rPr>
                        <a:t> </a:t>
                      </a:r>
                      <a:r>
                        <a:rPr lang="cs-CZ" sz="1400">
                          <a:effectLst/>
                        </a:rPr>
                        <a:t>2.147.483.647]</a:t>
                      </a: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 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[0, 4.294.967.295]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8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long 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>
                          <a:effectLst/>
                        </a:rPr>
                        <a:t>[-9.223.372.036.854.775.807,</a:t>
                      </a:r>
                      <a:r>
                        <a:rPr lang="is-IS" sz="1400" baseline="0">
                          <a:effectLst/>
                        </a:rPr>
                        <a:t> </a:t>
                      </a:r>
                      <a:r>
                        <a:rPr lang="is-IS" sz="1400">
                          <a:effectLst/>
                        </a:rPr>
                        <a:t>9.223.372.036.854.775.807]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 long 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en-US" sz="1400">
                          <a:effectLst/>
                        </a:rPr>
                        <a:t>0,</a:t>
                      </a:r>
                      <a:r>
                        <a:rPr lang="en-US" sz="1400" baseline="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18.446.744.073.709.551.615]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1364075" y="4701591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>
                <a:solidFill>
                  <a:srgbClr val="FF0000"/>
                </a:solidFill>
              </a:rPr>
              <a:t>int vs long ???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30693"/>
              </p:ext>
            </p:extLst>
          </p:nvPr>
        </p:nvGraphicFramePr>
        <p:xfrm>
          <a:off x="4637332" y="3825946"/>
          <a:ext cx="4309241" cy="26746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55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5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OS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arch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size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Windows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32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Windows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Intel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Windows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Linux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32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Linux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Intel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8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Linux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8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Mac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OS X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32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Mac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OS 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Intel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7D2727"/>
                          </a:solidFill>
                        </a:rPr>
                        <a:t>8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</a:t>
                      </a:r>
                      <a:r>
                        <a:rPr lang="vi-VN">
                          <a:solidFill>
                            <a:srgbClr val="303336"/>
                          </a:solidFill>
                        </a:rPr>
                        <a:t>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3.1 Kiểu số nguyên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1394912" y="1040585"/>
            <a:ext cx="635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Ch</a:t>
            </a:r>
            <a:r>
              <a:rPr lang="vi-VN" sz="2400"/>
              <a:t>ương trình kiểm tra kích thước kiểu dữ liệu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1394912" y="1815471"/>
            <a:ext cx="598408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 Kiểu số thực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78655"/>
              </p:ext>
            </p:extLst>
          </p:nvPr>
        </p:nvGraphicFramePr>
        <p:xfrm>
          <a:off x="1505449" y="3635604"/>
          <a:ext cx="6133102" cy="124867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341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2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0218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Kiểu dữ liệu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effectLst/>
                        </a:rPr>
                        <a:t>Kích thước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>
                          <a:effectLst/>
                        </a:rPr>
                        <a:t>Phạm vi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vi-VN" sz="1400">
                          <a:effectLst/>
                        </a:rPr>
                        <a:t>float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4 bytes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3.4E-38, 3.4E+38</a:t>
                      </a:r>
                      <a:r>
                        <a:rPr lang="en-US" sz="1400">
                          <a:effectLst/>
                        </a:rPr>
                        <a:t>](~</a:t>
                      </a:r>
                      <a:r>
                        <a:rPr lang="vi-VN" sz="1400">
                          <a:effectLst/>
                        </a:rPr>
                        <a:t>7 chữ số)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vi-VN" sz="1400">
                          <a:effectLst/>
                        </a:rPr>
                        <a:t>double 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1.7E-308,1.7E+308](~15 chữ số)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274">
                <a:tc>
                  <a:txBody>
                    <a:bodyPr/>
                    <a:lstStyle/>
                    <a:p>
                      <a:r>
                        <a:rPr lang="vi-VN" sz="1400">
                          <a:effectLst/>
                        </a:rPr>
                        <a:t>long double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1.7E-308,1.7E+308](~15 chữ số)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445" y="5320333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</a:rPr>
              <a:t>double vs long double 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9208" y="6007317"/>
            <a:ext cx="450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en.wikipedia.org</a:t>
            </a:r>
            <a:r>
              <a:rPr lang="en-US"/>
              <a:t>/wiki/</a:t>
            </a:r>
            <a:r>
              <a:rPr lang="en-US" err="1"/>
              <a:t>Long_double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427" y="848685"/>
                <a:ext cx="8749146" cy="2949592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vi-VN" dirty="0"/>
                  <a:t>Các các</a:t>
                </a:r>
                <a:r>
                  <a:rPr lang="en-US" dirty="0"/>
                  <a:t>h</a:t>
                </a:r>
                <a:r>
                  <a:rPr lang="vi-VN" dirty="0"/>
                  <a:t> biểu diễn số thực:</a:t>
                </a: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vi-VN" b="1" dirty="0"/>
                  <a:t>Dạng thập phân: </a:t>
                </a:r>
                <a:r>
                  <a:rPr lang="vi-VN" dirty="0"/>
                  <a:t/>
                </a:r>
                <a:br>
                  <a:rPr lang="vi-VN" dirty="0"/>
                </a:br>
                <a:r>
                  <a:rPr lang="vi-VN" dirty="0"/>
                  <a:t>45.0	-256.45	+122.8	.34	15.</a:t>
                </a:r>
              </a:p>
              <a:p>
                <a:pPr marL="457200" lvl="0" indent="-457200" defTabSz="914400">
                  <a:lnSpc>
                    <a:spcPct val="100000"/>
                  </a:lnSpc>
                  <a:spcBef>
                    <a:spcPts val="0"/>
                  </a:spcBef>
                  <a:buSzTx/>
                  <a:buFontTx/>
                  <a:buAutoNum type="arabicPeriod"/>
                </a:pPr>
                <a:r>
                  <a:rPr lang="vi-VN" b="1" dirty="0"/>
                  <a:t>Dạng khoa học: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 xmlns="">
                    <m:r>
                      <a:rPr lang="vi-VN" i="1" smtClean="0">
                        <a:latin typeface="Cambria Math" charset="0"/>
                      </a:rPr>
                      <m:t>1.257</m:t>
                    </m:r>
                    <m:r>
                      <a:rPr lang="vi-VN" i="1" smtClean="0">
                        <a:latin typeface="Cambria Math" charset="0"/>
                      </a:rPr>
                      <m:t>𝐸</m:t>
                    </m:r>
                    <m:r>
                      <a:rPr lang="vi-VN" i="1" smtClean="0">
                        <a:latin typeface="Cambria Math" charset="0"/>
                      </a:rPr>
                      <m:t>+01 = 1.257∗ 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</a:rPr>
                      <m:t>= </m:t>
                    </m:r>
                    <m:r>
                      <a:rPr lang="vi-VN" i="1" smtClean="0">
                        <a:latin typeface="Cambria Math" charset="0"/>
                      </a:rPr>
                      <m:t>12</m:t>
                    </m:r>
                    <m:r>
                      <a:rPr lang="vi-VN" b="0" i="1" smtClean="0">
                        <a:latin typeface="Cambria Math" charset="0"/>
                      </a:rPr>
                      <m:t>.</m:t>
                    </m:r>
                    <m:r>
                      <a:rPr lang="vi-VN" i="1">
                        <a:latin typeface="Cambria Math" charset="0"/>
                      </a:rPr>
                      <m:t>57</m:t>
                    </m:r>
                  </m:oMath>
                </a14:m>
                <a:r>
                  <a:rPr lang="vi-VN" dirty="0"/>
                  <a:t/>
                </a:r>
                <a:br>
                  <a:rPr lang="vi-VN" dirty="0"/>
                </a:br>
                <a14:m>
                  <m:oMath xmlns:m="http://schemas.openxmlformats.org/officeDocument/2006/math" xmlns="">
                    <m:r>
                      <a:rPr lang="vi-VN" i="1" smtClean="0">
                        <a:latin typeface="Cambria Math" charset="0"/>
                      </a:rPr>
                      <m:t>1257.0</m:t>
                    </m:r>
                    <m:r>
                      <a:rPr lang="vi-VN" i="1" smtClean="0">
                        <a:latin typeface="Cambria Math" charset="0"/>
                      </a:rPr>
                      <m:t>𝐸</m:t>
                    </m:r>
                    <m:r>
                      <a:rPr lang="vi-VN" i="1" smtClean="0">
                        <a:latin typeface="Cambria Math" charset="0"/>
                      </a:rPr>
                      <m:t>−02 = 1257∗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</a:rPr>
                          <m:t>−2</m:t>
                        </m:r>
                      </m:sup>
                    </m:sSup>
                    <m:r>
                      <a:rPr lang="vi-VN" i="1" smtClean="0">
                        <a:latin typeface="Cambria Math" charset="0"/>
                      </a:rPr>
                      <m:t>=12.57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427" y="848685"/>
                <a:ext cx="8749146" cy="2949592"/>
              </a:xfrm>
              <a:blipFill>
                <a:blip r:embed="rId2"/>
                <a:stretch>
                  <a:fillRect l="-1045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3.3. Kiểu luận lý/logic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78470"/>
              </p:ext>
            </p:extLst>
          </p:nvPr>
        </p:nvGraphicFramePr>
        <p:xfrm>
          <a:off x="1436078" y="1486967"/>
          <a:ext cx="6271844" cy="97712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527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5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9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Kiểu dữ liệu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Kích thước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G</a:t>
                      </a:r>
                      <a:r>
                        <a:rPr lang="vi-VN" sz="1800">
                          <a:effectLst/>
                        </a:rPr>
                        <a:t>iá trị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bool</a:t>
                      </a:r>
                      <a:endParaRPr lang="en-US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1 bytes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>
                          <a:effectLst/>
                        </a:rPr>
                        <a:t>false</a:t>
                      </a:r>
                      <a:r>
                        <a:rPr lang="vi-VN" sz="1800">
                          <a:effectLst/>
                        </a:rPr>
                        <a:t>:</a:t>
                      </a:r>
                      <a:r>
                        <a:rPr lang="vi-VN" sz="1800" baseline="0">
                          <a:effectLst/>
                        </a:rPr>
                        <a:t> giá trị 0</a:t>
                      </a:r>
                    </a:p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baseline="0">
                          <a:effectLst/>
                        </a:rPr>
                        <a:t>true</a:t>
                      </a:r>
                      <a:r>
                        <a:rPr lang="vi-VN" sz="1800" baseline="0">
                          <a:effectLst/>
                        </a:rPr>
                        <a:t>: giá trị khác 0</a:t>
                      </a:r>
                      <a:endParaRPr lang="cs-CZ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0" y="3057436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isTrue1 =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isFalse1 = 0;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isTrue2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isFalse2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2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3.4. Kiểu void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- Kiểu dữ liệu rỗng không chứa gì cả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- Có 2 cách sử dụng: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/>
              <a:t>Cách 1: </a:t>
            </a:r>
            <a:r>
              <a:rPr lang="vi-VN"/>
              <a:t>Giá trị trả về cho hàm. Khi không cần giá trị trả về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/>
              <a:t>Cách 2: </a:t>
            </a:r>
            <a:r>
              <a:rPr lang="vi-VN"/>
              <a:t>Một con trỏ chung không trỏ về bất kì giá trị nào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2009955" y="2200550"/>
            <a:ext cx="4572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swap(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&amp;a,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&amp;b)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 = b;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b = a;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a = b;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9955" y="471128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 = 10;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 = 5;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*c;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 = &amp;a;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 = &amp;b;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3.5. Ki</a:t>
            </a:r>
            <a:r>
              <a:rPr lang="vi-VN"/>
              <a:t>ểu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2339810"/>
            <a:ext cx="8749146" cy="3574866"/>
          </a:xfrm>
        </p:spPr>
        <p:txBody>
          <a:bodyPr/>
          <a:lstStyle/>
          <a:p>
            <a:r>
              <a:rPr lang="vi-VN"/>
              <a:t>Biểu diễn thông qua bảng mã </a:t>
            </a:r>
            <a:r>
              <a:rPr lang="vi-VN" b="1"/>
              <a:t>ASCII</a:t>
            </a:r>
            <a:r>
              <a:rPr lang="vi-VN"/>
              <a:t>.</a:t>
            </a:r>
          </a:p>
          <a:p>
            <a:r>
              <a:rPr lang="vi-VN"/>
              <a:t>Ví dụ: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308936"/>
              </p:ext>
            </p:extLst>
          </p:nvPr>
        </p:nvGraphicFramePr>
        <p:xfrm>
          <a:off x="942326" y="1014087"/>
          <a:ext cx="7259348" cy="1039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70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4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Kiểu dữ liệu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Kích thước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G</a:t>
                      </a:r>
                      <a:r>
                        <a:rPr lang="vi-VN" sz="1800">
                          <a:effectLst/>
                        </a:rPr>
                        <a:t>iá trị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char</a:t>
                      </a:r>
                      <a:endParaRPr lang="en-US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1 </a:t>
                      </a:r>
                      <a:r>
                        <a:rPr lang="vi-VN" sz="1800" smtClean="0">
                          <a:effectLst/>
                        </a:rPr>
                        <a:t>byte</a:t>
                      </a:r>
                      <a:endParaRPr lang="vi-VN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>
                          <a:effectLst/>
                        </a:rPr>
                        <a:t>[-</a:t>
                      </a:r>
                      <a:r>
                        <a:rPr lang="vi-VN" sz="1800">
                          <a:effectLst/>
                        </a:rPr>
                        <a:t>128</a:t>
                      </a:r>
                      <a:r>
                        <a:rPr lang="cs-CZ" sz="1800">
                          <a:effectLst/>
                        </a:rPr>
                        <a:t>, </a:t>
                      </a:r>
                      <a:r>
                        <a:rPr lang="vi-VN" sz="1800">
                          <a:effectLst/>
                        </a:rPr>
                        <a:t>127</a:t>
                      </a:r>
                      <a:r>
                        <a:rPr lang="cs-CZ" sz="1800">
                          <a:effectLst/>
                        </a:rPr>
                        <a:t>] </a:t>
                      </a:r>
                      <a:r>
                        <a:rPr lang="vi-VN" sz="1800">
                          <a:effectLst/>
                        </a:rPr>
                        <a:t>hoặc [0, 255]</a:t>
                      </a:r>
                      <a:endParaRPr lang="cs-CZ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unsigned </a:t>
                      </a:r>
                      <a:r>
                        <a:rPr lang="vi-VN" sz="1800" smtClean="0">
                          <a:effectLst/>
                        </a:rPr>
                        <a:t>c</a:t>
                      </a:r>
                      <a:r>
                        <a:rPr lang="en-US" sz="1800" smtClean="0">
                          <a:effectLst/>
                        </a:rPr>
                        <a:t>h</a:t>
                      </a:r>
                      <a:r>
                        <a:rPr lang="vi-VN" sz="1800" smtClean="0">
                          <a:effectLst/>
                        </a:rPr>
                        <a:t>ar</a:t>
                      </a:r>
                      <a:endParaRPr lang="en-US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1 </a:t>
                      </a:r>
                      <a:r>
                        <a:rPr lang="vi-VN" sz="1800" smtClean="0">
                          <a:effectLst/>
                        </a:rPr>
                        <a:t>byte</a:t>
                      </a:r>
                      <a:endParaRPr lang="vi-VN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>
                          <a:effectLst/>
                        </a:rPr>
                        <a:t>[</a:t>
                      </a:r>
                      <a:r>
                        <a:rPr lang="vi-VN" sz="1800">
                          <a:effectLst/>
                        </a:rPr>
                        <a:t>0, 255]</a:t>
                      </a:r>
                      <a:endParaRPr lang="cs-CZ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7427" y="6142444"/>
            <a:ext cx="377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en.wikipedia.org</a:t>
            </a:r>
            <a:r>
              <a:rPr lang="en-US"/>
              <a:t>/wiki/ASCII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60392"/>
              </p:ext>
            </p:extLst>
          </p:nvPr>
        </p:nvGraphicFramePr>
        <p:xfrm>
          <a:off x="1524000" y="2980426"/>
          <a:ext cx="609600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Ký tự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ASCII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0, 1,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48, 49,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57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A, B,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65, 66,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90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a, b,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97, 98,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122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Enter, ESC, 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13, 27, 32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“, +, -, *,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34, 43, 45, 42, 47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&lt;, =, &gt;,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60, 61, 62, 64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3.5 Kiểu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/>
              <a:t>Các kí tự có mã nhỏ h</a:t>
            </a:r>
            <a:r>
              <a:rPr lang="en-US"/>
              <a:t>ơ</a:t>
            </a:r>
            <a:r>
              <a:rPr lang="vi-VN"/>
              <a:t>n thì nhỏ hơn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P</a:t>
            </a:r>
            <a:r>
              <a:rPr lang="vi-VN"/>
              <a:t>hân loại 256 ký tự thành 3 nhóm: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vi-VN"/>
              <a:t>Ký tự điều khiển: 	0 	</a:t>
            </a:r>
            <a:r>
              <a:rPr lang="vi-VN">
                <a:sym typeface="Wingdings"/>
              </a:rPr>
              <a:t> 	31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vi-VN">
                <a:sym typeface="Wingdings"/>
              </a:rPr>
              <a:t>Ký tự văn bản:	32		126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vi-VN">
                <a:sym typeface="Wingdings"/>
              </a:rPr>
              <a:t>Ký tự đồ hoạ:	127		255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4411535" y="1397675"/>
            <a:ext cx="464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643820"/>
                </a:solidFill>
                <a:latin typeface="Menlo-Regular" charset="0"/>
              </a:rPr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586" y="1397675"/>
            <a:ext cx="341305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&lt;&lt;(a&lt;b);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3.5. Ki</a:t>
            </a:r>
            <a:r>
              <a:rPr lang="vi-VN"/>
              <a:t>ểu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Ch</a:t>
            </a:r>
            <a:r>
              <a:rPr lang="vi-VN"/>
              <a:t>ương trình xuất mã ASCII cho 1 kí tự nhập từ bàn phím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331507" y="1435384"/>
            <a:ext cx="772987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ascii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::cout&lt;&lt;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ki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tu : "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ascii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       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"Ma ASCII la: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)ascii&lt;&lt;std::endl;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3.6. Typedef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vi-VN" b="1" dirty="0"/>
              <a:t>typedef</a:t>
            </a:r>
            <a:r>
              <a:rPr lang="vi-VN" dirty="0"/>
              <a:t> dùng để đặt tên mới cho một kiễu dữ liệu có sẵn</a:t>
            </a:r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r>
              <a:rPr lang="vi-VN" dirty="0"/>
              <a:t>Cấu trúc:</a:t>
            </a:r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r>
              <a:rPr lang="vi-VN" dirty="0"/>
              <a:t>Ví dụ:</a:t>
            </a:r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759528" y="1922386"/>
            <a:ext cx="37224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ki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onaco" charset="0"/>
              </a:rPr>
              <a:t>ể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u_có_s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onaco" charset="0"/>
              </a:rPr>
              <a:t>ẵ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n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  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Menlo-Regular" charset="0"/>
              </a:rPr>
              <a:t>tên_mới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Menlo-Regular" charset="0"/>
              </a:rPr>
              <a:t>;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9528" y="343332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songuyen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songuyen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19094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 sz="2800">
                <a:latin typeface="+mj-lt"/>
              </a:rPr>
              <a:t>Cấu trúc một chương trình</a:t>
            </a:r>
            <a:endParaRPr lang="en-US" sz="2800">
              <a:latin typeface="+mj-lt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</a:rPr>
              <a:t>Bộ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từ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vựng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trong</a:t>
            </a:r>
            <a:r>
              <a:rPr lang="en-US" sz="2800">
                <a:latin typeface="+mj-lt"/>
              </a:rPr>
              <a:t> C++</a:t>
            </a: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vi-VN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50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3.7. Enum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Enum là kiểu dữ liệu giúp hỗ trợ định nghĩa những giá trị liệt kê.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Cấu trúc: </a:t>
            </a: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1648046" y="1670162"/>
            <a:ext cx="6180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tên_danh_sách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danh_sách_các_tên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3192" y="2440218"/>
            <a:ext cx="3573989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gioi_tinh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1,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nu = 2,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khac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3,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gioi_tinh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sv_gt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sv_gt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8814" y="2721934"/>
            <a:ext cx="39351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sao</a:t>
            </a:r>
            <a:r>
              <a:rPr lang="en-US" sz="2400" b="1" dirty="0"/>
              <a:t> </a:t>
            </a:r>
            <a:r>
              <a:rPr lang="en-US" sz="2400" b="1" dirty="0" err="1"/>
              <a:t>nên</a:t>
            </a:r>
            <a:r>
              <a:rPr lang="en-US" sz="2400" b="1" dirty="0"/>
              <a:t> </a:t>
            </a:r>
            <a:r>
              <a:rPr lang="en-US" sz="2400" b="1" dirty="0" err="1"/>
              <a:t>sử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enum</a:t>
            </a:r>
            <a:r>
              <a:rPr lang="en-US" sz="2400" b="1" dirty="0"/>
              <a:t>?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r>
              <a:rPr lang="en-US" sz="2400" dirty="0"/>
              <a:t>Source code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Dễ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chửa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Biến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91490" indent="-457200">
              <a:buAutoNum type="arabicPeriod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91490" indent="-457200">
              <a:buAutoNum type="arabicPeriod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91490" indent="-457200">
              <a:buAutoNum type="arabicPeriod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variable)</a:t>
            </a:r>
          </a:p>
          <a:p>
            <a:pPr marL="491490" indent="-457200">
              <a:buAutoNum type="arabicPeriod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(global variable)</a:t>
            </a:r>
          </a:p>
          <a:p>
            <a:pPr marL="491490" indent="-457200">
              <a:buAutoNum type="arabicPeriod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3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</a:t>
            </a:r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Qui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rgbClr val="FF0000"/>
                </a:solidFill>
              </a:rPr>
              <a:t>Không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trùng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với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các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từ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khóa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hoặc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tên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hàm</a:t>
            </a:r>
            <a:r>
              <a:rPr lang="fr-FR" dirty="0">
                <a:solidFill>
                  <a:schemeClr val="tx2"/>
                </a:solidFill>
              </a:rPr>
              <a:t>.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</a:rPr>
              <a:t>Ký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tự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đầu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tiên</a:t>
            </a:r>
            <a:r>
              <a:rPr lang="fr-FR" dirty="0">
                <a:solidFill>
                  <a:schemeClr val="tx2"/>
                </a:solidFill>
              </a:rPr>
              <a:t> là </a:t>
            </a:r>
            <a:r>
              <a:rPr lang="fr-FR" dirty="0" err="1">
                <a:solidFill>
                  <a:schemeClr val="tx2"/>
                </a:solidFill>
              </a:rPr>
              <a:t>chữ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cái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hoặc</a:t>
            </a:r>
            <a:r>
              <a:rPr lang="fr-FR" dirty="0">
                <a:solidFill>
                  <a:schemeClr val="tx2"/>
                </a:solidFill>
              </a:rPr>
              <a:t> _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</a:rPr>
              <a:t>Không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được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sử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dụng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khoảng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trắng</a:t>
            </a:r>
            <a:r>
              <a:rPr lang="fr-FR" dirty="0">
                <a:solidFill>
                  <a:schemeClr val="tx2"/>
                </a:solidFill>
              </a:rPr>
              <a:t> ở </a:t>
            </a:r>
            <a:r>
              <a:rPr lang="fr-FR" dirty="0" err="1">
                <a:solidFill>
                  <a:schemeClr val="tx2"/>
                </a:solidFill>
              </a:rPr>
              <a:t>giữa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các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ký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tự</a:t>
            </a:r>
            <a:endParaRPr lang="fr-FR" dirty="0">
              <a:solidFill>
                <a:schemeClr val="tx2"/>
              </a:solidFill>
            </a:endParaRPr>
          </a:p>
          <a:p>
            <a:pPr marL="582930" lvl="2" indent="-342900" algn="just">
              <a:buSzPct val="100000"/>
              <a:defRPr/>
            </a:pPr>
            <a:r>
              <a:rPr lang="fr-FR" i="1" dirty="0" err="1">
                <a:solidFill>
                  <a:schemeClr val="tx2"/>
                </a:solidFill>
              </a:rPr>
              <a:t>Nên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sử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dụng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tất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cả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chữ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thường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với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dấu</a:t>
            </a:r>
            <a:r>
              <a:rPr lang="fr-FR" i="1" dirty="0">
                <a:solidFill>
                  <a:schemeClr val="tx2"/>
                </a:solidFill>
              </a:rPr>
              <a:t> _ </a:t>
            </a:r>
            <a:r>
              <a:rPr lang="fr-FR" i="1" dirty="0" err="1">
                <a:solidFill>
                  <a:schemeClr val="tx2"/>
                </a:solidFill>
              </a:rPr>
              <a:t>giữa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các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từ</a:t>
            </a:r>
            <a:r>
              <a:rPr lang="fr-FR" i="1" dirty="0">
                <a:solidFill>
                  <a:schemeClr val="tx2"/>
                </a:solidFill>
              </a:rPr>
              <a:t>.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783771" y="53420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so_nguyen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so_thuc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571" y="6168738"/>
            <a:ext cx="618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21436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buFontTx/>
              <a:buChar char="-"/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defRPr/>
            </a:pPr>
            <a:r>
              <a:rPr lang="en-US" dirty="0" err="1"/>
              <a:t>Cách</a:t>
            </a:r>
            <a:r>
              <a:rPr lang="en-US" dirty="0"/>
              <a:t> 1: 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defRPr/>
            </a:pPr>
            <a:r>
              <a:rPr lang="en-US" dirty="0" err="1"/>
              <a:t>Cách</a:t>
            </a:r>
            <a:r>
              <a:rPr lang="en-US" dirty="0"/>
              <a:t> 2: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1684535" y="20538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tên_biến_1;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tên_biến_2;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4535" y="1490524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tên_biến_1,tên_biến_2;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750" y="2847811"/>
            <a:ext cx="24834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i,j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k;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f, salary;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796" y="486072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tên_biến_1 = </a:t>
            </a:r>
            <a:r>
              <a:rPr lang="en-US" dirty="0" err="1">
                <a:latin typeface="Consolas" panose="020B0609020204030204" pitchFamily="49" charset="0"/>
              </a:rPr>
              <a:t>giá_trị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750" y="5498253"/>
            <a:ext cx="248342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d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 = 2.1;</a:t>
            </a:r>
          </a:p>
        </p:txBody>
      </p:sp>
    </p:spTree>
    <p:extLst>
      <p:ext uri="{BB962C8B-B14F-4D97-AF65-F5344CB8AC3E}">
        <p14:creationId xmlns:p14="http://schemas.microsoft.com/office/powerpoint/2010/main" val="18690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" indent="0">
              <a:lnSpc>
                <a:spcPct val="90000"/>
              </a:lnSpc>
              <a:buNone/>
            </a:pPr>
            <a:r>
              <a:rPr lang="en-US" b="1" err="1"/>
              <a:t>Ví</a:t>
            </a:r>
            <a:r>
              <a:rPr lang="en-US" b="1"/>
              <a:t> </a:t>
            </a:r>
            <a:r>
              <a:rPr lang="en-US" b="1" err="1"/>
              <a:t>dụ</a:t>
            </a:r>
            <a:r>
              <a:rPr lang="en-US" b="1"/>
              <a:t>: </a:t>
            </a:r>
            <a:br>
              <a:rPr lang="en-US" b="1"/>
            </a:b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3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a,b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c. </a:t>
            </a:r>
            <a:br>
              <a:rPr lang="en-US"/>
            </a:br>
            <a:r>
              <a:rPr lang="en-US"/>
              <a:t>Cho </a:t>
            </a:r>
            <a:r>
              <a:rPr lang="en-US" err="1"/>
              <a:t>biết</a:t>
            </a:r>
            <a:r>
              <a:rPr lang="en-US"/>
              <a:t> a, b ,c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3 </a:t>
            </a:r>
            <a:r>
              <a:rPr lang="en-US" err="1"/>
              <a:t>cạnh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tam </a:t>
            </a:r>
            <a:r>
              <a:rPr lang="en-US" err="1"/>
              <a:t>giác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err="1">
                <a:sym typeface="Wingdings" pitchFamily="2" charset="2"/>
              </a:rPr>
              <a:t>Cần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khai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báo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bao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nhiêu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biến</a:t>
            </a:r>
            <a:r>
              <a:rPr lang="en-US" sz="2800" b="1">
                <a:sym typeface="Wingdings" pitchFamily="2" charset="2"/>
              </a:rPr>
              <a:t>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5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372140" y="3195936"/>
            <a:ext cx="11376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140" y="4456446"/>
            <a:ext cx="1451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a,b,c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9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/>
              <a:t>RAM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. </a:t>
            </a:r>
          </a:p>
          <a:p>
            <a:pPr marL="34290" indent="0">
              <a:buNone/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1 byte. </a:t>
            </a:r>
          </a:p>
          <a:p>
            <a:pPr marL="34290" indent="0">
              <a:buNone/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marL="34290" indent="0">
              <a:buNone/>
            </a:pPr>
            <a:r>
              <a:rPr lang="en-US" dirty="0" err="1"/>
              <a:t>Mỗi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pPr marL="3429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359229" y="3826639"/>
            <a:ext cx="56007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5;</a:t>
            </a:r>
          </a:p>
          <a:p>
            <a:pPr lvl="1"/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"Gia tri cua a: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&lt;&lt;a&lt;&lt;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"Dia chi cua a: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&lt;&lt;&amp;a&lt;&lt;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3665" y="5485512"/>
            <a:ext cx="26629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Gia tri </a:t>
            </a:r>
            <a:r>
              <a:rPr lang="en-US" dirty="0" err="1"/>
              <a:t>cua</a:t>
            </a:r>
            <a:r>
              <a:rPr lang="en-US" dirty="0"/>
              <a:t> a: 5</a:t>
            </a:r>
          </a:p>
          <a:p>
            <a:r>
              <a:rPr lang="en-US" dirty="0" err="1"/>
              <a:t>Dia</a:t>
            </a:r>
            <a:r>
              <a:rPr lang="en-US" dirty="0"/>
              <a:t> chi </a:t>
            </a:r>
            <a:r>
              <a:rPr lang="en-US" dirty="0" err="1"/>
              <a:t>cua</a:t>
            </a:r>
            <a:r>
              <a:rPr lang="en-US" dirty="0"/>
              <a:t> a: 008FF82C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1408" y="4360763"/>
            <a:ext cx="1403686" cy="806026"/>
            <a:chOff x="6507108" y="4666519"/>
            <a:chExt cx="1403686" cy="806026"/>
          </a:xfrm>
        </p:grpSpPr>
        <p:sp>
          <p:nvSpPr>
            <p:cNvPr id="7" name="Rectangle 6"/>
            <p:cNvSpPr/>
            <p:nvPr/>
          </p:nvSpPr>
          <p:spPr>
            <a:xfrm>
              <a:off x="6816437" y="4959927"/>
              <a:ext cx="1061852" cy="512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7108" y="50315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4633" y="466651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008FF82C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2479964" y="4910480"/>
            <a:ext cx="40410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block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block</a:t>
            </a:r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523146" y="2918937"/>
            <a:ext cx="302009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2, b = 3;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 = a + b;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&lt;&lt;c;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02" y="3335629"/>
            <a:ext cx="444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Biến</a:t>
            </a:r>
            <a:r>
              <a:rPr lang="en-US" sz="2400" dirty="0"/>
              <a:t> a, b, 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691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source code file. </a:t>
            </a:r>
          </a:p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328411" y="3140876"/>
            <a:ext cx="299433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2, b = 3;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 = a + b;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&lt;&lt;g;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411" y="5756841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 = </a:t>
            </a:r>
            <a:r>
              <a:rPr lang="en-US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813" y="3140875"/>
            <a:ext cx="305229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g = 20;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2, b = 3;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 = a + b;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&lt;&lt;g;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411" y="2729658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6813" y="2743787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812" y="5756841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 = </a:t>
            </a:r>
            <a:r>
              <a:rPr lang="en-US" sz="24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584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</a:p>
          <a:p>
            <a:pPr marL="3429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Ta </a:t>
            </a:r>
            <a:r>
              <a:rPr lang="en-US" b="1" dirty="0" err="1">
                <a:sym typeface="Wingdings" panose="05000000000000000000" pitchFamily="2" charset="2"/>
              </a:rPr>
              <a:t>phải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gán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giá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trị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cho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biến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cục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bộ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để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khởi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tạo</a:t>
            </a:r>
            <a:endParaRPr lang="en-US" b="1" dirty="0">
              <a:sym typeface="Wingdings" panose="05000000000000000000" pitchFamily="2" charset="2"/>
            </a:endParaRPr>
          </a:p>
          <a:p>
            <a:pPr marL="3429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tự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động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khởi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tạo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8585"/>
              </p:ext>
            </p:extLst>
          </p:nvPr>
        </p:nvGraphicFramePr>
        <p:xfrm>
          <a:off x="2030568" y="3367468"/>
          <a:ext cx="5082863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58604">
                  <a:extLst>
                    <a:ext uri="{9D8B030D-6E8A-4147-A177-3AD203B41FA5}">
                      <a16:colId xmlns:a16="http://schemas.microsoft.com/office/drawing/2014/main" xmlns="" val="780315726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xmlns="" val="162288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Kiểu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dữ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liệu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Giá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trị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khởi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tạo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08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26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0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72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918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2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r>
              <a:rPr lang="en-US" dirty="0"/>
              <a:t> (constant)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en-US" dirty="0"/>
                  <a:t>Hằng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diện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suốt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thi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.</a:t>
                </a:r>
              </a:p>
              <a:p>
                <a:pPr marL="34290" indent="0">
                  <a:buNone/>
                </a:pP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hằng</a:t>
                </a:r>
                <a:endParaRPr lang="en-US" dirty="0"/>
              </a:p>
              <a:p>
                <a:pPr marL="34290" indent="0">
                  <a:buNone/>
                </a:pPr>
                <a:r>
                  <a:rPr lang="en-US" b="1" dirty="0" err="1"/>
                  <a:t>Có</a:t>
                </a:r>
                <a:r>
                  <a:rPr lang="en-US" b="1" dirty="0"/>
                  <a:t> 4 </a:t>
                </a:r>
                <a:r>
                  <a:rPr lang="en-US" b="1" dirty="0" err="1"/>
                  <a:t>loại</a:t>
                </a:r>
                <a:r>
                  <a:rPr lang="en-US" b="1" dirty="0"/>
                  <a:t> </a:t>
                </a:r>
                <a:r>
                  <a:rPr lang="en-US" b="1" dirty="0" err="1"/>
                  <a:t>hằng</a:t>
                </a:r>
                <a:r>
                  <a:rPr lang="en-US" b="1" dirty="0"/>
                  <a:t>:</a:t>
                </a:r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dưới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hệ</a:t>
                </a:r>
                <a:r>
                  <a:rPr lang="en-US" sz="2000" dirty="0"/>
                  <a:t> 10: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212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hệ</a:t>
                </a:r>
                <a:r>
                  <a:rPr lang="en-US" sz="2000" dirty="0"/>
                  <a:t> 8: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0213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hệ</a:t>
                </a:r>
                <a:r>
                  <a:rPr lang="en-US" sz="2000" dirty="0"/>
                  <a:t> 16: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: </a:t>
                </a:r>
                <a:br>
                  <a:rPr lang="en-US" dirty="0"/>
                </a:b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102.0</m:t>
                    </m:r>
                  </m:oMath>
                </a14:m>
                <a:r>
                  <a:rPr lang="en-US" sz="2000" dirty="0"/>
                  <a:t>, -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223.1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1234.56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123.56∗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(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sz="2000" dirty="0"/>
                  <a:t>true </a:t>
                </a:r>
                <a:r>
                  <a:rPr lang="en-US" sz="2000" dirty="0" err="1"/>
                  <a:t>hoặc</a:t>
                </a:r>
                <a:r>
                  <a:rPr lang="en-US" sz="2000" dirty="0"/>
                  <a:t> false</a:t>
                </a:r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000" dirty="0"/>
                  <a:t>“C:\user\username\local”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4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C/C++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2064"/>
            <a:ext cx="5369251" cy="36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5607392" y="2016070"/>
            <a:ext cx="34422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 ()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  </a:t>
            </a:r>
          </a:p>
          <a:p>
            <a:pPr lvl="1"/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"Xin 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chao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34290" indent="0">
              <a:buNone/>
            </a:pPr>
            <a:r>
              <a:rPr lang="en-US" b="1" dirty="0" err="1"/>
              <a:t>Cách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#define</a:t>
            </a:r>
          </a:p>
          <a:p>
            <a:pPr marL="34290" indent="0"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762284" y="1930689"/>
            <a:ext cx="32239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tên_hằng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giá_trị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4609" y="193068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Lưu</a:t>
            </a:r>
            <a:r>
              <a:rPr lang="en-US" sz="2000" dirty="0"/>
              <a:t> ý: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2284" y="2503439"/>
            <a:ext cx="322395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3.14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2;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&lt;&lt;2*r*PI;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2284" y="5062675"/>
            <a:ext cx="635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6.28</a:t>
            </a:r>
          </a:p>
        </p:txBody>
      </p:sp>
    </p:spTree>
    <p:extLst>
      <p:ext uri="{BB962C8B-B14F-4D97-AF65-F5344CB8AC3E}">
        <p14:creationId xmlns:p14="http://schemas.microsoft.com/office/powerpoint/2010/main" val="41751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34290" indent="0">
              <a:buNone/>
            </a:pPr>
            <a:r>
              <a:rPr lang="en-US" b="1" dirty="0" err="1"/>
              <a:t>Cách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const</a:t>
            </a:r>
            <a:endParaRPr lang="en-US" b="1" dirty="0"/>
          </a:p>
          <a:p>
            <a:pPr marL="34290" indent="0"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1762284" y="1920978"/>
            <a:ext cx="56173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kiểu_giá_trị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tên_hằng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giá_trị_hằng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2284" y="2467557"/>
            <a:ext cx="561731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onst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PI = 3.14;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2;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&lt;&lt;r*PI;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2284" y="5230127"/>
            <a:ext cx="635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6.28</a:t>
            </a:r>
          </a:p>
        </p:txBody>
      </p:sp>
    </p:spTree>
    <p:extLst>
      <p:ext uri="{BB962C8B-B14F-4D97-AF65-F5344CB8AC3E}">
        <p14:creationId xmlns:p14="http://schemas.microsoft.com/office/powerpoint/2010/main" val="13722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" indent="0" algn="ctr">
              <a:buNone/>
            </a:pPr>
            <a:r>
              <a:rPr lang="en-US" sz="4000" b="1" dirty="0" err="1"/>
              <a:t>Bài</a:t>
            </a:r>
            <a:r>
              <a:rPr lang="en-US" sz="4000" b="1" dirty="0"/>
              <a:t> </a:t>
            </a:r>
            <a:r>
              <a:rPr lang="en-US" sz="4000" b="1" dirty="0" err="1"/>
              <a:t>tập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nhà</a:t>
            </a:r>
            <a:r>
              <a:rPr lang="en-US" sz="4000" b="1" dirty="0"/>
              <a:t>:</a:t>
            </a:r>
          </a:p>
          <a:p>
            <a:pPr marL="34290" indent="0" algn="ctr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Câu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lệnh</a:t>
            </a:r>
            <a:r>
              <a:rPr lang="en-US" sz="4000" b="1" dirty="0">
                <a:solidFill>
                  <a:srgbClr val="C00000"/>
                </a:solidFill>
              </a:rPr>
              <a:t> #define </a:t>
            </a:r>
            <a:r>
              <a:rPr lang="en-US" sz="4000" b="1" dirty="0" err="1">
                <a:solidFill>
                  <a:srgbClr val="C00000"/>
                </a:solidFill>
              </a:rPr>
              <a:t>và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const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 err="1">
                <a:solidFill>
                  <a:srgbClr val="C00000"/>
                </a:solidFill>
              </a:rPr>
              <a:t>khác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nhau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thế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nào</a:t>
            </a:r>
            <a:r>
              <a:rPr lang="en-US" sz="4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46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vi-VN" dirty="0">
                <a:latin typeface="+mj-lt"/>
                <a:cs typeface="Arial" charset="0"/>
              </a:rPr>
              <a:t>Cho biết năm sinh của một người 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tuổi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 ng</a:t>
            </a:r>
            <a:r>
              <a:rPr lang="vi-VN" dirty="0">
                <a:latin typeface="+mj-lt"/>
                <a:cs typeface="Arial" charset="0"/>
              </a:rPr>
              <a:t>ườ</a:t>
            </a:r>
            <a:r>
              <a:rPr lang="en-US" dirty="0" err="1">
                <a:latin typeface="+mj-lt"/>
                <a:cs typeface="Arial" charset="0"/>
              </a:rPr>
              <a:t>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vi-VN" dirty="0">
                <a:latin typeface="+mj-lt"/>
                <a:cs typeface="Arial" charset="0"/>
              </a:rPr>
              <a:t>Cho 2 số a, b.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tổng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hiệu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th</a:t>
            </a:r>
            <a:r>
              <a:rPr lang="vi-VN" dirty="0">
                <a:latin typeface="+mj-lt"/>
                <a:cs typeface="Arial" charset="0"/>
              </a:rPr>
              <a:t>ươ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hai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số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vi-VN" dirty="0">
                <a:latin typeface="+mj-lt"/>
                <a:cs typeface="Arial" charset="0"/>
              </a:rPr>
              <a:t>Cho biết </a:t>
            </a:r>
            <a:r>
              <a:rPr lang="en-US" dirty="0" err="1">
                <a:latin typeface="+mj-lt"/>
                <a:cs typeface="Arial" charset="0"/>
              </a:rPr>
              <a:t>tên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sản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phẩm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số</a:t>
            </a:r>
            <a:r>
              <a:rPr lang="en-US" dirty="0">
                <a:latin typeface="+mj-lt"/>
                <a:cs typeface="Arial" charset="0"/>
              </a:rPr>
              <a:t> l</a:t>
            </a:r>
            <a:r>
              <a:rPr lang="vi-VN" dirty="0">
                <a:latin typeface="+mj-lt"/>
                <a:cs typeface="Arial" charset="0"/>
              </a:rPr>
              <a:t>ượ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đơ</a:t>
            </a:r>
            <a:r>
              <a:rPr lang="en-US" dirty="0">
                <a:latin typeface="+mj-lt"/>
                <a:cs typeface="Arial" charset="0"/>
              </a:rPr>
              <a:t>n </a:t>
            </a:r>
            <a:r>
              <a:rPr lang="en-US" dirty="0" err="1">
                <a:latin typeface="+mj-lt"/>
                <a:cs typeface="Arial" charset="0"/>
              </a:rPr>
              <a:t>giá</a:t>
            </a:r>
            <a:r>
              <a:rPr lang="en-US" dirty="0">
                <a:latin typeface="+mj-lt"/>
                <a:cs typeface="Arial" charset="0"/>
              </a:rPr>
              <a:t>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tiền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thuế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giá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trị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gia</a:t>
            </a:r>
            <a:r>
              <a:rPr lang="en-US" dirty="0">
                <a:latin typeface="+mj-lt"/>
                <a:cs typeface="Arial" charset="0"/>
              </a:rPr>
              <a:t> t</a:t>
            </a:r>
            <a:r>
              <a:rPr lang="vi-VN" dirty="0">
                <a:latin typeface="+mj-lt"/>
                <a:cs typeface="Arial" charset="0"/>
              </a:rPr>
              <a:t>ă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phải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trả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biết</a:t>
            </a:r>
            <a:r>
              <a:rPr lang="en-US" dirty="0">
                <a:latin typeface="+mj-lt"/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400" dirty="0" err="1">
                <a:latin typeface="+mj-lt"/>
                <a:cs typeface="Arial" charset="0"/>
              </a:rPr>
              <a:t>tiền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dirty="0" err="1">
                <a:latin typeface="+mj-lt"/>
                <a:cs typeface="Arial" charset="0"/>
              </a:rPr>
              <a:t>số</a:t>
            </a:r>
            <a:r>
              <a:rPr lang="en-US" sz="2400" dirty="0">
                <a:latin typeface="+mj-lt"/>
                <a:cs typeface="Arial" charset="0"/>
              </a:rPr>
              <a:t> l</a:t>
            </a:r>
            <a:r>
              <a:rPr lang="vi-VN" sz="2400" dirty="0">
                <a:latin typeface="+mj-lt"/>
                <a:cs typeface="Arial" charset="0"/>
              </a:rPr>
              <a:t>ượ</a:t>
            </a:r>
            <a:r>
              <a:rPr lang="en-US" sz="2400" dirty="0">
                <a:latin typeface="+mj-lt"/>
                <a:cs typeface="Arial" charset="0"/>
              </a:rPr>
              <a:t>ng * </a:t>
            </a:r>
            <a:r>
              <a:rPr lang="vi-VN" sz="2400" dirty="0">
                <a:latin typeface="+mj-lt"/>
                <a:cs typeface="Arial" charset="0"/>
              </a:rPr>
              <a:t>đơ</a:t>
            </a:r>
            <a:r>
              <a:rPr lang="en-US" sz="2400" dirty="0">
                <a:latin typeface="+mj-lt"/>
                <a:cs typeface="Arial" charset="0"/>
              </a:rPr>
              <a:t>n </a:t>
            </a:r>
            <a:r>
              <a:rPr lang="en-US" sz="2400" dirty="0" err="1">
                <a:latin typeface="+mj-lt"/>
                <a:cs typeface="Arial" charset="0"/>
              </a:rPr>
              <a:t>giá</a:t>
            </a:r>
            <a:endParaRPr lang="en-US" sz="2400" dirty="0">
              <a:latin typeface="+mj-lt"/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400" dirty="0" err="1">
                <a:latin typeface="+mj-lt"/>
                <a:cs typeface="Arial" charset="0"/>
              </a:rPr>
              <a:t>thuế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err="1">
                <a:latin typeface="+mj-lt"/>
                <a:cs typeface="Arial" charset="0"/>
              </a:rPr>
              <a:t>giá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err="1">
                <a:latin typeface="+mj-lt"/>
                <a:cs typeface="Arial" charset="0"/>
              </a:rPr>
              <a:t>trị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err="1">
                <a:latin typeface="+mj-lt"/>
                <a:cs typeface="Arial" charset="0"/>
              </a:rPr>
              <a:t>gia</a:t>
            </a:r>
            <a:r>
              <a:rPr lang="en-US" sz="2400" dirty="0">
                <a:latin typeface="+mj-lt"/>
                <a:cs typeface="Arial" charset="0"/>
              </a:rPr>
              <a:t> t</a:t>
            </a:r>
            <a:r>
              <a:rPr lang="vi-VN" sz="2400" dirty="0">
                <a:latin typeface="+mj-lt"/>
                <a:cs typeface="Arial" charset="0"/>
              </a:rPr>
              <a:t>ă</a:t>
            </a:r>
            <a:r>
              <a:rPr lang="en-US" sz="2400" dirty="0">
                <a:latin typeface="+mj-lt"/>
                <a:cs typeface="Arial" charset="0"/>
              </a:rPr>
              <a:t>ng = 10% </a:t>
            </a:r>
            <a:r>
              <a:rPr lang="en-US" sz="2400" dirty="0" err="1">
                <a:latin typeface="+mj-lt"/>
                <a:cs typeface="Arial" charset="0"/>
              </a:rPr>
              <a:t>tiền</a:t>
            </a:r>
            <a:endParaRPr lang="en-US" sz="2400" dirty="0">
              <a:latin typeface="+mj-lt"/>
              <a:cs typeface="Arial" charset="0"/>
            </a:endParaRPr>
          </a:p>
          <a:p>
            <a:pPr marL="385763" indent="-385763">
              <a:buFont typeface="+mj-lt"/>
              <a:buAutoNum type="arabicPeriod" startAt="4"/>
            </a:pPr>
            <a:r>
              <a:rPr lang="vi-VN" dirty="0">
                <a:latin typeface="+mj-lt"/>
                <a:cs typeface="Arial" charset="0"/>
              </a:rPr>
              <a:t>Cho biết đ</a:t>
            </a:r>
            <a:r>
              <a:rPr lang="en-US" dirty="0" err="1">
                <a:latin typeface="+mj-lt"/>
                <a:cs typeface="Arial" charset="0"/>
              </a:rPr>
              <a:t>iểm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thi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hệ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số</a:t>
            </a:r>
            <a:r>
              <a:rPr lang="en-US" dirty="0">
                <a:latin typeface="+mj-lt"/>
                <a:cs typeface="Arial" charset="0"/>
              </a:rPr>
              <a:t> 3 </a:t>
            </a:r>
            <a:r>
              <a:rPr lang="en-US" dirty="0" err="1">
                <a:latin typeface="+mj-lt"/>
                <a:cs typeface="Arial" charset="0"/>
              </a:rPr>
              <a:t>môn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Toán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Lý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Hóa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một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sinh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viên</a:t>
            </a:r>
            <a:r>
              <a:rPr lang="en-US" dirty="0">
                <a:latin typeface="+mj-lt"/>
                <a:cs typeface="Arial" charset="0"/>
              </a:rPr>
              <a:t>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</a:t>
            </a:r>
            <a:r>
              <a:rPr lang="en-US" dirty="0" err="1">
                <a:latin typeface="+mj-lt"/>
                <a:cs typeface="Arial" charset="0"/>
              </a:rPr>
              <a:t>iểm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trung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bình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sinh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viên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 startAt="4"/>
            </a:pPr>
            <a:r>
              <a:rPr lang="vi-VN" dirty="0">
                <a:latin typeface="+mj-lt"/>
                <a:cs typeface="Arial" charset="0"/>
              </a:rPr>
              <a:t>Cho biết </a:t>
            </a:r>
            <a:r>
              <a:rPr lang="en-US" dirty="0" err="1">
                <a:latin typeface="+mj-lt"/>
                <a:cs typeface="Arial" charset="0"/>
              </a:rPr>
              <a:t>bán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đườ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tròn</a:t>
            </a:r>
            <a:r>
              <a:rPr lang="en-US" dirty="0">
                <a:latin typeface="+mj-lt"/>
                <a:cs typeface="Arial" charset="0"/>
              </a:rPr>
              <a:t>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chu</a:t>
            </a:r>
            <a:r>
              <a:rPr lang="en-US" dirty="0">
                <a:latin typeface="+mj-lt"/>
                <a:cs typeface="Arial" charset="0"/>
              </a:rPr>
              <a:t> vi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diện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tích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hình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tròn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  <a:endParaRPr lang="en-US" dirty="0">
              <a:latin typeface="+mj-lt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endParaRPr lang="en-US" sz="21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tập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97427" y="964907"/>
            <a:ext cx="8749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biết năm sinh của một người 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tuổi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ng</a:t>
            </a:r>
            <a:r>
              <a:rPr lang="vi-VN" sz="2400" dirty="0">
                <a:cs typeface="Arial" charset="0"/>
              </a:rPr>
              <a:t>ườ</a:t>
            </a:r>
            <a:r>
              <a:rPr lang="en-US" sz="2400" dirty="0" err="1">
                <a:cs typeface="Arial" charset="0"/>
              </a:rPr>
              <a:t>i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r>
              <a:rPr lang="en-US" sz="2400" dirty="0">
                <a:cs typeface="Arial" charset="0"/>
              </a:rPr>
              <a:t>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136339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1998;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tuoi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tuoi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2016-namsinh;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8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ài tập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35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197427" y="893619"/>
            <a:ext cx="8749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2 số a, b.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tổng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hiệu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th</a:t>
            </a:r>
            <a:r>
              <a:rPr lang="vi-VN" sz="2400" dirty="0">
                <a:cs typeface="Arial" charset="0"/>
              </a:rPr>
              <a:t>ươ</a:t>
            </a:r>
            <a:r>
              <a:rPr lang="en-US" sz="2400" dirty="0">
                <a:cs typeface="Arial" charset="0"/>
              </a:rPr>
              <a:t>ng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hai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số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endParaRPr lang="en-US" sz="2400" dirty="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714" y="1716468"/>
            <a:ext cx="4572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 3;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tong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hieu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tong = a +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hieu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a -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a *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 /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ài tập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36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286000" y="2528812"/>
            <a:ext cx="4572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500;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Tien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Vat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Tien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Vat = Tien * 0.1;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27" y="843677"/>
            <a:ext cx="8749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buFont typeface="Verdana" pitchFamily="34" charset="0"/>
              <a:buAutoNum type="arabicPeriod"/>
            </a:pPr>
            <a:r>
              <a:rPr lang="vi-VN" sz="2000" dirty="0">
                <a:cs typeface="Arial" charset="0"/>
              </a:rPr>
              <a:t>Cho biết </a:t>
            </a:r>
            <a:r>
              <a:rPr lang="en-US" sz="2000" dirty="0" err="1">
                <a:cs typeface="Arial" charset="0"/>
              </a:rPr>
              <a:t>tên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sản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phẩm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số</a:t>
            </a:r>
            <a:r>
              <a:rPr lang="en-US" sz="2000" dirty="0">
                <a:cs typeface="Arial" charset="0"/>
              </a:rPr>
              <a:t> l</a:t>
            </a:r>
            <a:r>
              <a:rPr lang="vi-VN" sz="2000" dirty="0">
                <a:cs typeface="Arial" charset="0"/>
              </a:rPr>
              <a:t>ượ</a:t>
            </a:r>
            <a:r>
              <a:rPr lang="en-US" sz="2000" dirty="0">
                <a:cs typeface="Arial" charset="0"/>
              </a:rPr>
              <a:t>ng </a:t>
            </a:r>
            <a:r>
              <a:rPr lang="en-US" sz="2000" dirty="0" err="1">
                <a:cs typeface="Arial" charset="0"/>
              </a:rPr>
              <a:t>và</a:t>
            </a:r>
            <a:r>
              <a:rPr lang="en-US" sz="2000" dirty="0">
                <a:cs typeface="Arial" charset="0"/>
              </a:rPr>
              <a:t> </a:t>
            </a:r>
            <a:r>
              <a:rPr lang="vi-VN" sz="2000" dirty="0">
                <a:cs typeface="Arial" charset="0"/>
              </a:rPr>
              <a:t>đơ</a:t>
            </a:r>
            <a:r>
              <a:rPr lang="en-US" sz="2000" dirty="0">
                <a:cs typeface="Arial" charset="0"/>
              </a:rPr>
              <a:t>n </a:t>
            </a:r>
            <a:r>
              <a:rPr lang="en-US" sz="2000" dirty="0" err="1">
                <a:cs typeface="Arial" charset="0"/>
              </a:rPr>
              <a:t>giá</a:t>
            </a:r>
            <a:r>
              <a:rPr lang="en-US" sz="2000" dirty="0">
                <a:cs typeface="Arial" charset="0"/>
              </a:rPr>
              <a:t>. </a:t>
            </a:r>
            <a:r>
              <a:rPr lang="en-US" sz="2000" dirty="0" err="1">
                <a:cs typeface="Arial" charset="0"/>
              </a:rPr>
              <a:t>Tính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tiền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và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thuế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giá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trị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gia</a:t>
            </a:r>
            <a:r>
              <a:rPr lang="en-US" sz="2000" dirty="0">
                <a:cs typeface="Arial" charset="0"/>
              </a:rPr>
              <a:t> t</a:t>
            </a:r>
            <a:r>
              <a:rPr lang="vi-VN" sz="2000" dirty="0">
                <a:cs typeface="Arial" charset="0"/>
              </a:rPr>
              <a:t>ă</a:t>
            </a:r>
            <a:r>
              <a:rPr lang="en-US" sz="2000" dirty="0">
                <a:cs typeface="Arial" charset="0"/>
              </a:rPr>
              <a:t>ng </a:t>
            </a:r>
            <a:r>
              <a:rPr lang="en-US" sz="2000" dirty="0" err="1">
                <a:cs typeface="Arial" charset="0"/>
              </a:rPr>
              <a:t>phải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trả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biết</a:t>
            </a:r>
            <a:r>
              <a:rPr lang="en-US" sz="2000" dirty="0"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000" dirty="0" err="1">
                <a:cs typeface="Arial" charset="0"/>
              </a:rPr>
              <a:t>tiền</a:t>
            </a:r>
            <a:r>
              <a:rPr lang="en-US" sz="2000" dirty="0">
                <a:cs typeface="Arial" charset="0"/>
              </a:rPr>
              <a:t> = </a:t>
            </a:r>
            <a:r>
              <a:rPr lang="en-US" sz="2000" dirty="0" err="1">
                <a:cs typeface="Arial" charset="0"/>
              </a:rPr>
              <a:t>số</a:t>
            </a:r>
            <a:r>
              <a:rPr lang="en-US" sz="2000" dirty="0">
                <a:cs typeface="Arial" charset="0"/>
              </a:rPr>
              <a:t> l</a:t>
            </a:r>
            <a:r>
              <a:rPr lang="vi-VN" sz="2000" dirty="0">
                <a:cs typeface="Arial" charset="0"/>
              </a:rPr>
              <a:t>ượ</a:t>
            </a:r>
            <a:r>
              <a:rPr lang="en-US" sz="2000" dirty="0">
                <a:cs typeface="Arial" charset="0"/>
              </a:rPr>
              <a:t>ng * </a:t>
            </a:r>
            <a:r>
              <a:rPr lang="vi-VN" sz="2000" dirty="0">
                <a:cs typeface="Arial" charset="0"/>
              </a:rPr>
              <a:t>đơ</a:t>
            </a:r>
            <a:r>
              <a:rPr lang="en-US" sz="2000" dirty="0">
                <a:cs typeface="Arial" charset="0"/>
              </a:rPr>
              <a:t>n </a:t>
            </a:r>
            <a:r>
              <a:rPr lang="en-US" sz="2000" dirty="0" err="1">
                <a:cs typeface="Arial" charset="0"/>
              </a:rPr>
              <a:t>giá</a:t>
            </a:r>
            <a:endParaRPr lang="en-US" sz="2000" dirty="0"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000" dirty="0" err="1">
                <a:cs typeface="Arial" charset="0"/>
              </a:rPr>
              <a:t>thuế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giá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trị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gia</a:t>
            </a:r>
            <a:r>
              <a:rPr lang="en-US" sz="2000" dirty="0">
                <a:cs typeface="Arial" charset="0"/>
              </a:rPr>
              <a:t> t</a:t>
            </a:r>
            <a:r>
              <a:rPr lang="vi-VN" sz="2000" dirty="0">
                <a:cs typeface="Arial" charset="0"/>
              </a:rPr>
              <a:t>ă</a:t>
            </a:r>
            <a:r>
              <a:rPr lang="en-US" sz="2000" dirty="0">
                <a:cs typeface="Arial" charset="0"/>
              </a:rPr>
              <a:t>ng = 10% </a:t>
            </a:r>
            <a:r>
              <a:rPr lang="en-US" sz="2000" dirty="0" err="1">
                <a:cs typeface="Arial" charset="0"/>
              </a:rPr>
              <a:t>tiền</a:t>
            </a:r>
            <a:endParaRPr lang="en-US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tập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37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563484" y="2110394"/>
            <a:ext cx="790302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6.5;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2.0;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7.0;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1.0;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7.5;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1.0;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Dtb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Dtb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 / 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300" y="1003380"/>
            <a:ext cx="8311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biết đ</a:t>
            </a:r>
            <a:r>
              <a:rPr lang="en-US" sz="2400" dirty="0" err="1">
                <a:cs typeface="Arial" charset="0"/>
              </a:rPr>
              <a:t>iểm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thi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hệ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số</a:t>
            </a:r>
            <a:r>
              <a:rPr lang="en-US" sz="2400" dirty="0">
                <a:cs typeface="Arial" charset="0"/>
              </a:rPr>
              <a:t> 3 </a:t>
            </a:r>
            <a:r>
              <a:rPr lang="en-US" sz="2400" dirty="0" err="1">
                <a:cs typeface="Arial" charset="0"/>
              </a:rPr>
              <a:t>môn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Toán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Lý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Hóa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một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sinh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viên</a:t>
            </a:r>
            <a:r>
              <a:rPr lang="en-US" sz="2400" dirty="0"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</a:t>
            </a:r>
            <a:r>
              <a:rPr lang="en-US" sz="2400" dirty="0" err="1">
                <a:cs typeface="Arial" charset="0"/>
              </a:rPr>
              <a:t>iểm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trung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bình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sinh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viên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r>
              <a:rPr lang="en-US" sz="2400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1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tập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38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286000" y="2028617"/>
            <a:ext cx="4572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3.14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6.5;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chuvi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dientich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chuvi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2 * PI * 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dientich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PI * r * 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27" y="962492"/>
            <a:ext cx="8456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biết </a:t>
            </a:r>
            <a:r>
              <a:rPr lang="en-US" sz="2400" dirty="0" err="1">
                <a:cs typeface="Arial" charset="0"/>
              </a:rPr>
              <a:t>bán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đườ</a:t>
            </a:r>
            <a:r>
              <a:rPr lang="en-US" sz="2400" dirty="0">
                <a:cs typeface="Arial" charset="0"/>
              </a:rPr>
              <a:t>ng </a:t>
            </a:r>
            <a:r>
              <a:rPr lang="en-US" sz="2400" dirty="0" err="1">
                <a:cs typeface="Arial" charset="0"/>
              </a:rPr>
              <a:t>tròn</a:t>
            </a:r>
            <a:r>
              <a:rPr lang="en-US" sz="2400" dirty="0"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chu</a:t>
            </a:r>
            <a:r>
              <a:rPr lang="en-US" sz="2400" dirty="0">
                <a:cs typeface="Arial" charset="0"/>
              </a:rPr>
              <a:t> vi </a:t>
            </a:r>
            <a:r>
              <a:rPr lang="en-US" sz="2400" dirty="0" err="1">
                <a:cs typeface="Arial" charset="0"/>
              </a:rPr>
              <a:t>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diện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tích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hình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tròn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r>
              <a:rPr lang="en-US" sz="2400" dirty="0">
                <a:cs typeface="Arial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6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86" y="1024975"/>
            <a:ext cx="8146800" cy="49512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1. </a:t>
            </a:r>
            <a:r>
              <a:rPr lang="en-US" dirty="0">
                <a:latin typeface="Arial" charset="0"/>
                <a:cs typeface="Arial" charset="0"/>
              </a:rPr>
              <a:t>Cho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xe</a:t>
            </a:r>
            <a:r>
              <a:rPr lang="en-US" dirty="0">
                <a:latin typeface="Arial" charset="0"/>
                <a:cs typeface="Arial" charset="0"/>
              </a:rPr>
              <a:t> (</a:t>
            </a:r>
            <a:r>
              <a:rPr lang="en-US" dirty="0" err="1">
                <a:latin typeface="Arial" charset="0"/>
                <a:cs typeface="Arial" charset="0"/>
              </a:rPr>
              <a:t>gồm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5 </a:t>
            </a:r>
            <a:r>
              <a:rPr lang="en-US" dirty="0" err="1">
                <a:latin typeface="Arial" charset="0"/>
                <a:cs typeface="Arial" charset="0"/>
              </a:rPr>
              <a:t>chữ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en-US" dirty="0" err="1">
                <a:latin typeface="Arial" charset="0"/>
                <a:cs typeface="Arial" charset="0"/>
              </a:rPr>
              <a:t>của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bạn</a:t>
            </a:r>
            <a:r>
              <a:rPr lang="en-US" dirty="0">
                <a:latin typeface="Arial" charset="0"/>
                <a:cs typeface="Arial" charset="0"/>
              </a:rPr>
              <a:t>. Cho </a:t>
            </a:r>
            <a:r>
              <a:rPr lang="en-US" dirty="0" err="1">
                <a:latin typeface="Arial" charset="0"/>
                <a:cs typeface="Arial" charset="0"/>
              </a:rPr>
              <a:t>biết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xe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của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bạn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vi-VN" dirty="0">
                <a:latin typeface="Arial" charset="0"/>
                <a:cs typeface="Arial" charset="0"/>
              </a:rPr>
              <a:t>đượ</a:t>
            </a:r>
            <a:r>
              <a:rPr lang="en-US" dirty="0">
                <a:latin typeface="Arial" charset="0"/>
                <a:cs typeface="Arial" charset="0"/>
              </a:rPr>
              <a:t>c </a:t>
            </a:r>
            <a:r>
              <a:rPr lang="en-US" dirty="0" err="1">
                <a:latin typeface="Arial" charset="0"/>
                <a:cs typeface="Arial" charset="0"/>
              </a:rPr>
              <a:t>mấy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nút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2. </a:t>
            </a:r>
            <a:r>
              <a:rPr lang="en-US" dirty="0">
                <a:latin typeface="Arial" charset="0"/>
                <a:cs typeface="Arial" charset="0"/>
              </a:rPr>
              <a:t>Cho 1 </a:t>
            </a:r>
            <a:r>
              <a:rPr lang="en-US" dirty="0" err="1">
                <a:latin typeface="Arial" charset="0"/>
                <a:cs typeface="Arial" charset="0"/>
              </a:rPr>
              <a:t>ký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tự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chữ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thường</a:t>
            </a:r>
            <a:r>
              <a:rPr lang="en-US" dirty="0">
                <a:latin typeface="Arial" charset="0"/>
                <a:cs typeface="Arial" charset="0"/>
              </a:rPr>
              <a:t>. In </a:t>
            </a:r>
            <a:r>
              <a:rPr lang="en-US" dirty="0" err="1">
                <a:latin typeface="Arial" charset="0"/>
                <a:cs typeface="Arial" charset="0"/>
              </a:rPr>
              <a:t>ra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ký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tự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chữ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hoa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tương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ứng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3. </a:t>
            </a:r>
            <a:r>
              <a:rPr lang="en-US" dirty="0">
                <a:latin typeface="Arial" charset="0"/>
                <a:cs typeface="Arial" charset="0"/>
              </a:rPr>
              <a:t>Cho 3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nguyên</a:t>
            </a:r>
            <a:r>
              <a:rPr lang="en-US" dirty="0">
                <a:latin typeface="Arial" charset="0"/>
                <a:cs typeface="Arial" charset="0"/>
              </a:rPr>
              <a:t>. Cho </a:t>
            </a:r>
            <a:r>
              <a:rPr lang="en-US" dirty="0" err="1">
                <a:latin typeface="Arial" charset="0"/>
                <a:cs typeface="Arial" charset="0"/>
              </a:rPr>
              <a:t>biết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lớn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nhất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và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nhỏ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nhất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4. </a:t>
            </a:r>
            <a:r>
              <a:rPr lang="en-US" dirty="0">
                <a:latin typeface="Arial" charset="0"/>
                <a:cs typeface="Arial" charset="0"/>
              </a:rPr>
              <a:t>Cho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thực</a:t>
            </a:r>
            <a:r>
              <a:rPr lang="en-US" dirty="0">
                <a:latin typeface="Arial" charset="0"/>
                <a:cs typeface="Arial" charset="0"/>
              </a:rPr>
              <a:t> x. </a:t>
            </a:r>
            <a:r>
              <a:rPr lang="en-US" dirty="0" err="1">
                <a:latin typeface="Arial" charset="0"/>
                <a:cs typeface="Arial" charset="0"/>
              </a:rPr>
              <a:t>Tính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giá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trị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các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biểu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thức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sau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a)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b) 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5. </a:t>
            </a:r>
            <a:r>
              <a:rPr lang="en-US" dirty="0" err="1">
                <a:latin typeface="Arial" charset="0"/>
                <a:cs typeface="Arial" charset="0"/>
              </a:rPr>
              <a:t>Viết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chương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trình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cho</a:t>
            </a:r>
            <a:r>
              <a:rPr lang="en-US" dirty="0">
                <a:latin typeface="Arial" charset="0"/>
                <a:cs typeface="Arial" charset="0"/>
              </a:rPr>
              <a:t> 2 </a:t>
            </a:r>
            <a:r>
              <a:rPr lang="en-US" dirty="0" err="1">
                <a:latin typeface="Arial" charset="0"/>
                <a:cs typeface="Arial" charset="0"/>
              </a:rPr>
              <a:t>giờ</a:t>
            </a:r>
            <a:r>
              <a:rPr lang="en-US" dirty="0">
                <a:latin typeface="Arial" charset="0"/>
                <a:cs typeface="Arial" charset="0"/>
              </a:rPr>
              <a:t> (</a:t>
            </a:r>
            <a:r>
              <a:rPr lang="en-US" dirty="0" err="1">
                <a:latin typeface="Arial" charset="0"/>
                <a:cs typeface="Arial" charset="0"/>
              </a:rPr>
              <a:t>giờ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phút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giây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en-US" dirty="0" err="1">
                <a:latin typeface="Arial" charset="0"/>
                <a:cs typeface="Arial" charset="0"/>
              </a:rPr>
              <a:t>và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thực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hiện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cộng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trừ</a:t>
            </a:r>
            <a:r>
              <a:rPr lang="en-US" dirty="0">
                <a:latin typeface="Arial" charset="0"/>
                <a:cs typeface="Arial" charset="0"/>
              </a:rPr>
              <a:t> 2 </a:t>
            </a:r>
            <a:r>
              <a:rPr lang="en-US" dirty="0" err="1">
                <a:latin typeface="Arial" charset="0"/>
                <a:cs typeface="Arial" charset="0"/>
              </a:rPr>
              <a:t>giờ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này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4308"/>
              </p:ext>
            </p:extLst>
          </p:nvPr>
        </p:nvGraphicFramePr>
        <p:xfrm>
          <a:off x="2261976" y="3331029"/>
          <a:ext cx="3241175" cy="65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3" imgW="1650960" imgH="253800" progId="Equation.DSMT4">
                  <p:embed/>
                </p:oleObj>
              </mc:Choice>
              <mc:Fallback>
                <p:oleObj name="Equation" r:id="rId3" imgW="1650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1976" y="3331029"/>
                        <a:ext cx="3241175" cy="658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32013"/>
              </p:ext>
            </p:extLst>
          </p:nvPr>
        </p:nvGraphicFramePr>
        <p:xfrm>
          <a:off x="2563808" y="3991313"/>
          <a:ext cx="2008192" cy="99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5" imgW="1498320" imgH="672840" progId="Equation.DSMT4">
                  <p:embed/>
                </p:oleObj>
              </mc:Choice>
              <mc:Fallback>
                <p:oleObj name="Equation" r:id="rId5" imgW="14983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3808" y="3991313"/>
                        <a:ext cx="2008192" cy="991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3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vựng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</a:rPr>
              <a:t>Ký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tự</a:t>
            </a:r>
            <a:endParaRPr lang="en-US" sz="2800">
              <a:latin typeface="+mj-lt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Dấu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chấm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phẩy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endParaRPr lang="vi-VN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51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tự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fr-FR" sz="2400" b="1" err="1"/>
              <a:t>Bộ</a:t>
            </a:r>
            <a:r>
              <a:rPr lang="fr-FR" sz="2400" b="1"/>
              <a:t> </a:t>
            </a:r>
            <a:r>
              <a:rPr lang="fr-FR" sz="2400" b="1" err="1"/>
              <a:t>chữ</a:t>
            </a:r>
            <a:r>
              <a:rPr lang="fr-FR" sz="2400" b="1"/>
              <a:t> </a:t>
            </a:r>
            <a:r>
              <a:rPr lang="fr-FR" sz="2400" b="1" err="1"/>
              <a:t>cái</a:t>
            </a:r>
            <a:r>
              <a:rPr lang="fr-FR" sz="2400" b="1"/>
              <a:t> 26 </a:t>
            </a:r>
            <a:r>
              <a:rPr lang="fr-FR" sz="2400" b="1" err="1"/>
              <a:t>ký</a:t>
            </a:r>
            <a:r>
              <a:rPr lang="fr-FR" sz="2400" b="1"/>
              <a:t> </a:t>
            </a:r>
            <a:r>
              <a:rPr lang="fr-FR" sz="2400" b="1" err="1"/>
              <a:t>tự</a:t>
            </a:r>
            <a:r>
              <a:rPr lang="fr-FR" sz="2400" b="1"/>
              <a:t> Latin</a:t>
            </a:r>
            <a:r>
              <a:rPr lang="fr-FR" sz="2400"/>
              <a:t/>
            </a:r>
            <a:br>
              <a:rPr lang="fr-FR" sz="2400"/>
            </a:br>
            <a:r>
              <a:rPr lang="fr-FR" sz="2400">
                <a:solidFill>
                  <a:srgbClr val="FF0000"/>
                </a:solidFill>
              </a:rPr>
              <a:t>A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B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C</a:t>
            </a:r>
            <a:r>
              <a:rPr lang="fr-FR" sz="2400"/>
              <a:t>, …, </a:t>
            </a:r>
            <a:r>
              <a:rPr lang="fr-FR" sz="2400">
                <a:solidFill>
                  <a:srgbClr val="FF0000"/>
                </a:solidFill>
              </a:rPr>
              <a:t>Z</a:t>
            </a:r>
            <a:r>
              <a:rPr lang="fr-FR" sz="2400"/>
              <a:t/>
            </a:r>
            <a:br>
              <a:rPr lang="fr-FR" sz="2400"/>
            </a:br>
            <a:r>
              <a:rPr lang="fr-FR" sz="2400">
                <a:solidFill>
                  <a:srgbClr val="FF0000"/>
                </a:solidFill>
              </a:rPr>
              <a:t>a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b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c</a:t>
            </a:r>
            <a:r>
              <a:rPr lang="fr-FR" sz="2400"/>
              <a:t>, …, </a:t>
            </a:r>
            <a:r>
              <a:rPr lang="fr-FR" sz="2400">
                <a:solidFill>
                  <a:srgbClr val="FF0000"/>
                </a:solidFill>
              </a:rPr>
              <a:t>z</a:t>
            </a:r>
          </a:p>
          <a:p>
            <a:pPr marL="0" lvl="1" indent="0">
              <a:buNone/>
              <a:defRPr/>
            </a:pPr>
            <a:endParaRPr lang="en-US" sz="2400">
              <a:solidFill>
                <a:srgbClr val="FF0000"/>
              </a:solidFill>
            </a:endParaRPr>
          </a:p>
          <a:p>
            <a:pPr marL="0" lvl="1" indent="0">
              <a:buNone/>
              <a:defRPr/>
            </a:pPr>
            <a:r>
              <a:rPr lang="fr-FR" sz="2400" b="1" err="1"/>
              <a:t>Bộ</a:t>
            </a:r>
            <a:r>
              <a:rPr lang="fr-FR" sz="2400" b="1"/>
              <a:t> </a:t>
            </a:r>
            <a:r>
              <a:rPr lang="fr-FR" sz="2400" b="1" err="1"/>
              <a:t>chữ</a:t>
            </a:r>
            <a:r>
              <a:rPr lang="fr-FR" sz="2400" b="1"/>
              <a:t> </a:t>
            </a:r>
            <a:r>
              <a:rPr lang="fr-FR" sz="2400" b="1" err="1"/>
              <a:t>số</a:t>
            </a:r>
            <a:r>
              <a:rPr lang="fr-FR" sz="2400" b="1"/>
              <a:t> </a:t>
            </a:r>
            <a:r>
              <a:rPr lang="fr-FR" sz="2400" b="1" err="1"/>
              <a:t>thập</a:t>
            </a:r>
            <a:r>
              <a:rPr lang="fr-FR" sz="2400" b="1"/>
              <a:t> </a:t>
            </a:r>
            <a:r>
              <a:rPr lang="fr-FR" sz="2400" b="1" err="1"/>
              <a:t>phân</a:t>
            </a:r>
            <a:r>
              <a:rPr lang="fr-FR" sz="2400"/>
              <a:t/>
            </a:r>
            <a:br>
              <a:rPr lang="fr-FR" sz="2400"/>
            </a:br>
            <a:r>
              <a:rPr lang="fr-FR" sz="2400">
                <a:solidFill>
                  <a:srgbClr val="FF0000"/>
                </a:solidFill>
              </a:rPr>
              <a:t>0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1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2</a:t>
            </a:r>
            <a:r>
              <a:rPr lang="fr-FR" sz="2400"/>
              <a:t>, …, </a:t>
            </a:r>
            <a:r>
              <a:rPr lang="fr-FR" sz="2400">
                <a:solidFill>
                  <a:srgbClr val="FF0000"/>
                </a:solidFill>
              </a:rPr>
              <a:t>9</a:t>
            </a:r>
          </a:p>
          <a:p>
            <a:pPr marL="0" lvl="1" indent="0">
              <a:buNone/>
              <a:defRPr/>
            </a:pPr>
            <a:endParaRPr lang="en-US" sz="2400">
              <a:solidFill>
                <a:srgbClr val="FF0000"/>
              </a:solidFill>
            </a:endParaRPr>
          </a:p>
          <a:p>
            <a:pPr marL="0" lvl="1" indent="0">
              <a:buNone/>
              <a:defRPr/>
            </a:pPr>
            <a:r>
              <a:rPr lang="fr-FR" sz="2400" b="1" err="1"/>
              <a:t>Các</a:t>
            </a:r>
            <a:r>
              <a:rPr lang="fr-FR" sz="2400" b="1"/>
              <a:t> </a:t>
            </a:r>
            <a:r>
              <a:rPr lang="fr-FR" sz="2400" b="1" err="1"/>
              <a:t>ký</a:t>
            </a:r>
            <a:r>
              <a:rPr lang="fr-FR" sz="2400" b="1"/>
              <a:t> </a:t>
            </a:r>
            <a:r>
              <a:rPr lang="fr-FR" sz="2400" b="1" err="1"/>
              <a:t>hiệu</a:t>
            </a:r>
            <a:r>
              <a:rPr lang="fr-FR" sz="2400" b="1"/>
              <a:t> </a:t>
            </a:r>
            <a:r>
              <a:rPr lang="fr-FR" sz="2400" b="1" err="1"/>
              <a:t>toán</a:t>
            </a:r>
            <a:r>
              <a:rPr lang="fr-FR" sz="2400" b="1"/>
              <a:t> </a:t>
            </a:r>
            <a:r>
              <a:rPr lang="fr-FR" sz="2400" b="1" err="1"/>
              <a:t>học</a:t>
            </a:r>
            <a:endParaRPr lang="fr-FR" sz="2400" b="1"/>
          </a:p>
          <a:p>
            <a:pPr marL="0" lvl="1" indent="0">
              <a:buNone/>
              <a:defRPr/>
            </a:pPr>
            <a:r>
              <a:rPr lang="fr-FR" sz="2400">
                <a:solidFill>
                  <a:srgbClr val="FF0000"/>
                </a:solidFill>
              </a:rPr>
              <a:t>+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–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*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/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=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&lt;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&gt;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(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)</a:t>
            </a:r>
          </a:p>
          <a:p>
            <a:pPr marL="0" lvl="1" indent="0">
              <a:buNone/>
              <a:defRPr/>
            </a:pPr>
            <a:endParaRPr lang="en-US" sz="2400">
              <a:solidFill>
                <a:srgbClr val="FF0000"/>
              </a:solidFill>
            </a:endParaRPr>
          </a:p>
          <a:p>
            <a:pPr marL="0" lvl="1" indent="0">
              <a:buNone/>
              <a:defRPr/>
            </a:pPr>
            <a:r>
              <a:rPr lang="fr-FR" sz="2400" b="1" err="1"/>
              <a:t>Các</a:t>
            </a:r>
            <a:r>
              <a:rPr lang="fr-FR" sz="2400" b="1"/>
              <a:t> </a:t>
            </a:r>
            <a:r>
              <a:rPr lang="fr-FR" sz="2400" b="1" err="1"/>
              <a:t>ký</a:t>
            </a:r>
            <a:r>
              <a:rPr lang="fr-FR" sz="2400" b="1"/>
              <a:t> </a:t>
            </a:r>
            <a:r>
              <a:rPr lang="fr-FR" sz="2400" b="1" err="1"/>
              <a:t>tự</a:t>
            </a:r>
            <a:r>
              <a:rPr lang="fr-FR" sz="2400" b="1"/>
              <a:t> </a:t>
            </a:r>
            <a:r>
              <a:rPr lang="fr-FR" sz="2400" b="1" err="1"/>
              <a:t>đặc</a:t>
            </a:r>
            <a:r>
              <a:rPr lang="fr-FR" sz="2400" b="1"/>
              <a:t> </a:t>
            </a:r>
            <a:r>
              <a:rPr lang="fr-FR" sz="2400" b="1" err="1"/>
              <a:t>biệt</a:t>
            </a:r>
            <a:r>
              <a:rPr lang="fr-FR" sz="2400" b="1"/>
              <a:t> </a:t>
            </a:r>
          </a:p>
          <a:p>
            <a:pPr marL="0" lvl="1" indent="0">
              <a:buNone/>
              <a:defRPr/>
            </a:pPr>
            <a:r>
              <a:rPr lang="fr-FR" sz="2400">
                <a:solidFill>
                  <a:srgbClr val="FF0000"/>
                </a:solidFill>
              </a:rPr>
              <a:t>.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,</a:t>
            </a:r>
            <a:r>
              <a:rPr lang="fr-FR" sz="2400"/>
              <a:t> </a:t>
            </a:r>
            <a:r>
              <a:rPr lang="fr-FR" sz="2400">
                <a:solidFill>
                  <a:srgbClr val="FF0000"/>
                </a:solidFill>
              </a:rPr>
              <a:t>:</a:t>
            </a:r>
            <a:r>
              <a:rPr lang="fr-FR" sz="2400"/>
              <a:t> </a:t>
            </a:r>
            <a:r>
              <a:rPr lang="fr-FR" sz="2400">
                <a:solidFill>
                  <a:srgbClr val="FF0000"/>
                </a:solidFill>
              </a:rPr>
              <a:t>;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[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]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%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\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#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$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‘’_ </a:t>
            </a:r>
            <a:r>
              <a:rPr lang="fr-FR" sz="2400" err="1">
                <a:solidFill>
                  <a:srgbClr val="FF0000"/>
                </a:solidFill>
              </a:rPr>
              <a:t>và</a:t>
            </a:r>
            <a:r>
              <a:rPr lang="fr-FR" sz="2400">
                <a:solidFill>
                  <a:srgbClr val="FF0000"/>
                </a:solidFill>
              </a:rPr>
              <a:t> </a:t>
            </a:r>
            <a:r>
              <a:rPr lang="fr-FR" sz="2400" err="1">
                <a:solidFill>
                  <a:srgbClr val="FF0000"/>
                </a:solidFill>
              </a:rPr>
              <a:t>khoảng</a:t>
            </a:r>
            <a:r>
              <a:rPr lang="fr-FR" sz="2400">
                <a:solidFill>
                  <a:srgbClr val="FF0000"/>
                </a:solidFill>
              </a:rPr>
              <a:t> </a:t>
            </a:r>
            <a:r>
              <a:rPr lang="fr-FR" sz="2400" err="1">
                <a:solidFill>
                  <a:srgbClr val="FF0000"/>
                </a:solidFill>
              </a:rPr>
              <a:t>trắng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5755970" y="2204357"/>
            <a:ext cx="2950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Lưu</a:t>
            </a:r>
            <a:r>
              <a:rPr lang="en-US" sz="2400" b="1"/>
              <a:t> ý: </a:t>
            </a:r>
            <a:br>
              <a:rPr lang="en-US" sz="2400" b="1"/>
            </a:b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viết</a:t>
            </a:r>
            <a:r>
              <a:rPr lang="en-US" sz="2400"/>
              <a:t> </a:t>
            </a:r>
            <a:r>
              <a:rPr lang="en-US" sz="2400" err="1"/>
              <a:t>chương</a:t>
            </a:r>
            <a:r>
              <a:rPr lang="en-US" sz="2400"/>
              <a:t> </a:t>
            </a:r>
            <a:r>
              <a:rPr lang="en-US" sz="2400" err="1"/>
              <a:t>trình</a:t>
            </a:r>
            <a:r>
              <a:rPr lang="en-US" sz="2400"/>
              <a:t> C++ </a:t>
            </a:r>
            <a:r>
              <a:rPr lang="en-US" sz="2400" err="1"/>
              <a:t>chỉ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ký</a:t>
            </a:r>
            <a:r>
              <a:rPr lang="en-US" sz="2400"/>
              <a:t> </a:t>
            </a:r>
            <a:r>
              <a:rPr lang="en-US" sz="2400" err="1"/>
              <a:t>tự</a:t>
            </a:r>
            <a:r>
              <a:rPr lang="en-US" sz="2400"/>
              <a:t> </a:t>
            </a:r>
            <a:r>
              <a:rPr lang="en-US" sz="2400" err="1"/>
              <a:t>này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572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khóa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1" indent="-342900">
              <a:buSzPct val="100000"/>
              <a:buFont typeface="Tahoma" panose="020B0604030504040204" pitchFamily="34" charset="0"/>
              <a:buChar char="-"/>
              <a:defRPr/>
            </a:pPr>
            <a:r>
              <a:rPr lang="en-US" sz="2400" err="1">
                <a:solidFill>
                  <a:srgbClr val="FF0000"/>
                </a:solidFill>
                <a:latin typeface="+mj-lt"/>
              </a:rPr>
              <a:t>Không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thể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sử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dụng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từ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khóa</a:t>
            </a:r>
            <a:r>
              <a:rPr lang="en-US" sz="2400">
                <a:latin typeface="+mj-lt"/>
              </a:rPr>
              <a:t> </a:t>
            </a:r>
            <a:r>
              <a:rPr lang="vi-VN" sz="2400">
                <a:latin typeface="+mj-lt"/>
              </a:rPr>
              <a:t>để</a:t>
            </a:r>
            <a:r>
              <a:rPr lang="en-US" sz="2400">
                <a:latin typeface="+mj-lt"/>
              </a:rPr>
              <a:t> </a:t>
            </a:r>
            <a:r>
              <a:rPr lang="vi-VN" sz="2400">
                <a:latin typeface="+mj-lt"/>
              </a:rPr>
              <a:t>đặ</a:t>
            </a:r>
            <a:r>
              <a:rPr lang="en-US" sz="2400">
                <a:latin typeface="+mj-lt"/>
              </a:rPr>
              <a:t>t </a:t>
            </a:r>
            <a:r>
              <a:rPr lang="en-US" sz="2400" err="1">
                <a:latin typeface="+mj-lt"/>
              </a:rPr>
              <a:t>tên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cho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biến</a:t>
            </a:r>
            <a:r>
              <a:rPr lang="en-US" sz="2400">
                <a:latin typeface="+mj-lt"/>
              </a:rPr>
              <a:t>, </a:t>
            </a:r>
            <a:r>
              <a:rPr lang="en-US" sz="2400" err="1">
                <a:latin typeface="+mj-lt"/>
              </a:rPr>
              <a:t>hàm</a:t>
            </a:r>
            <a:r>
              <a:rPr lang="en-US" sz="2400">
                <a:latin typeface="+mj-lt"/>
              </a:rPr>
              <a:t>, </a:t>
            </a:r>
            <a:r>
              <a:rPr lang="en-US" sz="2400" err="1">
                <a:latin typeface="+mj-lt"/>
              </a:rPr>
              <a:t>tên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</a:t>
            </a:r>
            <a:r>
              <a:rPr lang="vi-VN" sz="2400">
                <a:latin typeface="+mj-lt"/>
              </a:rPr>
              <a:t>ươ</a:t>
            </a:r>
            <a:r>
              <a:rPr lang="en-US" sz="2400">
                <a:latin typeface="+mj-lt"/>
              </a:rPr>
              <a:t>ng </a:t>
            </a:r>
            <a:r>
              <a:rPr lang="en-US" sz="2400" err="1">
                <a:latin typeface="+mj-lt"/>
              </a:rPr>
              <a:t>trình</a:t>
            </a:r>
            <a:r>
              <a:rPr lang="en-US" sz="2400">
                <a:latin typeface="+mj-lt"/>
              </a:rPr>
              <a:t> con.</a:t>
            </a:r>
          </a:p>
          <a:p>
            <a:pPr marL="342900" lvl="1" indent="-342900">
              <a:buSzPct val="100000"/>
              <a:buFont typeface="Tahoma" panose="020B0604030504040204" pitchFamily="34" charset="0"/>
              <a:buChar char="-"/>
              <a:defRPr/>
            </a:pPr>
            <a:r>
              <a:rPr lang="en-US" sz="2400" err="1">
                <a:latin typeface="+mj-lt"/>
              </a:rPr>
              <a:t>Viết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bằng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chữ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thường</a:t>
            </a:r>
            <a:endParaRPr lang="en-US" sz="2400">
              <a:latin typeface="+mj-lt"/>
            </a:endParaRPr>
          </a:p>
          <a:p>
            <a:pPr marL="0" lvl="1" indent="0">
              <a:buNone/>
              <a:defRPr/>
            </a:pPr>
            <a:endParaRPr lang="en-US" sz="2400">
              <a:latin typeface="+mj-lt"/>
            </a:endParaRPr>
          </a:p>
          <a:p>
            <a:pPr marL="0" lvl="1" indent="0">
              <a:buNone/>
              <a:defRPr/>
            </a:pPr>
            <a:r>
              <a:rPr lang="en-US" sz="2400" b="1" err="1"/>
              <a:t>Một</a:t>
            </a:r>
            <a:r>
              <a:rPr lang="en-US" sz="2400" b="1"/>
              <a:t> </a:t>
            </a:r>
            <a:r>
              <a:rPr lang="en-US" sz="2400" b="1" err="1"/>
              <a:t>số</a:t>
            </a:r>
            <a:r>
              <a:rPr lang="en-US" sz="2400" b="1"/>
              <a:t> </a:t>
            </a:r>
            <a:r>
              <a:rPr lang="en-US" sz="2400" b="1" err="1"/>
              <a:t>từ</a:t>
            </a:r>
            <a:r>
              <a:rPr lang="en-US" sz="2400" b="1"/>
              <a:t> </a:t>
            </a:r>
            <a:r>
              <a:rPr lang="en-US" sz="2400" b="1" err="1"/>
              <a:t>khóa</a:t>
            </a:r>
            <a:r>
              <a:rPr lang="en-US" sz="2400" b="1"/>
              <a:t> </a:t>
            </a:r>
            <a:r>
              <a:rPr lang="en-US" sz="2400" b="1" err="1"/>
              <a:t>thông</a:t>
            </a:r>
            <a:r>
              <a:rPr lang="en-US" sz="2400" b="1"/>
              <a:t> </a:t>
            </a:r>
            <a:r>
              <a:rPr lang="en-US" sz="2400" b="1" err="1"/>
              <a:t>dụng</a:t>
            </a:r>
            <a:r>
              <a:rPr lang="en-US" sz="2400" b="1"/>
              <a:t>: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enum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signed,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typedef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unsigned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char, double, float,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long, short, void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case, default, else, if, switch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do, for, while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break, continue,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95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</a:t>
            </a:r>
            <a:r>
              <a:rPr lang="en-US" err="1"/>
              <a:t>Tên</a:t>
            </a:r>
            <a:r>
              <a:rPr lang="en-US"/>
              <a:t>/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(Identifier)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Autofit/>
          </a:bodyPr>
          <a:lstStyle/>
          <a:p>
            <a:pPr marL="342900" lvl="1" indent="-342900" algn="just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Một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dãy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tự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dùng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chỉ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+mj-lt"/>
              </a:rPr>
              <a:t>tên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hằng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biến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kiểu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hàm</a:t>
            </a:r>
            <a:endParaRPr lang="fr-FR" sz="2400" dirty="0">
              <a:solidFill>
                <a:schemeClr val="tx2"/>
              </a:solidFill>
              <a:latin typeface="+mj-lt"/>
            </a:endParaRPr>
          </a:p>
          <a:p>
            <a:pPr marL="342900" lvl="1" indent="-342900" algn="just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tạo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thành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chữ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cái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chữ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dấu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gạch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nối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_</a:t>
            </a:r>
          </a:p>
          <a:p>
            <a:pPr marL="342900" lvl="1" indent="-342900" algn="just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>
                <a:solidFill>
                  <a:schemeClr val="tx2"/>
                </a:solidFill>
                <a:latin typeface="+mj-lt"/>
              </a:rPr>
              <a:t>Qui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ước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đặt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tên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rgbClr val="FF0000"/>
                </a:solidFill>
                <a:latin typeface="+mj-lt"/>
              </a:rPr>
              <a:t>Không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trùng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khóa</a:t>
            </a:r>
            <a:endParaRPr lang="fr-FR" dirty="0">
              <a:solidFill>
                <a:schemeClr val="tx2"/>
              </a:solidFill>
              <a:latin typeface="+mj-lt"/>
            </a:endParaRP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tự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đầu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tiên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là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chữ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cái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hoặc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_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  <a:latin typeface="+mj-lt"/>
              </a:rPr>
              <a:t>Tối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đa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255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tự</a:t>
            </a:r>
            <a:endParaRPr lang="fr-FR" dirty="0">
              <a:solidFill>
                <a:schemeClr val="tx2"/>
              </a:solidFill>
              <a:latin typeface="+mj-lt"/>
            </a:endParaRP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  <a:latin typeface="+mj-lt"/>
              </a:rPr>
              <a:t>Không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khoảng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trắng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ở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giữa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tự</a:t>
            </a:r>
            <a:endParaRPr lang="fr-FR" dirty="0">
              <a:solidFill>
                <a:schemeClr val="tx2"/>
              </a:solidFill>
              <a:latin typeface="+mj-lt"/>
            </a:endParaRPr>
          </a:p>
          <a:p>
            <a:pPr marL="582930" lvl="2" indent="-342900">
              <a:buSzPct val="100000"/>
              <a:defRPr/>
            </a:pPr>
            <a:r>
              <a:rPr lang="fr-FR" dirty="0" err="1">
                <a:latin typeface="+mj-lt"/>
              </a:rPr>
              <a:t>Phân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biệt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chữ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hoa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chữ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thường</a:t>
            </a:r>
            <a:endParaRPr lang="fr-FR" dirty="0">
              <a:solidFill>
                <a:srgbClr val="FF0000"/>
              </a:solidFill>
              <a:latin typeface="+mj-lt"/>
            </a:endParaRPr>
          </a:p>
          <a:p>
            <a:pPr marL="342900" lvl="1" indent="-342900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 err="1">
                <a:solidFill>
                  <a:schemeClr val="tx2"/>
                </a:solidFill>
              </a:rPr>
              <a:t>Một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số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ví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dụ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sai</a:t>
            </a:r>
            <a:r>
              <a:rPr lang="fr-FR" sz="2400" dirty="0">
                <a:solidFill>
                  <a:schemeClr val="tx2"/>
                </a:solidFill>
              </a:rPr>
              <a:t> khi </a:t>
            </a:r>
            <a:r>
              <a:rPr lang="fr-FR" sz="2400" dirty="0" err="1">
                <a:solidFill>
                  <a:schemeClr val="tx2"/>
                </a:solidFill>
              </a:rPr>
              <a:t>đặt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tên</a:t>
            </a:r>
            <a:r>
              <a:rPr lang="fr-FR" sz="2400" dirty="0">
                <a:solidFill>
                  <a:schemeClr val="tx2"/>
                </a:solidFill>
              </a:rPr>
              <a:t>:</a:t>
            </a:r>
            <a:endParaRPr lang="fr-FR" sz="2400" dirty="0"/>
          </a:p>
          <a:p>
            <a:pPr lvl="1" algn="just">
              <a:buFont typeface="Calibri" pitchFamily="34" charset="0"/>
              <a:buChar char="─"/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424542" y="4440313"/>
            <a:ext cx="1420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2" indent="-342900">
              <a:buSzPct val="100000"/>
              <a:defRPr/>
            </a:pPr>
            <a:r>
              <a:rPr lang="fr-FR" sz="2400"/>
              <a:t>1abc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@mail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X-1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f(x)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9042" y="4452259"/>
            <a:ext cx="1420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2" indent="-342900">
              <a:buSzPct val="100000"/>
              <a:defRPr/>
            </a:pPr>
            <a:r>
              <a:rPr lang="fr-FR" sz="2400"/>
              <a:t>default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case</a:t>
            </a:r>
          </a:p>
          <a:p>
            <a:pPr marL="582930" lvl="2" indent="-342900">
              <a:buSzPct val="100000"/>
              <a:defRPr/>
            </a:pPr>
            <a:r>
              <a:rPr lang="fr-FR" sz="2400" err="1"/>
              <a:t>x&amp;y</a:t>
            </a:r>
            <a:endParaRPr lang="fr-FR" sz="2400"/>
          </a:p>
          <a:p>
            <a:pPr marL="582930" lvl="2" indent="-342900">
              <a:buSzPct val="100000"/>
              <a:defRPr/>
            </a:pPr>
            <a:r>
              <a:rPr lang="fr-FR" sz="2400"/>
              <a:t>ho-</a:t>
            </a:r>
            <a:r>
              <a:rPr lang="fr-FR" sz="2400" err="1"/>
              <a:t>ten</a:t>
            </a:r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4353542" y="4440313"/>
            <a:ext cx="2161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2" indent="-342900">
              <a:buSzPct val="100000"/>
              <a:defRPr/>
            </a:pPr>
            <a:r>
              <a:rPr lang="fr-FR" sz="240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6424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vựng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Autofit/>
          </a:bodyPr>
          <a:lstStyle/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2.4. </a:t>
            </a:r>
            <a:r>
              <a:rPr lang="en-US" sz="2400" b="1" err="1">
                <a:latin typeface="+mj-lt"/>
              </a:rPr>
              <a:t>Hằng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ký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tự</a:t>
            </a:r>
            <a:r>
              <a:rPr lang="en-US" sz="2400" b="1">
                <a:latin typeface="+mj-lt"/>
              </a:rPr>
              <a:t>: </a:t>
            </a:r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	</a:t>
            </a:r>
            <a:r>
              <a:rPr lang="en-US" sz="2400"/>
              <a:t>‘</a:t>
            </a:r>
            <a:r>
              <a:rPr lang="en-US" sz="2400">
                <a:latin typeface="+mj-lt"/>
              </a:rPr>
              <a:t>A</a:t>
            </a:r>
            <a:r>
              <a:rPr lang="en-US" sz="2400"/>
              <a:t>’</a:t>
            </a:r>
            <a:r>
              <a:rPr lang="en-US" sz="2400">
                <a:latin typeface="+mj-lt"/>
              </a:rPr>
              <a:t>, ‘</a:t>
            </a:r>
            <a:r>
              <a:rPr lang="en-US" sz="2400"/>
              <a:t>a’</a:t>
            </a:r>
          </a:p>
          <a:p>
            <a:pPr marL="0" lvl="1" indent="0" algn="just">
              <a:buNone/>
              <a:defRPr/>
            </a:pPr>
            <a:endParaRPr lang="en-US" sz="2400" b="1"/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2.5. </a:t>
            </a:r>
            <a:r>
              <a:rPr lang="en-US" sz="2400" b="1" err="1">
                <a:latin typeface="+mj-lt"/>
              </a:rPr>
              <a:t>Hằng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chuỗi</a:t>
            </a:r>
            <a:r>
              <a:rPr lang="en-US" sz="2400" b="1">
                <a:latin typeface="+mj-lt"/>
              </a:rPr>
              <a:t>: </a:t>
            </a:r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	</a:t>
            </a:r>
            <a:r>
              <a:rPr lang="en-US" sz="2400">
                <a:latin typeface="+mj-lt"/>
              </a:rPr>
              <a:t>“Xin Chao”</a:t>
            </a:r>
          </a:p>
          <a:p>
            <a:pPr marL="0" lvl="1" indent="0" algn="just">
              <a:buNone/>
              <a:defRPr/>
            </a:pPr>
            <a:endParaRPr lang="en-US" sz="2400"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2.6. </a:t>
            </a:r>
            <a:r>
              <a:rPr lang="en-US" sz="2400" b="1" err="1">
                <a:latin typeface="+mj-lt"/>
              </a:rPr>
              <a:t>Dấu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chấm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phẩy</a:t>
            </a:r>
            <a:r>
              <a:rPr lang="en-US" sz="2400" b="1">
                <a:latin typeface="+mj-lt"/>
              </a:rPr>
              <a:t>:</a:t>
            </a:r>
          </a:p>
          <a:p>
            <a:pPr marL="1177290" lvl="4" indent="-457200" algn="just">
              <a:defRPr/>
            </a:pPr>
            <a:r>
              <a:rPr lang="en-US" sz="2400" err="1">
                <a:latin typeface="+mj-lt"/>
              </a:rPr>
              <a:t>Dùng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để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phân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cách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các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câu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lệnh</a:t>
            </a:r>
            <a:endParaRPr lang="en-US" sz="2400">
              <a:latin typeface="+mj-lt"/>
            </a:endParaRPr>
          </a:p>
          <a:p>
            <a:pPr marL="1177290" lvl="4" indent="-457200" algn="just">
              <a:defRPr/>
            </a:pPr>
            <a:r>
              <a:rPr lang="en-US" sz="2400" err="1">
                <a:latin typeface="+mj-lt"/>
              </a:rPr>
              <a:t>Các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câu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lệnh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có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thể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viết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trên</a:t>
            </a:r>
            <a:r>
              <a:rPr lang="en-US" sz="2400">
                <a:latin typeface="+mj-lt"/>
              </a:rPr>
              <a:t> 1 </a:t>
            </a:r>
            <a:r>
              <a:rPr lang="en-US" sz="2400" err="1">
                <a:latin typeface="+mj-lt"/>
              </a:rPr>
              <a:t>dòng</a:t>
            </a:r>
            <a:r>
              <a:rPr lang="en-US" sz="2400">
                <a:latin typeface="+mj-lt"/>
              </a:rPr>
              <a:t>, </a:t>
            </a:r>
            <a:r>
              <a:rPr lang="en-US" sz="2400" err="1">
                <a:latin typeface="+mj-lt"/>
              </a:rPr>
              <a:t>tuy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nhiên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luôn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được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phân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cách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bằng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dấu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chấm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phẩy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solidFill>
                  <a:srgbClr val="FF0000"/>
                </a:solidFill>
                <a:latin typeface="+mj-lt"/>
              </a:rPr>
              <a:t>;</a:t>
            </a:r>
            <a:endParaRPr lang="en-US" sz="2800">
              <a:solidFill>
                <a:srgbClr val="FF0000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472294" y="5151197"/>
            <a:ext cx="34772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cout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"Xin 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chao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18016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2.7.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chú</a:t>
            </a:r>
            <a:r>
              <a:rPr lang="en-US"/>
              <a:t> </a:t>
            </a:r>
            <a:r>
              <a:rPr lang="en-US" err="1"/>
              <a:t>thích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Autofit/>
          </a:bodyPr>
          <a:lstStyle/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Dùng để mô tả hoặc ghi chú trong source code</a:t>
            </a: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Giúp dễ dàng đọc code sau này</a:t>
            </a: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Có 2 cách để viết chú thích trong C++</a:t>
            </a:r>
          </a:p>
          <a:p>
            <a:pPr marL="0" lvl="1" indent="0" algn="just">
              <a:buNone/>
              <a:defRPr/>
            </a:pPr>
            <a:r>
              <a:rPr lang="vi-VN" sz="2400" b="1" dirty="0">
                <a:solidFill>
                  <a:schemeClr val="tx2"/>
                </a:solidFill>
                <a:latin typeface="+mj-lt"/>
              </a:rPr>
              <a:t>	Cách 1: 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Viết chú thích trong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/*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chú thích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*/</a:t>
            </a:r>
          </a:p>
          <a:p>
            <a:pPr marL="0" lvl="1" indent="0" algn="just">
              <a:buNone/>
              <a:defRPr/>
            </a:pPr>
            <a:endParaRPr lang="vi-VN" sz="2400" dirty="0">
              <a:solidFill>
                <a:srgbClr val="FF0000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endParaRPr lang="vi-VN" sz="2400" dirty="0">
              <a:solidFill>
                <a:schemeClr val="tx2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vi-VN" sz="2400" b="1" dirty="0">
                <a:solidFill>
                  <a:schemeClr val="tx2"/>
                </a:solidFill>
                <a:latin typeface="+mj-lt"/>
              </a:rPr>
              <a:t>	Cách 2: 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Viết chú thích sau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// 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chú thích</a:t>
            </a:r>
          </a:p>
          <a:p>
            <a:pPr marL="0" lvl="1" indent="0" algn="just">
              <a:buNone/>
              <a:defRPr/>
            </a:pPr>
            <a:endParaRPr lang="vi-VN" sz="2400" dirty="0">
              <a:solidFill>
                <a:schemeClr val="tx2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endParaRPr lang="vi-VN" sz="2400" dirty="0">
              <a:solidFill>
                <a:schemeClr val="tx2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Nên sử dụng nhất quán 1 cách. Cách 2 được sử dụng phổ biến hơn</a:t>
            </a: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Khi biên dịch source code thì các phần comments sẽ không được biên dịch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70386" y="259610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/*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1</a:t>
            </a:r>
          </a:p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  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2*/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0386" y="393608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//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1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//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754&quot;&gt;&lt;object type=&quot;3&quot; unique_id=&quot;10755&quot;&gt;&lt;property id=&quot;20148&quot; value=&quot;5&quot;/&gt;&lt;property id=&quot;20300&quot; value=&quot;Slide 1 - &amp;quot;IT001 – NHẬP MÔN LẬP TRÌNH&amp;quot;&quot;/&gt;&lt;property id=&quot;20307&quot; value=&quot;317&quot;/&gt;&lt;/object&gt;&lt;object type=&quot;3&quot; unique_id=&quot;10756&quot;&gt;&lt;property id=&quot;20148&quot; value=&quot;5&quot;/&gt;&lt;property id=&quot;20300&quot; value=&quot;Slide 2 - &amp;quot;Nội dung &amp;quot;&quot;/&gt;&lt;property id=&quot;20307&quot; value=&quot;269&quot;/&gt;&lt;/object&gt;&lt;object type=&quot;3&quot; unique_id=&quot;10757&quot;&gt;&lt;property id=&quot;20148&quot; value=&quot;5&quot;/&gt;&lt;property id=&quot;20300&quot; value=&quot;Slide 3 - &amp;quot;1. Cấu trúc chương trình C/C++&amp;quot;&quot;/&gt;&lt;property id=&quot;20307&quot; value=&quot;270&quot;/&gt;&lt;/object&gt;&lt;object type=&quot;3&quot; unique_id=&quot;10758&quot;&gt;&lt;property id=&quot;20148&quot; value=&quot;5&quot;/&gt;&lt;property id=&quot;20300&quot; value=&quot;Slide 4 - &amp;quot;2. Bộ từ vựng trong C++&amp;quot;&quot;/&gt;&lt;property id=&quot;20307&quot; value=&quot;318&quot;/&gt;&lt;/object&gt;&lt;object type=&quot;3&quot; unique_id=&quot;10759&quot;&gt;&lt;property id=&quot;20148&quot; value=&quot;5&quot;/&gt;&lt;property id=&quot;20300&quot; value=&quot;Slide 5 - &amp;quot;2.1. Ký tự&amp;quot;&quot;/&gt;&lt;property id=&quot;20307&quot; value=&quot;272&quot;/&gt;&lt;/object&gt;&lt;object type=&quot;3&quot; unique_id=&quot;10760&quot;&gt;&lt;property id=&quot;20148&quot; value=&quot;5&quot;/&gt;&lt;property id=&quot;20300&quot; value=&quot;Slide 6 - &amp;quot;2.2. Từ khóa&amp;quot;&quot;/&gt;&lt;property id=&quot;20307&quot; value=&quot;273&quot;/&gt;&lt;/object&gt;&lt;object type=&quot;3&quot; unique_id=&quot;10761&quot;&gt;&lt;property id=&quot;20148&quot; value=&quot;5&quot;/&gt;&lt;property id=&quot;20300&quot; value=&quot;Slide 7 - &amp;quot;2.3. Tên/ Định danh (Identifier)&amp;quot;&quot;/&gt;&lt;property id=&quot;20307&quot; value=&quot;274&quot;/&gt;&lt;/object&gt;&lt;object type=&quot;3&quot; unique_id=&quot;10762&quot;&gt;&lt;property id=&quot;20148&quot; value=&quot;5&quot;/&gt;&lt;property id=&quot;20300&quot; value=&quot;Slide 8 - &amp;quot;2. Bộ từ vựng trong C&amp;quot;&quot;/&gt;&lt;property id=&quot;20307&quot; value=&quot;319&quot;/&gt;&lt;/object&gt;&lt;object type=&quot;3&quot; unique_id=&quot;10763&quot;&gt;&lt;property id=&quot;20148&quot; value=&quot;5&quot;/&gt;&lt;property id=&quot;20300&quot; value=&quot;Slide 9 - &amp;quot;2.7. Câu chú thích&amp;quot;&quot;/&gt;&lt;property id=&quot;20307&quot; value=&quot;320&quot;/&gt;&lt;/object&gt;&lt;object type=&quot;3&quot; unique_id=&quot;10764&quot;&gt;&lt;property id=&quot;20148&quot; value=&quot;5&quot;/&gt;&lt;property id=&quot;20300&quot; value=&quot;Slide 10 - &amp;quot;3. Các kiểu dữ liệu cơ sở&amp;quot;&quot;/&gt;&lt;property id=&quot;20307&quot; value=&quot;321&quot;/&gt;&lt;/object&gt;&lt;object type=&quot;3&quot; unique_id=&quot;10765&quot;&gt;&lt;property id=&quot;20148&quot; value=&quot;5&quot;/&gt;&lt;property id=&quot;20300&quot; value=&quot;Slide 11 - &amp;quot;3.1 Kiểu số nguyên&amp;quot;&quot;/&gt;&lt;property id=&quot;20307&quot; value=&quot;322&quot;/&gt;&lt;/object&gt;&lt;object type=&quot;3&quot; unique_id=&quot;10766&quot;&gt;&lt;property id=&quot;20148&quot; value=&quot;5&quot;/&gt;&lt;property id=&quot;20300&quot; value=&quot;Slide 12 - &amp;quot;3.1 Kiểu số nguyên&amp;quot;&quot;/&gt;&lt;property id=&quot;20307&quot; value=&quot;324&quot;/&gt;&lt;/object&gt;&lt;object type=&quot;3&quot; unique_id=&quot;10767&quot;&gt;&lt;property id=&quot;20148&quot; value=&quot;5&quot;/&gt;&lt;property id=&quot;20300&quot; value=&quot;Slide 13 - &amp;quot;3.2. Kiểu số thực&amp;quot;&quot;/&gt;&lt;property id=&quot;20307&quot; value=&quot;323&quot;/&gt;&lt;/object&gt;&lt;object type=&quot;3&quot; unique_id=&quot;10768&quot;&gt;&lt;property id=&quot;20148&quot; value=&quot;5&quot;/&gt;&lt;property id=&quot;20300&quot; value=&quot;Slide 14 - &amp;quot;3.3. Kiểu luận lý/logic&amp;quot;&quot;/&gt;&lt;property id=&quot;20307&quot; value=&quot;325&quot;/&gt;&lt;/object&gt;&lt;object type=&quot;3&quot; unique_id=&quot;10769&quot;&gt;&lt;property id=&quot;20148&quot; value=&quot;5&quot;/&gt;&lt;property id=&quot;20300&quot; value=&quot;Slide 15 - &amp;quot;3.4. Kiểu void&amp;quot;&quot;/&gt;&lt;property id=&quot;20307&quot; value=&quot;326&quot;/&gt;&lt;/object&gt;&lt;object type=&quot;3&quot; unique_id=&quot;10770&quot;&gt;&lt;property id=&quot;20148&quot; value=&quot;5&quot;/&gt;&lt;property id=&quot;20300&quot; value=&quot;Slide 16 - &amp;quot;3.5. Kiểu ký tự&amp;quot;&quot;/&gt;&lt;property id=&quot;20307&quot; value=&quot;327&quot;/&gt;&lt;/object&gt;&lt;object type=&quot;3&quot; unique_id=&quot;10771&quot;&gt;&lt;property id=&quot;20148&quot; value=&quot;5&quot;/&gt;&lt;property id=&quot;20300&quot; value=&quot;Slide 17 - &amp;quot;3.5 Kiểu ký tự&amp;quot;&quot;/&gt;&lt;property id=&quot;20307&quot; value=&quot;329&quot;/&gt;&lt;/object&gt;&lt;object type=&quot;3&quot; unique_id=&quot;10772&quot;&gt;&lt;property id=&quot;20148&quot; value=&quot;5&quot;/&gt;&lt;property id=&quot;20300&quot; value=&quot;Slide 18 - &amp;quot;3.5. Kiểu ký tự&amp;quot;&quot;/&gt;&lt;property id=&quot;20307&quot; value=&quot;328&quot;/&gt;&lt;/object&gt;&lt;object type=&quot;3&quot; unique_id=&quot;10773&quot;&gt;&lt;property id=&quot;20148&quot; value=&quot;5&quot;/&gt;&lt;property id=&quot;20300&quot; value=&quot;Slide 19 - &amp;quot;3.6. Typedef&amp;quot;&quot;/&gt;&lt;property id=&quot;20307&quot; value=&quot;331&quot;/&gt;&lt;/object&gt;&lt;object type=&quot;3&quot; unique_id=&quot;10774&quot;&gt;&lt;property id=&quot;20148&quot; value=&quot;5&quot;/&gt;&lt;property id=&quot;20300&quot; value=&quot;Slide 20 - &amp;quot;3.7. Enum&amp;quot;&quot;/&gt;&lt;property id=&quot;20307&quot; value=&quot;332&quot;/&gt;&lt;/object&gt;&lt;object type=&quot;3&quot; unique_id=&quot;10775&quot;&gt;&lt;property id=&quot;20148&quot; value=&quot;5&quot;/&gt;&lt;property id=&quot;20300&quot; value=&quot;Slide 21 - &amp;quot;4. Biến &amp;quot;&quot;/&gt;&lt;property id=&quot;20307&quot; value=&quot;334&quot;/&gt;&lt;/object&gt;&lt;object type=&quot;3&quot; unique_id=&quot;10776&quot;&gt;&lt;property id=&quot;20148&quot; value=&quot;5&quot;/&gt;&lt;property id=&quot;20300&quot; value=&quot;Slide 22 - &amp;quot;4.1. Giới thiệu chung&amp;quot;&quot;/&gt;&lt;property id=&quot;20307&quot; value=&quot;330&quot;/&gt;&lt;/object&gt;&lt;object type=&quot;3&quot; unique_id=&quot;10777&quot;&gt;&lt;property id=&quot;20148&quot; value=&quot;5&quot;/&gt;&lt;property id=&quot;20300&quot; value=&quot;Slide 23 - &amp;quot;4.2. Cú pháp khai báo biến&amp;quot;&quot;/&gt;&lt;property id=&quot;20307&quot; value=&quot;341&quot;/&gt;&lt;/object&gt;&lt;object type=&quot;3&quot; unique_id=&quot;10778&quot;&gt;&lt;property id=&quot;20148&quot; value=&quot;5&quot;/&gt;&lt;property id=&quot;20300&quot; value=&quot;Slide 24 - &amp;quot;4.2. Cú pháp khai báo biến&amp;quot;&quot;/&gt;&lt;property id=&quot;20307&quot; value=&quot;287&quot;/&gt;&lt;/object&gt;&lt;object type=&quot;3&quot; unique_id=&quot;10779&quot;&gt;&lt;property id=&quot;20148&quot; value=&quot;5&quot;/&gt;&lt;property id=&quot;20300&quot; value=&quot;Slide 25 - &amp;quot;4.3. Địa chỉ của biến&amp;quot;&quot;/&gt;&lt;property id=&quot;20307&quot; value=&quot;342&quot;/&gt;&lt;/object&gt;&lt;object type=&quot;3&quot; unique_id=&quot;10780&quot;&gt;&lt;property id=&quot;20148&quot; value=&quot;5&quot;/&gt;&lt;property id=&quot;20300&quot; value=&quot;Slide 26 - &amp;quot;4.4. Biến cục bộ&amp;quot;&quot;/&gt;&lt;property id=&quot;20307&quot; value=&quot;333&quot;/&gt;&lt;/object&gt;&lt;object type=&quot;3&quot; unique_id=&quot;10781&quot;&gt;&lt;property id=&quot;20148&quot; value=&quot;5&quot;/&gt;&lt;property id=&quot;20300&quot; value=&quot;Slide 27 - &amp;quot;4.5. Biến toàn cục&amp;quot;&quot;/&gt;&lt;property id=&quot;20307&quot; value=&quot;335&quot;/&gt;&lt;/object&gt;&lt;object type=&quot;3&quot; unique_id=&quot;10782&quot;&gt;&lt;property id=&quot;20148&quot; value=&quot;5&quot;/&gt;&lt;property id=&quot;20300&quot; value=&quot;Slide 28 - &amp;quot;4.6. Khởi tạo biến toàn cục và cục bộ&amp;quot;&quot;/&gt;&lt;property id=&quot;20307&quot; value=&quot;336&quot;/&gt;&lt;/object&gt;&lt;object type=&quot;3&quot; unique_id=&quot;10783&quot;&gt;&lt;property id=&quot;20148&quot; value=&quot;5&quot;/&gt;&lt;property id=&quot;20300&quot; value=&quot;Slide 29 - &amp;quot;5. Hằng (constant) &amp;quot;&quot;/&gt;&lt;property id=&quot;20307&quot; value=&quot;337&quot;/&gt;&lt;/object&gt;&lt;object type=&quot;3&quot; unique_id=&quot;10784&quot;&gt;&lt;property id=&quot;20148&quot; value=&quot;5&quot;/&gt;&lt;property id=&quot;20300&quot; value=&quot;Slide 30 - &amp;quot;5. Hằng&amp;quot;&quot;/&gt;&lt;property id=&quot;20307&quot; value=&quot;338&quot;/&gt;&lt;/object&gt;&lt;object type=&quot;3&quot; unique_id=&quot;10785&quot;&gt;&lt;property id=&quot;20148&quot; value=&quot;5&quot;/&gt;&lt;property id=&quot;20300&quot; value=&quot;Slide 31 - &amp;quot;5. Hằng&amp;quot;&quot;/&gt;&lt;property id=&quot;20307&quot; value=&quot;339&quot;/&gt;&lt;/object&gt;&lt;object type=&quot;3&quot; unique_id=&quot;10786&quot;&gt;&lt;property id=&quot;20148&quot; value=&quot;5&quot;/&gt;&lt;property id=&quot;20300&quot; value=&quot;Slide 32 - &amp;quot;5. Hằng&amp;quot;&quot;/&gt;&lt;property id=&quot;20307&quot; value=&quot;340&quot;/&gt;&lt;/object&gt;&lt;object type=&quot;3&quot; unique_id=&quot;10787&quot;&gt;&lt;property id=&quot;20148&quot; value=&quot;5&quot;/&gt;&lt;property id=&quot;20300&quot; value=&quot;Slide 33 - &amp;quot;6. Bài tập minh họa&amp;quot;&quot;/&gt;&lt;property id=&quot;20307&quot; value=&quot;316&quot;/&gt;&lt;/object&gt;&lt;object type=&quot;3&quot; unique_id=&quot;10788&quot;&gt;&lt;property id=&quot;20148&quot; value=&quot;5&quot;/&gt;&lt;property id=&quot;20300&quot; value=&quot;Slide 34 - &amp;quot;Bài tập 1&amp;quot;&quot;/&gt;&lt;property id=&quot;20307&quot; value=&quot;311&quot;/&gt;&lt;/object&gt;&lt;object type=&quot;3&quot; unique_id=&quot;10789&quot;&gt;&lt;property id=&quot;20148&quot; value=&quot;5&quot;/&gt;&lt;property id=&quot;20300&quot; value=&quot;Slide 35 - &amp;quot;Bài tập 2&amp;quot;&quot;/&gt;&lt;property id=&quot;20307&quot; value=&quot;312&quot;/&gt;&lt;/object&gt;&lt;object type=&quot;3&quot; unique_id=&quot;10790&quot;&gt;&lt;property id=&quot;20148&quot; value=&quot;5&quot;/&gt;&lt;property id=&quot;20300&quot; value=&quot;Slide 36 - &amp;quot;Bài tập 3&amp;quot;&quot;/&gt;&lt;property id=&quot;20307&quot; value=&quot;313&quot;/&gt;&lt;/object&gt;&lt;object type=&quot;3&quot; unique_id=&quot;10791&quot;&gt;&lt;property id=&quot;20148&quot; value=&quot;5&quot;/&gt;&lt;property id=&quot;20300&quot; value=&quot;Slide 37 - &amp;quot;Bài tập 4&amp;quot;&quot;/&gt;&lt;property id=&quot;20307&quot; value=&quot;314&quot;/&gt;&lt;/object&gt;&lt;object type=&quot;3&quot; unique_id=&quot;10792&quot;&gt;&lt;property id=&quot;20148&quot; value=&quot;5&quot;/&gt;&lt;property id=&quot;20300&quot; value=&quot;Slide 38 - &amp;quot;Bài tập 5&amp;quot;&quot;/&gt;&lt;property id=&quot;20307&quot; value=&quot;315&quot;/&gt;&lt;/object&gt;&lt;object type=&quot;3&quot; unique_id=&quot;10793&quot;&gt;&lt;property id=&quot;20148&quot; value=&quot;5&quot;/&gt;&lt;property id=&quot;20300&quot; value=&quot;Slide 39 - &amp;quot;5. Bài tập về nhà&amp;quot;&quot;/&gt;&lt;property id=&quot;20307&quot; value=&quot;310&quot;/&gt;&lt;/object&gt;&lt;/object&gt;&lt;object type=&quot;8&quot; unique_id=&quot;10834&quot;&gt;&lt;/object&gt;&lt;/object&gt;&lt;/database&gt;"/>
  <p:tag name="MMPROD_NEXTUNIQUEID" val="10012"/>
  <p:tag name="SECTOMILLISECCONVERTED" val="1"/>
</p:tagLst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4873beb7-5857-4685-be1f-d57550cc96cc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946</TotalTime>
  <Words>2990</Words>
  <Application>Microsoft Macintosh PowerPoint</Application>
  <PresentationFormat>On-screen Show (4:3)</PresentationFormat>
  <Paragraphs>617</Paragraphs>
  <Slides>39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Banded Design Teal 16x9</vt:lpstr>
      <vt:lpstr>Equation</vt:lpstr>
      <vt:lpstr>IT001 – NHẬP MÔN LẬP TRÌNH</vt:lpstr>
      <vt:lpstr>Nội dung </vt:lpstr>
      <vt:lpstr>1. Cấu trúc chương trình C/C++</vt:lpstr>
      <vt:lpstr>2. Bộ từ vựng trong C++</vt:lpstr>
      <vt:lpstr>2.1. Ký tự</vt:lpstr>
      <vt:lpstr>2.2. Từ khóa</vt:lpstr>
      <vt:lpstr>2.3. Tên/ Định danh (Identifier)</vt:lpstr>
      <vt:lpstr>2. Bộ từ vựng trong C</vt:lpstr>
      <vt:lpstr>2.7. Câu chú thích</vt:lpstr>
      <vt:lpstr>3. Các kiểu dữ liệu cơ sở</vt:lpstr>
      <vt:lpstr>3.1 Kiểu số nguyên</vt:lpstr>
      <vt:lpstr>3.1 Kiểu số nguyên</vt:lpstr>
      <vt:lpstr>3.2. Kiểu số thực</vt:lpstr>
      <vt:lpstr>3.3. Kiểu luận lý/logic</vt:lpstr>
      <vt:lpstr>3.4. Kiểu void</vt:lpstr>
      <vt:lpstr>3.5. Kiểu ký tự</vt:lpstr>
      <vt:lpstr>3.5 Kiểu ký tự</vt:lpstr>
      <vt:lpstr>3.5. Kiểu ký tự</vt:lpstr>
      <vt:lpstr>3.6. Typedef</vt:lpstr>
      <vt:lpstr>3.7. Enum</vt:lpstr>
      <vt:lpstr>4. Biến </vt:lpstr>
      <vt:lpstr>4.1. Giới thiệu chung</vt:lpstr>
      <vt:lpstr>4.2. Cú pháp khai báo biến</vt:lpstr>
      <vt:lpstr>4.2. Cú pháp khai báo biến</vt:lpstr>
      <vt:lpstr>4.3. Địa chỉ của biến</vt:lpstr>
      <vt:lpstr>4.4. Biến cục bộ</vt:lpstr>
      <vt:lpstr>4.5. Biến toàn cục</vt:lpstr>
      <vt:lpstr>4.6. Khởi tạo biến toàn cục và cục bộ</vt:lpstr>
      <vt:lpstr>5. Hằng (constant) </vt:lpstr>
      <vt:lpstr>5. Hằng</vt:lpstr>
      <vt:lpstr>5. Hằng</vt:lpstr>
      <vt:lpstr>5. Hằng</vt:lpstr>
      <vt:lpstr>6. Bài tập minh họa</vt:lpstr>
      <vt:lpstr>Bài tập 1</vt:lpstr>
      <vt:lpstr>Bài tập 2</vt:lpstr>
      <vt:lpstr>Bài tập 3</vt:lpstr>
      <vt:lpstr>Bài tập 4</vt:lpstr>
      <vt:lpstr>Bài tập 5</vt:lpstr>
      <vt:lpstr>5. Bài tập về nhà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welcome</cp:lastModifiedBy>
  <cp:revision>143</cp:revision>
  <dcterms:created xsi:type="dcterms:W3CDTF">2016-08-29T08:24:31Z</dcterms:created>
  <dcterms:modified xsi:type="dcterms:W3CDTF">2020-11-04T04:24:33Z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