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50"/>
  </p:notesMasterIdLst>
  <p:handoutMasterIdLst>
    <p:handoutMasterId r:id="rId51"/>
  </p:handoutMasterIdLst>
  <p:sldIdLst>
    <p:sldId id="311" r:id="rId5"/>
    <p:sldId id="287" r:id="rId6"/>
    <p:sldId id="312" r:id="rId7"/>
    <p:sldId id="296" r:id="rId8"/>
    <p:sldId id="314" r:id="rId9"/>
    <p:sldId id="319" r:id="rId10"/>
    <p:sldId id="315" r:id="rId11"/>
    <p:sldId id="318" r:id="rId12"/>
    <p:sldId id="313" r:id="rId13"/>
    <p:sldId id="320" r:id="rId14"/>
    <p:sldId id="322" r:id="rId15"/>
    <p:sldId id="321" r:id="rId16"/>
    <p:sldId id="324" r:id="rId17"/>
    <p:sldId id="325" r:id="rId18"/>
    <p:sldId id="326" r:id="rId19"/>
    <p:sldId id="327" r:id="rId20"/>
    <p:sldId id="328" r:id="rId21"/>
    <p:sldId id="329" r:id="rId22"/>
    <p:sldId id="309" r:id="rId23"/>
    <p:sldId id="310" r:id="rId24"/>
    <p:sldId id="261" r:id="rId25"/>
    <p:sldId id="262" r:id="rId26"/>
    <p:sldId id="263" r:id="rId27"/>
    <p:sldId id="264" r:id="rId28"/>
    <p:sldId id="265" r:id="rId29"/>
    <p:sldId id="266" r:id="rId30"/>
    <p:sldId id="267" r:id="rId31"/>
    <p:sldId id="268" r:id="rId32"/>
    <p:sldId id="269" r:id="rId33"/>
    <p:sldId id="270" r:id="rId34"/>
    <p:sldId id="271" r:id="rId35"/>
    <p:sldId id="272" r:id="rId36"/>
    <p:sldId id="273" r:id="rId37"/>
    <p:sldId id="288" r:id="rId38"/>
    <p:sldId id="274" r:id="rId39"/>
    <p:sldId id="275" r:id="rId40"/>
    <p:sldId id="276" r:id="rId41"/>
    <p:sldId id="277" r:id="rId42"/>
    <p:sldId id="278" r:id="rId43"/>
    <p:sldId id="330" r:id="rId44"/>
    <p:sldId id="331" r:id="rId45"/>
    <p:sldId id="332" r:id="rId46"/>
    <p:sldId id="334" r:id="rId47"/>
    <p:sldId id="294" r:id="rId48"/>
    <p:sldId id="335" r:id="rId49"/>
  </p:sldIdLst>
  <p:sldSz cx="9144000" cy="6858000" type="screen4x3"/>
  <p:notesSz cx="6858000" cy="9144000"/>
  <p:custDataLst>
    <p:tags r:id="rId5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ơn Nguyễn Thanh" initials="SNT" lastIdx="1" clrIdx="0">
    <p:extLst>
      <p:ext uri="{19B8F6BF-5375-455C-9EA6-DF929625EA0E}">
        <p15:presenceInfo xmlns:p15="http://schemas.microsoft.com/office/powerpoint/2012/main" userId="237e35cbc3a5a1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5B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5274" autoAdjust="0"/>
  </p:normalViewPr>
  <p:slideViewPr>
    <p:cSldViewPr snapToGrid="0">
      <p:cViewPr varScale="1">
        <p:scale>
          <a:sx n="70" d="100"/>
          <a:sy n="70" d="100"/>
        </p:scale>
        <p:origin x="1242" y="66"/>
      </p:cViewPr>
      <p:guideLst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commentAuthors" Target="commentAuthor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gs" Target="tags/tag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21T14:23:09.188" idx="1">
    <p:pos x="2455" y="27"/>
    <p:text>Xem laij tinhs chinhs xacs</p:text>
    <p:extLst>
      <p:ext uri="{C676402C-5697-4E1C-873F-D02D1690AC5C}">
        <p15:threadingInfo xmlns:p15="http://schemas.microsoft.com/office/powerpoint/2012/main" timeZoneBias="-4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10/14/2020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10/14/2020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B3826831-B42E-4969-86D9-5FE52C6DFE2F}" type="slidenum">
              <a:rPr lang="en-US" smtClean="0"/>
              <a:pPr eaLnBrk="1" hangingPunct="1"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53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ED03007D-F591-4161-9756-C5C910396E84}" type="slidenum">
              <a:rPr lang="en-US" smtClean="0"/>
              <a:pPr eaLnBrk="1" hangingPunct="1"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0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CF0D2846-8FAE-41AB-A9F2-AECEE9AB9C37}" type="slidenum">
              <a:rPr lang="en-US" smtClean="0"/>
              <a:pPr eaLnBrk="1" hangingPunct="1"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034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8D8FF5AA-04BF-40FC-A642-50F26C5260E7}" type="slidenum">
              <a:rPr lang="en-US" smtClean="0"/>
              <a:pPr eaLnBrk="1" hangingPunct="1"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46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42D7675E-7151-4B00-95DC-5EF9B38AF9E9}" type="slidenum">
              <a:rPr lang="en-US" smtClean="0"/>
              <a:pPr eaLnBrk="1" hangingPunct="1"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52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05877C4B-5E0C-43D4-BAC9-85A27C2FB239}" type="slidenum">
              <a:rPr lang="en-US" smtClean="0"/>
              <a:pPr eaLnBrk="1" hangingPunct="1"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190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05877C4B-5E0C-43D4-BAC9-85A27C2FB239}" type="slidenum">
              <a:rPr lang="en-US" smtClean="0"/>
              <a:pPr eaLnBrk="1" hangingPunct="1"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797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A37DFF44-2BBD-4165-A1D8-D73F39A3F3A2}" type="slidenum">
              <a:rPr lang="en-US" smtClean="0"/>
              <a:pPr eaLnBrk="1" hangingPunct="1"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630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D44ECB97-E632-4D6E-85F8-1EE8812D84D5}" type="slidenum">
              <a:rPr lang="en-US" smtClean="0"/>
              <a:pPr eaLnBrk="1" hangingPunct="1"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02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421C8E3D-CFEB-490E-91B7-30B9B9FAC8A4}" type="slidenum">
              <a:rPr lang="en-US" smtClean="0"/>
              <a:pPr eaLnBrk="1" hangingPunct="1"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458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7B4D6EB4-6F34-44FC-95DA-CFB3D5D44BF8}" type="slidenum">
              <a:rPr lang="en-US" smtClean="0"/>
              <a:pPr eaLnBrk="1" hangingPunct="1"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1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BD7D5F-07B5-422B-8489-70E17BBD1BB2}" type="slidenum">
              <a:rPr lang="en-US"/>
              <a:pPr/>
              <a:t>19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57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05877C4B-5E0C-43D4-BAC9-85A27C2FB239}" type="slidenum">
              <a:rPr lang="en-US" smtClean="0"/>
              <a:pPr eaLnBrk="1" hangingPunct="1"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08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05877C4B-5E0C-43D4-BAC9-85A27C2FB239}" type="slidenum">
              <a:rPr lang="en-US" smtClean="0"/>
              <a:pPr eaLnBrk="1" hangingPunct="1"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0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08CCD933-DF3A-4404-A2B4-1A1D3B05E097}" type="slidenum">
              <a:rPr lang="en-US" smtClean="0"/>
              <a:pPr eaLnBrk="1" hangingPunct="1"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7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7268C84D-5E7F-4D18-9AA1-066F9D68A0C1}" type="slidenum">
              <a:rPr lang="en-US" smtClean="0"/>
              <a:pPr eaLnBrk="1" hangingPunct="1"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61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8D8FF5AA-04BF-40FC-A642-50F26C5260E7}" type="slidenum">
              <a:rPr lang="en-US" smtClean="0"/>
              <a:pPr eaLnBrk="1" hangingPunct="1"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76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8D8FF5AA-04BF-40FC-A642-50F26C5260E7}" type="slidenum">
              <a:rPr lang="en-US" smtClean="0"/>
              <a:pPr eaLnBrk="1" hangingPunct="1"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70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vi-VN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02756" indent="-270291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081164" indent="-21623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513629" indent="-21623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1946095" indent="-21623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fld id="{05877C4B-5E0C-43D4-BAC9-85A27C2FB239}" type="slidenum">
              <a:rPr lang="en-US" smtClean="0"/>
              <a:pPr eaLnBrk="1" hangingPunct="1"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87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380" y="1610590"/>
            <a:ext cx="9141620" cy="3979719"/>
          </a:xfrm>
          <a:prstGeom prst="rect">
            <a:avLst/>
          </a:prstGeom>
          <a:solidFill>
            <a:srgbClr val="3A5B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2286000"/>
            <a:ext cx="7200900" cy="1517904"/>
          </a:xfrm>
        </p:spPr>
        <p:txBody>
          <a:bodyPr anchor="b"/>
          <a:lstStyle>
            <a:lvl1pPr algn="ctr">
              <a:defRPr sz="40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3959352"/>
            <a:ext cx="72009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500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E9B70-7480-7847-89A0-7C69C38915C5}" type="datetime1">
              <a:rPr lang="en-US" smtClean="0"/>
              <a:t>10/14/2020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F087-D257-6D4F-9A5A-DA8CE079BFDC}" type="datetime1">
              <a:rPr lang="en-US" smtClean="0"/>
              <a:t>10/14/2020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380" y="0"/>
            <a:ext cx="9141620" cy="727364"/>
          </a:xfrm>
          <a:prstGeom prst="rect">
            <a:avLst/>
          </a:prstGeom>
          <a:solidFill>
            <a:srgbClr val="3A5B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583680"/>
            <a:ext cx="9141620" cy="274320"/>
          </a:xfrm>
          <a:prstGeom prst="rect">
            <a:avLst/>
          </a:prstGeom>
          <a:solidFill>
            <a:srgbClr val="3A5B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27" y="0"/>
            <a:ext cx="8749146" cy="727364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27" y="893619"/>
            <a:ext cx="8749146" cy="552796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46423" y="6601968"/>
            <a:ext cx="720090" cy="237744"/>
          </a:xfrm>
        </p:spPr>
        <p:txBody>
          <a:bodyPr/>
          <a:lstStyle>
            <a:lvl1pPr>
              <a:defRPr sz="1000"/>
            </a:lvl1pPr>
          </a:lstStyle>
          <a:p>
            <a:fld id="{0497C1CD-D859-C548-A4FF-D49D0D0E37AF}" type="datetime1">
              <a:rPr lang="bg-BG" smtClean="0"/>
              <a:pPr/>
              <a:t>14.10.2020 г.</a:t>
            </a:fld>
            <a:endParaRPr lang="bg-B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427" y="6601968"/>
            <a:ext cx="7548996" cy="237744"/>
          </a:xfrm>
        </p:spPr>
        <p:txBody>
          <a:bodyPr/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6513" y="6601968"/>
            <a:ext cx="480060" cy="237744"/>
          </a:xfrm>
        </p:spPr>
        <p:txBody>
          <a:bodyPr/>
          <a:lstStyle>
            <a:lvl1pPr>
              <a:defRPr sz="1000"/>
            </a:lvl1pPr>
          </a:lstStyle>
          <a:p>
            <a:fld id="{CA8D9AD5-F248-4919-864A-CFD76CC027D6}" type="slidenum">
              <a:rPr lang="uk-UA" smtClean="0"/>
              <a:pPr/>
              <a:t>‹#›</a:t>
            </a:fld>
            <a:endParaRPr lang="uk-UA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150" y="80529"/>
            <a:ext cx="684376" cy="56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130552"/>
            <a:ext cx="7200900" cy="2359152"/>
          </a:xfrm>
        </p:spPr>
        <p:txBody>
          <a:bodyPr anchor="b">
            <a:normAutofit/>
          </a:bodyPr>
          <a:lstStyle>
            <a:lvl1pPr algn="ctr">
              <a:defRPr sz="40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4572000"/>
            <a:ext cx="72009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15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BA2EB-C8DD-9D4A-BDA0-5163D1DD845B}" type="datetime1">
              <a:rPr lang="en-US" smtClean="0"/>
              <a:t>10/14/2020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901952"/>
            <a:ext cx="3429000" cy="412394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901952"/>
            <a:ext cx="3429000" cy="412394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F25E-5347-8F48-BE3D-3DDB0A264CD1}" type="datetime1">
              <a:rPr lang="en-US" smtClean="0"/>
              <a:t>10/14/2020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837464"/>
            <a:ext cx="3429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 cap="all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40" y="2740733"/>
            <a:ext cx="3429000" cy="3288847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160" y="1837464"/>
            <a:ext cx="3429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 cap="all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160" y="2740733"/>
            <a:ext cx="3429000" cy="3288847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6784-403D-8A43-A0E5-87C0DBB97C95}" type="datetime1">
              <a:rPr lang="en-US" smtClean="0"/>
              <a:t>10/14/2020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2BB85-D86E-224B-9A33-38FE0D1F1662}" type="datetime1">
              <a:rPr lang="en-US" smtClean="0"/>
              <a:t>10/14/2020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B39CB-FC9E-064C-8E34-5600C5C99FAC}" type="datetime1">
              <a:rPr lang="en-US" smtClean="0"/>
              <a:t>10/14/2020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>
              <a:defRPr sz="25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758952"/>
            <a:ext cx="4972050" cy="533095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2D2B1-FA6D-AC4C-9CE1-2D68A123C41D}" type="datetime1">
              <a:rPr lang="en-US" smtClean="0"/>
              <a:t>10/14/2020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>
              <a:defRPr sz="25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6314" y="502920"/>
            <a:ext cx="5026914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D6DF-1CB8-324E-8235-A938B21CBBEA}" type="datetime1">
              <a:rPr lang="en-US" smtClean="0"/>
              <a:t>10/14/2020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67360"/>
            <a:ext cx="713232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901953"/>
            <a:ext cx="713232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9B86D-CBC9-9144-AEF8-8745F30C2BD2}" type="datetime1">
              <a:rPr lang="en-US" smtClean="0"/>
              <a:t>10/14/2020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58100" y="6601968"/>
            <a:ext cx="4800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marL="0" indent="0" algn="l" defTabSz="6858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255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171450" algn="l" defTabSz="685800" rtl="0" eaLnBrk="1" latinLnBrk="0" hangingPunct="1">
        <a:lnSpc>
          <a:spcPct val="90000"/>
        </a:lnSpc>
        <a:spcBef>
          <a:spcPts val="1350"/>
        </a:spcBef>
        <a:buSzPct val="80000"/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71450" algn="l" defTabSz="685800" rtl="0" eaLnBrk="1" latinLnBrk="0" hangingPunct="1">
        <a:lnSpc>
          <a:spcPct val="90000"/>
        </a:lnSpc>
        <a:spcBef>
          <a:spcPts val="750"/>
        </a:spcBef>
        <a:buSzPct val="80000"/>
        <a:buFont typeface="Arial" pitchFamily="34" charset="0"/>
        <a:buChar char="•"/>
        <a:defRPr sz="135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2583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16586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40589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8595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2598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86000"/>
            <a:ext cx="9144000" cy="1517904"/>
          </a:xfrm>
        </p:spPr>
        <p:txBody>
          <a:bodyPr/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IT001 – NHẬP MÔN LẬP TRÌNH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959352"/>
            <a:ext cx="9144000" cy="136245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phép</a:t>
            </a:r>
            <a:r>
              <a:rPr lang="en-US" sz="3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192101" y="3803904"/>
            <a:ext cx="673565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72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5.6.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bit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27" y="4444998"/>
            <a:ext cx="4158673" cy="1976583"/>
          </a:xfrm>
        </p:spPr>
        <p:txBody>
          <a:bodyPr>
            <a:normAutofit/>
          </a:bodyPr>
          <a:lstStyle/>
          <a:p>
            <a:pPr marL="34290" indent="0">
              <a:buNone/>
            </a:pPr>
            <a:r>
              <a:rPr lang="en-US" b="1" dirty="0" err="1"/>
              <a:t>Toán</a:t>
            </a:r>
            <a:r>
              <a:rPr lang="en-US" b="1" dirty="0"/>
              <a:t> </a:t>
            </a:r>
            <a:r>
              <a:rPr lang="en-US" b="1" dirty="0" err="1"/>
              <a:t>tử</a:t>
            </a:r>
            <a:r>
              <a:rPr lang="en-US" b="1" dirty="0"/>
              <a:t> </a:t>
            </a:r>
            <a:r>
              <a:rPr lang="en-US" b="1" dirty="0" err="1"/>
              <a:t>dịch</a:t>
            </a:r>
            <a:r>
              <a:rPr lang="en-US" b="1" dirty="0"/>
              <a:t> </a:t>
            </a:r>
            <a:r>
              <a:rPr lang="en-US" b="1" dirty="0" err="1"/>
              <a:t>bít</a:t>
            </a:r>
            <a:r>
              <a:rPr lang="en-US" b="1" dirty="0"/>
              <a:t> sang </a:t>
            </a:r>
            <a:r>
              <a:rPr lang="en-US" b="1" dirty="0" err="1"/>
              <a:t>trái</a:t>
            </a:r>
            <a:endParaRPr lang="en-US" b="1" dirty="0"/>
          </a:p>
          <a:p>
            <a:pPr marL="34290" indent="0">
              <a:buNone/>
            </a:pPr>
            <a:r>
              <a:rPr lang="en-US" sz="2000" dirty="0"/>
              <a:t>3 = 0011</a:t>
            </a:r>
            <a:br>
              <a:rPr lang="en-US" sz="2000" dirty="0"/>
            </a:br>
            <a:r>
              <a:rPr lang="en-US" sz="2000" dirty="0"/>
              <a:t>3 </a:t>
            </a:r>
            <a:r>
              <a:rPr lang="en-US" sz="2000" b="1" dirty="0">
                <a:solidFill>
                  <a:srgbClr val="FF0000"/>
                </a:solidFill>
              </a:rPr>
              <a:t>&lt;&lt;</a:t>
            </a:r>
            <a:r>
              <a:rPr lang="en-US" sz="2000" b="1" dirty="0"/>
              <a:t> </a:t>
            </a:r>
            <a:r>
              <a:rPr lang="en-US" sz="2000" dirty="0"/>
              <a:t>1 = 0110 = 6</a:t>
            </a:r>
            <a:br>
              <a:rPr lang="en-US" sz="2000" dirty="0"/>
            </a:br>
            <a:r>
              <a:rPr lang="en-US" sz="2000" dirty="0"/>
              <a:t>3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&lt;&lt;</a:t>
            </a:r>
            <a:r>
              <a:rPr lang="en-US" sz="2000" b="1" dirty="0"/>
              <a:t> </a:t>
            </a:r>
            <a:r>
              <a:rPr lang="en-US" sz="2000" dirty="0"/>
              <a:t>2 = 1100 = 12</a:t>
            </a:r>
            <a:br>
              <a:rPr lang="en-US" sz="2000" dirty="0"/>
            </a:br>
            <a:r>
              <a:rPr lang="en-US" sz="2000" dirty="0"/>
              <a:t>3 </a:t>
            </a:r>
            <a:r>
              <a:rPr lang="en-US" sz="2000" b="1" dirty="0">
                <a:solidFill>
                  <a:srgbClr val="FF0000"/>
                </a:solidFill>
              </a:rPr>
              <a:t>&lt;&lt;</a:t>
            </a:r>
            <a:r>
              <a:rPr lang="en-US" sz="2000" dirty="0"/>
              <a:t> 3 = 1000 = 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10</a:t>
            </a:fld>
            <a:endParaRPr lang="uk-UA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645021"/>
              </p:ext>
            </p:extLst>
          </p:nvPr>
        </p:nvGraphicFramePr>
        <p:xfrm>
          <a:off x="774699" y="1107901"/>
          <a:ext cx="7594601" cy="2956560"/>
        </p:xfrm>
        <a:graphic>
          <a:graphicData uri="http://schemas.openxmlformats.org/drawingml/2006/table">
            <a:tbl>
              <a:tblPr firstRow="1">
                <a:tableStyleId>{912C8C85-51F0-491E-9774-3900AFEF0FD7}</a:tableStyleId>
              </a:tblPr>
              <a:tblGrid>
                <a:gridCol w="840807">
                  <a:extLst>
                    <a:ext uri="{9D8B030D-6E8A-4147-A177-3AD203B41FA5}">
                      <a16:colId xmlns:a16="http://schemas.microsoft.com/office/drawing/2014/main" val="4091624492"/>
                    </a:ext>
                  </a:extLst>
                </a:gridCol>
                <a:gridCol w="839003">
                  <a:extLst>
                    <a:ext uri="{9D8B030D-6E8A-4147-A177-3AD203B41FA5}">
                      <a16:colId xmlns:a16="http://schemas.microsoft.com/office/drawing/2014/main" val="2315315536"/>
                    </a:ext>
                  </a:extLst>
                </a:gridCol>
                <a:gridCol w="1444162">
                  <a:extLst>
                    <a:ext uri="{9D8B030D-6E8A-4147-A177-3AD203B41FA5}">
                      <a16:colId xmlns:a16="http://schemas.microsoft.com/office/drawing/2014/main" val="2306830892"/>
                    </a:ext>
                  </a:extLst>
                </a:gridCol>
                <a:gridCol w="1408179">
                  <a:extLst>
                    <a:ext uri="{9D8B030D-6E8A-4147-A177-3AD203B41FA5}">
                      <a16:colId xmlns:a16="http://schemas.microsoft.com/office/drawing/2014/main" val="1939871675"/>
                    </a:ext>
                  </a:extLst>
                </a:gridCol>
                <a:gridCol w="1531225">
                  <a:extLst>
                    <a:ext uri="{9D8B030D-6E8A-4147-A177-3AD203B41FA5}">
                      <a16:colId xmlns:a16="http://schemas.microsoft.com/office/drawing/2014/main" val="287544504"/>
                    </a:ext>
                  </a:extLst>
                </a:gridCol>
                <a:gridCol w="1531225">
                  <a:extLst>
                    <a:ext uri="{9D8B030D-6E8A-4147-A177-3AD203B41FA5}">
                      <a16:colId xmlns:a16="http://schemas.microsoft.com/office/drawing/2014/main" val="1292717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p</a:t>
                      </a: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q</a:t>
                      </a: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p &amp; q</a:t>
                      </a:r>
                      <a:br>
                        <a:rPr lang="en-US" sz="2400" dirty="0">
                          <a:effectLst/>
                        </a:rPr>
                      </a:br>
                      <a:r>
                        <a:rPr lang="en-US" sz="2400" dirty="0">
                          <a:effectLst/>
                        </a:rPr>
                        <a:t>(AND)</a:t>
                      </a: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p ^ q</a:t>
                      </a:r>
                      <a:r>
                        <a:rPr lang="en-US" sz="2400">
                          <a:effectLst/>
                        </a:rPr>
                        <a:t/>
                      </a:r>
                      <a:br>
                        <a:rPr lang="en-US" sz="2400">
                          <a:effectLst/>
                        </a:rPr>
                      </a:br>
                      <a:r>
                        <a:rPr lang="en-US" sz="2400" smtClean="0">
                          <a:effectLst/>
                        </a:rPr>
                        <a:t>(XOR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p | q</a:t>
                      </a:r>
                      <a:r>
                        <a:rPr lang="en-US" sz="2400">
                          <a:effectLst/>
                        </a:rPr>
                        <a:t/>
                      </a:r>
                      <a:br>
                        <a:rPr lang="en-US" sz="2400">
                          <a:effectLst/>
                        </a:rPr>
                      </a:br>
                      <a:r>
                        <a:rPr lang="en-US" sz="2400" smtClean="0">
                          <a:effectLst/>
                        </a:rPr>
                        <a:t>(OR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~p</a:t>
                      </a:r>
                    </a:p>
                    <a:p>
                      <a:pPr algn="ctr" fontAlgn="t"/>
                      <a:r>
                        <a:rPr lang="en-US" sz="2400" dirty="0">
                          <a:effectLst/>
                        </a:rPr>
                        <a:t>(NOT)</a:t>
                      </a: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3882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3318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993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777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0</a:t>
                      </a:r>
                    </a:p>
                  </a:txBody>
                  <a:tcPr marL="76200" marR="76200" marT="76200" marB="76200">
                    <a:lnL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122455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4547870" y="4444998"/>
            <a:ext cx="4398703" cy="197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0589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9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259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" indent="0">
              <a:buFont typeface="Arial" pitchFamily="34" charset="0"/>
              <a:buNone/>
            </a:pPr>
            <a:r>
              <a:rPr lang="en-US" b="1" dirty="0" err="1"/>
              <a:t>Toán</a:t>
            </a:r>
            <a:r>
              <a:rPr lang="en-US" b="1" dirty="0"/>
              <a:t> </a:t>
            </a:r>
            <a:r>
              <a:rPr lang="en-US" b="1" dirty="0" err="1"/>
              <a:t>tử</a:t>
            </a:r>
            <a:r>
              <a:rPr lang="en-US" b="1" dirty="0"/>
              <a:t> </a:t>
            </a:r>
            <a:r>
              <a:rPr lang="en-US" b="1" dirty="0" err="1"/>
              <a:t>dịch</a:t>
            </a:r>
            <a:r>
              <a:rPr lang="en-US" b="1" dirty="0"/>
              <a:t> </a:t>
            </a:r>
            <a:r>
              <a:rPr lang="en-US" b="1" dirty="0" err="1"/>
              <a:t>bít</a:t>
            </a:r>
            <a:r>
              <a:rPr lang="en-US" b="1" dirty="0"/>
              <a:t> sang </a:t>
            </a:r>
            <a:r>
              <a:rPr lang="en-US" b="1" dirty="0" err="1"/>
              <a:t>phải</a:t>
            </a:r>
            <a:endParaRPr lang="en-US" b="1" dirty="0"/>
          </a:p>
          <a:p>
            <a:pPr marL="34290" indent="0">
              <a:buNone/>
            </a:pPr>
            <a:r>
              <a:rPr lang="en-US" sz="2000" dirty="0"/>
              <a:t>12 = 1100</a:t>
            </a:r>
            <a:br>
              <a:rPr lang="en-US" sz="2000" dirty="0"/>
            </a:br>
            <a:r>
              <a:rPr lang="en-US" sz="2000" dirty="0"/>
              <a:t>12 </a:t>
            </a:r>
            <a:r>
              <a:rPr lang="en-US" sz="2000" b="1" dirty="0">
                <a:solidFill>
                  <a:srgbClr val="FF0000"/>
                </a:solidFill>
              </a:rPr>
              <a:t>&gt;&gt;</a:t>
            </a:r>
            <a:r>
              <a:rPr lang="en-US" sz="2000" dirty="0"/>
              <a:t> 1 = 0110 = 6</a:t>
            </a:r>
            <a:br>
              <a:rPr lang="en-US" sz="2000" dirty="0"/>
            </a:br>
            <a:r>
              <a:rPr lang="en-US" sz="2000" dirty="0"/>
              <a:t>12 </a:t>
            </a:r>
            <a:r>
              <a:rPr lang="en-US" sz="2000" b="1" dirty="0">
                <a:solidFill>
                  <a:srgbClr val="FF0000"/>
                </a:solidFill>
              </a:rPr>
              <a:t>&gt;&gt;</a:t>
            </a:r>
            <a:r>
              <a:rPr lang="en-US" sz="2000" dirty="0"/>
              <a:t> 2 = 0011 = 3</a:t>
            </a:r>
            <a:br>
              <a:rPr lang="en-US" sz="2000" dirty="0"/>
            </a:br>
            <a:r>
              <a:rPr lang="en-US" sz="2000" dirty="0"/>
              <a:t>12 </a:t>
            </a:r>
            <a:r>
              <a:rPr lang="en-US" sz="2000" b="1" dirty="0">
                <a:solidFill>
                  <a:srgbClr val="FF0000"/>
                </a:solidFill>
              </a:rPr>
              <a:t>&gt;&gt;</a:t>
            </a:r>
            <a:r>
              <a:rPr lang="en-US" sz="2000" dirty="0"/>
              <a:t> 3 = 0001 = 1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535170" y="4330698"/>
            <a:ext cx="0" cy="197658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67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5.6.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bit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bit: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11</a:t>
            </a:fld>
            <a:endParaRPr lang="uk-UA" dirty="0"/>
          </a:p>
        </p:txBody>
      </p:sp>
      <p:sp>
        <p:nvSpPr>
          <p:cNvPr id="5" name="Rectangle 4"/>
          <p:cNvSpPr/>
          <p:nvPr/>
        </p:nvSpPr>
        <p:spPr>
          <a:xfrm>
            <a:off x="1033529" y="1682153"/>
            <a:ext cx="7076941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main(){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a = 5;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0000 0000 0000 0101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b = 6;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0000 0000 0000 0110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l-PL" dirty="0">
                <a:solidFill>
                  <a:prstClr val="black"/>
                </a:solidFill>
                <a:latin typeface="Consolas" panose="020B0609020204030204" pitchFamily="49" charset="0"/>
              </a:rPr>
              <a:t> z1, z2, z3, z4, z5, z6;</a:t>
            </a:r>
          </a:p>
          <a:p>
            <a:pPr lvl="1"/>
            <a:r>
              <a:rPr lang="pl-PL" dirty="0">
                <a:solidFill>
                  <a:prstClr val="black"/>
                </a:solidFill>
                <a:latin typeface="Consolas" panose="020B0609020204030204" pitchFamily="49" charset="0"/>
              </a:rPr>
              <a:t>z1 = a &amp; b;</a:t>
            </a:r>
            <a: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  <a:t>// 0000 0000 0000 0100</a:t>
            </a:r>
            <a:endParaRPr lang="pl-PL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pl-PL" dirty="0">
                <a:solidFill>
                  <a:prstClr val="black"/>
                </a:solidFill>
                <a:latin typeface="Consolas" panose="020B0609020204030204" pitchFamily="49" charset="0"/>
              </a:rPr>
              <a:t>z2 = a | b;</a:t>
            </a:r>
            <a: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  <a:t>// 0000 0000 0000 0111</a:t>
            </a:r>
            <a:endParaRPr lang="pl-PL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pl-PL" dirty="0">
                <a:solidFill>
                  <a:prstClr val="black"/>
                </a:solidFill>
                <a:latin typeface="Consolas" panose="020B0609020204030204" pitchFamily="49" charset="0"/>
              </a:rPr>
              <a:t>z3 = a ^ b;</a:t>
            </a:r>
            <a: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  <a:t>// 0000 0000 0000 0011</a:t>
            </a:r>
            <a:endParaRPr lang="pl-PL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pl-PL" dirty="0">
                <a:solidFill>
                  <a:prstClr val="black"/>
                </a:solidFill>
                <a:latin typeface="Consolas" panose="020B0609020204030204" pitchFamily="49" charset="0"/>
              </a:rPr>
              <a:t>z4 = ~a;</a:t>
            </a:r>
            <a: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  <a:t>// 1111 1111 1111 1010</a:t>
            </a:r>
            <a:endParaRPr lang="pl-PL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pl-PL" dirty="0">
                <a:solidFill>
                  <a:prstClr val="black"/>
                </a:solidFill>
                <a:latin typeface="Consolas" panose="020B0609020204030204" pitchFamily="49" charset="0"/>
              </a:rPr>
              <a:t>z5 = a &gt;&gt; 2;</a:t>
            </a:r>
            <a: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  <a:t>// 0000 0000 0000 0001</a:t>
            </a:r>
            <a:endParaRPr lang="pl-PL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pl-PL" dirty="0">
                <a:solidFill>
                  <a:prstClr val="black"/>
                </a:solidFill>
                <a:latin typeface="Consolas" panose="020B0609020204030204" pitchFamily="49" charset="0"/>
              </a:rPr>
              <a:t>z6 = a &lt;&lt; 2;</a:t>
            </a:r>
            <a: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  <a:t>// 0000 0000 0001 0100</a:t>
            </a:r>
            <a:endParaRPr lang="pl-PL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13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5.6.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bit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" indent="0">
                  <a:buNone/>
                </a:pPr>
                <a:r>
                  <a:rPr lang="en-US" dirty="0"/>
                  <a:t>Ứng </a:t>
                </a:r>
                <a:r>
                  <a:rPr lang="en-US" dirty="0" err="1"/>
                  <a:t>dụng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toán</a:t>
                </a:r>
                <a:r>
                  <a:rPr lang="en-US" dirty="0"/>
                  <a:t> </a:t>
                </a:r>
                <a:r>
                  <a:rPr lang="en-US" dirty="0" err="1"/>
                  <a:t>tử</a:t>
                </a:r>
                <a:r>
                  <a:rPr lang="en-US" dirty="0"/>
                  <a:t> bit:</a:t>
                </a:r>
              </a:p>
              <a:p>
                <a:pPr marL="491490" indent="-457200">
                  <a:buAutoNum type="arabicPeriod"/>
                </a:pPr>
                <a:r>
                  <a:rPr lang="en-US" dirty="0" err="1"/>
                  <a:t>Kiểm</a:t>
                </a:r>
                <a:r>
                  <a:rPr lang="en-US" dirty="0"/>
                  <a:t> </a:t>
                </a:r>
                <a:r>
                  <a:rPr lang="en-US" dirty="0" err="1"/>
                  <a:t>tra</a:t>
                </a:r>
                <a:r>
                  <a:rPr lang="en-US" dirty="0"/>
                  <a:t> chia </a:t>
                </a:r>
                <a:r>
                  <a:rPr lang="en-US" dirty="0" err="1"/>
                  <a:t>hết</a:t>
                </a:r>
                <a:r>
                  <a:rPr lang="en-US" dirty="0"/>
                  <a:t> </a:t>
                </a:r>
                <a:r>
                  <a:rPr lang="en-US" dirty="0" err="1"/>
                  <a:t>cho</a:t>
                </a:r>
                <a:r>
                  <a:rPr lang="en-US" dirty="0"/>
                  <a:t> 2</a:t>
                </a:r>
              </a:p>
              <a:p>
                <a:pPr marL="491490" indent="-457200">
                  <a:buAutoNum type="arabicPeriod"/>
                </a:pPr>
                <a:endParaRPr lang="en-US" dirty="0"/>
              </a:p>
              <a:p>
                <a:pPr marL="491490" indent="-457200">
                  <a:buAutoNum type="arabicPeriod"/>
                </a:pPr>
                <a:endParaRPr lang="en-US" dirty="0"/>
              </a:p>
              <a:p>
                <a:pPr marL="491490" indent="-457200">
                  <a:buAutoNum type="arabicPeriod"/>
                </a:pPr>
                <a:endParaRPr lang="en-US" dirty="0"/>
              </a:p>
              <a:p>
                <a:pPr marL="491490" indent="-457200">
                  <a:buAutoNum type="arabicPeriod"/>
                </a:pPr>
                <a:r>
                  <a:rPr lang="en-US" dirty="0" err="1"/>
                  <a:t>Tích</a:t>
                </a:r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dirty="0" err="1"/>
                  <a:t>thương</a:t>
                </a:r>
                <a:r>
                  <a:rPr lang="en-US" dirty="0"/>
                  <a:t> </a:t>
                </a:r>
                <a:r>
                  <a:rPr lang="en-US" dirty="0" err="1"/>
                  <a:t>cho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pPr marL="34290" indent="0">
                  <a:buNone/>
                </a:pPr>
                <a:endParaRPr lang="en-US" dirty="0"/>
              </a:p>
              <a:p>
                <a:pPr marL="3429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7" t="-1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12</a:t>
            </a:fld>
            <a:endParaRPr lang="uk-UA" dirty="0"/>
          </a:p>
        </p:txBody>
      </p:sp>
      <p:sp>
        <p:nvSpPr>
          <p:cNvPr id="5" name="Rectangle 4"/>
          <p:cNvSpPr/>
          <p:nvPr/>
        </p:nvSpPr>
        <p:spPr>
          <a:xfrm>
            <a:off x="792052" y="1814572"/>
            <a:ext cx="4076163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number = 5;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(number &amp; 1 ==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"So le\n"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"So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chan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\n"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Rectangle 5"/>
          <p:cNvSpPr/>
          <p:nvPr/>
        </p:nvSpPr>
        <p:spPr>
          <a:xfrm>
            <a:off x="792052" y="4039450"/>
            <a:ext cx="4076163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a = 2 &lt;&lt; 1;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b = 2 &lt;&lt; 2;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c = 8 &gt;&gt; 1;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d = 8 &gt;&gt; 2;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066814" y="4039450"/>
                <a:ext cx="3879759" cy="1200329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a = 2*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	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  <a:sym typeface="Wingdings" panose="05000000000000000000" pitchFamily="2" charset="2"/>
                  </a:rPr>
                  <a:t> 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a = 4</a:t>
                </a:r>
              </a:p>
              <a:p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b = 2*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	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  <a:sym typeface="Wingdings" panose="05000000000000000000" pitchFamily="2" charset="2"/>
                  </a:rPr>
                  <a:t> b = 8</a:t>
                </a:r>
                <a:endParaRPr lang="en-US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c = 8/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	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  <a:sym typeface="Wingdings" panose="05000000000000000000" pitchFamily="2" charset="2"/>
                  </a:rPr>
                  <a:t> c = 4</a:t>
                </a:r>
                <a:endParaRPr lang="en-US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d = 8/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	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  <a:sym typeface="Wingdings" panose="05000000000000000000" pitchFamily="2" charset="2"/>
                  </a:rPr>
                  <a:t> d = 2</a:t>
                </a:r>
                <a:endParaRPr lang="en-US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814" y="4039450"/>
                <a:ext cx="3879759" cy="1200329"/>
              </a:xfrm>
              <a:prstGeom prst="rect">
                <a:avLst/>
              </a:prstGeom>
              <a:blipFill>
                <a:blip r:embed="rId4"/>
                <a:stretch>
                  <a:fillRect l="-1095" t="-2513" b="-7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5205146" y="1856613"/>
            <a:ext cx="3879759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a &amp; 1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a </a:t>
            </a: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% 2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a &amp; </a:t>
            </a: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a % </a:t>
            </a: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a &amp; </a:t>
            </a: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</a:t>
            </a:r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a % </a:t>
            </a:r>
            <a:r>
              <a:rPr lang="en-US" smtClean="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77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5.7.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" indent="0">
              <a:buNone/>
            </a:pPr>
            <a:r>
              <a:rPr lang="en-US" b="1" dirty="0" err="1"/>
              <a:t>Cú</a:t>
            </a:r>
            <a:r>
              <a:rPr lang="en-US" b="1" dirty="0"/>
              <a:t> </a:t>
            </a:r>
            <a:r>
              <a:rPr lang="en-US" b="1" dirty="0" err="1"/>
              <a:t>pháp</a:t>
            </a:r>
            <a:r>
              <a:rPr lang="en-US" b="1" dirty="0"/>
              <a:t>: </a:t>
            </a:r>
            <a:r>
              <a:rPr lang="en-US" sz="2000" b="1" dirty="0">
                <a:solidFill>
                  <a:srgbClr val="00B050"/>
                </a:solidFill>
              </a:rPr>
              <a:t>&lt;</a:t>
            </a:r>
            <a:r>
              <a:rPr lang="en-US" sz="2000" b="1" dirty="0" err="1">
                <a:solidFill>
                  <a:srgbClr val="00B050"/>
                </a:solidFill>
              </a:rPr>
              <a:t>điều_kiện</a:t>
            </a:r>
            <a:r>
              <a:rPr lang="en-US" sz="2000" b="1" dirty="0">
                <a:solidFill>
                  <a:srgbClr val="00B050"/>
                </a:solidFill>
              </a:rPr>
              <a:t>&gt;</a:t>
            </a:r>
            <a:r>
              <a:rPr lang="en-US" sz="2000" b="1" dirty="0">
                <a:solidFill>
                  <a:srgbClr val="FF0000"/>
                </a:solidFill>
              </a:rPr>
              <a:t>?</a:t>
            </a:r>
            <a:r>
              <a:rPr lang="en-US" sz="2000" b="1" dirty="0">
                <a:solidFill>
                  <a:srgbClr val="002060"/>
                </a:solidFill>
              </a:rPr>
              <a:t>&lt;biểu_thức_1&gt;</a:t>
            </a:r>
            <a:r>
              <a:rPr lang="en-US" sz="2000" b="1" dirty="0">
                <a:solidFill>
                  <a:srgbClr val="FF0000"/>
                </a:solidFill>
              </a:rPr>
              <a:t>:</a:t>
            </a:r>
            <a:r>
              <a:rPr lang="en-US" sz="2000" b="1" dirty="0">
                <a:solidFill>
                  <a:srgbClr val="7030A0"/>
                </a:solidFill>
              </a:rPr>
              <a:t>&lt;biểu_thức_2&gt;</a:t>
            </a:r>
          </a:p>
          <a:p>
            <a:pPr marL="34290" indent="0">
              <a:buNone/>
            </a:pPr>
            <a:r>
              <a:rPr lang="en-US" b="1" dirty="0"/>
              <a:t>Ý </a:t>
            </a:r>
            <a:r>
              <a:rPr lang="en-US" b="1" dirty="0" err="1"/>
              <a:t>nghĩa</a:t>
            </a:r>
            <a:r>
              <a:rPr lang="en-US" b="1" dirty="0"/>
              <a:t>: </a:t>
            </a: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B050"/>
                </a:solidFill>
              </a:rPr>
              <a:t>&lt;</a:t>
            </a:r>
            <a:r>
              <a:rPr lang="en-US" sz="2000" b="1" dirty="0" err="1">
                <a:solidFill>
                  <a:srgbClr val="00B050"/>
                </a:solidFill>
              </a:rPr>
              <a:t>điều_kiện</a:t>
            </a:r>
            <a:r>
              <a:rPr lang="en-US" sz="2000" b="1" dirty="0">
                <a:solidFill>
                  <a:srgbClr val="00B050"/>
                </a:solidFill>
              </a:rPr>
              <a:t>&gt;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			</a:t>
            </a:r>
            <a:r>
              <a:rPr lang="en-US" sz="2000" b="1" dirty="0" err="1"/>
              <a:t>đúng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2060"/>
                </a:solidFill>
              </a:rPr>
              <a:t>&lt;biểu_thức_1&gt;</a:t>
            </a:r>
            <a:br>
              <a:rPr lang="en-US" sz="2000" b="1" dirty="0">
                <a:solidFill>
                  <a:srgbClr val="002060"/>
                </a:solidFill>
              </a:rPr>
            </a:br>
            <a:r>
              <a:rPr lang="en-US" sz="2000" b="1" dirty="0">
                <a:solidFill>
                  <a:srgbClr val="002060"/>
                </a:solidFill>
              </a:rPr>
              <a:t>			</a:t>
            </a:r>
            <a:r>
              <a:rPr lang="en-US" sz="2000" b="1" dirty="0" err="1"/>
              <a:t>ngược</a:t>
            </a:r>
            <a:r>
              <a:rPr lang="en-US" sz="2000" b="1" dirty="0"/>
              <a:t> </a:t>
            </a:r>
            <a:r>
              <a:rPr lang="en-US" sz="2000" b="1" dirty="0" err="1"/>
              <a:t>lại</a:t>
            </a:r>
            <a:r>
              <a:rPr lang="en-US" sz="2000" b="1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7030A0"/>
                </a:solidFill>
              </a:rPr>
              <a:t>&lt;biểu_thức_2&gt;</a:t>
            </a:r>
            <a:endParaRPr lang="en-US" sz="2000" dirty="0"/>
          </a:p>
          <a:p>
            <a:pPr marL="34290" indent="0">
              <a:buNone/>
            </a:pPr>
            <a:r>
              <a:rPr lang="en-US" b="1" dirty="0" err="1"/>
              <a:t>Ví</a:t>
            </a:r>
            <a:r>
              <a:rPr lang="en-US" b="1" dirty="0"/>
              <a:t> </a:t>
            </a:r>
            <a:r>
              <a:rPr lang="en-US" b="1" dirty="0" err="1"/>
              <a:t>dụ</a:t>
            </a:r>
            <a:r>
              <a:rPr lang="en-US" b="1" dirty="0"/>
              <a:t>: </a:t>
            </a:r>
            <a:r>
              <a:rPr lang="en-US" sz="2000" dirty="0" err="1"/>
              <a:t>Giữa</a:t>
            </a:r>
            <a:r>
              <a:rPr lang="en-US" sz="2000" dirty="0"/>
              <a:t> 2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a,b</a:t>
            </a:r>
            <a:r>
              <a:rPr lang="en-US" sz="2000" dirty="0"/>
              <a:t> </a:t>
            </a: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nào</a:t>
            </a:r>
            <a:r>
              <a:rPr lang="en-US" sz="2000" dirty="0"/>
              <a:t> </a:t>
            </a:r>
            <a:r>
              <a:rPr lang="en-US" sz="2000" dirty="0" err="1"/>
              <a:t>lớn</a:t>
            </a:r>
            <a:r>
              <a:rPr lang="en-US" sz="2000" dirty="0"/>
              <a:t> </a:t>
            </a:r>
            <a:r>
              <a:rPr lang="en-US" sz="2000" dirty="0" err="1"/>
              <a:t>hơn</a:t>
            </a:r>
            <a:r>
              <a:rPr lang="en-US" sz="2000" dirty="0"/>
              <a:t>.</a:t>
            </a:r>
          </a:p>
          <a:p>
            <a:pPr marL="34290" indent="0">
              <a:buNone/>
            </a:pPr>
            <a:endParaRPr lang="en-US" sz="2000" dirty="0"/>
          </a:p>
          <a:p>
            <a:pPr marL="34290" indent="0">
              <a:buNone/>
            </a:pPr>
            <a:endParaRPr lang="en-US" sz="2000" dirty="0"/>
          </a:p>
          <a:p>
            <a:pPr marL="34290" indent="0">
              <a:buNone/>
            </a:pPr>
            <a:endParaRPr lang="en-US" sz="2000" dirty="0"/>
          </a:p>
          <a:p>
            <a:pPr marL="34290" indent="0">
              <a:buNone/>
            </a:pPr>
            <a:r>
              <a:rPr lang="en-US" sz="2000" b="1" dirty="0" err="1"/>
              <a:t>Ứng</a:t>
            </a:r>
            <a:r>
              <a:rPr lang="en-US" sz="2000" b="1" dirty="0"/>
              <a:t> </a:t>
            </a:r>
            <a:r>
              <a:rPr lang="en-US" sz="2000" b="1" dirty="0" err="1"/>
              <a:t>dụng</a:t>
            </a:r>
            <a:r>
              <a:rPr lang="en-US" sz="2000" b="1" dirty="0"/>
              <a:t>: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nghĩa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câu</a:t>
            </a:r>
            <a:r>
              <a:rPr lang="en-US" sz="2000" dirty="0"/>
              <a:t> </a:t>
            </a:r>
            <a:r>
              <a:rPr lang="en-US" sz="2000" dirty="0" err="1"/>
              <a:t>lệnh</a:t>
            </a:r>
            <a:r>
              <a:rPr lang="en-US" sz="2000" dirty="0"/>
              <a:t> if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dirty="0" err="1"/>
              <a:t>Ví</a:t>
            </a:r>
            <a:r>
              <a:rPr lang="en-US" sz="2000" dirty="0"/>
              <a:t> </a:t>
            </a:r>
            <a:r>
              <a:rPr lang="en-US" sz="2000" dirty="0" err="1"/>
              <a:t>dụ</a:t>
            </a:r>
            <a:r>
              <a:rPr lang="en-US" sz="2000" dirty="0"/>
              <a:t>: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nghĩa</a:t>
            </a:r>
            <a:r>
              <a:rPr lang="en-US" sz="2000" dirty="0"/>
              <a:t> </a:t>
            </a:r>
            <a:r>
              <a:rPr lang="en-US" sz="2000" b="1" dirty="0" err="1"/>
              <a:t>hằng</a:t>
            </a:r>
            <a:endParaRPr lang="en-US" sz="2000" b="1" dirty="0"/>
          </a:p>
          <a:p>
            <a:pPr marL="34290" indent="0">
              <a:buNone/>
            </a:pP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sinh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r>
              <a:rPr lang="en-US" sz="2000" dirty="0"/>
              <a:t> </a:t>
            </a:r>
            <a:r>
              <a:rPr lang="en-US" sz="2000" dirty="0" err="1"/>
              <a:t>lớn</a:t>
            </a:r>
            <a:r>
              <a:rPr lang="en-US" sz="2000" dirty="0"/>
              <a:t> </a:t>
            </a:r>
            <a:r>
              <a:rPr lang="en-US" sz="2000" dirty="0" err="1"/>
              <a:t>hơn</a:t>
            </a:r>
            <a:r>
              <a:rPr lang="en-US" sz="2000" dirty="0"/>
              <a:t> 50 </a:t>
            </a:r>
            <a:r>
              <a:rPr lang="en-US" sz="2000" dirty="0" err="1"/>
              <a:t>sinh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 </a:t>
            </a:r>
            <a:r>
              <a:rPr lang="en-US" sz="2000" dirty="0" err="1"/>
              <a:t>bằng</a:t>
            </a:r>
            <a:r>
              <a:rPr lang="en-US" sz="2000" dirty="0"/>
              <a:t> 2, </a:t>
            </a:r>
            <a:r>
              <a:rPr lang="en-US" sz="2000" dirty="0" err="1"/>
              <a:t>ngược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1.</a:t>
            </a:r>
          </a:p>
          <a:p>
            <a:pPr marL="34290" indent="0">
              <a:buNone/>
            </a:pPr>
            <a:endParaRPr lang="en-US" sz="2000" dirty="0"/>
          </a:p>
          <a:p>
            <a:pPr marL="3429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13</a:t>
            </a:fld>
            <a:endParaRPr lang="uk-UA" dirty="0"/>
          </a:p>
        </p:txBody>
      </p:sp>
      <p:sp>
        <p:nvSpPr>
          <p:cNvPr id="5" name="Rectangle 4"/>
          <p:cNvSpPr/>
          <p:nvPr/>
        </p:nvSpPr>
        <p:spPr>
          <a:xfrm>
            <a:off x="1338350" y="2873413"/>
            <a:ext cx="2867891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a = 1;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b = 2;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c = (a&gt;b)?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a:b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431" y="5453371"/>
            <a:ext cx="590411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so_sinh_vien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= 55;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so_lop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= (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so_sinh_vien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&gt;50)? 2:1;</a:t>
            </a:r>
          </a:p>
        </p:txBody>
      </p:sp>
    </p:spTree>
    <p:extLst>
      <p:ext uri="{BB962C8B-B14F-4D97-AF65-F5344CB8AC3E}">
        <p14:creationId xmlns:p14="http://schemas.microsoft.com/office/powerpoint/2010/main" val="95200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5.8.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7773747"/>
              </p:ext>
            </p:extLst>
          </p:nvPr>
        </p:nvGraphicFramePr>
        <p:xfrm>
          <a:off x="197427" y="1281501"/>
          <a:ext cx="8749146" cy="4099560"/>
        </p:xfrm>
        <a:graphic>
          <a:graphicData uri="http://schemas.openxmlformats.org/drawingml/2006/table">
            <a:tbl>
              <a:tblPr firstRow="1">
                <a:tableStyleId>{912C8C85-51F0-491E-9774-3900AFEF0FD7}</a:tableStyleId>
              </a:tblPr>
              <a:tblGrid>
                <a:gridCol w="2187287">
                  <a:extLst>
                    <a:ext uri="{9D8B030D-6E8A-4147-A177-3AD203B41FA5}">
                      <a16:colId xmlns:a16="http://schemas.microsoft.com/office/drawing/2014/main" val="842512766"/>
                    </a:ext>
                  </a:extLst>
                </a:gridCol>
                <a:gridCol w="1128606">
                  <a:extLst>
                    <a:ext uri="{9D8B030D-6E8A-4147-A177-3AD203B41FA5}">
                      <a16:colId xmlns:a16="http://schemas.microsoft.com/office/drawing/2014/main" val="2836347117"/>
                    </a:ext>
                  </a:extLst>
                </a:gridCol>
                <a:gridCol w="1090282">
                  <a:extLst>
                    <a:ext uri="{9D8B030D-6E8A-4147-A177-3AD203B41FA5}">
                      <a16:colId xmlns:a16="http://schemas.microsoft.com/office/drawing/2014/main" val="1905884748"/>
                    </a:ext>
                  </a:extLst>
                </a:gridCol>
                <a:gridCol w="4342971">
                  <a:extLst>
                    <a:ext uri="{9D8B030D-6E8A-4147-A177-3AD203B41FA5}">
                      <a16:colId xmlns:a16="http://schemas.microsoft.com/office/drawing/2014/main" val="3172882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effectLst/>
                        </a:rPr>
                        <a:t>Toán</a:t>
                      </a:r>
                      <a:r>
                        <a:rPr lang="en-US" sz="1800" baseline="0" dirty="0">
                          <a:effectLst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</a:rPr>
                        <a:t>tử</a:t>
                      </a:r>
                      <a:endParaRPr lang="en-US" sz="18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effectLst/>
                        </a:rPr>
                        <a:t>Ký</a:t>
                      </a:r>
                      <a:r>
                        <a:rPr lang="en-US" sz="1800" baseline="0" dirty="0">
                          <a:effectLst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</a:rPr>
                        <a:t>hiệu</a:t>
                      </a:r>
                      <a:endParaRPr lang="en-US" sz="18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effectLst/>
                        </a:rPr>
                        <a:t>Ví</a:t>
                      </a:r>
                      <a:r>
                        <a:rPr lang="en-US" sz="1800" baseline="0" dirty="0">
                          <a:effectLst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</a:rPr>
                        <a:t>dụ</a:t>
                      </a:r>
                      <a:endParaRPr lang="en-US" sz="18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effectLst/>
                        </a:rPr>
                        <a:t>Giải</a:t>
                      </a:r>
                      <a:r>
                        <a:rPr lang="en-US" sz="1800" baseline="0" dirty="0">
                          <a:effectLst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</a:rPr>
                        <a:t>thích</a:t>
                      </a:r>
                      <a:endParaRPr lang="en-US" sz="18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0466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effectLst/>
                        </a:rPr>
                        <a:t>Lớn</a:t>
                      </a:r>
                      <a:r>
                        <a:rPr lang="en-US" sz="1800" baseline="0" dirty="0">
                          <a:effectLst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</a:rPr>
                        <a:t>hơn</a:t>
                      </a:r>
                      <a:endParaRPr lang="en-US" sz="1800" dirty="0">
                        <a:effectLst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&gt;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x &gt; y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effectLst/>
                        </a:rPr>
                        <a:t>Nếu</a:t>
                      </a:r>
                      <a:r>
                        <a:rPr lang="en-US" sz="1800" baseline="0" dirty="0">
                          <a:effectLst/>
                        </a:rPr>
                        <a:t> x </a:t>
                      </a:r>
                      <a:r>
                        <a:rPr lang="en-US" sz="1800" baseline="0" dirty="0" err="1">
                          <a:effectLst/>
                        </a:rPr>
                        <a:t>lớn</a:t>
                      </a:r>
                      <a:r>
                        <a:rPr lang="en-US" sz="1800" baseline="0" dirty="0">
                          <a:effectLst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</a:rPr>
                        <a:t>hơn</a:t>
                      </a:r>
                      <a:r>
                        <a:rPr lang="en-US" sz="1800" baseline="0" dirty="0">
                          <a:effectLst/>
                        </a:rPr>
                        <a:t> y </a:t>
                      </a:r>
                      <a:r>
                        <a:rPr lang="en-US" sz="1800" baseline="0" dirty="0">
                          <a:effectLst/>
                          <a:sym typeface="Wingdings" panose="05000000000000000000" pitchFamily="2" charset="2"/>
                        </a:rPr>
                        <a:t> true (1)</a:t>
                      </a:r>
                    </a:p>
                    <a:p>
                      <a:pPr algn="l"/>
                      <a:r>
                        <a:rPr lang="en-US" sz="1800" baseline="0" dirty="0" err="1">
                          <a:effectLst/>
                          <a:sym typeface="Wingdings" panose="05000000000000000000" pitchFamily="2" charset="2"/>
                        </a:rPr>
                        <a:t>Ngược</a:t>
                      </a:r>
                      <a:r>
                        <a:rPr lang="en-US" sz="1800" baseline="0" dirty="0">
                          <a:effectLst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  <a:sym typeface="Wingdings" panose="05000000000000000000" pitchFamily="2" charset="2"/>
                        </a:rPr>
                        <a:t>lại</a:t>
                      </a:r>
                      <a:r>
                        <a:rPr lang="en-US" sz="1800" baseline="0" dirty="0">
                          <a:effectLst/>
                          <a:sym typeface="Wingdings" panose="05000000000000000000" pitchFamily="2" charset="2"/>
                        </a:rPr>
                        <a:t>  false (0)</a:t>
                      </a:r>
                      <a:endParaRPr lang="en-US" sz="1800" dirty="0">
                        <a:effectLst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87859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effectLst/>
                        </a:rPr>
                        <a:t>Nhỏ</a:t>
                      </a:r>
                      <a:r>
                        <a:rPr lang="en-US" sz="1800" baseline="0" dirty="0">
                          <a:effectLst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</a:rPr>
                        <a:t>hơn</a:t>
                      </a:r>
                      <a:endParaRPr lang="en-US" sz="1800" dirty="0">
                        <a:effectLst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&lt;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x &lt; y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effectLst/>
                        </a:rPr>
                        <a:t>Nếu</a:t>
                      </a:r>
                      <a:r>
                        <a:rPr lang="en-US" sz="1800" baseline="0" dirty="0">
                          <a:effectLst/>
                        </a:rPr>
                        <a:t> x </a:t>
                      </a:r>
                      <a:r>
                        <a:rPr lang="en-US" sz="1800" baseline="0" dirty="0" err="1">
                          <a:effectLst/>
                        </a:rPr>
                        <a:t>nhỏ</a:t>
                      </a:r>
                      <a:r>
                        <a:rPr lang="en-US" sz="1800" baseline="0" dirty="0">
                          <a:effectLst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</a:rPr>
                        <a:t>hơn</a:t>
                      </a:r>
                      <a:r>
                        <a:rPr lang="en-US" sz="1800" baseline="0" dirty="0">
                          <a:effectLst/>
                        </a:rPr>
                        <a:t> y </a:t>
                      </a:r>
                      <a:r>
                        <a:rPr lang="en-US" sz="1800" baseline="0" dirty="0">
                          <a:effectLst/>
                          <a:sym typeface="Wingdings" panose="05000000000000000000" pitchFamily="2" charset="2"/>
                        </a:rPr>
                        <a:t> true (1)</a:t>
                      </a:r>
                      <a:br>
                        <a:rPr lang="en-US" sz="1800" baseline="0" dirty="0">
                          <a:effectLst/>
                          <a:sym typeface="Wingdings" panose="05000000000000000000" pitchFamily="2" charset="2"/>
                        </a:rPr>
                      </a:br>
                      <a:r>
                        <a:rPr lang="en-US" sz="1800" baseline="0" dirty="0" err="1">
                          <a:effectLst/>
                          <a:sym typeface="Wingdings" panose="05000000000000000000" pitchFamily="2" charset="2"/>
                        </a:rPr>
                        <a:t>Ngược</a:t>
                      </a:r>
                      <a:r>
                        <a:rPr lang="en-US" sz="1800" baseline="0" dirty="0">
                          <a:effectLst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  <a:sym typeface="Wingdings" panose="05000000000000000000" pitchFamily="2" charset="2"/>
                        </a:rPr>
                        <a:t>lại</a:t>
                      </a:r>
                      <a:r>
                        <a:rPr lang="en-US" sz="1800" baseline="0" dirty="0">
                          <a:effectLst/>
                          <a:sym typeface="Wingdings" panose="05000000000000000000" pitchFamily="2" charset="2"/>
                        </a:rPr>
                        <a:t>  false (0)</a:t>
                      </a:r>
                      <a:endParaRPr lang="en-US" sz="1800" dirty="0">
                        <a:effectLst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8159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effectLst/>
                        </a:rPr>
                        <a:t>Lớn</a:t>
                      </a:r>
                      <a:r>
                        <a:rPr lang="en-US" sz="1800" baseline="0" dirty="0">
                          <a:effectLst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</a:rPr>
                        <a:t>hơn</a:t>
                      </a:r>
                      <a:r>
                        <a:rPr lang="en-US" sz="1800" baseline="0" dirty="0">
                          <a:effectLst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</a:rPr>
                        <a:t>hoặc</a:t>
                      </a:r>
                      <a:r>
                        <a:rPr lang="en-US" sz="1800" baseline="0" dirty="0">
                          <a:effectLst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</a:rPr>
                        <a:t>bằng</a:t>
                      </a:r>
                      <a:endParaRPr lang="en-US" sz="1800" dirty="0">
                        <a:effectLst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&gt;=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x &gt;= y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effectLst/>
                        </a:rPr>
                        <a:t>Nếu</a:t>
                      </a:r>
                      <a:r>
                        <a:rPr lang="en-US" sz="1800" baseline="0" dirty="0">
                          <a:effectLst/>
                        </a:rPr>
                        <a:t> x </a:t>
                      </a:r>
                      <a:r>
                        <a:rPr lang="en-US" sz="1800" baseline="0" dirty="0" err="1">
                          <a:effectLst/>
                        </a:rPr>
                        <a:t>lớn</a:t>
                      </a:r>
                      <a:r>
                        <a:rPr lang="en-US" sz="1800" baseline="0" dirty="0">
                          <a:effectLst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</a:rPr>
                        <a:t>hơn</a:t>
                      </a:r>
                      <a:r>
                        <a:rPr lang="en-US" sz="1800" baseline="0" dirty="0">
                          <a:effectLst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</a:rPr>
                        <a:t>hoặc</a:t>
                      </a:r>
                      <a:r>
                        <a:rPr lang="en-US" sz="1800" baseline="0" dirty="0">
                          <a:effectLst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</a:rPr>
                        <a:t>bằng</a:t>
                      </a:r>
                      <a:r>
                        <a:rPr lang="en-US" sz="1800" baseline="0" dirty="0">
                          <a:effectLst/>
                        </a:rPr>
                        <a:t> y </a:t>
                      </a:r>
                      <a:r>
                        <a:rPr lang="en-US" sz="1800" baseline="0" dirty="0"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800" dirty="0">
                          <a:effectLst/>
                        </a:rPr>
                        <a:t>true</a:t>
                      </a:r>
                      <a:r>
                        <a:rPr lang="en-US" sz="1800" baseline="0" dirty="0">
                          <a:effectLst/>
                          <a:sym typeface="Wingdings" panose="05000000000000000000" pitchFamily="2" charset="2"/>
                        </a:rPr>
                        <a:t> (1)</a:t>
                      </a:r>
                      <a:r>
                        <a:rPr lang="en-US" sz="1800" dirty="0">
                          <a:effectLst/>
                        </a:rPr>
                        <a:t/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 err="1">
                          <a:effectLst/>
                        </a:rPr>
                        <a:t>Ngược</a:t>
                      </a:r>
                      <a:r>
                        <a:rPr lang="en-US" sz="1800" baseline="0" dirty="0">
                          <a:effectLst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</a:rPr>
                        <a:t>lại</a:t>
                      </a:r>
                      <a:r>
                        <a:rPr lang="en-US" sz="1800" baseline="0" dirty="0">
                          <a:effectLst/>
                        </a:rPr>
                        <a:t> </a:t>
                      </a:r>
                      <a:r>
                        <a:rPr lang="en-US" sz="1800" baseline="0" dirty="0">
                          <a:effectLst/>
                          <a:sym typeface="Wingdings" panose="05000000000000000000" pitchFamily="2" charset="2"/>
                        </a:rPr>
                        <a:t> false (0)</a:t>
                      </a:r>
                      <a:endParaRPr lang="en-US" sz="1800" dirty="0">
                        <a:effectLst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3429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effectLst/>
                        </a:rPr>
                        <a:t>Nhỏ</a:t>
                      </a:r>
                      <a:r>
                        <a:rPr lang="en-US" sz="1800" baseline="0" dirty="0">
                          <a:effectLst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</a:rPr>
                        <a:t>hơn</a:t>
                      </a:r>
                      <a:r>
                        <a:rPr lang="en-US" sz="1800" baseline="0" dirty="0">
                          <a:effectLst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</a:rPr>
                        <a:t>hoặc</a:t>
                      </a:r>
                      <a:r>
                        <a:rPr lang="en-US" sz="1800" baseline="0" dirty="0">
                          <a:effectLst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</a:rPr>
                        <a:t>bằng</a:t>
                      </a:r>
                      <a:endParaRPr lang="en-US" sz="1800" dirty="0">
                        <a:effectLst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&lt;=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x &lt;= y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effectLst/>
                        </a:rPr>
                        <a:t>Nếu</a:t>
                      </a:r>
                      <a:r>
                        <a:rPr lang="en-US" sz="1800" baseline="0" dirty="0">
                          <a:effectLst/>
                        </a:rPr>
                        <a:t> x </a:t>
                      </a:r>
                      <a:r>
                        <a:rPr lang="en-US" sz="1800" baseline="0" dirty="0" err="1">
                          <a:effectLst/>
                        </a:rPr>
                        <a:t>nhỏ</a:t>
                      </a:r>
                      <a:r>
                        <a:rPr lang="en-US" sz="1800" baseline="0" dirty="0">
                          <a:effectLst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</a:rPr>
                        <a:t>hơn</a:t>
                      </a:r>
                      <a:r>
                        <a:rPr lang="en-US" sz="1800" baseline="0" dirty="0">
                          <a:effectLst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</a:rPr>
                        <a:t>hoặc</a:t>
                      </a:r>
                      <a:r>
                        <a:rPr lang="en-US" sz="1800" baseline="0" dirty="0">
                          <a:effectLst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</a:rPr>
                        <a:t>bằng</a:t>
                      </a:r>
                      <a:r>
                        <a:rPr lang="en-US" sz="1800" baseline="0" dirty="0">
                          <a:effectLst/>
                        </a:rPr>
                        <a:t> y </a:t>
                      </a:r>
                      <a:r>
                        <a:rPr lang="en-US" sz="1800" baseline="0" dirty="0"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800" dirty="0">
                          <a:effectLst/>
                        </a:rPr>
                        <a:t>true</a:t>
                      </a:r>
                      <a:r>
                        <a:rPr lang="en-US" sz="1800" baseline="0" dirty="0">
                          <a:effectLst/>
                          <a:sym typeface="Wingdings" panose="05000000000000000000" pitchFamily="2" charset="2"/>
                        </a:rPr>
                        <a:t> (1)</a:t>
                      </a:r>
                      <a:r>
                        <a:rPr lang="en-US" sz="1800" dirty="0">
                          <a:effectLst/>
                        </a:rPr>
                        <a:t/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 err="1">
                          <a:effectLst/>
                        </a:rPr>
                        <a:t>Ngược</a:t>
                      </a:r>
                      <a:r>
                        <a:rPr lang="en-US" sz="1800" baseline="0" dirty="0">
                          <a:effectLst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</a:rPr>
                        <a:t>lại</a:t>
                      </a:r>
                      <a:r>
                        <a:rPr lang="en-US" sz="1800" baseline="0" dirty="0">
                          <a:effectLst/>
                        </a:rPr>
                        <a:t> </a:t>
                      </a:r>
                      <a:r>
                        <a:rPr lang="en-US" sz="1800" baseline="0" dirty="0">
                          <a:effectLst/>
                          <a:sym typeface="Wingdings" panose="05000000000000000000" pitchFamily="2" charset="2"/>
                        </a:rPr>
                        <a:t> false (0)</a:t>
                      </a:r>
                      <a:endParaRPr lang="en-US" sz="1800" dirty="0">
                        <a:effectLst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523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effectLst/>
                        </a:rPr>
                        <a:t>Bằng</a:t>
                      </a:r>
                      <a:endParaRPr lang="en-US" sz="1800" dirty="0">
                        <a:effectLst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==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x == y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effectLst/>
                        </a:rPr>
                        <a:t>Nếu</a:t>
                      </a:r>
                      <a:r>
                        <a:rPr lang="en-US" sz="1800" baseline="0" dirty="0">
                          <a:effectLst/>
                        </a:rPr>
                        <a:t> x </a:t>
                      </a:r>
                      <a:r>
                        <a:rPr lang="en-US" sz="1800" baseline="0" dirty="0" err="1">
                          <a:effectLst/>
                        </a:rPr>
                        <a:t>bằng</a:t>
                      </a:r>
                      <a:r>
                        <a:rPr lang="en-US" sz="1800" baseline="0" dirty="0">
                          <a:effectLst/>
                        </a:rPr>
                        <a:t> y </a:t>
                      </a:r>
                      <a:r>
                        <a:rPr lang="en-US" sz="1800" baseline="0" dirty="0">
                          <a:effectLst/>
                          <a:sym typeface="Wingdings" panose="05000000000000000000" pitchFamily="2" charset="2"/>
                        </a:rPr>
                        <a:t> true (1)</a:t>
                      </a:r>
                      <a:br>
                        <a:rPr lang="en-US" sz="1800" baseline="0" dirty="0">
                          <a:effectLst/>
                          <a:sym typeface="Wingdings" panose="05000000000000000000" pitchFamily="2" charset="2"/>
                        </a:rPr>
                      </a:br>
                      <a:r>
                        <a:rPr lang="en-US" sz="1800" baseline="0" dirty="0" err="1">
                          <a:effectLst/>
                          <a:sym typeface="Wingdings" panose="05000000000000000000" pitchFamily="2" charset="2"/>
                        </a:rPr>
                        <a:t>Ngược</a:t>
                      </a:r>
                      <a:r>
                        <a:rPr lang="en-US" sz="1800" baseline="0" dirty="0">
                          <a:effectLst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  <a:sym typeface="Wingdings" panose="05000000000000000000" pitchFamily="2" charset="2"/>
                        </a:rPr>
                        <a:t>lại</a:t>
                      </a:r>
                      <a:r>
                        <a:rPr lang="en-US" sz="1800" baseline="0" dirty="0">
                          <a:effectLst/>
                          <a:sym typeface="Wingdings" panose="05000000000000000000" pitchFamily="2" charset="2"/>
                        </a:rPr>
                        <a:t>  false (0)</a:t>
                      </a:r>
                      <a:endParaRPr lang="en-US" sz="1800" dirty="0">
                        <a:effectLst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677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effectLst/>
                        </a:rPr>
                        <a:t>Khác</a:t>
                      </a:r>
                      <a:endParaRPr lang="en-US" sz="1800" dirty="0">
                        <a:effectLst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!=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x != y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effectLst/>
                        </a:rPr>
                        <a:t>Nếu</a:t>
                      </a:r>
                      <a:r>
                        <a:rPr lang="en-US" sz="1800" baseline="0" dirty="0">
                          <a:effectLst/>
                        </a:rPr>
                        <a:t> x </a:t>
                      </a:r>
                      <a:r>
                        <a:rPr lang="en-US" sz="1800" baseline="0" dirty="0" err="1">
                          <a:effectLst/>
                        </a:rPr>
                        <a:t>khác</a:t>
                      </a:r>
                      <a:r>
                        <a:rPr lang="en-US" sz="1800" baseline="0" dirty="0">
                          <a:effectLst/>
                        </a:rPr>
                        <a:t> y </a:t>
                      </a:r>
                      <a:r>
                        <a:rPr lang="en-US" sz="1800" baseline="0" dirty="0">
                          <a:effectLst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800" dirty="0">
                          <a:effectLst/>
                        </a:rPr>
                        <a:t>true</a:t>
                      </a:r>
                      <a:r>
                        <a:rPr lang="en-US" sz="1800" baseline="0" dirty="0">
                          <a:effectLst/>
                          <a:sym typeface="Wingdings" panose="05000000000000000000" pitchFamily="2" charset="2"/>
                        </a:rPr>
                        <a:t> (1)</a:t>
                      </a:r>
                      <a:r>
                        <a:rPr lang="en-US" sz="1800" dirty="0">
                          <a:effectLst/>
                        </a:rPr>
                        <a:t/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 err="1">
                          <a:effectLst/>
                        </a:rPr>
                        <a:t>Ngược</a:t>
                      </a:r>
                      <a:r>
                        <a:rPr lang="en-US" sz="1800" baseline="0" dirty="0">
                          <a:effectLst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</a:rPr>
                        <a:t>lại</a:t>
                      </a:r>
                      <a:r>
                        <a:rPr lang="en-US" sz="1800" baseline="0" dirty="0">
                          <a:effectLst/>
                        </a:rPr>
                        <a:t> </a:t>
                      </a:r>
                      <a:r>
                        <a:rPr lang="en-US" sz="1800" baseline="0" dirty="0">
                          <a:effectLst/>
                          <a:sym typeface="Wingdings" panose="05000000000000000000" pitchFamily="2" charset="2"/>
                        </a:rPr>
                        <a:t> false (0)</a:t>
                      </a:r>
                      <a:endParaRPr lang="en-US" sz="1800" dirty="0">
                        <a:effectLst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97405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14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1620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5.9.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152" y="829225"/>
            <a:ext cx="4567756" cy="291846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4290" indent="0">
              <a:buNone/>
            </a:pPr>
            <a:r>
              <a:rPr lang="en-US" sz="2000" b="1" dirty="0" err="1"/>
              <a:t>Bài</a:t>
            </a:r>
            <a:r>
              <a:rPr lang="en-US" sz="2000" b="1" dirty="0"/>
              <a:t> </a:t>
            </a:r>
            <a:r>
              <a:rPr lang="en-US" sz="2000" b="1" dirty="0" err="1"/>
              <a:t>tập</a:t>
            </a:r>
            <a:r>
              <a:rPr lang="en-US" sz="2000" b="1" dirty="0"/>
              <a:t>:</a:t>
            </a:r>
          </a:p>
          <a:p>
            <a:pPr marL="491490" indent="-457200">
              <a:buSzPct val="100000"/>
              <a:buFont typeface="+mj-lt"/>
              <a:buAutoNum type="arabicPeriod"/>
            </a:pPr>
            <a:r>
              <a:rPr lang="en-US" sz="2000" dirty="0"/>
              <a:t>(true &amp;&amp; true) || false</a:t>
            </a:r>
          </a:p>
          <a:p>
            <a:pPr marL="491490" indent="-457200">
              <a:buSzPct val="100000"/>
              <a:buFont typeface="+mj-lt"/>
              <a:buAutoNum type="arabicPeriod"/>
            </a:pPr>
            <a:r>
              <a:rPr lang="en-US" sz="2000" dirty="0"/>
              <a:t>(false &amp;&amp; true) || true</a:t>
            </a:r>
          </a:p>
          <a:p>
            <a:pPr marL="491490" indent="-457200">
              <a:buSzPct val="100000"/>
              <a:buFont typeface="+mj-lt"/>
              <a:buAutoNum type="arabicPeriod"/>
            </a:pPr>
            <a:r>
              <a:rPr lang="en-US" sz="2000" dirty="0"/>
              <a:t>(false &amp;&amp; true) || false || true</a:t>
            </a:r>
          </a:p>
          <a:p>
            <a:pPr marL="491490" indent="-457200">
              <a:buSzPct val="100000"/>
              <a:buFont typeface="+mj-lt"/>
              <a:buAutoNum type="arabicPeriod"/>
            </a:pPr>
            <a:r>
              <a:rPr lang="en-US" sz="2000" dirty="0"/>
              <a:t>(5 &gt; 6 || 4 &gt; 3) &amp;&amp; (7 &gt; 8)</a:t>
            </a:r>
          </a:p>
          <a:p>
            <a:pPr marL="491490" indent="-457200">
              <a:buSzPct val="100000"/>
              <a:buFont typeface="+mj-lt"/>
              <a:buAutoNum type="arabicPeriod"/>
            </a:pPr>
            <a:r>
              <a:rPr lang="en-US" sz="2000" dirty="0"/>
              <a:t>!(7 &gt; 6 || 3 &gt; 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15</a:t>
            </a:fld>
            <a:endParaRPr lang="uk-UA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519725"/>
              </p:ext>
            </p:extLst>
          </p:nvPr>
        </p:nvGraphicFramePr>
        <p:xfrm>
          <a:off x="94396" y="829225"/>
          <a:ext cx="3668555" cy="2918460"/>
        </p:xfrm>
        <a:graphic>
          <a:graphicData uri="http://schemas.openxmlformats.org/drawingml/2006/table">
            <a:tbl>
              <a:tblPr firstRow="1">
                <a:tableStyleId>{912C8C85-51F0-491E-9774-3900AFEF0FD7}</a:tableStyleId>
              </a:tblPr>
              <a:tblGrid>
                <a:gridCol w="1363709">
                  <a:extLst>
                    <a:ext uri="{9D8B030D-6E8A-4147-A177-3AD203B41FA5}">
                      <a16:colId xmlns:a16="http://schemas.microsoft.com/office/drawing/2014/main" val="666709966"/>
                    </a:ext>
                  </a:extLst>
                </a:gridCol>
                <a:gridCol w="1308925">
                  <a:extLst>
                    <a:ext uri="{9D8B030D-6E8A-4147-A177-3AD203B41FA5}">
                      <a16:colId xmlns:a16="http://schemas.microsoft.com/office/drawing/2014/main" val="1599201509"/>
                    </a:ext>
                  </a:extLst>
                </a:gridCol>
                <a:gridCol w="995921">
                  <a:extLst>
                    <a:ext uri="{9D8B030D-6E8A-4147-A177-3AD203B41FA5}">
                      <a16:colId xmlns:a16="http://schemas.microsoft.com/office/drawing/2014/main" val="16354652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effectLst/>
                        </a:rPr>
                        <a:t>Toán</a:t>
                      </a:r>
                      <a:r>
                        <a:rPr lang="en-US" sz="1800" baseline="0" dirty="0">
                          <a:effectLst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</a:rPr>
                        <a:t>tử</a:t>
                      </a:r>
                      <a:endParaRPr lang="en-US" sz="18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effectLst/>
                        </a:rPr>
                        <a:t>Ký</a:t>
                      </a:r>
                      <a:r>
                        <a:rPr lang="en-US" sz="1800" baseline="0" dirty="0">
                          <a:effectLst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</a:rPr>
                        <a:t>hiệu</a:t>
                      </a:r>
                      <a:endParaRPr lang="en-US" sz="18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effectLst/>
                        </a:rPr>
                        <a:t>Ví</a:t>
                      </a:r>
                      <a:r>
                        <a:rPr lang="en-US" sz="1800" baseline="0" dirty="0">
                          <a:effectLst/>
                        </a:rPr>
                        <a:t> </a:t>
                      </a:r>
                      <a:r>
                        <a:rPr lang="en-US" sz="1800" baseline="0" dirty="0" err="1">
                          <a:effectLst/>
                        </a:rPr>
                        <a:t>dụ</a:t>
                      </a:r>
                      <a:endParaRPr lang="en-US" sz="18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114155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NOT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!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!x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0304690"/>
                  </a:ext>
                </a:extLst>
              </a:tr>
              <a:tr h="6934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AND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&amp;&amp;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x &amp;&amp; y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0773116"/>
                  </a:ext>
                </a:extLst>
              </a:tr>
              <a:tr h="6934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OR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||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x || y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9203011"/>
                  </a:ext>
                </a:extLst>
              </a:tr>
              <a:tr h="69342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effectLst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effectLst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effectLst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95209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503530"/>
              </p:ext>
            </p:extLst>
          </p:nvPr>
        </p:nvGraphicFramePr>
        <p:xfrm>
          <a:off x="94396" y="3975285"/>
          <a:ext cx="3668555" cy="2399755"/>
        </p:xfrm>
        <a:graphic>
          <a:graphicData uri="http://schemas.openxmlformats.org/drawingml/2006/table">
            <a:tbl>
              <a:tblPr firstRow="1">
                <a:tableStyleId>{912C8C85-51F0-491E-9774-3900AFEF0FD7}</a:tableStyleId>
              </a:tblPr>
              <a:tblGrid>
                <a:gridCol w="733711">
                  <a:extLst>
                    <a:ext uri="{9D8B030D-6E8A-4147-A177-3AD203B41FA5}">
                      <a16:colId xmlns:a16="http://schemas.microsoft.com/office/drawing/2014/main" val="1539134224"/>
                    </a:ext>
                  </a:extLst>
                </a:gridCol>
                <a:gridCol w="733711">
                  <a:extLst>
                    <a:ext uri="{9D8B030D-6E8A-4147-A177-3AD203B41FA5}">
                      <a16:colId xmlns:a16="http://schemas.microsoft.com/office/drawing/2014/main" val="2690846786"/>
                    </a:ext>
                  </a:extLst>
                </a:gridCol>
                <a:gridCol w="733711">
                  <a:extLst>
                    <a:ext uri="{9D8B030D-6E8A-4147-A177-3AD203B41FA5}">
                      <a16:colId xmlns:a16="http://schemas.microsoft.com/office/drawing/2014/main" val="1168558178"/>
                    </a:ext>
                  </a:extLst>
                </a:gridCol>
                <a:gridCol w="733711">
                  <a:extLst>
                    <a:ext uri="{9D8B030D-6E8A-4147-A177-3AD203B41FA5}">
                      <a16:colId xmlns:a16="http://schemas.microsoft.com/office/drawing/2014/main" val="1903978927"/>
                    </a:ext>
                  </a:extLst>
                </a:gridCol>
                <a:gridCol w="733711">
                  <a:extLst>
                    <a:ext uri="{9D8B030D-6E8A-4147-A177-3AD203B41FA5}">
                      <a16:colId xmlns:a16="http://schemas.microsoft.com/office/drawing/2014/main" val="3912767755"/>
                    </a:ext>
                  </a:extLst>
                </a:gridCol>
              </a:tblGrid>
              <a:tr h="479951">
                <a:tc>
                  <a:txBody>
                    <a:bodyPr/>
                    <a:lstStyle/>
                    <a:p>
                      <a:pPr algn="l"/>
                      <a:r>
                        <a:rPr lang="en-US" sz="1800" baseline="0" dirty="0">
                          <a:effectLst/>
                        </a:rPr>
                        <a:t>1</a:t>
                      </a:r>
                      <a:endParaRPr lang="en-US" sz="18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aseline="0" dirty="0">
                          <a:effectLst/>
                        </a:rPr>
                        <a:t>2</a:t>
                      </a:r>
                      <a:endParaRPr lang="en-US" sz="18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||</a:t>
                      </a:r>
                      <a:endParaRPr lang="en-US" sz="18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&amp;&amp;</a:t>
                      </a:r>
                      <a:endParaRPr lang="en-US" sz="18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802711"/>
                  </a:ext>
                </a:extLst>
              </a:tr>
              <a:tr h="479951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false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false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false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false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effectLst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00378"/>
                  </a:ext>
                </a:extLst>
              </a:tr>
              <a:tr h="479951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false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true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true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false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effectLst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4396"/>
                  </a:ext>
                </a:extLst>
              </a:tr>
              <a:tr h="479951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true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false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true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false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effectLst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638692"/>
                  </a:ext>
                </a:extLst>
              </a:tr>
              <a:tr h="479951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true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true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true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true</a:t>
                      </a: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effectLst/>
                      </a:endParaRPr>
                    </a:p>
                  </a:txBody>
                  <a:tcPr marL="76200" marR="76200" marT="38100" marB="38100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2441232"/>
                  </a:ext>
                </a:extLst>
              </a:tr>
            </a:tbl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>
          <a:xfrm>
            <a:off x="5844814" y="3975285"/>
            <a:ext cx="1412431" cy="23997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SzPct val="80000"/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40589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6459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8859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1259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91490" indent="-457200"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chemeClr val="bg2"/>
                </a:solidFill>
              </a:rPr>
              <a:t>true</a:t>
            </a:r>
          </a:p>
          <a:p>
            <a:pPr marL="491490" indent="-457200"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chemeClr val="bg2"/>
                </a:solidFill>
              </a:rPr>
              <a:t>true</a:t>
            </a:r>
          </a:p>
          <a:p>
            <a:pPr marL="491490" indent="-457200"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chemeClr val="bg2"/>
                </a:solidFill>
              </a:rPr>
              <a:t>true</a:t>
            </a:r>
          </a:p>
          <a:p>
            <a:pPr marL="491490" indent="-457200"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chemeClr val="bg2"/>
                </a:solidFill>
              </a:rPr>
              <a:t>false</a:t>
            </a:r>
          </a:p>
          <a:p>
            <a:pPr marL="491490" indent="-457200"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chemeClr val="bg2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05272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5.10.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Precedence of operators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7593731"/>
              </p:ext>
            </p:extLst>
          </p:nvPr>
        </p:nvGraphicFramePr>
        <p:xfrm>
          <a:off x="197427" y="1414466"/>
          <a:ext cx="4311075" cy="4112695"/>
        </p:xfrm>
        <a:graphic>
          <a:graphicData uri="http://schemas.openxmlformats.org/drawingml/2006/table">
            <a:tbl>
              <a:tblPr firstRow="1" firstCol="1">
                <a:tableStyleId>{2A488322-F2BA-4B5B-9748-0D474271808F}</a:tableStyleId>
              </a:tblPr>
              <a:tblGrid>
                <a:gridCol w="850326">
                  <a:extLst>
                    <a:ext uri="{9D8B030D-6E8A-4147-A177-3AD203B41FA5}">
                      <a16:colId xmlns:a16="http://schemas.microsoft.com/office/drawing/2014/main" val="749159058"/>
                    </a:ext>
                  </a:extLst>
                </a:gridCol>
                <a:gridCol w="2216150">
                  <a:extLst>
                    <a:ext uri="{9D8B030D-6E8A-4147-A177-3AD203B41FA5}">
                      <a16:colId xmlns:a16="http://schemas.microsoft.com/office/drawing/2014/main" val="727507648"/>
                    </a:ext>
                  </a:extLst>
                </a:gridCol>
                <a:gridCol w="1244599">
                  <a:extLst>
                    <a:ext uri="{9D8B030D-6E8A-4147-A177-3AD203B41FA5}">
                      <a16:colId xmlns:a16="http://schemas.microsoft.com/office/drawing/2014/main" val="58618368"/>
                    </a:ext>
                  </a:extLst>
                </a:gridCol>
              </a:tblGrid>
              <a:tr h="26557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</a:rPr>
                        <a:t>Mức</a:t>
                      </a:r>
                      <a:r>
                        <a:rPr lang="en-US" sz="1400" baseline="0" dirty="0">
                          <a:effectLst/>
                        </a:rPr>
                        <a:t> </a:t>
                      </a:r>
                      <a:r>
                        <a:rPr lang="en-US" sz="1400" baseline="0" dirty="0" err="1">
                          <a:effectLst/>
                        </a:rPr>
                        <a:t>độ</a:t>
                      </a:r>
                      <a:endParaRPr lang="en-US" sz="1400" dirty="0">
                        <a:effectLst/>
                      </a:endParaRP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</a:rPr>
                        <a:t>Toán</a:t>
                      </a:r>
                      <a:r>
                        <a:rPr lang="en-US" sz="1400" baseline="0" dirty="0">
                          <a:effectLst/>
                        </a:rPr>
                        <a:t> </a:t>
                      </a:r>
                      <a:r>
                        <a:rPr lang="en-US" sz="1400" baseline="0" dirty="0" err="1">
                          <a:effectLst/>
                        </a:rPr>
                        <a:t>tử</a:t>
                      </a:r>
                      <a:endParaRPr lang="en-US" sz="1400" dirty="0">
                        <a:effectLst/>
                      </a:endParaRP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Nhóm</a:t>
                      </a:r>
                      <a:r>
                        <a:rPr lang="en-US" sz="1400" baseline="0" dirty="0">
                          <a:effectLst/>
                        </a:rPr>
                        <a:t> </a:t>
                      </a:r>
                      <a:r>
                        <a:rPr lang="en-US" sz="1400" baseline="0" dirty="0" err="1">
                          <a:effectLst/>
                        </a:rPr>
                        <a:t>ưu</a:t>
                      </a:r>
                      <a:r>
                        <a:rPr lang="en-US" sz="1400" baseline="0" dirty="0">
                          <a:effectLst/>
                        </a:rPr>
                        <a:t> </a:t>
                      </a:r>
                      <a:r>
                        <a:rPr lang="en-US" sz="1400" baseline="0" dirty="0" err="1">
                          <a:effectLst/>
                        </a:rPr>
                        <a:t>tiên</a:t>
                      </a:r>
                      <a:endParaRPr lang="en-US" sz="1400" dirty="0">
                        <a:effectLst/>
                      </a:endParaRP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7711919"/>
                  </a:ext>
                </a:extLst>
              </a:tr>
              <a:tr h="3813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::</a:t>
                      </a: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Trái</a:t>
                      </a:r>
                      <a:r>
                        <a:rPr lang="en-US" sz="1400" baseline="0" dirty="0">
                          <a:effectLst/>
                        </a:rPr>
                        <a:t> sang </a:t>
                      </a:r>
                      <a:r>
                        <a:rPr lang="en-US" sz="1400" baseline="0" dirty="0" err="1">
                          <a:effectLst/>
                        </a:rPr>
                        <a:t>phải</a:t>
                      </a:r>
                      <a:endParaRPr lang="en-US" sz="1400" dirty="0">
                        <a:effectLst/>
                      </a:endParaRP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2497000"/>
                  </a:ext>
                </a:extLst>
              </a:tr>
              <a:tr h="340927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2</a:t>
                      </a: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++ --</a:t>
                      </a: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Trái</a:t>
                      </a:r>
                      <a:r>
                        <a:rPr lang="en-US" sz="1400" dirty="0">
                          <a:effectLst/>
                        </a:rPr>
                        <a:t> sang </a:t>
                      </a:r>
                      <a:r>
                        <a:rPr lang="en-US" sz="1400" dirty="0" err="1">
                          <a:effectLst/>
                        </a:rPr>
                        <a:t>phải</a:t>
                      </a:r>
                      <a:endParaRPr lang="en-US" sz="1400" dirty="0">
                        <a:effectLst/>
                      </a:endParaRP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1144180"/>
                  </a:ext>
                </a:extLst>
              </a:tr>
              <a:tr h="2655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()</a:t>
                      </a: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98423"/>
                  </a:ext>
                </a:extLst>
              </a:tr>
              <a:tr h="2655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[]</a:t>
                      </a: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376123"/>
                  </a:ext>
                </a:extLst>
              </a:tr>
              <a:tr h="2655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. -&gt;</a:t>
                      </a: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9187995"/>
                  </a:ext>
                </a:extLst>
              </a:tr>
              <a:tr h="265576">
                <a:tc rowSpan="7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3</a:t>
                      </a: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++ --</a:t>
                      </a: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Phải</a:t>
                      </a:r>
                      <a:r>
                        <a:rPr lang="en-US" sz="1400" dirty="0">
                          <a:effectLst/>
                        </a:rPr>
                        <a:t> sang </a:t>
                      </a:r>
                      <a:r>
                        <a:rPr lang="en-US" sz="1400" dirty="0" err="1">
                          <a:effectLst/>
                        </a:rPr>
                        <a:t>trái</a:t>
                      </a:r>
                      <a:endParaRPr lang="en-US" sz="1400" dirty="0">
                        <a:effectLst/>
                      </a:endParaRP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0341336"/>
                  </a:ext>
                </a:extLst>
              </a:tr>
              <a:tr h="2655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~ !</a:t>
                      </a: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416270"/>
                  </a:ext>
                </a:extLst>
              </a:tr>
              <a:tr h="2655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+ -</a:t>
                      </a: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820662"/>
                  </a:ext>
                </a:extLst>
              </a:tr>
              <a:tr h="2655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&amp; *</a:t>
                      </a: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59311"/>
                  </a:ext>
                </a:extLst>
              </a:tr>
              <a:tr h="2655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new delete</a:t>
                      </a: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771292"/>
                  </a:ext>
                </a:extLst>
              </a:tr>
              <a:tr h="2655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</a:rPr>
                        <a:t>sizeof</a:t>
                      </a:r>
                      <a:endParaRPr lang="en-US" sz="1400" dirty="0">
                        <a:effectLst/>
                      </a:endParaRP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197020"/>
                  </a:ext>
                </a:extLst>
              </a:tr>
              <a:tr h="2655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(type)</a:t>
                      </a: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65659"/>
                  </a:ext>
                </a:extLst>
              </a:tr>
              <a:tr h="26557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4</a:t>
                      </a: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.* -&gt;*</a:t>
                      </a: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Trái</a:t>
                      </a:r>
                      <a:r>
                        <a:rPr lang="en-US" sz="1400" dirty="0">
                          <a:effectLst/>
                        </a:rPr>
                        <a:t> sang </a:t>
                      </a:r>
                      <a:r>
                        <a:rPr lang="en-US" sz="1400" dirty="0" err="1">
                          <a:effectLst/>
                        </a:rPr>
                        <a:t>phải</a:t>
                      </a:r>
                      <a:endParaRPr lang="en-US" sz="1400" dirty="0">
                        <a:effectLst/>
                      </a:endParaRP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240247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16</a:t>
            </a:fld>
            <a:endParaRPr lang="uk-UA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618184"/>
              </p:ext>
            </p:extLst>
          </p:nvPr>
        </p:nvGraphicFramePr>
        <p:xfrm>
          <a:off x="4508502" y="1414466"/>
          <a:ext cx="4311075" cy="4006772"/>
        </p:xfrm>
        <a:graphic>
          <a:graphicData uri="http://schemas.openxmlformats.org/drawingml/2006/table">
            <a:tbl>
              <a:tblPr firstRow="1" firstCol="1">
                <a:tableStyleId>{2A488322-F2BA-4B5B-9748-0D474271808F}</a:tableStyleId>
              </a:tblPr>
              <a:tblGrid>
                <a:gridCol w="850326">
                  <a:extLst>
                    <a:ext uri="{9D8B030D-6E8A-4147-A177-3AD203B41FA5}">
                      <a16:colId xmlns:a16="http://schemas.microsoft.com/office/drawing/2014/main" val="2431050110"/>
                    </a:ext>
                  </a:extLst>
                </a:gridCol>
                <a:gridCol w="2184976">
                  <a:extLst>
                    <a:ext uri="{9D8B030D-6E8A-4147-A177-3AD203B41FA5}">
                      <a16:colId xmlns:a16="http://schemas.microsoft.com/office/drawing/2014/main" val="3761826840"/>
                    </a:ext>
                  </a:extLst>
                </a:gridCol>
                <a:gridCol w="1275773">
                  <a:extLst>
                    <a:ext uri="{9D8B030D-6E8A-4147-A177-3AD203B41FA5}">
                      <a16:colId xmlns:a16="http://schemas.microsoft.com/office/drawing/2014/main" val="1637434958"/>
                    </a:ext>
                  </a:extLst>
                </a:gridCol>
              </a:tblGrid>
              <a:tr h="26828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</a:rPr>
                        <a:t>Mức</a:t>
                      </a:r>
                      <a:r>
                        <a:rPr lang="en-US" sz="1400" baseline="0" dirty="0">
                          <a:effectLst/>
                        </a:rPr>
                        <a:t> </a:t>
                      </a:r>
                      <a:r>
                        <a:rPr lang="en-US" sz="1400" baseline="0" dirty="0" err="1">
                          <a:effectLst/>
                        </a:rPr>
                        <a:t>độ</a:t>
                      </a:r>
                      <a:endParaRPr lang="en-US" sz="1400" dirty="0">
                        <a:effectLst/>
                      </a:endParaRP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</a:rPr>
                        <a:t>Toán</a:t>
                      </a:r>
                      <a:r>
                        <a:rPr lang="en-US" sz="1400" baseline="0" dirty="0">
                          <a:effectLst/>
                        </a:rPr>
                        <a:t> </a:t>
                      </a:r>
                      <a:r>
                        <a:rPr lang="en-US" sz="1400" baseline="0" dirty="0" err="1">
                          <a:effectLst/>
                        </a:rPr>
                        <a:t>tử</a:t>
                      </a:r>
                      <a:endParaRPr lang="en-US" sz="1400" dirty="0">
                        <a:effectLst/>
                      </a:endParaRP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Nhóm</a:t>
                      </a:r>
                      <a:r>
                        <a:rPr lang="en-US" sz="1400" baseline="0" dirty="0">
                          <a:effectLst/>
                        </a:rPr>
                        <a:t> </a:t>
                      </a:r>
                      <a:r>
                        <a:rPr lang="en-US" sz="1400" baseline="0" dirty="0" err="1">
                          <a:effectLst/>
                        </a:rPr>
                        <a:t>ưu</a:t>
                      </a:r>
                      <a:r>
                        <a:rPr lang="en-US" sz="1400" baseline="0" dirty="0">
                          <a:effectLst/>
                        </a:rPr>
                        <a:t> </a:t>
                      </a:r>
                      <a:r>
                        <a:rPr lang="en-US" sz="1400" baseline="0" dirty="0" err="1">
                          <a:effectLst/>
                        </a:rPr>
                        <a:t>tiên</a:t>
                      </a:r>
                      <a:endParaRPr lang="en-US" sz="1400" dirty="0">
                        <a:effectLst/>
                      </a:endParaRP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1313350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5</a:t>
                      </a: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* / %</a:t>
                      </a: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Trái</a:t>
                      </a:r>
                      <a:r>
                        <a:rPr lang="en-US" sz="1400" dirty="0">
                          <a:effectLst/>
                        </a:rPr>
                        <a:t> sang </a:t>
                      </a:r>
                      <a:r>
                        <a:rPr lang="en-US" sz="1400" dirty="0" err="1">
                          <a:effectLst/>
                        </a:rPr>
                        <a:t>phải</a:t>
                      </a:r>
                      <a:endParaRPr lang="en-US" sz="1400" dirty="0">
                        <a:effectLst/>
                      </a:endParaRP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315872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+ -</a:t>
                      </a: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Trái</a:t>
                      </a:r>
                      <a:r>
                        <a:rPr lang="en-US" sz="1400" dirty="0">
                          <a:effectLst/>
                        </a:rPr>
                        <a:t> sang </a:t>
                      </a:r>
                      <a:r>
                        <a:rPr lang="en-US" sz="1400" dirty="0" err="1">
                          <a:effectLst/>
                        </a:rPr>
                        <a:t>phải</a:t>
                      </a:r>
                      <a:endParaRPr lang="en-US" sz="1400" dirty="0">
                        <a:effectLst/>
                      </a:endParaRP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0072830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7</a:t>
                      </a: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&lt;&lt; &gt;&gt;</a:t>
                      </a: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Trái</a:t>
                      </a:r>
                      <a:r>
                        <a:rPr lang="en-US" sz="1400" dirty="0">
                          <a:effectLst/>
                        </a:rPr>
                        <a:t> sang </a:t>
                      </a:r>
                      <a:r>
                        <a:rPr lang="en-US" sz="1400" dirty="0" err="1">
                          <a:effectLst/>
                        </a:rPr>
                        <a:t>phải</a:t>
                      </a:r>
                      <a:endParaRPr lang="en-US" sz="1400" dirty="0">
                        <a:effectLst/>
                      </a:endParaRP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2347609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8</a:t>
                      </a: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&lt; &gt; &lt;= &gt;=</a:t>
                      </a: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Trái</a:t>
                      </a:r>
                      <a:r>
                        <a:rPr lang="en-US" sz="1400" dirty="0">
                          <a:effectLst/>
                        </a:rPr>
                        <a:t> sang </a:t>
                      </a:r>
                      <a:r>
                        <a:rPr lang="en-US" sz="1400" dirty="0" err="1">
                          <a:effectLst/>
                        </a:rPr>
                        <a:t>phải</a:t>
                      </a:r>
                      <a:endParaRPr lang="en-US" sz="1400" dirty="0">
                        <a:effectLst/>
                      </a:endParaRP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8944557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9</a:t>
                      </a: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== !=</a:t>
                      </a: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Trái</a:t>
                      </a:r>
                      <a:r>
                        <a:rPr lang="en-US" sz="1400" dirty="0">
                          <a:effectLst/>
                        </a:rPr>
                        <a:t> sang </a:t>
                      </a:r>
                      <a:r>
                        <a:rPr lang="en-US" sz="1400" dirty="0" err="1">
                          <a:effectLst/>
                        </a:rPr>
                        <a:t>phải</a:t>
                      </a:r>
                      <a:endParaRPr lang="en-US" sz="1400" dirty="0">
                        <a:effectLst/>
                      </a:endParaRP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700690"/>
                  </a:ext>
                </a:extLst>
              </a:tr>
              <a:tr h="1376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10</a:t>
                      </a: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&amp;</a:t>
                      </a: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Trái</a:t>
                      </a:r>
                      <a:r>
                        <a:rPr lang="en-US" sz="1400" dirty="0">
                          <a:effectLst/>
                        </a:rPr>
                        <a:t> sang </a:t>
                      </a:r>
                      <a:r>
                        <a:rPr lang="en-US" sz="1400" dirty="0" err="1">
                          <a:effectLst/>
                        </a:rPr>
                        <a:t>phải</a:t>
                      </a:r>
                      <a:endParaRPr lang="en-US" sz="1400" dirty="0">
                        <a:effectLst/>
                      </a:endParaRP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2278986"/>
                  </a:ext>
                </a:extLst>
              </a:tr>
              <a:tr h="1376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11</a:t>
                      </a: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^</a:t>
                      </a: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Trái</a:t>
                      </a:r>
                      <a:r>
                        <a:rPr lang="en-US" sz="1400" dirty="0">
                          <a:effectLst/>
                        </a:rPr>
                        <a:t> sang </a:t>
                      </a:r>
                      <a:r>
                        <a:rPr lang="en-US" sz="1400" dirty="0" err="1">
                          <a:effectLst/>
                        </a:rPr>
                        <a:t>phải</a:t>
                      </a:r>
                      <a:endParaRPr lang="en-US" sz="1400" dirty="0">
                        <a:effectLst/>
                      </a:endParaRP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841153"/>
                  </a:ext>
                </a:extLst>
              </a:tr>
              <a:tr h="1376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|</a:t>
                      </a: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Trái</a:t>
                      </a:r>
                      <a:r>
                        <a:rPr lang="en-US" sz="1400" dirty="0">
                          <a:effectLst/>
                        </a:rPr>
                        <a:t> sang </a:t>
                      </a:r>
                      <a:r>
                        <a:rPr lang="en-US" sz="1400" dirty="0" err="1">
                          <a:effectLst/>
                        </a:rPr>
                        <a:t>phải</a:t>
                      </a:r>
                      <a:endParaRPr lang="en-US" sz="1400" dirty="0">
                        <a:effectLst/>
                      </a:endParaRP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8566072"/>
                  </a:ext>
                </a:extLst>
              </a:tr>
              <a:tr h="1376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13</a:t>
                      </a: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&amp;&amp;</a:t>
                      </a: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Trái</a:t>
                      </a:r>
                      <a:r>
                        <a:rPr lang="en-US" sz="1400" dirty="0">
                          <a:effectLst/>
                        </a:rPr>
                        <a:t> sang </a:t>
                      </a:r>
                      <a:r>
                        <a:rPr lang="en-US" sz="1400" dirty="0" err="1">
                          <a:effectLst/>
                        </a:rPr>
                        <a:t>phải</a:t>
                      </a:r>
                      <a:endParaRPr lang="en-US" sz="1400" dirty="0">
                        <a:effectLst/>
                      </a:endParaRP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683111"/>
                  </a:ext>
                </a:extLst>
              </a:tr>
              <a:tr h="1376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14</a:t>
                      </a: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||</a:t>
                      </a: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Trái</a:t>
                      </a:r>
                      <a:r>
                        <a:rPr lang="en-US" sz="1400" dirty="0">
                          <a:effectLst/>
                        </a:rPr>
                        <a:t> sang </a:t>
                      </a:r>
                      <a:r>
                        <a:rPr lang="en-US" sz="1400" dirty="0" err="1">
                          <a:effectLst/>
                        </a:rPr>
                        <a:t>phải</a:t>
                      </a:r>
                      <a:endParaRPr lang="en-US" sz="1400" dirty="0">
                        <a:effectLst/>
                      </a:endParaRP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973441"/>
                  </a:ext>
                </a:extLst>
              </a:tr>
              <a:tr h="423577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15</a:t>
                      </a: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= *= /= %= += -=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&gt;&gt;= &lt;&lt;= &amp;= ^= |=</a:t>
                      </a: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Phải</a:t>
                      </a:r>
                      <a:r>
                        <a:rPr lang="en-US" sz="1400" dirty="0">
                          <a:effectLst/>
                        </a:rPr>
                        <a:t> sang </a:t>
                      </a:r>
                      <a:r>
                        <a:rPr lang="en-US" sz="1400" dirty="0" err="1">
                          <a:effectLst/>
                        </a:rPr>
                        <a:t>trái</a:t>
                      </a:r>
                      <a:endParaRPr lang="en-US" sz="1400" dirty="0">
                        <a:effectLst/>
                      </a:endParaRP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8660142"/>
                  </a:ext>
                </a:extLst>
              </a:tr>
              <a:tr h="2329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?:</a:t>
                      </a: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948275"/>
                  </a:ext>
                </a:extLst>
              </a:tr>
              <a:tr h="23296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16</a:t>
                      </a: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,</a:t>
                      </a: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Trái</a:t>
                      </a:r>
                      <a:r>
                        <a:rPr lang="en-US" sz="1400" baseline="0" dirty="0">
                          <a:effectLst/>
                        </a:rPr>
                        <a:t> sang </a:t>
                      </a:r>
                      <a:r>
                        <a:rPr lang="en-US" sz="1400" baseline="0" dirty="0" err="1">
                          <a:effectLst/>
                        </a:rPr>
                        <a:t>phải</a:t>
                      </a:r>
                      <a:endParaRPr lang="en-US" sz="1400" dirty="0">
                        <a:effectLst/>
                      </a:endParaRPr>
                    </a:p>
                  </a:txBody>
                  <a:tcPr marL="42358" marR="42358" marT="21179" marB="21179" anchor="ctr">
                    <a:lnL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340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217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5.10.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27" y="923638"/>
            <a:ext cx="4387273" cy="256078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34290" indent="0">
              <a:buSzPct val="100000"/>
              <a:buNone/>
            </a:pPr>
            <a:r>
              <a:rPr lang="en-US" b="1" dirty="0" err="1"/>
              <a:t>Bài</a:t>
            </a:r>
            <a:r>
              <a:rPr lang="en-US" b="1" dirty="0"/>
              <a:t> </a:t>
            </a:r>
            <a:r>
              <a:rPr lang="en-US" b="1" dirty="0" err="1"/>
              <a:t>tập</a:t>
            </a:r>
            <a:r>
              <a:rPr lang="en-US" b="1" dirty="0"/>
              <a:t>:</a:t>
            </a:r>
          </a:p>
          <a:p>
            <a:pPr marL="491490" indent="-457200">
              <a:buSzPct val="100000"/>
              <a:buFont typeface="+mj-lt"/>
              <a:buAutoNum type="arabicPeriod"/>
            </a:pPr>
            <a:r>
              <a:rPr lang="en-US" dirty="0"/>
              <a:t>x = 3 + 4 + 5;</a:t>
            </a:r>
          </a:p>
          <a:p>
            <a:pPr marL="491490" indent="-457200">
              <a:buSzPct val="100000"/>
              <a:buFont typeface="+mj-lt"/>
              <a:buAutoNum type="arabicPeriod"/>
            </a:pPr>
            <a:r>
              <a:rPr lang="en-US" dirty="0"/>
              <a:t>x = y = z;</a:t>
            </a:r>
          </a:p>
          <a:p>
            <a:pPr marL="491490" indent="-457200">
              <a:buSzPct val="100000"/>
              <a:buFont typeface="+mj-lt"/>
              <a:buAutoNum type="arabicPeriod"/>
            </a:pPr>
            <a:r>
              <a:rPr lang="en-US" dirty="0"/>
              <a:t>z *= ++y + 5;</a:t>
            </a:r>
          </a:p>
          <a:p>
            <a:pPr marL="491490" indent="-457200">
              <a:buSzPct val="100000"/>
              <a:buFont typeface="+mj-lt"/>
              <a:buAutoNum type="arabicPeriod"/>
            </a:pPr>
            <a:r>
              <a:rPr lang="en-US" dirty="0"/>
              <a:t>a || b &amp;&amp; c || d;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17</a:t>
            </a:fld>
            <a:endParaRPr lang="uk-UA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0" y="3680693"/>
            <a:ext cx="4387273" cy="256078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0589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9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259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" indent="0">
              <a:buSzPct val="100000"/>
              <a:buFont typeface="Arial" pitchFamily="34" charset="0"/>
              <a:buNone/>
            </a:pPr>
            <a:r>
              <a:rPr lang="en-US" b="1" dirty="0" err="1"/>
              <a:t>Bài</a:t>
            </a:r>
            <a:r>
              <a:rPr lang="en-US" b="1" dirty="0"/>
              <a:t> </a:t>
            </a:r>
            <a:r>
              <a:rPr lang="en-US" b="1" dirty="0" err="1"/>
              <a:t>giải</a:t>
            </a:r>
            <a:r>
              <a:rPr lang="en-US" b="1" dirty="0"/>
              <a:t>:</a:t>
            </a:r>
          </a:p>
          <a:p>
            <a:pPr marL="491490" indent="-457200">
              <a:buSzPct val="100000"/>
              <a:buFont typeface="+mj-lt"/>
              <a:buAutoNum type="arabicPeriod"/>
            </a:pPr>
            <a:r>
              <a:rPr lang="en-US" dirty="0"/>
              <a:t>x = ((3 + 4) + 5);</a:t>
            </a:r>
          </a:p>
          <a:p>
            <a:pPr marL="491490" indent="-457200">
              <a:buSzPct val="100000"/>
              <a:buFont typeface="+mj-lt"/>
              <a:buAutoNum type="arabicPeriod"/>
            </a:pPr>
            <a:r>
              <a:rPr lang="en-US" dirty="0"/>
              <a:t>x = (y = z);</a:t>
            </a:r>
          </a:p>
          <a:p>
            <a:pPr marL="491490" indent="-457200">
              <a:buSzPct val="100000"/>
              <a:buFont typeface="+mj-lt"/>
              <a:buAutoNum type="arabicPeriod"/>
            </a:pPr>
            <a:r>
              <a:rPr lang="en-US" dirty="0"/>
              <a:t>z *= (++y) + 5;</a:t>
            </a:r>
          </a:p>
          <a:p>
            <a:pPr marL="491490" indent="-457200">
              <a:buSzPct val="100000"/>
              <a:buFont typeface="+mj-lt"/>
              <a:buAutoNum type="arabicPeriod"/>
            </a:pPr>
            <a:r>
              <a:rPr lang="en-US" dirty="0"/>
              <a:t>(a || (b &amp;&amp; c)) || d;</a:t>
            </a:r>
          </a:p>
        </p:txBody>
      </p:sp>
    </p:spTree>
    <p:extLst>
      <p:ext uri="{BB962C8B-B14F-4D97-AF65-F5344CB8AC3E}">
        <p14:creationId xmlns:p14="http://schemas.microsoft.com/office/powerpoint/2010/main" val="350346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" indent="0">
              <a:buNone/>
            </a:pPr>
            <a:r>
              <a:rPr lang="da-DK" b="1" dirty="0"/>
              <a:t>Bài tập:</a:t>
            </a:r>
          </a:p>
          <a:p>
            <a:pPr marL="34290" indent="0">
              <a:buNone/>
            </a:pPr>
            <a:r>
              <a:rPr lang="da-DK" b="1" dirty="0"/>
              <a:t>Bài 1: Tính</a:t>
            </a:r>
            <a:r>
              <a:rPr lang="da-DK" dirty="0"/>
              <a:t/>
            </a:r>
            <a:br>
              <a:rPr lang="da-DK" dirty="0"/>
            </a:br>
            <a:r>
              <a:rPr lang="da-DK" dirty="0"/>
              <a:t>	1. (5 &gt; 3 &amp;&amp; 4 &lt; 8)</a:t>
            </a:r>
            <a:br>
              <a:rPr lang="da-DK" dirty="0"/>
            </a:br>
            <a:r>
              <a:rPr lang="da-DK" dirty="0"/>
              <a:t>	2. (4 &gt; 6 &amp;&amp; true)</a:t>
            </a:r>
            <a:br>
              <a:rPr lang="da-DK" dirty="0"/>
            </a:br>
            <a:r>
              <a:rPr lang="da-DK" dirty="0"/>
              <a:t>	3. (3 &gt;= 3 || false)</a:t>
            </a:r>
            <a:br>
              <a:rPr lang="da-DK" dirty="0"/>
            </a:br>
            <a:r>
              <a:rPr lang="da-DK" dirty="0"/>
              <a:t>	4. (true || false) ? 4 : 5</a:t>
            </a:r>
          </a:p>
          <a:p>
            <a:pPr marL="34290" indent="0">
              <a:buNone/>
            </a:pPr>
            <a:endParaRPr lang="da-DK" b="1" dirty="0"/>
          </a:p>
          <a:p>
            <a:pPr marL="34290" indent="0">
              <a:buNone/>
            </a:pPr>
            <a:r>
              <a:rPr lang="da-DK" b="1" dirty="0"/>
              <a:t>Bài 2: Tính</a:t>
            </a:r>
            <a:r>
              <a:rPr lang="da-DK" dirty="0"/>
              <a:t/>
            </a:r>
            <a:br>
              <a:rPr lang="da-DK" dirty="0"/>
            </a:br>
            <a:r>
              <a:rPr lang="da-DK" dirty="0"/>
              <a:t>	</a:t>
            </a:r>
            <a:r>
              <a:rPr lang="pt-BR" dirty="0"/>
              <a:t>1. 7 / 4</a:t>
            </a:r>
            <a:br>
              <a:rPr lang="pt-BR" dirty="0"/>
            </a:br>
            <a:r>
              <a:rPr lang="pt-BR" dirty="0"/>
              <a:t>	2. 14 % 5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	3. 3 / 0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18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8334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BIỂU THỨC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214313" lvl="1">
              <a:buFont typeface="Calibri" pitchFamily="34" charset="0"/>
              <a:buChar char="─"/>
              <a:defRPr/>
            </a:pPr>
            <a:r>
              <a:rPr lang="en-US" sz="2250" dirty="0" err="1"/>
              <a:t>Tạo</a:t>
            </a:r>
            <a:r>
              <a:rPr lang="en-US" sz="2250" dirty="0"/>
              <a:t> </a:t>
            </a:r>
            <a:r>
              <a:rPr lang="en-US" sz="2250" dirty="0" err="1"/>
              <a:t>thành</a:t>
            </a:r>
            <a:r>
              <a:rPr lang="en-US" sz="2250" dirty="0"/>
              <a:t> </a:t>
            </a:r>
            <a:r>
              <a:rPr lang="en-US" sz="2250" dirty="0" err="1"/>
              <a:t>từ</a:t>
            </a:r>
            <a:r>
              <a:rPr lang="en-US" sz="2250" dirty="0"/>
              <a:t> </a:t>
            </a:r>
            <a:r>
              <a:rPr lang="en-US" sz="2250" dirty="0" err="1"/>
              <a:t>các</a:t>
            </a:r>
            <a:r>
              <a:rPr lang="en-US" sz="2250" dirty="0"/>
              <a:t> </a:t>
            </a:r>
            <a:r>
              <a:rPr lang="en-US" sz="2250" dirty="0" err="1">
                <a:solidFill>
                  <a:srgbClr val="FF0000"/>
                </a:solidFill>
              </a:rPr>
              <a:t>toán</a:t>
            </a:r>
            <a:r>
              <a:rPr lang="en-US" sz="2250" dirty="0">
                <a:solidFill>
                  <a:srgbClr val="FF0000"/>
                </a:solidFill>
              </a:rPr>
              <a:t> </a:t>
            </a:r>
            <a:r>
              <a:rPr lang="en-US" sz="2250" dirty="0" err="1">
                <a:solidFill>
                  <a:srgbClr val="FF0000"/>
                </a:solidFill>
              </a:rPr>
              <a:t>tử</a:t>
            </a:r>
            <a:r>
              <a:rPr lang="en-US" sz="2250" dirty="0"/>
              <a:t> (Operator) </a:t>
            </a:r>
            <a:r>
              <a:rPr lang="en-US" sz="2250" dirty="0" err="1"/>
              <a:t>và</a:t>
            </a:r>
            <a:r>
              <a:rPr lang="en-US" sz="2250" dirty="0"/>
              <a:t> </a:t>
            </a:r>
            <a:r>
              <a:rPr lang="en-US" sz="2250" dirty="0" err="1"/>
              <a:t>các</a:t>
            </a:r>
            <a:r>
              <a:rPr lang="en-US" sz="2250" dirty="0"/>
              <a:t> </a:t>
            </a:r>
            <a:r>
              <a:rPr lang="en-US" sz="2250" dirty="0" err="1">
                <a:solidFill>
                  <a:srgbClr val="FF0000"/>
                </a:solidFill>
              </a:rPr>
              <a:t>toán</a:t>
            </a:r>
            <a:r>
              <a:rPr lang="en-US" sz="2250" dirty="0">
                <a:solidFill>
                  <a:srgbClr val="FF0000"/>
                </a:solidFill>
              </a:rPr>
              <a:t> </a:t>
            </a:r>
            <a:r>
              <a:rPr lang="en-US" sz="2250" dirty="0" err="1">
                <a:solidFill>
                  <a:srgbClr val="FF0000"/>
                </a:solidFill>
              </a:rPr>
              <a:t>hạng</a:t>
            </a:r>
            <a:r>
              <a:rPr lang="en-US" sz="2250" dirty="0"/>
              <a:t> (Operand).</a:t>
            </a:r>
          </a:p>
          <a:p>
            <a:pPr marL="214313" lvl="1">
              <a:buFont typeface="Calibri" pitchFamily="34" charset="0"/>
              <a:buChar char="─"/>
              <a:defRPr/>
            </a:pPr>
            <a:r>
              <a:rPr lang="en-US" sz="2250" dirty="0" err="1"/>
              <a:t>Toán</a:t>
            </a:r>
            <a:r>
              <a:rPr lang="en-US" sz="2250" dirty="0"/>
              <a:t> </a:t>
            </a:r>
            <a:r>
              <a:rPr lang="en-US" sz="2250" dirty="0" err="1"/>
              <a:t>tử</a:t>
            </a:r>
            <a:r>
              <a:rPr lang="en-US" sz="2250" dirty="0"/>
              <a:t> </a:t>
            </a:r>
            <a:r>
              <a:rPr lang="en-US" sz="2250" dirty="0" err="1"/>
              <a:t>tác</a:t>
            </a:r>
            <a:r>
              <a:rPr lang="en-US" sz="2250" dirty="0"/>
              <a:t> </a:t>
            </a:r>
            <a:r>
              <a:rPr lang="en-US" sz="2250" dirty="0" err="1"/>
              <a:t>động</a:t>
            </a:r>
            <a:r>
              <a:rPr lang="en-US" sz="2250" dirty="0"/>
              <a:t> </a:t>
            </a:r>
            <a:r>
              <a:rPr lang="en-US" sz="2250" dirty="0" err="1"/>
              <a:t>lên</a:t>
            </a:r>
            <a:r>
              <a:rPr lang="en-US" sz="2250" dirty="0"/>
              <a:t> </a:t>
            </a:r>
            <a:r>
              <a:rPr lang="en-US" sz="2250" dirty="0" err="1"/>
              <a:t>các</a:t>
            </a:r>
            <a:r>
              <a:rPr lang="en-US" sz="2250" dirty="0"/>
              <a:t> </a:t>
            </a:r>
            <a:r>
              <a:rPr lang="en-US" sz="2250" dirty="0" err="1"/>
              <a:t>giá</a:t>
            </a:r>
            <a:r>
              <a:rPr lang="en-US" sz="2250" dirty="0"/>
              <a:t> </a:t>
            </a:r>
            <a:r>
              <a:rPr lang="en-US" sz="2250" dirty="0" err="1"/>
              <a:t>trị</a:t>
            </a:r>
            <a:r>
              <a:rPr lang="en-US" sz="2250" dirty="0"/>
              <a:t> </a:t>
            </a:r>
            <a:r>
              <a:rPr lang="en-US" sz="2250" dirty="0" err="1"/>
              <a:t>của</a:t>
            </a:r>
            <a:r>
              <a:rPr lang="en-US" sz="2250" dirty="0"/>
              <a:t> </a:t>
            </a:r>
            <a:r>
              <a:rPr lang="en-US" sz="2250" dirty="0" err="1"/>
              <a:t>toán</a:t>
            </a:r>
            <a:r>
              <a:rPr lang="en-US" sz="2250" dirty="0"/>
              <a:t> </a:t>
            </a:r>
            <a:r>
              <a:rPr lang="en-US" sz="2250" dirty="0" err="1"/>
              <a:t>hạng</a:t>
            </a:r>
            <a:r>
              <a:rPr lang="en-US" sz="2250" dirty="0"/>
              <a:t> </a:t>
            </a:r>
            <a:r>
              <a:rPr lang="en-US" sz="2250" dirty="0" err="1"/>
              <a:t>và</a:t>
            </a:r>
            <a:r>
              <a:rPr lang="en-US" sz="2250" dirty="0"/>
              <a:t> </a:t>
            </a:r>
            <a:r>
              <a:rPr lang="en-US" sz="2250" dirty="0" err="1"/>
              <a:t>cho</a:t>
            </a:r>
            <a:r>
              <a:rPr lang="en-US" sz="2250" dirty="0"/>
              <a:t> </a:t>
            </a:r>
            <a:r>
              <a:rPr lang="en-US" sz="2250" dirty="0" err="1"/>
              <a:t>giá</a:t>
            </a:r>
            <a:r>
              <a:rPr lang="en-US" sz="2250" dirty="0"/>
              <a:t> </a:t>
            </a:r>
            <a:r>
              <a:rPr lang="en-US" sz="2250" dirty="0" err="1"/>
              <a:t>trị</a:t>
            </a:r>
            <a:r>
              <a:rPr lang="en-US" sz="2250" dirty="0"/>
              <a:t> </a:t>
            </a:r>
            <a:r>
              <a:rPr lang="en-US" sz="2250" dirty="0" err="1"/>
              <a:t>có</a:t>
            </a:r>
            <a:r>
              <a:rPr lang="en-US" sz="2250" dirty="0"/>
              <a:t> </a:t>
            </a:r>
            <a:r>
              <a:rPr lang="en-US" sz="2250" dirty="0" err="1"/>
              <a:t>kiểu</a:t>
            </a:r>
            <a:r>
              <a:rPr lang="en-US" sz="2250" dirty="0"/>
              <a:t> </a:t>
            </a:r>
            <a:r>
              <a:rPr lang="en-US" sz="2250" dirty="0" err="1"/>
              <a:t>nhất</a:t>
            </a:r>
            <a:r>
              <a:rPr lang="en-US" sz="2250" dirty="0"/>
              <a:t> </a:t>
            </a:r>
            <a:r>
              <a:rPr lang="vi-VN" sz="2250" dirty="0"/>
              <a:t>đị</a:t>
            </a:r>
            <a:r>
              <a:rPr lang="en-US" sz="2250" dirty="0" err="1"/>
              <a:t>nh</a:t>
            </a:r>
            <a:r>
              <a:rPr lang="en-US" sz="2250" dirty="0"/>
              <a:t>.</a:t>
            </a:r>
          </a:p>
          <a:p>
            <a:pPr marL="214313" lvl="1">
              <a:buFont typeface="Calibri" pitchFamily="34" charset="0"/>
              <a:buChar char="─"/>
              <a:defRPr/>
            </a:pPr>
            <a:r>
              <a:rPr lang="en-US" sz="2250" dirty="0" err="1"/>
              <a:t>Toán</a:t>
            </a:r>
            <a:r>
              <a:rPr lang="en-US" sz="2250" dirty="0"/>
              <a:t> </a:t>
            </a:r>
            <a:r>
              <a:rPr lang="en-US" sz="2250" dirty="0" err="1"/>
              <a:t>hạng</a:t>
            </a:r>
            <a:r>
              <a:rPr lang="en-US" sz="2250" dirty="0"/>
              <a:t>: </a:t>
            </a:r>
            <a:r>
              <a:rPr lang="en-US" sz="2250" dirty="0" err="1">
                <a:solidFill>
                  <a:srgbClr val="FF0000"/>
                </a:solidFill>
              </a:rPr>
              <a:t>hằng</a:t>
            </a:r>
            <a:r>
              <a:rPr lang="en-US" sz="2250" dirty="0"/>
              <a:t>, </a:t>
            </a:r>
            <a:r>
              <a:rPr lang="en-US" sz="2250" dirty="0" err="1">
                <a:solidFill>
                  <a:srgbClr val="FF0000"/>
                </a:solidFill>
              </a:rPr>
              <a:t>biến</a:t>
            </a:r>
            <a:r>
              <a:rPr lang="en-US" sz="2250" dirty="0"/>
              <a:t>, </a:t>
            </a:r>
            <a:r>
              <a:rPr lang="en-US" sz="2250" dirty="0" err="1">
                <a:solidFill>
                  <a:srgbClr val="FF0000"/>
                </a:solidFill>
              </a:rPr>
              <a:t>lời</a:t>
            </a:r>
            <a:r>
              <a:rPr lang="en-US" sz="2250" dirty="0">
                <a:solidFill>
                  <a:srgbClr val="FF0000"/>
                </a:solidFill>
              </a:rPr>
              <a:t> </a:t>
            </a:r>
            <a:r>
              <a:rPr lang="en-US" sz="2250" dirty="0" err="1">
                <a:solidFill>
                  <a:srgbClr val="FF0000"/>
                </a:solidFill>
              </a:rPr>
              <a:t>gọi</a:t>
            </a:r>
            <a:r>
              <a:rPr lang="en-US" sz="2250" dirty="0">
                <a:solidFill>
                  <a:srgbClr val="FF0000"/>
                </a:solidFill>
              </a:rPr>
              <a:t> </a:t>
            </a:r>
            <a:r>
              <a:rPr lang="en-US" sz="2250" dirty="0" err="1">
                <a:solidFill>
                  <a:srgbClr val="FF0000"/>
                </a:solidFill>
              </a:rPr>
              <a:t>hàm</a:t>
            </a:r>
            <a:r>
              <a:rPr lang="en-US" sz="2250" dirty="0"/>
              <a:t>...</a:t>
            </a:r>
          </a:p>
          <a:p>
            <a:pPr marL="214313" lvl="1">
              <a:buFont typeface="Calibri" pitchFamily="34" charset="0"/>
              <a:buChar char="─"/>
              <a:defRPr/>
            </a:pPr>
            <a:r>
              <a:rPr lang="en-US" sz="2250" dirty="0" err="1"/>
              <a:t>Ví</a:t>
            </a:r>
            <a:r>
              <a:rPr lang="en-US" sz="2250" dirty="0"/>
              <a:t> </a:t>
            </a:r>
            <a:r>
              <a:rPr lang="en-US" sz="2250" dirty="0" err="1"/>
              <a:t>dụ</a:t>
            </a:r>
            <a:r>
              <a:rPr lang="en-US" sz="2250" dirty="0"/>
              <a:t>: </a:t>
            </a:r>
          </a:p>
          <a:p>
            <a:pPr marL="454343" lvl="2">
              <a:buFont typeface="Calibri" pitchFamily="34" charset="0"/>
              <a:buChar char="─"/>
              <a:defRPr/>
            </a:pPr>
            <a:r>
              <a:rPr lang="en-US" sz="2250" dirty="0" err="1"/>
              <a:t>int</a:t>
            </a:r>
            <a:r>
              <a:rPr lang="en-US" sz="2250" dirty="0"/>
              <a:t> a = 2 + 3;</a:t>
            </a:r>
          </a:p>
          <a:p>
            <a:pPr marL="454343" lvl="2">
              <a:buFont typeface="Calibri" pitchFamily="34" charset="0"/>
              <a:buChar char="─"/>
              <a:defRPr/>
            </a:pPr>
            <a:r>
              <a:rPr lang="en-US" sz="2250" dirty="0" err="1"/>
              <a:t>int</a:t>
            </a:r>
            <a:r>
              <a:rPr lang="en-US" sz="2250" dirty="0"/>
              <a:t> b = a / 5;</a:t>
            </a:r>
          </a:p>
          <a:p>
            <a:pPr marL="454343" lvl="2">
              <a:buFont typeface="Calibri" pitchFamily="34" charset="0"/>
              <a:buChar char="─"/>
              <a:defRPr/>
            </a:pPr>
            <a:r>
              <a:rPr lang="en-US" sz="2250" dirty="0" err="1"/>
              <a:t>int</a:t>
            </a:r>
            <a:r>
              <a:rPr lang="en-US" sz="2250" dirty="0"/>
              <a:t> c = (a + b) * 5;</a:t>
            </a:r>
          </a:p>
          <a:p>
            <a:pPr marL="454343" lvl="2">
              <a:buFont typeface="Calibri" pitchFamily="34" charset="0"/>
              <a:buChar char="─"/>
              <a:defRPr/>
            </a:pPr>
            <a:r>
              <a:rPr lang="en-US" sz="2100" dirty="0" err="1"/>
              <a:t>int</a:t>
            </a:r>
            <a:r>
              <a:rPr lang="en-US" sz="2100" dirty="0"/>
              <a:t> d = (x &gt;= 3);</a:t>
            </a:r>
          </a:p>
          <a:p>
            <a:pPr marL="454343" lvl="2">
              <a:buFont typeface="Calibri" pitchFamily="34" charset="0"/>
              <a:buChar char="─"/>
              <a:defRPr/>
            </a:pPr>
            <a:r>
              <a:rPr lang="en-US" altLang="en-US" sz="2400" dirty="0">
                <a:latin typeface="Consolas" panose="020B0609020204030204" pitchFamily="49" charset="0"/>
              </a:rPr>
              <a:t>(x &gt;= 0) ^ (y &lt; 0) </a:t>
            </a:r>
            <a:r>
              <a:rPr lang="en-US" altLang="en-US" sz="2400" b="1" dirty="0">
                <a:latin typeface="Consolas" panose="020B0609020204030204" pitchFamily="49" charset="0"/>
              </a:rPr>
              <a:t>(</a:t>
            </a:r>
            <a:r>
              <a:rPr lang="en-US" altLang="en-US" sz="2400" b="1" dirty="0" err="1">
                <a:latin typeface="Consolas" panose="020B0609020204030204" pitchFamily="49" charset="0"/>
              </a:rPr>
              <a:t>Biểu</a:t>
            </a:r>
            <a:r>
              <a:rPr lang="en-US" altLang="en-US" sz="2400" b="1" dirty="0">
                <a:latin typeface="Consolas" panose="020B0609020204030204" pitchFamily="49" charset="0"/>
              </a:rPr>
              <a:t> </a:t>
            </a:r>
            <a:r>
              <a:rPr lang="en-US" altLang="en-US" sz="2400" b="1" dirty="0" err="1">
                <a:latin typeface="Consolas" panose="020B0609020204030204" pitchFamily="49" charset="0"/>
              </a:rPr>
              <a:t>thức</a:t>
            </a:r>
            <a:r>
              <a:rPr lang="en-US" altLang="en-US" sz="2400" b="1" dirty="0">
                <a:latin typeface="Consolas" panose="020B0609020204030204" pitchFamily="49" charset="0"/>
              </a:rPr>
              <a:t> </a:t>
            </a:r>
            <a:r>
              <a:rPr lang="en-US" altLang="en-US" sz="2400" b="1" dirty="0" err="1">
                <a:latin typeface="Consolas" panose="020B0609020204030204" pitchFamily="49" charset="0"/>
              </a:rPr>
              <a:t>này</a:t>
            </a:r>
            <a:r>
              <a:rPr lang="en-US" altLang="en-US" sz="2400" b="1" dirty="0">
                <a:latin typeface="Consolas" panose="020B0609020204030204" pitchFamily="49" charset="0"/>
              </a:rPr>
              <a:t> </a:t>
            </a:r>
            <a:r>
              <a:rPr lang="en-US" altLang="en-US" sz="2400" b="1" dirty="0" err="1">
                <a:latin typeface="Consolas" panose="020B0609020204030204" pitchFamily="49" charset="0"/>
              </a:rPr>
              <a:t>kiểm</a:t>
            </a:r>
            <a:r>
              <a:rPr lang="en-US" altLang="en-US" sz="2400" b="1" dirty="0">
                <a:latin typeface="Consolas" panose="020B0609020204030204" pitchFamily="49" charset="0"/>
              </a:rPr>
              <a:t> </a:t>
            </a:r>
            <a:r>
              <a:rPr lang="en-US" altLang="en-US" sz="2400" b="1" dirty="0" err="1">
                <a:latin typeface="Consolas" panose="020B0609020204030204" pitchFamily="49" charset="0"/>
              </a:rPr>
              <a:t>tra</a:t>
            </a:r>
            <a:r>
              <a:rPr lang="en-US" altLang="en-US" sz="2400" b="1" dirty="0">
                <a:latin typeface="Consolas" panose="020B0609020204030204" pitchFamily="49" charset="0"/>
              </a:rPr>
              <a:t> </a:t>
            </a:r>
            <a:r>
              <a:rPr lang="en-US" altLang="en-US" sz="2400" b="1" dirty="0" err="1">
                <a:latin typeface="Consolas" panose="020B0609020204030204" pitchFamily="49" charset="0"/>
              </a:rPr>
              <a:t>gì</a:t>
            </a:r>
            <a:r>
              <a:rPr lang="en-US" altLang="en-US" sz="2400" b="1" dirty="0">
                <a:latin typeface="Consolas" panose="020B0609020204030204" pitchFamily="49" charset="0"/>
              </a:rPr>
              <a:t>?)</a:t>
            </a:r>
          </a:p>
          <a:p>
            <a:pPr marL="454343" lvl="2">
              <a:buFont typeface="Calibri" pitchFamily="34" charset="0"/>
              <a:buChar char="─"/>
              <a:defRPr/>
            </a:pPr>
            <a:r>
              <a:rPr lang="en-US" altLang="en-US" sz="2400" b="1" dirty="0">
                <a:latin typeface="Consolas" panose="020B0609020204030204" pitchFamily="49" charset="0"/>
              </a:rPr>
              <a:t> </a:t>
            </a:r>
          </a:p>
          <a:p>
            <a:pPr marL="454343" lvl="2">
              <a:buFont typeface="Calibri" pitchFamily="34" charset="0"/>
              <a:buChar char="─"/>
              <a:defRPr/>
            </a:pPr>
            <a:endParaRPr lang="en-US" altLang="en-US" sz="2400" b="1" dirty="0">
              <a:latin typeface="Consolas" panose="020B0609020204030204" pitchFamily="49" charset="0"/>
            </a:endParaRPr>
          </a:p>
          <a:p>
            <a:pPr marL="454343" lvl="2">
              <a:buFont typeface="Calibri" pitchFamily="34" charset="0"/>
              <a:buChar char="─"/>
              <a:defRPr/>
            </a:pPr>
            <a:endParaRPr lang="en-US" sz="2100" b="1" dirty="0"/>
          </a:p>
          <a:p>
            <a:pPr marL="454343" lvl="2">
              <a:buFont typeface="Calibri" pitchFamily="34" charset="0"/>
              <a:buChar char="─"/>
              <a:defRPr/>
            </a:pPr>
            <a:endParaRPr lang="en-US" sz="225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19</a:t>
            </a:fld>
            <a:endParaRPr lang="uk-UA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068947" y="3039362"/>
            <a:ext cx="65" cy="276999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2914" y="473357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year = 2000;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month = 29;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((year%4!=0)||(year%400!=0))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28;</a:t>
            </a:r>
          </a:p>
        </p:txBody>
      </p:sp>
    </p:spTree>
    <p:extLst>
      <p:ext uri="{BB962C8B-B14F-4D97-AF65-F5344CB8AC3E}">
        <p14:creationId xmlns:p14="http://schemas.microsoft.com/office/powerpoint/2010/main" val="12797219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Nội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1490" indent="-457200">
              <a:buSzPct val="100000"/>
              <a:buFont typeface="+mj-lt"/>
              <a:buAutoNum type="arabicPeriod" startAt="5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phép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91490" indent="-457200">
              <a:buSzPct val="100000"/>
              <a:buFont typeface="+mj-lt"/>
              <a:buAutoNum type="arabicPeriod" startAt="5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Biểu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91490" indent="-457200">
              <a:buSzPct val="100000"/>
              <a:buFont typeface="+mj-lt"/>
              <a:buAutoNum type="arabicPeriod" startAt="5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xuất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91490" indent="-457200">
              <a:buSzPct val="100000"/>
              <a:buFont typeface="+mj-lt"/>
              <a:buAutoNum type="arabicPeriod" startAt="5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hữu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ích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91490" indent="-457200">
              <a:buSzPct val="100000"/>
              <a:buFont typeface="+mj-lt"/>
              <a:buAutoNum type="arabicPeriod" startAt="5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họa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5608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1490" indent="-457200">
              <a:buSzPct val="100000"/>
              <a:buAutoNum type="arabicPeriod"/>
            </a:pP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491490" indent="-457200">
              <a:buSzPct val="100000"/>
              <a:buAutoNum type="arabicPeriod"/>
            </a:pP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&lt;&lt;</a:t>
            </a:r>
          </a:p>
          <a:p>
            <a:pPr marL="491490" indent="-457200">
              <a:buSzPct val="100000"/>
              <a:buAutoNum type="arabicPeriod"/>
            </a:pP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printf</a:t>
            </a:r>
            <a:endParaRPr lang="en-US" dirty="0"/>
          </a:p>
          <a:p>
            <a:pPr marL="491490" indent="-457200">
              <a:buSzPct val="100000"/>
              <a:buAutoNum type="arabicPeriod"/>
            </a:pP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  <a:p>
            <a:pPr marL="491490" indent="-457200">
              <a:buSzPct val="100000"/>
              <a:buAutoNum type="arabicPeriod"/>
            </a:pP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cin</a:t>
            </a:r>
            <a:r>
              <a:rPr lang="en-US" dirty="0"/>
              <a:t>&gt;&gt;</a:t>
            </a:r>
          </a:p>
          <a:p>
            <a:pPr marL="491490" indent="-457200">
              <a:buSzPct val="100000"/>
              <a:buAutoNum type="arabicPeriod"/>
            </a:pP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scanf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20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15629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7.1.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xuất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" indent="0" eaLnBrk="1" hangingPunct="1">
              <a:buNone/>
              <a:defRPr/>
            </a:pPr>
            <a:r>
              <a:rPr lang="en-US" b="1" dirty="0" err="1"/>
              <a:t>Có</a:t>
            </a:r>
            <a:r>
              <a:rPr lang="en-US" b="1" dirty="0"/>
              <a:t> 2 </a:t>
            </a:r>
            <a:r>
              <a:rPr lang="en-US" b="1" dirty="0" err="1"/>
              <a:t>cách</a:t>
            </a:r>
            <a:r>
              <a:rPr lang="en-US" b="1" dirty="0"/>
              <a:t>:</a:t>
            </a:r>
          </a:p>
          <a:p>
            <a:pPr marL="34290" indent="0" eaLnBrk="1" hangingPunct="1">
              <a:buNone/>
              <a:defRPr/>
            </a:pPr>
            <a:r>
              <a:rPr lang="en-US" sz="2250" b="1" dirty="0"/>
              <a:t>	</a:t>
            </a:r>
            <a:r>
              <a:rPr lang="en-US" sz="2250" b="1" dirty="0" err="1"/>
              <a:t>Cách</a:t>
            </a:r>
            <a:r>
              <a:rPr lang="en-US" sz="2250" b="1" dirty="0"/>
              <a:t> 1: </a:t>
            </a:r>
            <a:r>
              <a:rPr lang="en-US" sz="2250" dirty="0" err="1"/>
              <a:t>Sử</a:t>
            </a:r>
            <a:r>
              <a:rPr lang="en-US" sz="2250" dirty="0"/>
              <a:t> </a:t>
            </a:r>
            <a:r>
              <a:rPr lang="en-US" sz="2250" dirty="0" err="1"/>
              <a:t>dụng</a:t>
            </a:r>
            <a:r>
              <a:rPr lang="en-US" sz="2250" dirty="0"/>
              <a:t> </a:t>
            </a:r>
            <a:r>
              <a:rPr lang="en-US" sz="2250" dirty="0" err="1"/>
              <a:t>lệnh</a:t>
            </a:r>
            <a:r>
              <a:rPr lang="en-US" sz="2250" dirty="0"/>
              <a:t> </a:t>
            </a:r>
            <a:r>
              <a:rPr lang="en-US" sz="2250" dirty="0" err="1"/>
              <a:t>xuất</a:t>
            </a:r>
            <a:r>
              <a:rPr lang="en-US" sz="2250" dirty="0"/>
              <a:t> </a:t>
            </a:r>
            <a:r>
              <a:rPr lang="en-US" sz="2250" dirty="0" err="1"/>
              <a:t>trong</a:t>
            </a:r>
            <a:r>
              <a:rPr lang="en-US" sz="2250" dirty="0"/>
              <a:t> C++: </a:t>
            </a:r>
            <a:r>
              <a:rPr lang="en-US" sz="2250" b="1" dirty="0" err="1"/>
              <a:t>cout</a:t>
            </a:r>
            <a:endParaRPr lang="en-US" sz="2250" b="1" dirty="0"/>
          </a:p>
          <a:p>
            <a:pPr marL="0" indent="0">
              <a:buNone/>
              <a:defRPr/>
            </a:pPr>
            <a:r>
              <a:rPr lang="en-US" sz="2250" b="1" dirty="0"/>
              <a:t>	</a:t>
            </a:r>
            <a:r>
              <a:rPr lang="en-US" sz="2250" b="1" dirty="0" err="1"/>
              <a:t>Cách</a:t>
            </a:r>
            <a:r>
              <a:rPr lang="en-US" sz="2250" b="1" dirty="0"/>
              <a:t> 2: </a:t>
            </a:r>
            <a:r>
              <a:rPr lang="en-US" sz="2250" dirty="0" err="1"/>
              <a:t>Sử</a:t>
            </a:r>
            <a:r>
              <a:rPr lang="en-US" sz="2250" dirty="0"/>
              <a:t> </a:t>
            </a:r>
            <a:r>
              <a:rPr lang="en-US" sz="2250" dirty="0" err="1"/>
              <a:t>dụng</a:t>
            </a:r>
            <a:r>
              <a:rPr lang="en-US" sz="2250" dirty="0"/>
              <a:t> </a:t>
            </a:r>
            <a:r>
              <a:rPr lang="en-US" sz="2250" dirty="0" err="1"/>
              <a:t>lệnh</a:t>
            </a:r>
            <a:r>
              <a:rPr lang="en-US" sz="2250" dirty="0"/>
              <a:t> </a:t>
            </a:r>
            <a:r>
              <a:rPr lang="en-US" sz="2250" dirty="0" err="1"/>
              <a:t>xuất</a:t>
            </a:r>
            <a:r>
              <a:rPr lang="en-US" sz="2250" dirty="0"/>
              <a:t> </a:t>
            </a:r>
            <a:r>
              <a:rPr lang="en-US" sz="2250" dirty="0" err="1"/>
              <a:t>trong</a:t>
            </a:r>
            <a:r>
              <a:rPr lang="en-US" sz="2250" dirty="0"/>
              <a:t> C: </a:t>
            </a:r>
            <a:r>
              <a:rPr lang="en-US" sz="2250" b="1" dirty="0" err="1"/>
              <a:t>printf</a:t>
            </a:r>
            <a:endParaRPr lang="en-US" sz="2250" b="1" dirty="0"/>
          </a:p>
          <a:p>
            <a:pPr marL="34290" indent="0" eaLnBrk="1" hangingPunct="1">
              <a:buNone/>
              <a:defRPr/>
            </a:pPr>
            <a:endParaRPr lang="en-US" sz="2250" dirty="0"/>
          </a:p>
          <a:p>
            <a:pPr marL="34290" indent="0" eaLnBrk="1" hangingPunct="1">
              <a:buNone/>
              <a:defRPr/>
            </a:pPr>
            <a:r>
              <a:rPr lang="en-US" sz="2250" dirty="0" err="1"/>
              <a:t>Lựa</a:t>
            </a:r>
            <a:r>
              <a:rPr lang="en-US" sz="2250" dirty="0"/>
              <a:t> </a:t>
            </a:r>
            <a:r>
              <a:rPr lang="en-US" sz="2250" dirty="0" err="1"/>
              <a:t>chọn</a:t>
            </a:r>
            <a:r>
              <a:rPr lang="en-US" sz="2250" dirty="0"/>
              <a:t> </a:t>
            </a:r>
            <a:r>
              <a:rPr lang="en-US" sz="2250" dirty="0" err="1"/>
              <a:t>tùy</a:t>
            </a:r>
            <a:r>
              <a:rPr lang="en-US" sz="2250" dirty="0"/>
              <a:t> </a:t>
            </a:r>
            <a:r>
              <a:rPr lang="en-US" sz="2250" dirty="0" err="1"/>
              <a:t>thuộc</a:t>
            </a:r>
            <a:r>
              <a:rPr lang="en-US" sz="2250" dirty="0"/>
              <a:t> </a:t>
            </a:r>
            <a:r>
              <a:rPr lang="en-US" sz="2250" dirty="0" err="1"/>
              <a:t>vào</a:t>
            </a:r>
            <a:r>
              <a:rPr lang="en-US" sz="2250" dirty="0"/>
              <a:t> </a:t>
            </a:r>
            <a:r>
              <a:rPr lang="en-US" sz="2250" dirty="0" err="1"/>
              <a:t>lập</a:t>
            </a:r>
            <a:r>
              <a:rPr lang="en-US" sz="2250" dirty="0"/>
              <a:t> </a:t>
            </a:r>
            <a:r>
              <a:rPr lang="en-US" sz="2250" dirty="0" err="1"/>
              <a:t>trình</a:t>
            </a:r>
            <a:r>
              <a:rPr lang="en-US" sz="2250" dirty="0"/>
              <a:t> </a:t>
            </a:r>
            <a:r>
              <a:rPr lang="en-US" sz="2250" dirty="0" err="1"/>
              <a:t>viên</a:t>
            </a:r>
            <a:r>
              <a:rPr lang="en-US" sz="22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114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7.2.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cout</a:t>
            </a:r>
            <a:r>
              <a:rPr lang="en-US" dirty="0"/>
              <a:t> (C++)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27" y="937668"/>
            <a:ext cx="8749146" cy="4924289"/>
          </a:xfrm>
        </p:spPr>
        <p:txBody>
          <a:bodyPr>
            <a:noAutofit/>
          </a:bodyPr>
          <a:lstStyle/>
          <a:p>
            <a:pPr marL="34290" indent="0" eaLnBrk="1" hangingPunct="1">
              <a:buNone/>
              <a:defRPr/>
            </a:pPr>
            <a:r>
              <a:rPr lang="en-US" b="1" dirty="0" err="1"/>
              <a:t>Thư</a:t>
            </a:r>
            <a:r>
              <a:rPr lang="en-US" b="1" dirty="0"/>
              <a:t> </a:t>
            </a:r>
            <a:r>
              <a:rPr lang="en-US" b="1" dirty="0" err="1"/>
              <a:t>viện</a:t>
            </a:r>
            <a:r>
              <a:rPr lang="en-US" b="1" dirty="0"/>
              <a:t>:</a:t>
            </a:r>
          </a:p>
          <a:p>
            <a:pPr marL="0" indent="0">
              <a:spcBef>
                <a:spcPts val="450"/>
              </a:spcBef>
              <a:buNone/>
            </a:pPr>
            <a:r>
              <a:rPr lang="en-US" sz="2000" dirty="0"/>
              <a:t>	</a:t>
            </a:r>
            <a:endParaRPr lang="en-US" sz="2000" b="1" dirty="0"/>
          </a:p>
          <a:p>
            <a:pPr marL="0" indent="0">
              <a:spcBef>
                <a:spcPts val="450"/>
              </a:spcBef>
              <a:buNone/>
            </a:pPr>
            <a:r>
              <a:rPr lang="en-US" b="1" dirty="0" err="1"/>
              <a:t>Cú</a:t>
            </a:r>
            <a:r>
              <a:rPr lang="en-US" b="1" dirty="0"/>
              <a:t> </a:t>
            </a:r>
            <a:r>
              <a:rPr lang="en-US" b="1" dirty="0" err="1"/>
              <a:t>pháp</a:t>
            </a:r>
            <a:r>
              <a:rPr lang="en-US" b="1" dirty="0"/>
              <a:t>:</a:t>
            </a:r>
            <a:endParaRPr lang="en-US" sz="2000" dirty="0"/>
          </a:p>
          <a:p>
            <a:pPr marL="342900" indent="0">
              <a:buNone/>
              <a:defRPr/>
            </a:pPr>
            <a:r>
              <a:rPr lang="en-US" sz="2000" dirty="0" err="1"/>
              <a:t>Tham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: </a:t>
            </a:r>
          </a:p>
          <a:p>
            <a:pPr marL="863204" indent="-342900">
              <a:spcBef>
                <a:spcPts val="0"/>
              </a:spcBef>
              <a:defRPr/>
            </a:pPr>
            <a:r>
              <a:rPr lang="en-US" sz="2000" dirty="0" err="1"/>
              <a:t>Văn</a:t>
            </a:r>
            <a:r>
              <a:rPr lang="en-US" sz="2000" dirty="0"/>
              <a:t> </a:t>
            </a:r>
            <a:r>
              <a:rPr lang="en-US" sz="2000" dirty="0" err="1"/>
              <a:t>bản</a:t>
            </a:r>
            <a:r>
              <a:rPr lang="en-US" sz="2000" dirty="0"/>
              <a:t> </a:t>
            </a:r>
            <a:r>
              <a:rPr lang="en-US" sz="2000" dirty="0" err="1"/>
              <a:t>thường</a:t>
            </a:r>
            <a:r>
              <a:rPr lang="en-US" sz="2000" dirty="0"/>
              <a:t> (literal text)</a:t>
            </a:r>
          </a:p>
          <a:p>
            <a:pPr marL="863204" indent="-342900">
              <a:spcBef>
                <a:spcPts val="0"/>
              </a:spcBef>
              <a:defRPr/>
            </a:pPr>
            <a:r>
              <a:rPr lang="en-US" sz="2000" dirty="0" err="1"/>
              <a:t>Ký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điều</a:t>
            </a:r>
            <a:r>
              <a:rPr lang="en-US" sz="2000" dirty="0"/>
              <a:t> </a:t>
            </a:r>
            <a:r>
              <a:rPr lang="en-US" sz="2000" dirty="0" err="1"/>
              <a:t>khiển</a:t>
            </a:r>
            <a:r>
              <a:rPr lang="en-US" sz="2000" dirty="0"/>
              <a:t> (escape sequence)</a:t>
            </a:r>
          </a:p>
          <a:p>
            <a:pPr marL="863204" indent="-342900">
              <a:spcBef>
                <a:spcPts val="0"/>
              </a:spcBef>
              <a:defRPr/>
            </a:pPr>
            <a:r>
              <a:rPr lang="en-US" sz="2000" dirty="0" err="1"/>
              <a:t>Biến</a:t>
            </a:r>
            <a:r>
              <a:rPr lang="en-US" sz="2000" dirty="0"/>
              <a:t>, </a:t>
            </a:r>
            <a:r>
              <a:rPr lang="en-US" sz="2000" dirty="0" err="1"/>
              <a:t>hằng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, </a:t>
            </a:r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thức</a:t>
            </a:r>
            <a:r>
              <a:rPr lang="en-US" sz="2000" dirty="0"/>
              <a:t>, </a:t>
            </a:r>
            <a:r>
              <a:rPr lang="en-US" sz="2000" dirty="0" err="1"/>
              <a:t>hàm</a:t>
            </a:r>
            <a:endParaRPr lang="en-US" sz="2000" dirty="0"/>
          </a:p>
          <a:p>
            <a:pPr marL="34290" indent="0" eaLnBrk="1" hangingPunct="1">
              <a:buNone/>
              <a:defRPr/>
            </a:pPr>
            <a:r>
              <a:rPr lang="en-US" b="1" dirty="0" err="1"/>
              <a:t>Ví</a:t>
            </a:r>
            <a:r>
              <a:rPr lang="en-US" b="1" dirty="0"/>
              <a:t> </a:t>
            </a:r>
            <a:r>
              <a:rPr lang="en-US" b="1" dirty="0" err="1"/>
              <a:t>dụ</a:t>
            </a:r>
            <a:r>
              <a:rPr lang="en-US" b="1" dirty="0"/>
              <a:t>:</a:t>
            </a:r>
          </a:p>
          <a:p>
            <a:pPr marL="0" indent="0">
              <a:spcBef>
                <a:spcPts val="450"/>
              </a:spcBef>
              <a:buNone/>
            </a:pPr>
            <a:r>
              <a:rPr lang="en-US" dirty="0"/>
              <a:t>	</a:t>
            </a:r>
            <a:endParaRPr lang="en-US" sz="1950" dirty="0"/>
          </a:p>
        </p:txBody>
      </p:sp>
      <p:sp>
        <p:nvSpPr>
          <p:cNvPr id="2" name="Rectangle 1"/>
          <p:cNvSpPr/>
          <p:nvPr/>
        </p:nvSpPr>
        <p:spPr>
          <a:xfrm>
            <a:off x="1916832" y="937668"/>
            <a:ext cx="653602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916832" y="1637643"/>
            <a:ext cx="653602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std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en-US" b="1" dirty="0">
                <a:latin typeface="Consolas" panose="020B0609020204030204" pitchFamily="49" charset="0"/>
              </a:rPr>
              <a:t>Tham_số_1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en-US" b="1" dirty="0">
                <a:latin typeface="Consolas" panose="020B0609020204030204" pitchFamily="49" charset="0"/>
              </a:rPr>
              <a:t>Tham_số_2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en-US" b="1" dirty="0" err="1">
                <a:latin typeface="Consolas" panose="020B0609020204030204" pitchFamily="49" charset="0"/>
              </a:rPr>
              <a:t>Tham_số_k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Rectangle 6"/>
          <p:cNvSpPr/>
          <p:nvPr/>
        </p:nvSpPr>
        <p:spPr>
          <a:xfrm>
            <a:off x="1916832" y="4744934"/>
            <a:ext cx="653602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Chuong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trinh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xuat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gia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tri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it-IT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16832" y="3583294"/>
            <a:ext cx="6536028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=0;</a:t>
            </a:r>
          </a:p>
          <a:p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Chuong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trinh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xuat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gia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tri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\n"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dirty="0">
                <a:solidFill>
                  <a:prstClr val="black"/>
                </a:solidFill>
                <a:latin typeface="Consolas" panose="020B0609020204030204" pitchFamily="49" charset="0"/>
              </a:rPr>
              <a:t>std::cout&lt;&lt;</a:t>
            </a:r>
            <a:r>
              <a:rPr lang="it-IT" dirty="0">
                <a:solidFill>
                  <a:srgbClr val="A31515"/>
                </a:solidFill>
                <a:latin typeface="Consolas" panose="020B0609020204030204" pitchFamily="49" charset="0"/>
              </a:rPr>
              <a:t>"gia tri la "</a:t>
            </a:r>
            <a:r>
              <a:rPr lang="it-IT" dirty="0">
                <a:solidFill>
                  <a:prstClr val="black"/>
                </a:solidFill>
                <a:latin typeface="Consolas" panose="020B0609020204030204" pitchFamily="49" charset="0"/>
              </a:rPr>
              <a:t>&lt;&lt;i;</a:t>
            </a:r>
          </a:p>
        </p:txBody>
      </p:sp>
    </p:spTree>
    <p:extLst>
      <p:ext uri="{BB962C8B-B14F-4D97-AF65-F5344CB8AC3E}">
        <p14:creationId xmlns:p14="http://schemas.microsoft.com/office/powerpoint/2010/main" val="131338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7.2. </a:t>
            </a:r>
            <a:r>
              <a:rPr lang="en-US" dirty="0" err="1"/>
              <a:t>Xuất</a:t>
            </a:r>
            <a:r>
              <a:rPr lang="en-US" dirty="0"/>
              <a:t> v</a:t>
            </a:r>
            <a:r>
              <a:rPr lang="vi-VN" dirty="0"/>
              <a:t>ă</a:t>
            </a:r>
            <a:r>
              <a:rPr lang="en-US" dirty="0"/>
              <a:t>n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(literal text)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" indent="0" eaLnBrk="1" hangingPunct="1">
              <a:buNone/>
              <a:defRPr/>
            </a:pPr>
            <a:r>
              <a:rPr lang="vi-VN" sz="2100" b="1" dirty="0"/>
              <a:t>Cú pháp:</a:t>
            </a:r>
            <a:r>
              <a:rPr lang="vi-VN" sz="21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/>
            </a:r>
            <a:br>
              <a:rPr lang="vi-VN" sz="2100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endParaRPr lang="en-US" sz="21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marL="34290" indent="0" eaLnBrk="1" hangingPunct="1">
              <a:buNone/>
              <a:defRPr/>
            </a:pPr>
            <a:r>
              <a:rPr lang="en-US" sz="2100" b="1" dirty="0" err="1"/>
              <a:t>Ví</a:t>
            </a:r>
            <a:r>
              <a:rPr lang="en-US" sz="2100" b="1" dirty="0"/>
              <a:t> </a:t>
            </a:r>
            <a:r>
              <a:rPr lang="en-US" sz="2100" b="1" dirty="0" err="1"/>
              <a:t>dụ</a:t>
            </a:r>
            <a:r>
              <a:rPr lang="en-US" sz="2100" b="1" dirty="0"/>
              <a:t>:</a:t>
            </a:r>
          </a:p>
        </p:txBody>
      </p:sp>
      <p:sp>
        <p:nvSpPr>
          <p:cNvPr id="6" name="Rectangle 5"/>
          <p:cNvSpPr/>
          <p:nvPr/>
        </p:nvSpPr>
        <p:spPr>
          <a:xfrm>
            <a:off x="1607260" y="5168693"/>
            <a:ext cx="7339313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-Bold" charset="0"/>
              </a:rPr>
              <a:t>Chao ban! Toi co the </a:t>
            </a:r>
            <a:r>
              <a:rPr lang="en-US" sz="1400" b="1" dirty="0" err="1">
                <a:solidFill>
                  <a:srgbClr val="000000"/>
                </a:solidFill>
                <a:latin typeface="Menlo-Bold" charset="0"/>
              </a:rPr>
              <a:t>giup</a:t>
            </a:r>
            <a:r>
              <a:rPr lang="en-US" sz="1400" b="1" dirty="0">
                <a:solidFill>
                  <a:srgbClr val="000000"/>
                </a:solidFill>
                <a:latin typeface="Menlo-Bold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Menlo-Bold" charset="0"/>
              </a:rPr>
              <a:t>gi</a:t>
            </a:r>
            <a:r>
              <a:rPr lang="en-US" sz="1400" b="1" dirty="0">
                <a:solidFill>
                  <a:srgbClr val="000000"/>
                </a:solidFill>
                <a:latin typeface="Menlo-Bold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Menlo-Bold" charset="0"/>
              </a:rPr>
              <a:t>khong</a:t>
            </a:r>
            <a:r>
              <a:rPr lang="en-US" sz="1400" b="1" dirty="0">
                <a:solidFill>
                  <a:srgbClr val="000000"/>
                </a:solidFill>
                <a:latin typeface="Menlo-Bold" charset="0"/>
              </a:rPr>
              <a:t>?</a:t>
            </a:r>
            <a:endParaRPr lang="en-US" sz="1400" dirty="0"/>
          </a:p>
        </p:txBody>
      </p:sp>
      <p:sp>
        <p:nvSpPr>
          <p:cNvPr id="2" name="Rectangle 1"/>
          <p:cNvSpPr/>
          <p:nvPr/>
        </p:nvSpPr>
        <p:spPr>
          <a:xfrm>
            <a:off x="1607260" y="893619"/>
            <a:ext cx="733067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Chuoi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can in"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Rectangle 3"/>
          <p:cNvSpPr/>
          <p:nvPr/>
        </p:nvSpPr>
        <p:spPr>
          <a:xfrm>
            <a:off x="1607260" y="1737019"/>
            <a:ext cx="7330678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dirty="0">
                <a:solidFill>
                  <a:srgbClr val="008000"/>
                </a:solidFill>
                <a:latin typeface="Consolas" panose="020B0609020204030204" pitchFamily="49" charset="0"/>
              </a:rPr>
              <a:t>// Thư vien ho tro nhap xuat</a:t>
            </a:r>
            <a:endParaRPr lang="it-IT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{	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	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Xuat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thong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bao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	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“Chao ban! Toi co the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giup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gi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khong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?"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	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Cau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lenh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dung man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hinh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kiem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tra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ket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qua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cin.get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38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7.2.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vi-VN" dirty="0"/>
              <a:t>đ</a:t>
            </a:r>
            <a:r>
              <a:rPr lang="en-US" dirty="0" err="1"/>
              <a:t>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(escape sequence)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7427" y="997977"/>
            <a:ext cx="7643733" cy="3777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0589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9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259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" indent="0">
              <a:buNone/>
            </a:pPr>
            <a:r>
              <a:rPr lang="vi-VN" sz="2800" b="1" dirty="0"/>
              <a:t>Các kí tự điều khiển:</a:t>
            </a:r>
          </a:p>
          <a:p>
            <a:endParaRPr lang="vi-VN" sz="2800" dirty="0"/>
          </a:p>
          <a:p>
            <a:endParaRPr lang="vi-VN" sz="2800" dirty="0"/>
          </a:p>
          <a:p>
            <a:endParaRPr lang="vi-VN" sz="2800" dirty="0"/>
          </a:p>
          <a:p>
            <a:pPr marL="34290" indent="0">
              <a:buNone/>
            </a:pPr>
            <a:r>
              <a:rPr lang="vi-VN" sz="2800" b="1" dirty="0"/>
              <a:t>Ví dụ:</a:t>
            </a:r>
            <a:r>
              <a:rPr lang="en-US" sz="2800" dirty="0"/>
              <a:t/>
            </a:r>
            <a:br>
              <a:rPr lang="en-US" sz="2800" dirty="0"/>
            </a:br>
            <a:endParaRPr lang="vi-VN" sz="2800" dirty="0"/>
          </a:p>
        </p:txBody>
      </p:sp>
      <p:sp>
        <p:nvSpPr>
          <p:cNvPr id="8" name="Rectangle 7"/>
          <p:cNvSpPr/>
          <p:nvPr/>
        </p:nvSpPr>
        <p:spPr>
          <a:xfrm>
            <a:off x="368674" y="5794571"/>
            <a:ext cx="7823915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-Bold" charset="0"/>
              </a:rPr>
              <a:t>Chao ban!</a:t>
            </a:r>
          </a:p>
          <a:p>
            <a:r>
              <a:rPr lang="en-US" sz="1400" b="1" dirty="0">
                <a:solidFill>
                  <a:srgbClr val="000000"/>
                </a:solidFill>
                <a:latin typeface="Menlo-Bold" charset="0"/>
              </a:rPr>
              <a:t>Toi co the </a:t>
            </a:r>
            <a:r>
              <a:rPr lang="en-US" sz="1400" b="1" dirty="0" err="1">
                <a:solidFill>
                  <a:srgbClr val="000000"/>
                </a:solidFill>
                <a:latin typeface="Menlo-Bold" charset="0"/>
              </a:rPr>
              <a:t>giup</a:t>
            </a:r>
            <a:r>
              <a:rPr lang="en-US" sz="1400" b="1" dirty="0">
                <a:solidFill>
                  <a:srgbClr val="000000"/>
                </a:solidFill>
                <a:latin typeface="Menlo-Bold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Menlo-Bold" charset="0"/>
              </a:rPr>
              <a:t>gi</a:t>
            </a:r>
            <a:r>
              <a:rPr lang="en-US" sz="1400" b="1" dirty="0">
                <a:solidFill>
                  <a:srgbClr val="000000"/>
                </a:solidFill>
                <a:latin typeface="Menlo-Bold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Menlo-Bold" charset="0"/>
              </a:rPr>
              <a:t>khong</a:t>
            </a:r>
            <a:r>
              <a:rPr lang="en-US" sz="1400" b="1" dirty="0">
                <a:solidFill>
                  <a:srgbClr val="000000"/>
                </a:solidFill>
                <a:latin typeface="Menlo-Bold" charset="0"/>
              </a:rPr>
              <a:t>?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394539" y="1435334"/>
            <a:ext cx="41220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C41A16"/>
                </a:solidFill>
                <a:latin typeface="Menlo-Regular" charset="0"/>
              </a:rPr>
              <a:t>"\</a:t>
            </a:r>
            <a:r>
              <a:rPr lang="it-IT" dirty="0" err="1">
                <a:solidFill>
                  <a:srgbClr val="C41A16"/>
                </a:solidFill>
                <a:latin typeface="Menlo-Regular" charset="0"/>
              </a:rPr>
              <a:t>n</a:t>
            </a:r>
            <a:r>
              <a:rPr lang="it-IT" dirty="0">
                <a:solidFill>
                  <a:srgbClr val="C41A16"/>
                </a:solidFill>
                <a:latin typeface="Menlo-Regular" charset="0"/>
              </a:rPr>
              <a:t>"</a:t>
            </a:r>
            <a:r>
              <a:rPr lang="it-IT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it-IT" dirty="0">
                <a:solidFill>
                  <a:srgbClr val="007400"/>
                </a:solidFill>
                <a:latin typeface="Menlo-Regular" charset="0"/>
              </a:rPr>
              <a:t>// </a:t>
            </a:r>
            <a:r>
              <a:rPr lang="it-IT" dirty="0" err="1">
                <a:solidFill>
                  <a:srgbClr val="007400"/>
                </a:solidFill>
                <a:latin typeface="Menlo-Regular" charset="0"/>
              </a:rPr>
              <a:t>Xu</a:t>
            </a:r>
            <a:r>
              <a:rPr lang="it-IT" dirty="0" err="1">
                <a:solidFill>
                  <a:srgbClr val="007400"/>
                </a:solidFill>
                <a:latin typeface="Monaco" charset="0"/>
              </a:rPr>
              <a:t>ố</a:t>
            </a:r>
            <a:r>
              <a:rPr lang="it-IT" dirty="0" err="1">
                <a:solidFill>
                  <a:srgbClr val="007400"/>
                </a:solidFill>
                <a:latin typeface="Menlo-Regular" charset="0"/>
              </a:rPr>
              <a:t>ng</a:t>
            </a:r>
            <a:r>
              <a:rPr lang="it-IT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it-IT" dirty="0" err="1">
                <a:solidFill>
                  <a:srgbClr val="007400"/>
                </a:solidFill>
                <a:latin typeface="Menlo-Regular" charset="0"/>
              </a:rPr>
              <a:t>dòng</a:t>
            </a:r>
            <a:endParaRPr lang="it-IT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sk-SK" dirty="0">
                <a:solidFill>
                  <a:srgbClr val="C41A16"/>
                </a:solidFill>
                <a:latin typeface="Menlo-Regular" charset="0"/>
              </a:rPr>
              <a:t>"\a"</a:t>
            </a:r>
            <a:r>
              <a:rPr lang="sk-SK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sk-SK" dirty="0">
                <a:solidFill>
                  <a:srgbClr val="007400"/>
                </a:solidFill>
                <a:latin typeface="Menlo-Regular" charset="0"/>
              </a:rPr>
              <a:t>// </a:t>
            </a:r>
            <a:r>
              <a:rPr lang="sk-SK" dirty="0" err="1">
                <a:solidFill>
                  <a:srgbClr val="007400"/>
                </a:solidFill>
                <a:latin typeface="Menlo-Regular" charset="0"/>
              </a:rPr>
              <a:t>Phát</a:t>
            </a:r>
            <a:r>
              <a:rPr lang="sk-SK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sk-SK" dirty="0" err="1">
                <a:solidFill>
                  <a:srgbClr val="007400"/>
                </a:solidFill>
                <a:latin typeface="Menlo-Regular" charset="0"/>
              </a:rPr>
              <a:t>ra</a:t>
            </a:r>
            <a:r>
              <a:rPr lang="sk-SK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sk-SK" dirty="0" err="1">
                <a:solidFill>
                  <a:srgbClr val="007400"/>
                </a:solidFill>
                <a:latin typeface="Menlo-Regular" charset="0"/>
              </a:rPr>
              <a:t>thông</a:t>
            </a:r>
            <a:r>
              <a:rPr lang="sk-SK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sk-SK" dirty="0" err="1">
                <a:solidFill>
                  <a:srgbClr val="007400"/>
                </a:solidFill>
                <a:latin typeface="Menlo-Regular" charset="0"/>
              </a:rPr>
              <a:t>báo</a:t>
            </a:r>
            <a:endParaRPr lang="sk-SK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it-IT" dirty="0">
                <a:solidFill>
                  <a:srgbClr val="C41A16"/>
                </a:solidFill>
                <a:latin typeface="Menlo-Regular" charset="0"/>
              </a:rPr>
              <a:t>"\b"</a:t>
            </a:r>
            <a:r>
              <a:rPr lang="it-IT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it-IT" dirty="0">
                <a:solidFill>
                  <a:srgbClr val="007400"/>
                </a:solidFill>
                <a:latin typeface="Menlo-Regular" charset="0"/>
              </a:rPr>
              <a:t>// </a:t>
            </a:r>
            <a:r>
              <a:rPr lang="it-IT" dirty="0" err="1">
                <a:solidFill>
                  <a:srgbClr val="007400"/>
                </a:solidFill>
                <a:latin typeface="Menlo-Regular" charset="0"/>
              </a:rPr>
              <a:t>Lùi</a:t>
            </a:r>
            <a:r>
              <a:rPr lang="it-IT" dirty="0">
                <a:solidFill>
                  <a:srgbClr val="007400"/>
                </a:solidFill>
                <a:latin typeface="Menlo-Regular" charset="0"/>
              </a:rPr>
              <a:t> con </a:t>
            </a:r>
            <a:r>
              <a:rPr lang="it-IT" dirty="0" err="1">
                <a:solidFill>
                  <a:srgbClr val="007400"/>
                </a:solidFill>
                <a:latin typeface="Menlo-Regular" charset="0"/>
              </a:rPr>
              <a:t>tr</a:t>
            </a:r>
            <a:r>
              <a:rPr lang="it-IT" dirty="0" err="1">
                <a:solidFill>
                  <a:srgbClr val="007400"/>
                </a:solidFill>
                <a:latin typeface="Monaco" charset="0"/>
              </a:rPr>
              <a:t>ỏ</a:t>
            </a:r>
            <a:r>
              <a:rPr lang="it-IT" dirty="0">
                <a:solidFill>
                  <a:srgbClr val="007400"/>
                </a:solidFill>
                <a:latin typeface="Menlo-Regular" charset="0"/>
              </a:rPr>
              <a:t> 1 </a:t>
            </a:r>
            <a:r>
              <a:rPr lang="it-IT" dirty="0" err="1">
                <a:solidFill>
                  <a:srgbClr val="007400"/>
                </a:solidFill>
                <a:latin typeface="Menlo-Regular" charset="0"/>
              </a:rPr>
              <a:t>vị</a:t>
            </a:r>
            <a:r>
              <a:rPr lang="it-IT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it-IT" dirty="0" err="1">
                <a:solidFill>
                  <a:srgbClr val="007400"/>
                </a:solidFill>
                <a:latin typeface="Menlo-Regular" charset="0"/>
              </a:rPr>
              <a:t>trí</a:t>
            </a:r>
            <a:endParaRPr lang="it-IT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de-DE" dirty="0">
                <a:solidFill>
                  <a:srgbClr val="C41A16"/>
                </a:solidFill>
                <a:latin typeface="Menlo-Regular" charset="0"/>
              </a:rPr>
              <a:t>"\t"</a:t>
            </a:r>
            <a:r>
              <a:rPr lang="de-DE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de-DE" dirty="0">
                <a:solidFill>
                  <a:srgbClr val="007400"/>
                </a:solidFill>
                <a:latin typeface="Menlo-Regular" charset="0"/>
              </a:rPr>
              <a:t>// </a:t>
            </a:r>
            <a:r>
              <a:rPr lang="de-DE" dirty="0" err="1">
                <a:solidFill>
                  <a:srgbClr val="007400"/>
                </a:solidFill>
                <a:latin typeface="Menlo-Regular" charset="0"/>
              </a:rPr>
              <a:t>D</a:t>
            </a:r>
            <a:r>
              <a:rPr lang="de-DE" dirty="0" err="1">
                <a:solidFill>
                  <a:srgbClr val="007400"/>
                </a:solidFill>
                <a:latin typeface="Monaco" charset="0"/>
              </a:rPr>
              <a:t>ấ</a:t>
            </a:r>
            <a:r>
              <a:rPr lang="de-DE" dirty="0" err="1">
                <a:solidFill>
                  <a:srgbClr val="007400"/>
                </a:solidFill>
                <a:latin typeface="Menlo-Regular" charset="0"/>
              </a:rPr>
              <a:t>u</a:t>
            </a:r>
            <a:r>
              <a:rPr lang="de-DE" dirty="0">
                <a:solidFill>
                  <a:srgbClr val="007400"/>
                </a:solidFill>
                <a:latin typeface="Menlo-Regular" charset="0"/>
              </a:rPr>
              <a:t> </a:t>
            </a:r>
            <a:r>
              <a:rPr lang="de-DE" dirty="0" err="1">
                <a:solidFill>
                  <a:srgbClr val="007400"/>
                </a:solidFill>
                <a:latin typeface="Menlo-Regular" charset="0"/>
              </a:rPr>
              <a:t>tab</a:t>
            </a:r>
            <a:endParaRPr lang="de-DE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sk-SK" dirty="0">
                <a:solidFill>
                  <a:srgbClr val="C41A16"/>
                </a:solidFill>
                <a:latin typeface="Menlo-Regular" charset="0"/>
              </a:rPr>
              <a:t>"\""</a:t>
            </a:r>
            <a:r>
              <a:rPr lang="sk-SK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sk-SK" dirty="0">
                <a:solidFill>
                  <a:srgbClr val="007400"/>
                </a:solidFill>
                <a:latin typeface="Menlo-Regular" charset="0"/>
              </a:rPr>
              <a:t>// In kí </a:t>
            </a:r>
            <a:r>
              <a:rPr lang="sk-SK" dirty="0" err="1">
                <a:solidFill>
                  <a:srgbClr val="007400"/>
                </a:solidFill>
                <a:latin typeface="Menlo-Regular" charset="0"/>
              </a:rPr>
              <a:t>tự</a:t>
            </a:r>
            <a:r>
              <a:rPr lang="sk-SK" dirty="0">
                <a:solidFill>
                  <a:srgbClr val="007400"/>
                </a:solidFill>
                <a:latin typeface="Menlo-Regular" charset="0"/>
              </a:rPr>
              <a:t> "</a:t>
            </a:r>
            <a:endParaRPr lang="sk-SK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sk-SK" dirty="0">
                <a:solidFill>
                  <a:srgbClr val="C41A16"/>
                </a:solidFill>
                <a:latin typeface="Menlo-Regular" charset="0"/>
              </a:rPr>
              <a:t>"\\"</a:t>
            </a:r>
            <a:r>
              <a:rPr lang="sk-SK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sk-SK" dirty="0">
                <a:solidFill>
                  <a:srgbClr val="007400"/>
                </a:solidFill>
                <a:latin typeface="Menlo-Regular" charset="0"/>
              </a:rPr>
              <a:t>// In kí </a:t>
            </a:r>
            <a:r>
              <a:rPr lang="sk-SK" dirty="0" err="1">
                <a:solidFill>
                  <a:srgbClr val="007400"/>
                </a:solidFill>
                <a:latin typeface="Menlo-Regular" charset="0"/>
              </a:rPr>
              <a:t>tự</a:t>
            </a:r>
            <a:r>
              <a:rPr lang="sk-SK" dirty="0">
                <a:solidFill>
                  <a:srgbClr val="007400"/>
                </a:solidFill>
                <a:latin typeface="Menlo-Regular" charset="0"/>
              </a:rPr>
              <a:t> \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68675" y="3698851"/>
            <a:ext cx="7823915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"Chao ban!\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nToi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co the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giup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gi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khong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?"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cin.get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13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7.2.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xuất</a:t>
            </a:r>
            <a:endParaRPr lang="en-US" dirty="0"/>
          </a:p>
        </p:txBody>
      </p:sp>
      <p:sp>
        <p:nvSpPr>
          <p:cNvPr id="94" name="Content Placeholder 93"/>
          <p:cNvSpPr>
            <a:spLocks noGrp="1"/>
          </p:cNvSpPr>
          <p:nvPr>
            <p:ph idx="1"/>
          </p:nvPr>
        </p:nvSpPr>
        <p:spPr>
          <a:xfrm>
            <a:off x="484010" y="953037"/>
            <a:ext cx="8222107" cy="3682409"/>
          </a:xfrm>
        </p:spPr>
        <p:txBody>
          <a:bodyPr>
            <a:normAutofit/>
          </a:bodyPr>
          <a:lstStyle/>
          <a:p>
            <a:pPr marL="34290" indent="0">
              <a:buNone/>
              <a:defRPr/>
            </a:pPr>
            <a:r>
              <a:rPr lang="en-US" sz="2100" b="1" dirty="0" err="1"/>
              <a:t>Cú</a:t>
            </a:r>
            <a:r>
              <a:rPr lang="en-US" sz="2100" b="1" dirty="0"/>
              <a:t> </a:t>
            </a:r>
            <a:r>
              <a:rPr lang="en-US" sz="2100" b="1" dirty="0" err="1"/>
              <a:t>pháp</a:t>
            </a:r>
            <a:r>
              <a:rPr lang="en-US" sz="2100" b="1" dirty="0"/>
              <a:t>: 	</a:t>
            </a:r>
            <a:r>
              <a:rPr lang="en-US" sz="2100" b="1" dirty="0" err="1">
                <a:solidFill>
                  <a:srgbClr val="FF0000"/>
                </a:solidFill>
              </a:rPr>
              <a:t>cout.width</a:t>
            </a:r>
            <a:r>
              <a:rPr lang="en-US" sz="2100" b="1" dirty="0">
                <a:solidFill>
                  <a:srgbClr val="FF0000"/>
                </a:solidFill>
              </a:rPr>
              <a:t>(n)</a:t>
            </a:r>
            <a:r>
              <a:rPr lang="en-US" sz="2100" dirty="0"/>
              <a:t> - </a:t>
            </a:r>
            <a:r>
              <a:rPr lang="en-US" sz="2100" dirty="0" err="1"/>
              <a:t>Với</a:t>
            </a:r>
            <a:r>
              <a:rPr lang="en-US" sz="2100" dirty="0"/>
              <a:t> n </a:t>
            </a:r>
            <a:r>
              <a:rPr lang="en-US" sz="2100" dirty="0" err="1"/>
              <a:t>là</a:t>
            </a:r>
            <a:r>
              <a:rPr lang="en-US" sz="2100" dirty="0"/>
              <a:t> </a:t>
            </a:r>
            <a:r>
              <a:rPr lang="en-US" sz="2100" dirty="0" err="1"/>
              <a:t>độ</a:t>
            </a:r>
            <a:r>
              <a:rPr lang="en-US" sz="2100" dirty="0"/>
              <a:t> </a:t>
            </a:r>
            <a:r>
              <a:rPr lang="en-US" sz="2100" dirty="0" err="1"/>
              <a:t>rộng</a:t>
            </a:r>
            <a:r>
              <a:rPr lang="en-US" sz="2100" dirty="0"/>
              <a:t> </a:t>
            </a:r>
            <a:r>
              <a:rPr lang="en-US" sz="2100" dirty="0" err="1"/>
              <a:t>mới</a:t>
            </a:r>
            <a:endParaRPr lang="en-US" sz="2100" dirty="0"/>
          </a:p>
          <a:p>
            <a:pPr marL="34290" indent="0">
              <a:buNone/>
              <a:defRPr/>
            </a:pPr>
            <a:r>
              <a:rPr lang="en-US" sz="2100" b="1" dirty="0" err="1"/>
              <a:t>Chú</a:t>
            </a:r>
            <a:r>
              <a:rPr lang="en-US" sz="2100" b="1" dirty="0"/>
              <a:t> ý: 	</a:t>
            </a:r>
            <a:r>
              <a:rPr lang="en-US" sz="2100" dirty="0" err="1"/>
              <a:t>độ</a:t>
            </a:r>
            <a:r>
              <a:rPr lang="en-US" sz="2100" dirty="0"/>
              <a:t> </a:t>
            </a:r>
            <a:r>
              <a:rPr lang="en-US" sz="2100" dirty="0" err="1"/>
              <a:t>rộng</a:t>
            </a:r>
            <a:r>
              <a:rPr lang="en-US" sz="2100" dirty="0"/>
              <a:t> </a:t>
            </a:r>
            <a:r>
              <a:rPr lang="en-US" sz="2100" dirty="0" err="1"/>
              <a:t>quy</a:t>
            </a:r>
            <a:r>
              <a:rPr lang="en-US" sz="2100" dirty="0"/>
              <a:t> </a:t>
            </a:r>
            <a:r>
              <a:rPr lang="en-US" sz="2100" dirty="0" err="1"/>
              <a:t>định</a:t>
            </a:r>
            <a:r>
              <a:rPr lang="en-US" sz="2100" dirty="0"/>
              <a:t> n </a:t>
            </a:r>
            <a:r>
              <a:rPr lang="en-US" sz="2100" dirty="0" err="1"/>
              <a:t>chỉ</a:t>
            </a:r>
            <a:r>
              <a:rPr lang="en-US" sz="2100" dirty="0"/>
              <a:t> </a:t>
            </a:r>
            <a:r>
              <a:rPr lang="en-US" sz="2100" dirty="0" err="1"/>
              <a:t>có</a:t>
            </a:r>
            <a:r>
              <a:rPr lang="en-US" sz="2100" dirty="0"/>
              <a:t> </a:t>
            </a:r>
            <a:r>
              <a:rPr lang="en-US" sz="2100" dirty="0" err="1"/>
              <a:t>tác</a:t>
            </a:r>
            <a:r>
              <a:rPr lang="en-US" sz="2100" dirty="0"/>
              <a:t> </a:t>
            </a:r>
            <a:r>
              <a:rPr lang="en-US" sz="2100" dirty="0" err="1"/>
              <a:t>dụng</a:t>
            </a:r>
            <a:r>
              <a:rPr lang="en-US" sz="2100" dirty="0"/>
              <a:t> </a:t>
            </a:r>
            <a:r>
              <a:rPr lang="en-US" sz="2100" dirty="0" err="1"/>
              <a:t>cho</a:t>
            </a:r>
            <a:r>
              <a:rPr lang="en-US" sz="2100" dirty="0"/>
              <a:t> </a:t>
            </a:r>
            <a:r>
              <a:rPr lang="en-US" sz="2100" dirty="0" err="1"/>
              <a:t>một</a:t>
            </a:r>
            <a:r>
              <a:rPr lang="en-US" sz="2100" dirty="0"/>
              <a:t> </a:t>
            </a:r>
            <a:r>
              <a:rPr lang="en-US" sz="2100" dirty="0" err="1"/>
              <a:t>giá</a:t>
            </a:r>
            <a:r>
              <a:rPr lang="en-US" sz="2100" dirty="0"/>
              <a:t> </a:t>
            </a:r>
            <a:r>
              <a:rPr lang="en-US" sz="2100" dirty="0" err="1"/>
              <a:t>trị</a:t>
            </a:r>
            <a:r>
              <a:rPr lang="en-US" sz="2100" dirty="0"/>
              <a:t> </a:t>
            </a:r>
            <a:r>
              <a:rPr lang="en-US" sz="2100" dirty="0" err="1"/>
              <a:t>xuất</a:t>
            </a:r>
            <a:r>
              <a:rPr lang="en-US" sz="2100" dirty="0"/>
              <a:t>. 		Sau </a:t>
            </a:r>
            <a:r>
              <a:rPr lang="en-US" sz="2100" dirty="0" err="1"/>
              <a:t>đó</a:t>
            </a:r>
            <a:r>
              <a:rPr lang="en-US" sz="2100" dirty="0"/>
              <a:t> C++ </a:t>
            </a:r>
            <a:r>
              <a:rPr lang="en-US" sz="2100" dirty="0" err="1"/>
              <a:t>lại</a:t>
            </a:r>
            <a:r>
              <a:rPr lang="en-US" sz="2100" dirty="0"/>
              <a:t> </a:t>
            </a:r>
            <a:r>
              <a:rPr lang="en-US" sz="2100" dirty="0" err="1"/>
              <a:t>áp</a:t>
            </a:r>
            <a:r>
              <a:rPr lang="en-US" sz="2100" dirty="0"/>
              <a:t> </a:t>
            </a:r>
            <a:r>
              <a:rPr lang="en-US" sz="2100" dirty="0" err="1"/>
              <a:t>dụng</a:t>
            </a:r>
            <a:r>
              <a:rPr lang="en-US" sz="2100" dirty="0"/>
              <a:t> </a:t>
            </a:r>
            <a:r>
              <a:rPr lang="en-US" sz="2100" dirty="0" err="1"/>
              <a:t>độ</a:t>
            </a:r>
            <a:r>
              <a:rPr lang="en-US" sz="2100" dirty="0"/>
              <a:t> </a:t>
            </a:r>
            <a:r>
              <a:rPr lang="en-US" sz="2100" dirty="0" err="1"/>
              <a:t>rộng</a:t>
            </a:r>
            <a:r>
              <a:rPr lang="en-US" sz="2100" dirty="0"/>
              <a:t> </a:t>
            </a:r>
            <a:r>
              <a:rPr lang="en-US" sz="2100" dirty="0" err="1"/>
              <a:t>quy</a:t>
            </a:r>
            <a:r>
              <a:rPr lang="en-US" sz="2100" dirty="0"/>
              <a:t> </a:t>
            </a:r>
            <a:r>
              <a:rPr lang="en-US" sz="2100" dirty="0" err="1"/>
              <a:t>định</a:t>
            </a:r>
            <a:r>
              <a:rPr lang="en-US" sz="2100" dirty="0"/>
              <a:t> </a:t>
            </a:r>
            <a:r>
              <a:rPr lang="en-US" sz="2100" dirty="0" err="1"/>
              <a:t>bằng</a:t>
            </a:r>
            <a:r>
              <a:rPr lang="en-US" sz="2100" dirty="0"/>
              <a:t> 0.</a:t>
            </a:r>
          </a:p>
          <a:p>
            <a:pPr marL="34290" indent="0">
              <a:buNone/>
              <a:defRPr/>
            </a:pPr>
            <a:r>
              <a:rPr lang="en-US" sz="2100" b="1" dirty="0" err="1"/>
              <a:t>Ví</a:t>
            </a:r>
            <a:r>
              <a:rPr lang="en-US" sz="2100" b="1" dirty="0"/>
              <a:t> </a:t>
            </a:r>
            <a:r>
              <a:rPr lang="en-US" sz="2100" b="1" dirty="0" err="1"/>
              <a:t>dụ</a:t>
            </a:r>
            <a:r>
              <a:rPr lang="en-US" sz="2100" b="1" dirty="0"/>
              <a:t>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661364" y="5498590"/>
            <a:ext cx="7239000" cy="628650"/>
            <a:chOff x="484011" y="3837215"/>
            <a:chExt cx="7239000" cy="628650"/>
          </a:xfrm>
        </p:grpSpPr>
        <p:sp>
          <p:nvSpPr>
            <p:cNvPr id="15" name="AutoShape 6"/>
            <p:cNvSpPr>
              <a:spLocks noChangeArrowheads="1"/>
            </p:cNvSpPr>
            <p:nvPr/>
          </p:nvSpPr>
          <p:spPr bwMode="gray">
            <a:xfrm>
              <a:off x="484011" y="3837215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17" name="AutoShape 6"/>
            <p:cNvSpPr>
              <a:spLocks noChangeArrowheads="1"/>
            </p:cNvSpPr>
            <p:nvPr/>
          </p:nvSpPr>
          <p:spPr bwMode="gray">
            <a:xfrm>
              <a:off x="941211" y="3837215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18" name="AutoShape 6"/>
            <p:cNvSpPr>
              <a:spLocks noChangeArrowheads="1"/>
            </p:cNvSpPr>
            <p:nvPr/>
          </p:nvSpPr>
          <p:spPr bwMode="gray">
            <a:xfrm>
              <a:off x="1398411" y="3837215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19" name="AutoShape 6"/>
            <p:cNvSpPr>
              <a:spLocks noChangeArrowheads="1"/>
            </p:cNvSpPr>
            <p:nvPr/>
          </p:nvSpPr>
          <p:spPr bwMode="gray">
            <a:xfrm>
              <a:off x="1855611" y="3837215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20" name="AutoShape 6"/>
            <p:cNvSpPr>
              <a:spLocks noChangeArrowheads="1"/>
            </p:cNvSpPr>
            <p:nvPr/>
          </p:nvSpPr>
          <p:spPr bwMode="gray">
            <a:xfrm>
              <a:off x="2312811" y="3837215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21" name="AutoShape 6"/>
            <p:cNvSpPr>
              <a:spLocks noChangeArrowheads="1"/>
            </p:cNvSpPr>
            <p:nvPr/>
          </p:nvSpPr>
          <p:spPr bwMode="gray">
            <a:xfrm>
              <a:off x="2770011" y="3837215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22" name="AutoShape 6"/>
            <p:cNvSpPr>
              <a:spLocks noChangeArrowheads="1"/>
            </p:cNvSpPr>
            <p:nvPr/>
          </p:nvSpPr>
          <p:spPr bwMode="gray">
            <a:xfrm>
              <a:off x="3227211" y="3837215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23" name="AutoShape 6"/>
            <p:cNvSpPr>
              <a:spLocks noChangeArrowheads="1"/>
            </p:cNvSpPr>
            <p:nvPr/>
          </p:nvSpPr>
          <p:spPr bwMode="gray">
            <a:xfrm>
              <a:off x="3684411" y="3837215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24" name="AutoShape 6"/>
            <p:cNvSpPr>
              <a:spLocks noChangeArrowheads="1"/>
            </p:cNvSpPr>
            <p:nvPr/>
          </p:nvSpPr>
          <p:spPr bwMode="gray">
            <a:xfrm>
              <a:off x="4141611" y="3837215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25" name="AutoShape 6"/>
            <p:cNvSpPr>
              <a:spLocks noChangeArrowheads="1"/>
            </p:cNvSpPr>
            <p:nvPr/>
          </p:nvSpPr>
          <p:spPr bwMode="gray">
            <a:xfrm>
              <a:off x="4598811" y="3837215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26" name="AutoShape 6"/>
            <p:cNvSpPr>
              <a:spLocks noChangeArrowheads="1"/>
            </p:cNvSpPr>
            <p:nvPr/>
          </p:nvSpPr>
          <p:spPr bwMode="gray">
            <a:xfrm>
              <a:off x="5056011" y="3837215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27" name="AutoShape 6"/>
            <p:cNvSpPr>
              <a:spLocks noChangeArrowheads="1"/>
            </p:cNvSpPr>
            <p:nvPr/>
          </p:nvSpPr>
          <p:spPr bwMode="gray">
            <a:xfrm>
              <a:off x="5513211" y="3837215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28" name="AutoShape 6"/>
            <p:cNvSpPr>
              <a:spLocks noChangeArrowheads="1"/>
            </p:cNvSpPr>
            <p:nvPr/>
          </p:nvSpPr>
          <p:spPr bwMode="gray">
            <a:xfrm>
              <a:off x="5970411" y="3837215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29" name="AutoShape 6"/>
            <p:cNvSpPr>
              <a:spLocks noChangeArrowheads="1"/>
            </p:cNvSpPr>
            <p:nvPr/>
          </p:nvSpPr>
          <p:spPr bwMode="gray">
            <a:xfrm>
              <a:off x="6427611" y="3837215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30" name="AutoShape 6"/>
            <p:cNvSpPr>
              <a:spLocks noChangeArrowheads="1"/>
            </p:cNvSpPr>
            <p:nvPr/>
          </p:nvSpPr>
          <p:spPr bwMode="gray">
            <a:xfrm>
              <a:off x="6884811" y="3837215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31" name="AutoShape 6"/>
            <p:cNvSpPr>
              <a:spLocks noChangeArrowheads="1"/>
            </p:cNvSpPr>
            <p:nvPr/>
          </p:nvSpPr>
          <p:spPr bwMode="gray">
            <a:xfrm>
              <a:off x="7342011" y="3837215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32" name="AutoShape 6"/>
            <p:cNvSpPr>
              <a:spLocks noChangeArrowheads="1"/>
            </p:cNvSpPr>
            <p:nvPr/>
          </p:nvSpPr>
          <p:spPr bwMode="gray">
            <a:xfrm>
              <a:off x="484011" y="4180115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33" name="AutoShape 6"/>
            <p:cNvSpPr>
              <a:spLocks noChangeArrowheads="1"/>
            </p:cNvSpPr>
            <p:nvPr/>
          </p:nvSpPr>
          <p:spPr bwMode="gray">
            <a:xfrm>
              <a:off x="941211" y="4180115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34" name="AutoShape 6"/>
            <p:cNvSpPr>
              <a:spLocks noChangeArrowheads="1"/>
            </p:cNvSpPr>
            <p:nvPr/>
          </p:nvSpPr>
          <p:spPr bwMode="gray">
            <a:xfrm>
              <a:off x="1398411" y="4180115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35" name="AutoShape 6"/>
            <p:cNvSpPr>
              <a:spLocks noChangeArrowheads="1"/>
            </p:cNvSpPr>
            <p:nvPr/>
          </p:nvSpPr>
          <p:spPr bwMode="gray">
            <a:xfrm>
              <a:off x="1855611" y="4180115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36" name="AutoShape 6"/>
            <p:cNvSpPr>
              <a:spLocks noChangeArrowheads="1"/>
            </p:cNvSpPr>
            <p:nvPr/>
          </p:nvSpPr>
          <p:spPr bwMode="gray">
            <a:xfrm>
              <a:off x="2312811" y="4180115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37" name="AutoShape 6"/>
            <p:cNvSpPr>
              <a:spLocks noChangeArrowheads="1"/>
            </p:cNvSpPr>
            <p:nvPr/>
          </p:nvSpPr>
          <p:spPr bwMode="gray">
            <a:xfrm>
              <a:off x="2770011" y="4180115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38" name="AutoShape 6"/>
            <p:cNvSpPr>
              <a:spLocks noChangeArrowheads="1"/>
            </p:cNvSpPr>
            <p:nvPr/>
          </p:nvSpPr>
          <p:spPr bwMode="gray">
            <a:xfrm>
              <a:off x="3227211" y="4180115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39" name="AutoShape 6"/>
            <p:cNvSpPr>
              <a:spLocks noChangeArrowheads="1"/>
            </p:cNvSpPr>
            <p:nvPr/>
          </p:nvSpPr>
          <p:spPr bwMode="gray">
            <a:xfrm>
              <a:off x="3684411" y="4180115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40" name="AutoShape 6"/>
            <p:cNvSpPr>
              <a:spLocks noChangeArrowheads="1"/>
            </p:cNvSpPr>
            <p:nvPr/>
          </p:nvSpPr>
          <p:spPr bwMode="gray">
            <a:xfrm>
              <a:off x="4141611" y="4180115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41" name="AutoShape 6"/>
            <p:cNvSpPr>
              <a:spLocks noChangeArrowheads="1"/>
            </p:cNvSpPr>
            <p:nvPr/>
          </p:nvSpPr>
          <p:spPr bwMode="gray">
            <a:xfrm>
              <a:off x="4598811" y="4180115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42" name="AutoShape 6"/>
            <p:cNvSpPr>
              <a:spLocks noChangeArrowheads="1"/>
            </p:cNvSpPr>
            <p:nvPr/>
          </p:nvSpPr>
          <p:spPr bwMode="gray">
            <a:xfrm>
              <a:off x="5056011" y="4180115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43" name="AutoShape 6"/>
            <p:cNvSpPr>
              <a:spLocks noChangeArrowheads="1"/>
            </p:cNvSpPr>
            <p:nvPr/>
          </p:nvSpPr>
          <p:spPr bwMode="gray">
            <a:xfrm>
              <a:off x="5513211" y="4180115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44" name="AutoShape 6"/>
            <p:cNvSpPr>
              <a:spLocks noChangeArrowheads="1"/>
            </p:cNvSpPr>
            <p:nvPr/>
          </p:nvSpPr>
          <p:spPr bwMode="gray">
            <a:xfrm>
              <a:off x="5970411" y="4180115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45" name="AutoShape 6"/>
            <p:cNvSpPr>
              <a:spLocks noChangeArrowheads="1"/>
            </p:cNvSpPr>
            <p:nvPr/>
          </p:nvSpPr>
          <p:spPr bwMode="gray">
            <a:xfrm>
              <a:off x="6427611" y="4180115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46" name="AutoShape 6"/>
            <p:cNvSpPr>
              <a:spLocks noChangeArrowheads="1"/>
            </p:cNvSpPr>
            <p:nvPr/>
          </p:nvSpPr>
          <p:spPr bwMode="gray">
            <a:xfrm>
              <a:off x="6884811" y="4180115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47" name="AutoShape 6"/>
            <p:cNvSpPr>
              <a:spLocks noChangeArrowheads="1"/>
            </p:cNvSpPr>
            <p:nvPr/>
          </p:nvSpPr>
          <p:spPr bwMode="gray">
            <a:xfrm>
              <a:off x="7342011" y="4180115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64" name="AutoShape 6"/>
            <p:cNvSpPr>
              <a:spLocks noChangeArrowheads="1"/>
            </p:cNvSpPr>
            <p:nvPr/>
          </p:nvSpPr>
          <p:spPr bwMode="gray">
            <a:xfrm>
              <a:off x="484011" y="3837215"/>
              <a:ext cx="381000" cy="28575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350"/>
                <a:t>1</a:t>
              </a:r>
            </a:p>
          </p:txBody>
        </p:sp>
        <p:sp>
          <p:nvSpPr>
            <p:cNvPr id="65" name="AutoShape 6"/>
            <p:cNvSpPr>
              <a:spLocks noChangeArrowheads="1"/>
            </p:cNvSpPr>
            <p:nvPr/>
          </p:nvSpPr>
          <p:spPr bwMode="gray">
            <a:xfrm>
              <a:off x="941211" y="3837215"/>
              <a:ext cx="381000" cy="28575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350"/>
                <a:t>7</a:t>
              </a:r>
            </a:p>
          </p:txBody>
        </p:sp>
        <p:sp>
          <p:nvSpPr>
            <p:cNvPr id="66" name="AutoShape 6"/>
            <p:cNvSpPr>
              <a:spLocks noChangeArrowheads="1"/>
            </p:cNvSpPr>
            <p:nvPr/>
          </p:nvSpPr>
          <p:spPr bwMode="gray">
            <a:xfrm>
              <a:off x="1398411" y="3837215"/>
              <a:ext cx="381000" cy="28575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350"/>
                <a:t>0</a:t>
              </a:r>
            </a:p>
          </p:txBody>
        </p:sp>
        <p:sp>
          <p:nvSpPr>
            <p:cNvPr id="67" name="AutoShape 6"/>
            <p:cNvSpPr>
              <a:spLocks noChangeArrowheads="1"/>
            </p:cNvSpPr>
            <p:nvPr/>
          </p:nvSpPr>
          <p:spPr bwMode="gray">
            <a:xfrm>
              <a:off x="1855611" y="3837215"/>
              <a:ext cx="381000" cy="28575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350"/>
                <a:t>6</a:t>
              </a:r>
            </a:p>
          </p:txBody>
        </p:sp>
        <p:sp>
          <p:nvSpPr>
            <p:cNvPr id="74" name="AutoShape 6"/>
            <p:cNvSpPr>
              <a:spLocks noChangeArrowheads="1"/>
            </p:cNvSpPr>
            <p:nvPr/>
          </p:nvSpPr>
          <p:spPr bwMode="gray">
            <a:xfrm>
              <a:off x="2770011" y="4180115"/>
              <a:ext cx="381000" cy="28575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75" name="AutoShape 6"/>
            <p:cNvSpPr>
              <a:spLocks noChangeArrowheads="1"/>
            </p:cNvSpPr>
            <p:nvPr/>
          </p:nvSpPr>
          <p:spPr bwMode="gray">
            <a:xfrm>
              <a:off x="3227211" y="4180115"/>
              <a:ext cx="381000" cy="28575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350"/>
                <a:t>1</a:t>
              </a:r>
            </a:p>
          </p:txBody>
        </p:sp>
        <p:sp>
          <p:nvSpPr>
            <p:cNvPr id="76" name="AutoShape 6"/>
            <p:cNvSpPr>
              <a:spLocks noChangeArrowheads="1"/>
            </p:cNvSpPr>
            <p:nvPr/>
          </p:nvSpPr>
          <p:spPr bwMode="gray">
            <a:xfrm>
              <a:off x="3684411" y="4180115"/>
              <a:ext cx="381000" cy="28575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350"/>
                <a:t>7</a:t>
              </a:r>
            </a:p>
          </p:txBody>
        </p:sp>
        <p:sp>
          <p:nvSpPr>
            <p:cNvPr id="77" name="AutoShape 6"/>
            <p:cNvSpPr>
              <a:spLocks noChangeArrowheads="1"/>
            </p:cNvSpPr>
            <p:nvPr/>
          </p:nvSpPr>
          <p:spPr bwMode="gray">
            <a:xfrm>
              <a:off x="4141611" y="4180115"/>
              <a:ext cx="381000" cy="28575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350"/>
                <a:t>0</a:t>
              </a:r>
            </a:p>
          </p:txBody>
        </p:sp>
        <p:sp>
          <p:nvSpPr>
            <p:cNvPr id="78" name="AutoShape 6"/>
            <p:cNvSpPr>
              <a:spLocks noChangeArrowheads="1"/>
            </p:cNvSpPr>
            <p:nvPr/>
          </p:nvSpPr>
          <p:spPr bwMode="gray">
            <a:xfrm>
              <a:off x="4598811" y="4180115"/>
              <a:ext cx="381000" cy="28575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350"/>
                <a:t>6</a:t>
              </a:r>
            </a:p>
          </p:txBody>
        </p:sp>
        <p:sp>
          <p:nvSpPr>
            <p:cNvPr id="89" name="AutoShape 6"/>
            <p:cNvSpPr>
              <a:spLocks noChangeArrowheads="1"/>
            </p:cNvSpPr>
            <p:nvPr/>
          </p:nvSpPr>
          <p:spPr bwMode="gray">
            <a:xfrm>
              <a:off x="484011" y="4180115"/>
              <a:ext cx="381000" cy="28575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90" name="AutoShape 6"/>
            <p:cNvSpPr>
              <a:spLocks noChangeArrowheads="1"/>
            </p:cNvSpPr>
            <p:nvPr/>
          </p:nvSpPr>
          <p:spPr bwMode="gray">
            <a:xfrm>
              <a:off x="941211" y="4180115"/>
              <a:ext cx="381000" cy="28575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91" name="AutoShape 6"/>
            <p:cNvSpPr>
              <a:spLocks noChangeArrowheads="1"/>
            </p:cNvSpPr>
            <p:nvPr/>
          </p:nvSpPr>
          <p:spPr bwMode="gray">
            <a:xfrm>
              <a:off x="1398411" y="4180115"/>
              <a:ext cx="381000" cy="28575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92" name="AutoShape 6"/>
            <p:cNvSpPr>
              <a:spLocks noChangeArrowheads="1"/>
            </p:cNvSpPr>
            <p:nvPr/>
          </p:nvSpPr>
          <p:spPr bwMode="gray">
            <a:xfrm>
              <a:off x="1855611" y="4180115"/>
              <a:ext cx="381000" cy="28575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93" name="AutoShape 6"/>
            <p:cNvSpPr>
              <a:spLocks noChangeArrowheads="1"/>
            </p:cNvSpPr>
            <p:nvPr/>
          </p:nvSpPr>
          <p:spPr bwMode="gray">
            <a:xfrm>
              <a:off x="2312811" y="4180115"/>
              <a:ext cx="381000" cy="28575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</p:grpSp>
      <p:sp>
        <p:nvSpPr>
          <p:cNvPr id="3" name="Rectangle 2"/>
          <p:cNvSpPr/>
          <p:nvPr/>
        </p:nvSpPr>
        <p:spPr>
          <a:xfrm>
            <a:off x="2004264" y="2262651"/>
            <a:ext cx="6553200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a = 1706;</a:t>
            </a:r>
          </a:p>
          <a:p>
            <a:pPr lvl="1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&lt;&lt;a&lt;&lt;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cout.width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(10);</a:t>
            </a:r>
          </a:p>
          <a:p>
            <a:pPr lvl="1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&lt;&lt;a;</a:t>
            </a:r>
          </a:p>
          <a:p>
            <a:pPr lvl="1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cin.get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90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7.2.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xuất</a:t>
            </a:r>
            <a:endParaRPr lang="en-US" dirty="0"/>
          </a:p>
        </p:txBody>
      </p:sp>
      <p:sp>
        <p:nvSpPr>
          <p:cNvPr id="94" name="Content Placeholder 93"/>
          <p:cNvSpPr>
            <a:spLocks noGrp="1"/>
          </p:cNvSpPr>
          <p:nvPr>
            <p:ph idx="1"/>
          </p:nvPr>
        </p:nvSpPr>
        <p:spPr>
          <a:xfrm>
            <a:off x="321252" y="1017431"/>
            <a:ext cx="8384866" cy="3105533"/>
          </a:xfrm>
        </p:spPr>
        <p:txBody>
          <a:bodyPr>
            <a:normAutofit/>
          </a:bodyPr>
          <a:lstStyle/>
          <a:p>
            <a:pPr marL="34290" indent="0">
              <a:buNone/>
              <a:defRPr/>
            </a:pPr>
            <a:r>
              <a:rPr lang="en-US" sz="2100" b="1" dirty="0" err="1"/>
              <a:t>Cú</a:t>
            </a:r>
            <a:r>
              <a:rPr lang="en-US" sz="2100" b="1" dirty="0"/>
              <a:t> </a:t>
            </a:r>
            <a:r>
              <a:rPr lang="en-US" sz="2100" b="1" dirty="0" err="1"/>
              <a:t>pháp</a:t>
            </a:r>
            <a:r>
              <a:rPr lang="en-US" sz="2100" b="1" dirty="0"/>
              <a:t>: 	</a:t>
            </a:r>
            <a:r>
              <a:rPr lang="en-US" sz="2100" b="1" dirty="0" err="1">
                <a:solidFill>
                  <a:srgbClr val="FF0000"/>
                </a:solidFill>
              </a:rPr>
              <a:t>cout.precision</a:t>
            </a:r>
            <a:r>
              <a:rPr lang="en-US" sz="2100" b="1" dirty="0">
                <a:solidFill>
                  <a:srgbClr val="FF0000"/>
                </a:solidFill>
              </a:rPr>
              <a:t>(n)</a:t>
            </a:r>
            <a:r>
              <a:rPr lang="en-US" sz="2100" dirty="0">
                <a:solidFill>
                  <a:srgbClr val="FF0000"/>
                </a:solidFill>
              </a:rPr>
              <a:t> </a:t>
            </a:r>
            <a:r>
              <a:rPr lang="en-US" sz="2100" dirty="0"/>
              <a:t>- </a:t>
            </a:r>
            <a:r>
              <a:rPr lang="en-US" sz="2100" dirty="0" err="1"/>
              <a:t>Với</a:t>
            </a:r>
            <a:r>
              <a:rPr lang="en-US" sz="2100" dirty="0"/>
              <a:t> n </a:t>
            </a:r>
            <a:r>
              <a:rPr lang="en-US" sz="2100" dirty="0" err="1"/>
              <a:t>là</a:t>
            </a:r>
            <a:r>
              <a:rPr lang="en-US" sz="2100" dirty="0"/>
              <a:t> </a:t>
            </a:r>
            <a:r>
              <a:rPr lang="en-US" sz="2100" dirty="0" err="1"/>
              <a:t>độ</a:t>
            </a:r>
            <a:r>
              <a:rPr lang="en-US" sz="2100" dirty="0"/>
              <a:t> </a:t>
            </a:r>
            <a:r>
              <a:rPr lang="en-US" sz="2100" dirty="0" err="1"/>
              <a:t>chính</a:t>
            </a:r>
            <a:r>
              <a:rPr lang="en-US" sz="2100" dirty="0"/>
              <a:t> </a:t>
            </a:r>
            <a:r>
              <a:rPr lang="en-US" sz="2100" dirty="0" err="1"/>
              <a:t>xác</a:t>
            </a:r>
            <a:r>
              <a:rPr lang="en-US" sz="2100" dirty="0"/>
              <a:t> </a:t>
            </a:r>
            <a:r>
              <a:rPr lang="en-US" sz="2100" dirty="0" err="1"/>
              <a:t>áp</a:t>
            </a:r>
            <a:r>
              <a:rPr lang="en-US" sz="2100" dirty="0"/>
              <a:t> </a:t>
            </a:r>
            <a:r>
              <a:rPr lang="en-US" sz="2100" dirty="0" err="1"/>
              <a:t>dụng</a:t>
            </a:r>
            <a:endParaRPr lang="en-US" sz="2100" dirty="0"/>
          </a:p>
          <a:p>
            <a:pPr marL="34290" indent="0">
              <a:buNone/>
              <a:defRPr/>
            </a:pPr>
            <a:r>
              <a:rPr lang="en-US" sz="2100" b="1" dirty="0" err="1"/>
              <a:t>Chú</a:t>
            </a:r>
            <a:r>
              <a:rPr lang="en-US" sz="2100" b="1" dirty="0"/>
              <a:t> ý: 	</a:t>
            </a:r>
            <a:r>
              <a:rPr lang="en-US" sz="2100" dirty="0" err="1"/>
              <a:t>độ</a:t>
            </a:r>
            <a:r>
              <a:rPr lang="en-US" sz="2100" dirty="0"/>
              <a:t> </a:t>
            </a:r>
            <a:r>
              <a:rPr lang="en-US" sz="2100" dirty="0" err="1"/>
              <a:t>chính</a:t>
            </a:r>
            <a:r>
              <a:rPr lang="en-US" sz="2100" dirty="0"/>
              <a:t> </a:t>
            </a:r>
            <a:r>
              <a:rPr lang="en-US" sz="2100" dirty="0" err="1"/>
              <a:t>xác</a:t>
            </a:r>
            <a:r>
              <a:rPr lang="en-US" sz="2100" dirty="0"/>
              <a:t> </a:t>
            </a:r>
            <a:r>
              <a:rPr lang="en-US" sz="2100" dirty="0" err="1"/>
              <a:t>được</a:t>
            </a:r>
            <a:r>
              <a:rPr lang="en-US" sz="2100" dirty="0"/>
              <a:t> </a:t>
            </a:r>
            <a:r>
              <a:rPr lang="en-US" sz="2100" dirty="0" err="1"/>
              <a:t>thiết</a:t>
            </a:r>
            <a:r>
              <a:rPr lang="en-US" sz="2100" dirty="0"/>
              <a:t> </a:t>
            </a:r>
            <a:r>
              <a:rPr lang="en-US" sz="2100" dirty="0" err="1"/>
              <a:t>lập</a:t>
            </a:r>
            <a:r>
              <a:rPr lang="en-US" sz="2100" dirty="0"/>
              <a:t> </a:t>
            </a:r>
            <a:r>
              <a:rPr lang="en-US" sz="2100" dirty="0" err="1"/>
              <a:t>sẽ</a:t>
            </a:r>
            <a:r>
              <a:rPr lang="en-US" sz="2100" dirty="0"/>
              <a:t> </a:t>
            </a:r>
            <a:r>
              <a:rPr lang="en-US" sz="2100" dirty="0" err="1"/>
              <a:t>có</a:t>
            </a:r>
            <a:r>
              <a:rPr lang="en-US" sz="2100" dirty="0"/>
              <a:t> </a:t>
            </a:r>
            <a:r>
              <a:rPr lang="en-US" sz="2100" dirty="0" err="1"/>
              <a:t>hiệu</a:t>
            </a:r>
            <a:r>
              <a:rPr lang="en-US" sz="2100" dirty="0"/>
              <a:t> </a:t>
            </a:r>
            <a:r>
              <a:rPr lang="en-US" sz="2100" dirty="0" err="1"/>
              <a:t>lực</a:t>
            </a:r>
            <a:r>
              <a:rPr lang="en-US" sz="2100" dirty="0"/>
              <a:t> </a:t>
            </a:r>
            <a:r>
              <a:rPr lang="en-US" sz="2100" dirty="0" err="1"/>
              <a:t>cho</a:t>
            </a:r>
            <a:r>
              <a:rPr lang="en-US" sz="2100" dirty="0"/>
              <a:t> </a:t>
            </a:r>
            <a:r>
              <a:rPr lang="en-US" sz="2100" dirty="0" err="1"/>
              <a:t>tới</a:t>
            </a:r>
            <a:r>
              <a:rPr lang="en-US" sz="2100" dirty="0"/>
              <a:t> </a:t>
            </a:r>
            <a:r>
              <a:rPr lang="en-US" sz="2100" dirty="0" err="1"/>
              <a:t>khi</a:t>
            </a:r>
            <a:r>
              <a:rPr lang="en-US" sz="2100" dirty="0"/>
              <a:t> </a:t>
            </a:r>
            <a:r>
              <a:rPr lang="en-US" sz="2100" dirty="0" err="1"/>
              <a:t>gặp</a:t>
            </a:r>
            <a:r>
              <a:rPr lang="en-US" sz="2100" dirty="0"/>
              <a:t> 		</a:t>
            </a:r>
            <a:r>
              <a:rPr lang="en-US" sz="2100" dirty="0" err="1"/>
              <a:t>một</a:t>
            </a:r>
            <a:r>
              <a:rPr lang="en-US" sz="2100" dirty="0"/>
              <a:t> </a:t>
            </a:r>
            <a:r>
              <a:rPr lang="en-US" sz="2100" dirty="0" err="1"/>
              <a:t>câu</a:t>
            </a:r>
            <a:r>
              <a:rPr lang="en-US" sz="2100" dirty="0"/>
              <a:t> </a:t>
            </a:r>
            <a:r>
              <a:rPr lang="en-US" sz="2100" dirty="0" err="1"/>
              <a:t>lệnh</a:t>
            </a:r>
            <a:r>
              <a:rPr lang="en-US" sz="2100" dirty="0"/>
              <a:t> </a:t>
            </a:r>
            <a:r>
              <a:rPr lang="en-US" sz="2100" dirty="0" err="1"/>
              <a:t>thiết</a:t>
            </a:r>
            <a:r>
              <a:rPr lang="en-US" sz="2100" dirty="0"/>
              <a:t> </a:t>
            </a:r>
            <a:r>
              <a:rPr lang="en-US" sz="2100" dirty="0" err="1"/>
              <a:t>lập</a:t>
            </a:r>
            <a:r>
              <a:rPr lang="en-US" sz="2100" dirty="0"/>
              <a:t> </a:t>
            </a:r>
            <a:r>
              <a:rPr lang="en-US" sz="2100" dirty="0" err="1"/>
              <a:t>độ</a:t>
            </a:r>
            <a:r>
              <a:rPr lang="en-US" sz="2100" dirty="0"/>
              <a:t> </a:t>
            </a:r>
            <a:r>
              <a:rPr lang="en-US" sz="2100" dirty="0" err="1"/>
              <a:t>chính</a:t>
            </a:r>
            <a:r>
              <a:rPr lang="en-US" sz="2100" dirty="0"/>
              <a:t> </a:t>
            </a:r>
            <a:r>
              <a:rPr lang="en-US" sz="2100" dirty="0" err="1"/>
              <a:t>xác</a:t>
            </a:r>
            <a:r>
              <a:rPr lang="en-US" sz="2100" dirty="0"/>
              <a:t> </a:t>
            </a:r>
            <a:r>
              <a:rPr lang="en-US" sz="2100" dirty="0" err="1"/>
              <a:t>mới</a:t>
            </a:r>
            <a:endParaRPr lang="en-US" sz="2100" dirty="0"/>
          </a:p>
          <a:p>
            <a:pPr marL="34290" indent="0">
              <a:buNone/>
              <a:defRPr/>
            </a:pPr>
            <a:r>
              <a:rPr lang="en-US" sz="2100" b="1" dirty="0" err="1"/>
              <a:t>Ví</a:t>
            </a:r>
            <a:r>
              <a:rPr lang="en-US" sz="2100" b="1" dirty="0"/>
              <a:t> </a:t>
            </a:r>
            <a:r>
              <a:rPr lang="en-US" sz="2100" b="1" dirty="0" err="1"/>
              <a:t>dụ</a:t>
            </a:r>
            <a:r>
              <a:rPr lang="en-US" sz="2100" b="1" dirty="0"/>
              <a:t>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583617" y="5599839"/>
            <a:ext cx="7239000" cy="628650"/>
            <a:chOff x="475012" y="3937963"/>
            <a:chExt cx="7239000" cy="628650"/>
          </a:xfrm>
        </p:grpSpPr>
        <p:sp>
          <p:nvSpPr>
            <p:cNvPr id="15" name="AutoShape 6"/>
            <p:cNvSpPr>
              <a:spLocks noChangeArrowheads="1"/>
            </p:cNvSpPr>
            <p:nvPr/>
          </p:nvSpPr>
          <p:spPr bwMode="gray">
            <a:xfrm>
              <a:off x="475012" y="3937963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17" name="AutoShape 6"/>
            <p:cNvSpPr>
              <a:spLocks noChangeArrowheads="1"/>
            </p:cNvSpPr>
            <p:nvPr/>
          </p:nvSpPr>
          <p:spPr bwMode="gray">
            <a:xfrm>
              <a:off x="932212" y="3937963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18" name="AutoShape 6"/>
            <p:cNvSpPr>
              <a:spLocks noChangeArrowheads="1"/>
            </p:cNvSpPr>
            <p:nvPr/>
          </p:nvSpPr>
          <p:spPr bwMode="gray">
            <a:xfrm>
              <a:off x="1389412" y="3937963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19" name="AutoShape 6"/>
            <p:cNvSpPr>
              <a:spLocks noChangeArrowheads="1"/>
            </p:cNvSpPr>
            <p:nvPr/>
          </p:nvSpPr>
          <p:spPr bwMode="gray">
            <a:xfrm>
              <a:off x="1846612" y="3937963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20" name="AutoShape 6"/>
            <p:cNvSpPr>
              <a:spLocks noChangeArrowheads="1"/>
            </p:cNvSpPr>
            <p:nvPr/>
          </p:nvSpPr>
          <p:spPr bwMode="gray">
            <a:xfrm>
              <a:off x="2303812" y="3937963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21" name="AutoShape 6"/>
            <p:cNvSpPr>
              <a:spLocks noChangeArrowheads="1"/>
            </p:cNvSpPr>
            <p:nvPr/>
          </p:nvSpPr>
          <p:spPr bwMode="gray">
            <a:xfrm>
              <a:off x="2761012" y="3937963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22" name="AutoShape 6"/>
            <p:cNvSpPr>
              <a:spLocks noChangeArrowheads="1"/>
            </p:cNvSpPr>
            <p:nvPr/>
          </p:nvSpPr>
          <p:spPr bwMode="gray">
            <a:xfrm>
              <a:off x="3218212" y="3937963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23" name="AutoShape 6"/>
            <p:cNvSpPr>
              <a:spLocks noChangeArrowheads="1"/>
            </p:cNvSpPr>
            <p:nvPr/>
          </p:nvSpPr>
          <p:spPr bwMode="gray">
            <a:xfrm>
              <a:off x="3675412" y="3937963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24" name="AutoShape 6"/>
            <p:cNvSpPr>
              <a:spLocks noChangeArrowheads="1"/>
            </p:cNvSpPr>
            <p:nvPr/>
          </p:nvSpPr>
          <p:spPr bwMode="gray">
            <a:xfrm>
              <a:off x="4132612" y="3937963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25" name="AutoShape 6"/>
            <p:cNvSpPr>
              <a:spLocks noChangeArrowheads="1"/>
            </p:cNvSpPr>
            <p:nvPr/>
          </p:nvSpPr>
          <p:spPr bwMode="gray">
            <a:xfrm>
              <a:off x="4589812" y="3937963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26" name="AutoShape 6"/>
            <p:cNvSpPr>
              <a:spLocks noChangeArrowheads="1"/>
            </p:cNvSpPr>
            <p:nvPr/>
          </p:nvSpPr>
          <p:spPr bwMode="gray">
            <a:xfrm>
              <a:off x="5047012" y="3937963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27" name="AutoShape 6"/>
            <p:cNvSpPr>
              <a:spLocks noChangeArrowheads="1"/>
            </p:cNvSpPr>
            <p:nvPr/>
          </p:nvSpPr>
          <p:spPr bwMode="gray">
            <a:xfrm>
              <a:off x="5504212" y="3937963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28" name="AutoShape 6"/>
            <p:cNvSpPr>
              <a:spLocks noChangeArrowheads="1"/>
            </p:cNvSpPr>
            <p:nvPr/>
          </p:nvSpPr>
          <p:spPr bwMode="gray">
            <a:xfrm>
              <a:off x="5961412" y="3937963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29" name="AutoShape 6"/>
            <p:cNvSpPr>
              <a:spLocks noChangeArrowheads="1"/>
            </p:cNvSpPr>
            <p:nvPr/>
          </p:nvSpPr>
          <p:spPr bwMode="gray">
            <a:xfrm>
              <a:off x="6418612" y="3937963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30" name="AutoShape 6"/>
            <p:cNvSpPr>
              <a:spLocks noChangeArrowheads="1"/>
            </p:cNvSpPr>
            <p:nvPr/>
          </p:nvSpPr>
          <p:spPr bwMode="gray">
            <a:xfrm>
              <a:off x="6875812" y="3937963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31" name="AutoShape 6"/>
            <p:cNvSpPr>
              <a:spLocks noChangeArrowheads="1"/>
            </p:cNvSpPr>
            <p:nvPr/>
          </p:nvSpPr>
          <p:spPr bwMode="gray">
            <a:xfrm>
              <a:off x="7333012" y="3937963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32" name="AutoShape 6"/>
            <p:cNvSpPr>
              <a:spLocks noChangeArrowheads="1"/>
            </p:cNvSpPr>
            <p:nvPr/>
          </p:nvSpPr>
          <p:spPr bwMode="gray">
            <a:xfrm>
              <a:off x="475012" y="4280863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33" name="AutoShape 6"/>
            <p:cNvSpPr>
              <a:spLocks noChangeArrowheads="1"/>
            </p:cNvSpPr>
            <p:nvPr/>
          </p:nvSpPr>
          <p:spPr bwMode="gray">
            <a:xfrm>
              <a:off x="932212" y="4280863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34" name="AutoShape 6"/>
            <p:cNvSpPr>
              <a:spLocks noChangeArrowheads="1"/>
            </p:cNvSpPr>
            <p:nvPr/>
          </p:nvSpPr>
          <p:spPr bwMode="gray">
            <a:xfrm>
              <a:off x="1389412" y="4280863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35" name="AutoShape 6"/>
            <p:cNvSpPr>
              <a:spLocks noChangeArrowheads="1"/>
            </p:cNvSpPr>
            <p:nvPr/>
          </p:nvSpPr>
          <p:spPr bwMode="gray">
            <a:xfrm>
              <a:off x="1846612" y="4280863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36" name="AutoShape 6"/>
            <p:cNvSpPr>
              <a:spLocks noChangeArrowheads="1"/>
            </p:cNvSpPr>
            <p:nvPr/>
          </p:nvSpPr>
          <p:spPr bwMode="gray">
            <a:xfrm>
              <a:off x="2303812" y="4280863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37" name="AutoShape 6"/>
            <p:cNvSpPr>
              <a:spLocks noChangeArrowheads="1"/>
            </p:cNvSpPr>
            <p:nvPr/>
          </p:nvSpPr>
          <p:spPr bwMode="gray">
            <a:xfrm>
              <a:off x="2761012" y="4280863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38" name="AutoShape 6"/>
            <p:cNvSpPr>
              <a:spLocks noChangeArrowheads="1"/>
            </p:cNvSpPr>
            <p:nvPr/>
          </p:nvSpPr>
          <p:spPr bwMode="gray">
            <a:xfrm>
              <a:off x="3218212" y="4280863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39" name="AutoShape 6"/>
            <p:cNvSpPr>
              <a:spLocks noChangeArrowheads="1"/>
            </p:cNvSpPr>
            <p:nvPr/>
          </p:nvSpPr>
          <p:spPr bwMode="gray">
            <a:xfrm>
              <a:off x="3675412" y="4280863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40" name="AutoShape 6"/>
            <p:cNvSpPr>
              <a:spLocks noChangeArrowheads="1"/>
            </p:cNvSpPr>
            <p:nvPr/>
          </p:nvSpPr>
          <p:spPr bwMode="gray">
            <a:xfrm>
              <a:off x="4132612" y="4280863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41" name="AutoShape 6"/>
            <p:cNvSpPr>
              <a:spLocks noChangeArrowheads="1"/>
            </p:cNvSpPr>
            <p:nvPr/>
          </p:nvSpPr>
          <p:spPr bwMode="gray">
            <a:xfrm>
              <a:off x="4589812" y="4280863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42" name="AutoShape 6"/>
            <p:cNvSpPr>
              <a:spLocks noChangeArrowheads="1"/>
            </p:cNvSpPr>
            <p:nvPr/>
          </p:nvSpPr>
          <p:spPr bwMode="gray">
            <a:xfrm>
              <a:off x="5047012" y="4280863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43" name="AutoShape 6"/>
            <p:cNvSpPr>
              <a:spLocks noChangeArrowheads="1"/>
            </p:cNvSpPr>
            <p:nvPr/>
          </p:nvSpPr>
          <p:spPr bwMode="gray">
            <a:xfrm>
              <a:off x="5504212" y="4280863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44" name="AutoShape 6"/>
            <p:cNvSpPr>
              <a:spLocks noChangeArrowheads="1"/>
            </p:cNvSpPr>
            <p:nvPr/>
          </p:nvSpPr>
          <p:spPr bwMode="gray">
            <a:xfrm>
              <a:off x="5961412" y="4280863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45" name="AutoShape 6"/>
            <p:cNvSpPr>
              <a:spLocks noChangeArrowheads="1"/>
            </p:cNvSpPr>
            <p:nvPr/>
          </p:nvSpPr>
          <p:spPr bwMode="gray">
            <a:xfrm>
              <a:off x="6418612" y="4280863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46" name="AutoShape 6"/>
            <p:cNvSpPr>
              <a:spLocks noChangeArrowheads="1"/>
            </p:cNvSpPr>
            <p:nvPr/>
          </p:nvSpPr>
          <p:spPr bwMode="gray">
            <a:xfrm>
              <a:off x="6875812" y="4280863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47" name="AutoShape 6"/>
            <p:cNvSpPr>
              <a:spLocks noChangeArrowheads="1"/>
            </p:cNvSpPr>
            <p:nvPr/>
          </p:nvSpPr>
          <p:spPr bwMode="gray">
            <a:xfrm>
              <a:off x="7333012" y="4280863"/>
              <a:ext cx="381000" cy="285750"/>
            </a:xfrm>
            <a:prstGeom prst="roundRect">
              <a:avLst>
                <a:gd name="adj" fmla="val 16667"/>
              </a:avLst>
            </a:prstGeom>
            <a:ln>
              <a:prstDash val="sysDash"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endParaRPr lang="en-US" sz="1350"/>
            </a:p>
          </p:txBody>
        </p:sp>
        <p:sp>
          <p:nvSpPr>
            <p:cNvPr id="64" name="AutoShape 6"/>
            <p:cNvSpPr>
              <a:spLocks noChangeArrowheads="1"/>
            </p:cNvSpPr>
            <p:nvPr/>
          </p:nvSpPr>
          <p:spPr bwMode="gray">
            <a:xfrm>
              <a:off x="475012" y="3937963"/>
              <a:ext cx="381000" cy="28575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350"/>
                <a:t>1</a:t>
              </a:r>
            </a:p>
          </p:txBody>
        </p:sp>
        <p:sp>
          <p:nvSpPr>
            <p:cNvPr id="65" name="AutoShape 6"/>
            <p:cNvSpPr>
              <a:spLocks noChangeArrowheads="1"/>
            </p:cNvSpPr>
            <p:nvPr/>
          </p:nvSpPr>
          <p:spPr bwMode="gray">
            <a:xfrm>
              <a:off x="932212" y="3937963"/>
              <a:ext cx="381000" cy="28575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350"/>
                <a:t>7</a:t>
              </a:r>
            </a:p>
          </p:txBody>
        </p:sp>
        <p:sp>
          <p:nvSpPr>
            <p:cNvPr id="66" name="AutoShape 6"/>
            <p:cNvSpPr>
              <a:spLocks noChangeArrowheads="1"/>
            </p:cNvSpPr>
            <p:nvPr/>
          </p:nvSpPr>
          <p:spPr bwMode="gray">
            <a:xfrm>
              <a:off x="1389412" y="3937963"/>
              <a:ext cx="381000" cy="28575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350"/>
                <a:t>6</a:t>
              </a:r>
            </a:p>
          </p:txBody>
        </p:sp>
        <p:sp>
          <p:nvSpPr>
            <p:cNvPr id="67" name="AutoShape 6"/>
            <p:cNvSpPr>
              <a:spLocks noChangeArrowheads="1"/>
            </p:cNvSpPr>
            <p:nvPr/>
          </p:nvSpPr>
          <p:spPr bwMode="gray">
            <a:xfrm>
              <a:off x="1846612" y="3937963"/>
              <a:ext cx="381000" cy="28575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350"/>
                <a:t>.</a:t>
              </a:r>
            </a:p>
          </p:txBody>
        </p:sp>
        <p:sp>
          <p:nvSpPr>
            <p:cNvPr id="74" name="AutoShape 6"/>
            <p:cNvSpPr>
              <a:spLocks noChangeArrowheads="1"/>
            </p:cNvSpPr>
            <p:nvPr/>
          </p:nvSpPr>
          <p:spPr bwMode="gray">
            <a:xfrm>
              <a:off x="2761012" y="4280863"/>
              <a:ext cx="381000" cy="28575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350"/>
                <a:t>6</a:t>
              </a:r>
            </a:p>
          </p:txBody>
        </p:sp>
        <p:sp>
          <p:nvSpPr>
            <p:cNvPr id="89" name="AutoShape 6"/>
            <p:cNvSpPr>
              <a:spLocks noChangeArrowheads="1"/>
            </p:cNvSpPr>
            <p:nvPr/>
          </p:nvSpPr>
          <p:spPr bwMode="gray">
            <a:xfrm>
              <a:off x="475012" y="4280863"/>
              <a:ext cx="381000" cy="28575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350"/>
                <a:t>1</a:t>
              </a:r>
            </a:p>
          </p:txBody>
        </p:sp>
        <p:sp>
          <p:nvSpPr>
            <p:cNvPr id="90" name="AutoShape 6"/>
            <p:cNvSpPr>
              <a:spLocks noChangeArrowheads="1"/>
            </p:cNvSpPr>
            <p:nvPr/>
          </p:nvSpPr>
          <p:spPr bwMode="gray">
            <a:xfrm>
              <a:off x="932212" y="4280863"/>
              <a:ext cx="381000" cy="28575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350"/>
                <a:t>7</a:t>
              </a:r>
            </a:p>
          </p:txBody>
        </p:sp>
        <p:sp>
          <p:nvSpPr>
            <p:cNvPr id="91" name="AutoShape 6"/>
            <p:cNvSpPr>
              <a:spLocks noChangeArrowheads="1"/>
            </p:cNvSpPr>
            <p:nvPr/>
          </p:nvSpPr>
          <p:spPr bwMode="gray">
            <a:xfrm>
              <a:off x="1389412" y="4280863"/>
              <a:ext cx="381000" cy="28575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350"/>
                <a:t>6</a:t>
              </a:r>
            </a:p>
          </p:txBody>
        </p:sp>
        <p:sp>
          <p:nvSpPr>
            <p:cNvPr id="92" name="AutoShape 6"/>
            <p:cNvSpPr>
              <a:spLocks noChangeArrowheads="1"/>
            </p:cNvSpPr>
            <p:nvPr/>
          </p:nvSpPr>
          <p:spPr bwMode="gray">
            <a:xfrm>
              <a:off x="1846612" y="4280863"/>
              <a:ext cx="381000" cy="28575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350"/>
                <a:t>.</a:t>
              </a:r>
            </a:p>
          </p:txBody>
        </p:sp>
        <p:sp>
          <p:nvSpPr>
            <p:cNvPr id="93" name="AutoShape 6"/>
            <p:cNvSpPr>
              <a:spLocks noChangeArrowheads="1"/>
            </p:cNvSpPr>
            <p:nvPr/>
          </p:nvSpPr>
          <p:spPr bwMode="gray">
            <a:xfrm>
              <a:off x="2303812" y="4280863"/>
              <a:ext cx="381000" cy="28575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350"/>
                <a:t>8</a:t>
              </a:r>
            </a:p>
          </p:txBody>
        </p:sp>
        <p:sp>
          <p:nvSpPr>
            <p:cNvPr id="53" name="AutoShape 6"/>
            <p:cNvSpPr>
              <a:spLocks noChangeArrowheads="1"/>
            </p:cNvSpPr>
            <p:nvPr/>
          </p:nvSpPr>
          <p:spPr bwMode="gray">
            <a:xfrm>
              <a:off x="2303812" y="3937963"/>
              <a:ext cx="381000" cy="28575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350"/>
                <a:t>8</a:t>
              </a:r>
            </a:p>
          </p:txBody>
        </p:sp>
        <p:sp>
          <p:nvSpPr>
            <p:cNvPr id="54" name="AutoShape 6"/>
            <p:cNvSpPr>
              <a:spLocks noChangeArrowheads="1"/>
            </p:cNvSpPr>
            <p:nvPr/>
          </p:nvSpPr>
          <p:spPr bwMode="gray">
            <a:xfrm>
              <a:off x="2761012" y="3937963"/>
              <a:ext cx="381000" cy="28575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350"/>
                <a:t>5</a:t>
              </a:r>
            </a:p>
          </p:txBody>
        </p:sp>
        <p:sp>
          <p:nvSpPr>
            <p:cNvPr id="55" name="AutoShape 6"/>
            <p:cNvSpPr>
              <a:spLocks noChangeArrowheads="1"/>
            </p:cNvSpPr>
            <p:nvPr/>
          </p:nvSpPr>
          <p:spPr bwMode="gray">
            <a:xfrm>
              <a:off x="3218212" y="3937963"/>
              <a:ext cx="381000" cy="28575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350"/>
                <a:t>9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1795098" y="2363714"/>
            <a:ext cx="6816039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x = 176.859;</a:t>
            </a:r>
          </a:p>
          <a:p>
            <a:pPr lvl="1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&lt;&lt;x&lt;&lt;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cout.precision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(5);</a:t>
            </a:r>
          </a:p>
          <a:p>
            <a:pPr lvl="1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&lt;&lt;x&lt;&lt;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cin.get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180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7.3.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 (C)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27" y="1056601"/>
            <a:ext cx="8749146" cy="2833217"/>
          </a:xfrm>
        </p:spPr>
        <p:txBody>
          <a:bodyPr>
            <a:noAutofit/>
          </a:bodyPr>
          <a:lstStyle/>
          <a:p>
            <a:pPr marL="34290" indent="0" eaLnBrk="1" hangingPunct="1">
              <a:buNone/>
              <a:defRPr/>
            </a:pPr>
            <a:r>
              <a:rPr lang="en-US" sz="2100" b="1" dirty="0" err="1"/>
              <a:t>Thư</a:t>
            </a:r>
            <a:r>
              <a:rPr lang="en-US" sz="2100" b="1" dirty="0"/>
              <a:t> </a:t>
            </a:r>
            <a:r>
              <a:rPr lang="en-US" sz="2100" b="1" dirty="0" err="1"/>
              <a:t>viện</a:t>
            </a:r>
            <a:endParaRPr lang="en-US" sz="2100" b="1" dirty="0"/>
          </a:p>
          <a:p>
            <a:pPr marL="274320" lvl="1" indent="0" eaLnBrk="1" hangingPunct="1">
              <a:buNone/>
              <a:defRPr/>
            </a:pPr>
            <a:r>
              <a:rPr lang="en-US" sz="2100" dirty="0"/>
              <a:t>#include &lt;</a:t>
            </a:r>
            <a:r>
              <a:rPr lang="en-US" sz="2100" dirty="0" err="1"/>
              <a:t>stdio.h</a:t>
            </a:r>
            <a:r>
              <a:rPr lang="en-US" sz="2100" dirty="0"/>
              <a:t>&gt; (</a:t>
            </a:r>
            <a:r>
              <a:rPr lang="en-US" sz="2100" dirty="0">
                <a:solidFill>
                  <a:srgbClr val="FF0000"/>
                </a:solidFill>
              </a:rPr>
              <a:t>st</a:t>
            </a:r>
            <a:r>
              <a:rPr lang="en-US" sz="2100" dirty="0"/>
              <a:t>andar</a:t>
            </a:r>
            <a:r>
              <a:rPr lang="en-US" sz="2100" dirty="0">
                <a:solidFill>
                  <a:srgbClr val="FF0000"/>
                </a:solidFill>
              </a:rPr>
              <a:t>d</a:t>
            </a:r>
            <a:r>
              <a:rPr lang="en-US" sz="2100" dirty="0"/>
              <a:t> </a:t>
            </a:r>
            <a:r>
              <a:rPr lang="en-US" sz="2100" dirty="0">
                <a:solidFill>
                  <a:srgbClr val="FF0000"/>
                </a:solidFill>
              </a:rPr>
              <a:t>i</a:t>
            </a:r>
            <a:r>
              <a:rPr lang="en-US" sz="2100" dirty="0"/>
              <a:t>nput/</a:t>
            </a:r>
            <a:r>
              <a:rPr lang="en-US" sz="2100" dirty="0">
                <a:solidFill>
                  <a:srgbClr val="FF0000"/>
                </a:solidFill>
              </a:rPr>
              <a:t>o</a:t>
            </a:r>
            <a:r>
              <a:rPr lang="en-US" sz="2100" dirty="0"/>
              <a:t>utput)</a:t>
            </a:r>
          </a:p>
          <a:p>
            <a:pPr marL="34290" indent="0" eaLnBrk="1" hangingPunct="1">
              <a:buNone/>
              <a:defRPr/>
            </a:pPr>
            <a:r>
              <a:rPr lang="en-US" sz="2100" b="1" dirty="0" err="1"/>
              <a:t>Cú</a:t>
            </a:r>
            <a:r>
              <a:rPr lang="en-US" sz="2100" b="1" dirty="0"/>
              <a:t> </a:t>
            </a:r>
            <a:r>
              <a:rPr lang="en-US" sz="2100" b="1" dirty="0" err="1"/>
              <a:t>pháp</a:t>
            </a:r>
            <a:endParaRPr lang="en-US" sz="2100" b="1" dirty="0"/>
          </a:p>
          <a:p>
            <a:pPr marL="274320" lvl="1" indent="0" eaLnBrk="1" hangingPunct="1">
              <a:buNone/>
              <a:defRPr/>
            </a:pPr>
            <a:r>
              <a:rPr lang="en-US" sz="2100" dirty="0" err="1">
                <a:solidFill>
                  <a:srgbClr val="FF0000"/>
                </a:solidFill>
              </a:rPr>
              <a:t>printf</a:t>
            </a:r>
            <a:r>
              <a:rPr lang="en-US" sz="2100" dirty="0">
                <a:solidFill>
                  <a:srgbClr val="FF0000"/>
                </a:solidFill>
              </a:rPr>
              <a:t>(&lt;</a:t>
            </a:r>
            <a:r>
              <a:rPr lang="en-US" sz="2100" dirty="0" err="1">
                <a:solidFill>
                  <a:srgbClr val="FF0000"/>
                </a:solidFill>
              </a:rPr>
              <a:t>chuỗi</a:t>
            </a:r>
            <a:r>
              <a:rPr lang="en-US" sz="2100" dirty="0">
                <a:solidFill>
                  <a:srgbClr val="FF0000"/>
                </a:solidFill>
              </a:rPr>
              <a:t> </a:t>
            </a:r>
            <a:r>
              <a:rPr lang="vi-VN" sz="2100" dirty="0">
                <a:solidFill>
                  <a:srgbClr val="FF0000"/>
                </a:solidFill>
              </a:rPr>
              <a:t>đị</a:t>
            </a:r>
            <a:r>
              <a:rPr lang="en-US" sz="2100" dirty="0" err="1">
                <a:solidFill>
                  <a:srgbClr val="FF0000"/>
                </a:solidFill>
              </a:rPr>
              <a:t>nh</a:t>
            </a:r>
            <a:r>
              <a:rPr lang="en-US" sz="2100" dirty="0">
                <a:solidFill>
                  <a:srgbClr val="FF0000"/>
                </a:solidFill>
              </a:rPr>
              <a:t> </a:t>
            </a:r>
            <a:r>
              <a:rPr lang="en-US" sz="2100" dirty="0" err="1">
                <a:solidFill>
                  <a:srgbClr val="FF0000"/>
                </a:solidFill>
              </a:rPr>
              <a:t>dạng</a:t>
            </a:r>
            <a:r>
              <a:rPr lang="en-US" sz="2100" dirty="0">
                <a:solidFill>
                  <a:srgbClr val="FF0000"/>
                </a:solidFill>
              </a:rPr>
              <a:t>&gt;[, &lt;</a:t>
            </a:r>
            <a:r>
              <a:rPr lang="vi-VN" sz="2100" dirty="0">
                <a:solidFill>
                  <a:srgbClr val="FF0000"/>
                </a:solidFill>
              </a:rPr>
              <a:t>đ</a:t>
            </a:r>
            <a:r>
              <a:rPr lang="en-US" sz="2100" dirty="0">
                <a:solidFill>
                  <a:srgbClr val="FF0000"/>
                </a:solidFill>
              </a:rPr>
              <a:t>s1&gt;, &lt;</a:t>
            </a:r>
            <a:r>
              <a:rPr lang="vi-VN" sz="2100" dirty="0">
                <a:solidFill>
                  <a:srgbClr val="FF0000"/>
                </a:solidFill>
              </a:rPr>
              <a:t>đ</a:t>
            </a:r>
            <a:r>
              <a:rPr lang="en-US" sz="2100" dirty="0">
                <a:solidFill>
                  <a:srgbClr val="FF0000"/>
                </a:solidFill>
              </a:rPr>
              <a:t>s2&gt;, …]);</a:t>
            </a:r>
          </a:p>
          <a:p>
            <a:pPr marL="274320" lvl="1" indent="0" eaLnBrk="1" hangingPunct="1">
              <a:buNone/>
              <a:defRPr/>
            </a:pPr>
            <a:r>
              <a:rPr lang="en-US" sz="2100" dirty="0"/>
              <a:t>&lt;</a:t>
            </a:r>
            <a:r>
              <a:rPr lang="en-US" sz="2100" dirty="0" err="1"/>
              <a:t>chuỗi</a:t>
            </a:r>
            <a:r>
              <a:rPr lang="en-US" sz="2100" dirty="0"/>
              <a:t> </a:t>
            </a:r>
            <a:r>
              <a:rPr lang="en-US" sz="2100" dirty="0" err="1"/>
              <a:t>định</a:t>
            </a:r>
            <a:r>
              <a:rPr lang="en-US" sz="2100" dirty="0"/>
              <a:t> </a:t>
            </a:r>
            <a:r>
              <a:rPr lang="en-US" sz="2100" dirty="0" err="1"/>
              <a:t>dạng</a:t>
            </a:r>
            <a:r>
              <a:rPr lang="en-US" sz="2100" dirty="0"/>
              <a:t>&gt; </a:t>
            </a:r>
            <a:r>
              <a:rPr lang="en-US" sz="2100" dirty="0" err="1"/>
              <a:t>là</a:t>
            </a:r>
            <a:r>
              <a:rPr lang="en-US" sz="2100" dirty="0"/>
              <a:t> </a:t>
            </a:r>
            <a:r>
              <a:rPr lang="en-US" sz="2100" dirty="0" err="1"/>
              <a:t>cách</a:t>
            </a:r>
            <a:r>
              <a:rPr lang="en-US" sz="2100" dirty="0"/>
              <a:t> </a:t>
            </a:r>
            <a:r>
              <a:rPr lang="en-US" sz="2100" dirty="0" err="1"/>
              <a:t>trình</a:t>
            </a:r>
            <a:r>
              <a:rPr lang="en-US" sz="2100" dirty="0"/>
              <a:t> </a:t>
            </a:r>
            <a:r>
              <a:rPr lang="en-US" sz="2100" dirty="0" err="1"/>
              <a:t>bày</a:t>
            </a:r>
            <a:r>
              <a:rPr lang="en-US" sz="2100" dirty="0"/>
              <a:t> </a:t>
            </a:r>
            <a:r>
              <a:rPr lang="en-US" sz="2100" dirty="0" err="1"/>
              <a:t>thông</a:t>
            </a:r>
            <a:r>
              <a:rPr lang="en-US" sz="2100" dirty="0"/>
              <a:t> tin </a:t>
            </a:r>
            <a:r>
              <a:rPr lang="en-US" sz="2100" dirty="0" err="1"/>
              <a:t>xuất</a:t>
            </a:r>
            <a:r>
              <a:rPr lang="en-US" sz="2100" dirty="0"/>
              <a:t> </a:t>
            </a:r>
            <a:r>
              <a:rPr lang="en-US" sz="2100" dirty="0" err="1">
                <a:latin typeface="+mj-lt"/>
              </a:rPr>
              <a:t>và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được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đặt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trong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cặp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nháy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kép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>
                <a:solidFill>
                  <a:srgbClr val="FF0000"/>
                </a:solidFill>
              </a:rPr>
              <a:t>“</a:t>
            </a:r>
            <a:r>
              <a:rPr lang="en-US" sz="2100" dirty="0"/>
              <a:t> </a:t>
            </a:r>
            <a:r>
              <a:rPr lang="en-US" sz="2100" dirty="0">
                <a:solidFill>
                  <a:srgbClr val="FF0000"/>
                </a:solidFill>
              </a:rPr>
              <a:t>”</a:t>
            </a:r>
            <a:r>
              <a:rPr lang="en-US" sz="2100" dirty="0"/>
              <a:t>, </a:t>
            </a:r>
            <a:r>
              <a:rPr lang="en-US" sz="2100" dirty="0" err="1"/>
              <a:t>gồm</a:t>
            </a:r>
            <a:r>
              <a:rPr lang="en-US" sz="2100" dirty="0"/>
              <a:t>:</a:t>
            </a:r>
          </a:p>
          <a:p>
            <a:pPr lvl="2" eaLnBrk="1" hangingPunct="1">
              <a:buFont typeface="Calibri" pitchFamily="34" charset="0"/>
              <a:buChar char="─"/>
              <a:defRPr/>
            </a:pPr>
            <a:r>
              <a:rPr lang="en-US" sz="2100" dirty="0" err="1">
                <a:latin typeface="+mj-lt"/>
              </a:rPr>
              <a:t>Văn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bản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thường</a:t>
            </a:r>
            <a:r>
              <a:rPr lang="en-US" sz="2100" dirty="0">
                <a:latin typeface="+mj-lt"/>
              </a:rPr>
              <a:t> (literal text)</a:t>
            </a:r>
          </a:p>
          <a:p>
            <a:pPr lvl="2" eaLnBrk="1" hangingPunct="1">
              <a:buFont typeface="Calibri" pitchFamily="34" charset="0"/>
              <a:buChar char="─"/>
              <a:defRPr/>
            </a:pPr>
            <a:r>
              <a:rPr lang="en-US" sz="2100" dirty="0" err="1">
                <a:latin typeface="+mj-lt"/>
              </a:rPr>
              <a:t>Ký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tự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điều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khiển</a:t>
            </a:r>
            <a:r>
              <a:rPr lang="en-US" sz="2100" dirty="0">
                <a:latin typeface="+mj-lt"/>
              </a:rPr>
              <a:t> (escape sequence)</a:t>
            </a:r>
          </a:p>
          <a:p>
            <a:pPr lvl="2" eaLnBrk="1" hangingPunct="1">
              <a:buFont typeface="Calibri" pitchFamily="34" charset="0"/>
              <a:buChar char="─"/>
              <a:defRPr/>
            </a:pPr>
            <a:r>
              <a:rPr lang="en-US" sz="2100" dirty="0" err="1">
                <a:latin typeface="+mj-lt"/>
              </a:rPr>
              <a:t>Đặc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tả</a:t>
            </a:r>
            <a:r>
              <a:rPr lang="en-US" sz="2100" dirty="0">
                <a:latin typeface="+mj-lt"/>
              </a:rPr>
              <a:t> (conversion specifier)</a:t>
            </a:r>
          </a:p>
        </p:txBody>
      </p:sp>
    </p:spTree>
    <p:extLst>
      <p:ext uri="{BB962C8B-B14F-4D97-AF65-F5344CB8AC3E}">
        <p14:creationId xmlns:p14="http://schemas.microsoft.com/office/powerpoint/2010/main" val="130605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7.3.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(conversion specifier)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27" y="1069522"/>
            <a:ext cx="8749146" cy="3005920"/>
          </a:xfrm>
        </p:spPr>
        <p:txBody>
          <a:bodyPr>
            <a:normAutofit/>
          </a:bodyPr>
          <a:lstStyle/>
          <a:p>
            <a:pPr lvl="1" eaLnBrk="1" hangingPunct="1">
              <a:buFont typeface="Arial" pitchFamily="34" charset="0"/>
              <a:buChar char="•"/>
              <a:defRPr/>
            </a:pPr>
            <a:r>
              <a:rPr lang="en-US" sz="2100"/>
              <a:t>Gồm</a:t>
            </a:r>
            <a:r>
              <a:rPr lang="en-US" sz="2100" dirty="0"/>
              <a:t> </a:t>
            </a:r>
            <a:r>
              <a:rPr lang="en-US" sz="2100" dirty="0" err="1"/>
              <a:t>dấu</a:t>
            </a:r>
            <a:r>
              <a:rPr lang="en-US" sz="2100" dirty="0"/>
              <a:t> %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dirty="0" err="1"/>
              <a:t>một</a:t>
            </a:r>
            <a:r>
              <a:rPr lang="en-US" sz="2100" dirty="0"/>
              <a:t> </a:t>
            </a:r>
            <a:r>
              <a:rPr lang="en-US" sz="2100" dirty="0" err="1"/>
              <a:t>ký</a:t>
            </a:r>
            <a:r>
              <a:rPr lang="en-US" sz="2100" dirty="0"/>
              <a:t> </a:t>
            </a:r>
            <a:r>
              <a:rPr lang="en-US" sz="2100" dirty="0" err="1"/>
              <a:t>tự</a:t>
            </a:r>
            <a:r>
              <a:rPr lang="en-US" sz="2100" dirty="0"/>
              <a:t>.</a:t>
            </a:r>
          </a:p>
          <a:p>
            <a:pPr lvl="1" eaLnBrk="1" hangingPunct="1">
              <a:buFont typeface="Arial" pitchFamily="34" charset="0"/>
              <a:buChar char="•"/>
              <a:defRPr/>
            </a:pPr>
            <a:r>
              <a:rPr lang="en-US" sz="2100" dirty="0" err="1"/>
              <a:t>Xác</a:t>
            </a:r>
            <a:r>
              <a:rPr lang="en-US" sz="2100" dirty="0"/>
              <a:t> </a:t>
            </a:r>
            <a:r>
              <a:rPr lang="en-US" sz="2100" dirty="0" err="1"/>
              <a:t>đ</a:t>
            </a:r>
            <a:r>
              <a:rPr lang="vi-VN" sz="2100" dirty="0"/>
              <a:t>ị</a:t>
            </a:r>
            <a:r>
              <a:rPr lang="en-US" sz="2100" dirty="0" err="1"/>
              <a:t>nh</a:t>
            </a:r>
            <a:r>
              <a:rPr lang="en-US" sz="2100" dirty="0"/>
              <a:t> </a:t>
            </a:r>
            <a:r>
              <a:rPr lang="en-US" sz="2100" dirty="0" err="1"/>
              <a:t>kiểu</a:t>
            </a:r>
            <a:r>
              <a:rPr lang="en-US" sz="2100" dirty="0"/>
              <a:t> </a:t>
            </a:r>
            <a:r>
              <a:rPr lang="en-US" sz="2100" dirty="0" err="1"/>
              <a:t>của</a:t>
            </a:r>
            <a:r>
              <a:rPr lang="en-US" sz="2100" dirty="0"/>
              <a:t> </a:t>
            </a:r>
            <a:r>
              <a:rPr lang="en-US" sz="2100" dirty="0" err="1"/>
              <a:t>biến</a:t>
            </a:r>
            <a:r>
              <a:rPr lang="en-US" sz="2100" dirty="0"/>
              <a:t>/</a:t>
            </a:r>
            <a:r>
              <a:rPr lang="en-US" sz="2100" dirty="0" err="1"/>
              <a:t>giá</a:t>
            </a:r>
            <a:r>
              <a:rPr lang="en-US" sz="2100" dirty="0"/>
              <a:t> </a:t>
            </a:r>
            <a:r>
              <a:rPr lang="en-US" sz="2100" dirty="0" err="1"/>
              <a:t>trị</a:t>
            </a:r>
            <a:r>
              <a:rPr lang="en-US" sz="2100" dirty="0"/>
              <a:t> </a:t>
            </a:r>
            <a:r>
              <a:rPr lang="en-US" sz="2100" dirty="0" err="1"/>
              <a:t>muốn</a:t>
            </a:r>
            <a:r>
              <a:rPr lang="en-US" sz="2100" dirty="0"/>
              <a:t> </a:t>
            </a:r>
            <a:r>
              <a:rPr lang="en-US" sz="2100" dirty="0" err="1"/>
              <a:t>xuất</a:t>
            </a:r>
            <a:r>
              <a:rPr lang="en-US" sz="2100" dirty="0"/>
              <a:t>.</a:t>
            </a:r>
          </a:p>
          <a:p>
            <a:pPr lvl="1" eaLnBrk="1" hangingPunct="1">
              <a:buFont typeface="Arial" pitchFamily="34" charset="0"/>
              <a:buChar char="•"/>
              <a:defRPr/>
            </a:pPr>
            <a:r>
              <a:rPr lang="en-US" sz="2100" dirty="0" err="1"/>
              <a:t>Các</a:t>
            </a:r>
            <a:r>
              <a:rPr lang="en-US" sz="2100" dirty="0"/>
              <a:t> </a:t>
            </a:r>
            <a:r>
              <a:rPr lang="en-US" sz="2100" dirty="0" err="1"/>
              <a:t>đối</a:t>
            </a:r>
            <a:r>
              <a:rPr lang="en-US" sz="2100" dirty="0"/>
              <a:t> </a:t>
            </a:r>
            <a:r>
              <a:rPr lang="en-US" sz="2100" dirty="0" err="1"/>
              <a:t>số</a:t>
            </a:r>
            <a:r>
              <a:rPr lang="en-US" sz="2100" dirty="0"/>
              <a:t> </a:t>
            </a:r>
            <a:r>
              <a:rPr lang="en-US" sz="2100" dirty="0" err="1"/>
              <a:t>chính</a:t>
            </a:r>
            <a:r>
              <a:rPr lang="en-US" sz="2100" dirty="0"/>
              <a:t> </a:t>
            </a:r>
            <a:r>
              <a:rPr lang="en-US" sz="2100" dirty="0" err="1"/>
              <a:t>là</a:t>
            </a:r>
            <a:r>
              <a:rPr lang="en-US" sz="2100" dirty="0"/>
              <a:t> </a:t>
            </a:r>
            <a:r>
              <a:rPr lang="en-US" sz="2100" dirty="0" err="1"/>
              <a:t>các</a:t>
            </a:r>
            <a:r>
              <a:rPr lang="en-US" sz="2100" dirty="0"/>
              <a:t> </a:t>
            </a:r>
            <a:r>
              <a:rPr lang="en-US" sz="2100" dirty="0" err="1"/>
              <a:t>biến</a:t>
            </a:r>
            <a:r>
              <a:rPr lang="en-US" sz="2100" dirty="0"/>
              <a:t>/</a:t>
            </a:r>
            <a:r>
              <a:rPr lang="en-US" sz="2100" dirty="0" err="1"/>
              <a:t>giá</a:t>
            </a:r>
            <a:r>
              <a:rPr lang="en-US" sz="2100" dirty="0"/>
              <a:t> </a:t>
            </a:r>
            <a:r>
              <a:rPr lang="en-US" sz="2100" dirty="0" err="1"/>
              <a:t>trị</a:t>
            </a:r>
            <a:r>
              <a:rPr lang="en-US" sz="2100" dirty="0"/>
              <a:t> </a:t>
            </a:r>
            <a:r>
              <a:rPr lang="en-US" sz="2100" dirty="0" err="1"/>
              <a:t>muốn</a:t>
            </a:r>
            <a:r>
              <a:rPr lang="en-US" sz="2100" dirty="0"/>
              <a:t> </a:t>
            </a:r>
            <a:r>
              <a:rPr lang="en-US" sz="2100" dirty="0" err="1"/>
              <a:t>xuất</a:t>
            </a:r>
            <a:r>
              <a:rPr lang="en-US" sz="2100" dirty="0"/>
              <a:t>, </a:t>
            </a:r>
            <a:r>
              <a:rPr lang="en-US" sz="2100" dirty="0" err="1"/>
              <a:t>được</a:t>
            </a:r>
            <a:r>
              <a:rPr lang="en-US" sz="2100" dirty="0"/>
              <a:t> </a:t>
            </a:r>
            <a:r>
              <a:rPr lang="en-US" sz="2100" dirty="0" err="1"/>
              <a:t>liệt</a:t>
            </a:r>
            <a:r>
              <a:rPr lang="en-US" sz="2100" dirty="0"/>
              <a:t> </a:t>
            </a:r>
            <a:r>
              <a:rPr lang="en-US" sz="2100" dirty="0" err="1"/>
              <a:t>kê</a:t>
            </a:r>
            <a:r>
              <a:rPr lang="en-US" sz="2100" dirty="0"/>
              <a:t> </a:t>
            </a:r>
            <a:r>
              <a:rPr lang="en-US" sz="2100" dirty="0" err="1"/>
              <a:t>theo</a:t>
            </a:r>
            <a:r>
              <a:rPr lang="en-US" sz="2100" dirty="0"/>
              <a:t> </a:t>
            </a:r>
            <a:r>
              <a:rPr lang="en-US" sz="2100" dirty="0" err="1"/>
              <a:t>thứ</a:t>
            </a:r>
            <a:r>
              <a:rPr lang="en-US" sz="2100" dirty="0"/>
              <a:t> </a:t>
            </a:r>
            <a:r>
              <a:rPr lang="en-US" sz="2100" dirty="0" err="1"/>
              <a:t>tự</a:t>
            </a:r>
            <a:r>
              <a:rPr lang="en-US" sz="2100" dirty="0"/>
              <a:t> </a:t>
            </a:r>
            <a:r>
              <a:rPr lang="en-US" sz="2100" dirty="0" err="1"/>
              <a:t>cách</a:t>
            </a:r>
            <a:r>
              <a:rPr lang="en-US" sz="2100" dirty="0"/>
              <a:t> </a:t>
            </a:r>
            <a:r>
              <a:rPr lang="en-US" sz="2100" dirty="0" err="1"/>
              <a:t>nhau</a:t>
            </a:r>
            <a:r>
              <a:rPr lang="en-US" sz="2100" dirty="0"/>
              <a:t> </a:t>
            </a:r>
            <a:r>
              <a:rPr lang="en-US" sz="2100" dirty="0" err="1"/>
              <a:t>dấu</a:t>
            </a:r>
            <a:r>
              <a:rPr lang="en-US" sz="2100" dirty="0"/>
              <a:t> </a:t>
            </a:r>
            <a:r>
              <a:rPr lang="en-US" sz="2100" dirty="0" err="1"/>
              <a:t>phẩy</a:t>
            </a:r>
            <a:r>
              <a:rPr lang="en-US" sz="2100" dirty="0"/>
              <a:t>.</a:t>
            </a:r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2334542"/>
              </p:ext>
            </p:extLst>
          </p:nvPr>
        </p:nvGraphicFramePr>
        <p:xfrm>
          <a:off x="977957" y="2883226"/>
          <a:ext cx="7509219" cy="2384431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913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3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4302">
                <a:tc>
                  <a:txBody>
                    <a:bodyPr/>
                    <a:lstStyle/>
                    <a:p>
                      <a:r>
                        <a:rPr lang="en-US" sz="2000"/>
                        <a:t>Đặc tả</a:t>
                      </a:r>
                    </a:p>
                  </a:txBody>
                  <a:tcPr marL="91448" marR="91448" marT="34280" marB="34280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Ý nghĩa</a:t>
                      </a:r>
                    </a:p>
                  </a:txBody>
                  <a:tcPr marL="91448" marR="91448" marT="34280" marB="34280"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 marL="91448" marR="91448" marT="34280" marB="342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0129">
                <a:tc>
                  <a:txBody>
                    <a:bodyPr/>
                    <a:lstStyle/>
                    <a:p>
                      <a:r>
                        <a:rPr lang="en-US" sz="2000"/>
                        <a:t>%c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%d, %ld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%f, %lf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%s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%u</a:t>
                      </a:r>
                      <a:endParaRPr lang="en-US" sz="2000">
                        <a:solidFill>
                          <a:srgbClr val="FF0000"/>
                        </a:solidFill>
                      </a:endParaRPr>
                    </a:p>
                  </a:txBody>
                  <a:tcPr marL="91448" marR="91448" marT="34280" marB="3428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Ký tự</a:t>
                      </a:r>
                    </a:p>
                    <a:p>
                      <a:pPr algn="l"/>
                      <a:r>
                        <a:rPr lang="en-US" sz="2000"/>
                        <a:t>Số nguyên có dấu</a:t>
                      </a:r>
                    </a:p>
                    <a:p>
                      <a:pPr algn="l"/>
                      <a:r>
                        <a:rPr lang="en-US" sz="2000"/>
                        <a:t>Số thực</a:t>
                      </a:r>
                    </a:p>
                    <a:p>
                      <a:pPr algn="l"/>
                      <a:r>
                        <a:rPr lang="en-US" sz="2000"/>
                        <a:t>Chuỗi ký tự</a:t>
                      </a:r>
                    </a:p>
                    <a:p>
                      <a:pPr algn="l"/>
                      <a:r>
                        <a:rPr lang="en-US" sz="2000"/>
                        <a:t>Số nguyên không dấu</a:t>
                      </a:r>
                    </a:p>
                  </a:txBody>
                  <a:tcPr marL="91448" marR="91448" marT="34280" marB="3428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char</a:t>
                      </a:r>
                    </a:p>
                    <a:p>
                      <a:pPr algn="l"/>
                      <a:r>
                        <a:rPr lang="en-US" sz="2000" dirty="0" err="1"/>
                        <a:t>int</a:t>
                      </a:r>
                      <a:r>
                        <a:rPr lang="en-US" sz="2000" dirty="0"/>
                        <a:t>, short, long</a:t>
                      </a:r>
                    </a:p>
                    <a:p>
                      <a:pPr algn="l"/>
                      <a:r>
                        <a:rPr lang="en-US" sz="2000" dirty="0"/>
                        <a:t>float, double</a:t>
                      </a:r>
                    </a:p>
                    <a:p>
                      <a:pPr algn="l"/>
                      <a:r>
                        <a:rPr lang="en-US" sz="2000" dirty="0"/>
                        <a:t>char[], char*</a:t>
                      </a:r>
                    </a:p>
                    <a:p>
                      <a:pPr algn="l"/>
                      <a:r>
                        <a:rPr lang="en-US" sz="2000" dirty="0"/>
                        <a:t>unsigned </a:t>
                      </a:r>
                      <a:r>
                        <a:rPr lang="en-US" sz="2000" dirty="0" err="1"/>
                        <a:t>int</a:t>
                      </a:r>
                      <a:r>
                        <a:rPr lang="en-US" sz="2000" dirty="0"/>
                        <a:t>/short/long</a:t>
                      </a:r>
                    </a:p>
                  </a:txBody>
                  <a:tcPr marL="91448" marR="91448" marT="34280" marB="342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961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7.3.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(conversion specifier)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14" y="1054652"/>
            <a:ext cx="8500055" cy="4972661"/>
          </a:xfrm>
        </p:spPr>
        <p:txBody>
          <a:bodyPr>
            <a:noAutofit/>
          </a:bodyPr>
          <a:lstStyle/>
          <a:p>
            <a:pPr marL="34290" indent="0" eaLnBrk="1" hangingPunct="1">
              <a:buNone/>
              <a:defRPr/>
            </a:pPr>
            <a:r>
              <a:rPr lang="en-US" sz="1950" b="1" dirty="0" err="1"/>
              <a:t>Ví</a:t>
            </a:r>
            <a:r>
              <a:rPr lang="en-US" sz="1950" b="1" dirty="0"/>
              <a:t> </a:t>
            </a:r>
            <a:r>
              <a:rPr lang="en-US" sz="1950" b="1" dirty="0" err="1"/>
              <a:t>dụ</a:t>
            </a:r>
            <a:endParaRPr lang="en-US" sz="1950" b="1" dirty="0"/>
          </a:p>
          <a:p>
            <a:pPr lvl="1" eaLnBrk="1" hangingPunct="1">
              <a:buFont typeface="Calibri" pitchFamily="34" charset="0"/>
              <a:buChar char="─"/>
              <a:defRPr/>
            </a:pPr>
            <a:r>
              <a:rPr lang="en-US" sz="1950" dirty="0" err="1"/>
              <a:t>int</a:t>
            </a:r>
            <a:r>
              <a:rPr lang="en-US" sz="1950" dirty="0"/>
              <a:t> a = 10, b = 20;</a:t>
            </a:r>
          </a:p>
          <a:p>
            <a:pPr lvl="1" eaLnBrk="1" hangingPunct="1">
              <a:buFont typeface="Calibri" pitchFamily="34" charset="0"/>
              <a:buChar char="─"/>
              <a:defRPr/>
            </a:pPr>
            <a:r>
              <a:rPr lang="en-US" sz="1950" dirty="0" err="1"/>
              <a:t>printf</a:t>
            </a:r>
            <a:r>
              <a:rPr lang="en-US" sz="1950" dirty="0"/>
              <a:t>(“%d”, a);		</a:t>
            </a:r>
            <a:r>
              <a:rPr lang="en-US" sz="1950" dirty="0">
                <a:sym typeface="Wingdings" pitchFamily="2" charset="2"/>
              </a:rPr>
              <a:t> </a:t>
            </a:r>
            <a:r>
              <a:rPr lang="en-US" sz="1950" dirty="0" err="1">
                <a:sym typeface="Wingdings" pitchFamily="2" charset="2"/>
              </a:rPr>
              <a:t>Xuất</a:t>
            </a:r>
            <a:r>
              <a:rPr lang="en-US" sz="1950" dirty="0">
                <a:sym typeface="Wingdings" pitchFamily="2" charset="2"/>
              </a:rPr>
              <a:t> </a:t>
            </a:r>
            <a:r>
              <a:rPr lang="en-US" sz="1950" dirty="0" err="1">
                <a:sym typeface="Wingdings" pitchFamily="2" charset="2"/>
              </a:rPr>
              <a:t>ra</a:t>
            </a:r>
            <a:r>
              <a:rPr lang="en-US" sz="1950" dirty="0">
                <a:sym typeface="Wingdings" pitchFamily="2" charset="2"/>
              </a:rPr>
              <a:t> 10</a:t>
            </a:r>
            <a:endParaRPr lang="en-US" sz="1950" dirty="0"/>
          </a:p>
          <a:p>
            <a:pPr lvl="1" eaLnBrk="1" hangingPunct="1">
              <a:buFont typeface="Calibri" pitchFamily="34" charset="0"/>
              <a:buChar char="─"/>
              <a:defRPr/>
            </a:pPr>
            <a:r>
              <a:rPr lang="en-US" sz="1950" dirty="0" err="1"/>
              <a:t>printf</a:t>
            </a:r>
            <a:r>
              <a:rPr lang="en-US" sz="1950" dirty="0"/>
              <a:t>(“%d”, b);		</a:t>
            </a:r>
            <a:r>
              <a:rPr lang="en-US" sz="1950" dirty="0">
                <a:sym typeface="Wingdings" pitchFamily="2" charset="2"/>
              </a:rPr>
              <a:t> </a:t>
            </a:r>
            <a:r>
              <a:rPr lang="en-US" sz="1950" dirty="0" err="1">
                <a:sym typeface="Wingdings" pitchFamily="2" charset="2"/>
              </a:rPr>
              <a:t>Xuất</a:t>
            </a:r>
            <a:r>
              <a:rPr lang="en-US" sz="1950" dirty="0">
                <a:sym typeface="Wingdings" pitchFamily="2" charset="2"/>
              </a:rPr>
              <a:t> </a:t>
            </a:r>
            <a:r>
              <a:rPr lang="en-US" sz="1950" dirty="0" err="1">
                <a:sym typeface="Wingdings" pitchFamily="2" charset="2"/>
              </a:rPr>
              <a:t>ra</a:t>
            </a:r>
            <a:r>
              <a:rPr lang="en-US" sz="1950" dirty="0">
                <a:sym typeface="Wingdings" pitchFamily="2" charset="2"/>
              </a:rPr>
              <a:t> 20</a:t>
            </a:r>
            <a:endParaRPr lang="en-US" sz="1950" dirty="0"/>
          </a:p>
          <a:p>
            <a:pPr lvl="1" eaLnBrk="1" hangingPunct="1">
              <a:buFont typeface="Calibri" pitchFamily="34" charset="0"/>
              <a:buChar char="─"/>
              <a:defRPr/>
            </a:pPr>
            <a:r>
              <a:rPr lang="en-US" sz="1950" dirty="0" err="1"/>
              <a:t>printf</a:t>
            </a:r>
            <a:r>
              <a:rPr lang="en-US" sz="1950" dirty="0"/>
              <a:t>(“%d %d”, a, b);	</a:t>
            </a:r>
            <a:r>
              <a:rPr lang="en-US" sz="1950" dirty="0">
                <a:sym typeface="Wingdings" pitchFamily="2" charset="2"/>
              </a:rPr>
              <a:t> </a:t>
            </a:r>
            <a:r>
              <a:rPr lang="en-US" sz="1950" dirty="0" err="1">
                <a:sym typeface="Wingdings" pitchFamily="2" charset="2"/>
              </a:rPr>
              <a:t>Xuất</a:t>
            </a:r>
            <a:r>
              <a:rPr lang="en-US" sz="1950" dirty="0">
                <a:sym typeface="Wingdings" pitchFamily="2" charset="2"/>
              </a:rPr>
              <a:t> </a:t>
            </a:r>
            <a:r>
              <a:rPr lang="en-US" sz="1950" dirty="0" err="1">
                <a:sym typeface="Wingdings" pitchFamily="2" charset="2"/>
              </a:rPr>
              <a:t>ra</a:t>
            </a:r>
            <a:r>
              <a:rPr lang="en-US" sz="1950" dirty="0">
                <a:sym typeface="Wingdings" pitchFamily="2" charset="2"/>
              </a:rPr>
              <a:t> 10 20</a:t>
            </a:r>
            <a:endParaRPr lang="en-US" sz="1950" dirty="0"/>
          </a:p>
          <a:p>
            <a:pPr lvl="1" eaLnBrk="1" hangingPunct="1">
              <a:buFont typeface="Calibri" pitchFamily="34" charset="0"/>
              <a:buChar char="─"/>
              <a:defRPr/>
            </a:pPr>
            <a:endParaRPr lang="en-US" sz="1950" dirty="0"/>
          </a:p>
          <a:p>
            <a:pPr lvl="1" eaLnBrk="1" hangingPunct="1">
              <a:buFont typeface="Calibri" pitchFamily="34" charset="0"/>
              <a:buChar char="─"/>
              <a:defRPr/>
            </a:pPr>
            <a:r>
              <a:rPr lang="en-US" sz="1950" dirty="0"/>
              <a:t>float x = 15.06;</a:t>
            </a:r>
          </a:p>
          <a:p>
            <a:pPr lvl="1" eaLnBrk="1" hangingPunct="1">
              <a:buFont typeface="Calibri" pitchFamily="34" charset="0"/>
              <a:buChar char="─"/>
              <a:defRPr/>
            </a:pPr>
            <a:r>
              <a:rPr lang="en-US" sz="1950" dirty="0" err="1"/>
              <a:t>printf</a:t>
            </a:r>
            <a:r>
              <a:rPr lang="en-US" sz="1950" dirty="0"/>
              <a:t>(“%f”, x);	</a:t>
            </a:r>
            <a:r>
              <a:rPr lang="en-US" sz="1950" dirty="0">
                <a:sym typeface="Wingdings" pitchFamily="2" charset="2"/>
              </a:rPr>
              <a:t> </a:t>
            </a:r>
            <a:r>
              <a:rPr lang="en-US" sz="1950" dirty="0" err="1">
                <a:sym typeface="Wingdings" pitchFamily="2" charset="2"/>
              </a:rPr>
              <a:t>Xuất</a:t>
            </a:r>
            <a:r>
              <a:rPr lang="en-US" sz="1950" dirty="0">
                <a:sym typeface="Wingdings" pitchFamily="2" charset="2"/>
              </a:rPr>
              <a:t> </a:t>
            </a:r>
            <a:r>
              <a:rPr lang="en-US" sz="1950" dirty="0" err="1">
                <a:sym typeface="Wingdings" pitchFamily="2" charset="2"/>
              </a:rPr>
              <a:t>ra</a:t>
            </a:r>
            <a:r>
              <a:rPr lang="en-US" sz="1950" dirty="0">
                <a:sym typeface="Wingdings" pitchFamily="2" charset="2"/>
              </a:rPr>
              <a:t> 15.060000</a:t>
            </a:r>
          </a:p>
          <a:p>
            <a:pPr lvl="1" eaLnBrk="1" hangingPunct="1">
              <a:buFont typeface="Calibri" pitchFamily="34" charset="0"/>
              <a:buChar char="─"/>
              <a:defRPr/>
            </a:pPr>
            <a:r>
              <a:rPr lang="en-US" sz="1950" dirty="0" err="1"/>
              <a:t>printf</a:t>
            </a:r>
            <a:r>
              <a:rPr lang="en-US" sz="1950" dirty="0"/>
              <a:t>(“%f”, 1.0/3);	</a:t>
            </a:r>
            <a:r>
              <a:rPr lang="en-US" sz="1950" dirty="0">
                <a:sym typeface="Wingdings" pitchFamily="2" charset="2"/>
              </a:rPr>
              <a:t> </a:t>
            </a:r>
            <a:r>
              <a:rPr lang="en-US" sz="1950" dirty="0" err="1">
                <a:sym typeface="Wingdings" pitchFamily="2" charset="2"/>
              </a:rPr>
              <a:t>Xuất</a:t>
            </a:r>
            <a:r>
              <a:rPr lang="en-US" sz="1950" dirty="0">
                <a:sym typeface="Wingdings" pitchFamily="2" charset="2"/>
              </a:rPr>
              <a:t> </a:t>
            </a:r>
            <a:r>
              <a:rPr lang="en-US" sz="1950" dirty="0" err="1">
                <a:sym typeface="Wingdings" pitchFamily="2" charset="2"/>
              </a:rPr>
              <a:t>ra</a:t>
            </a:r>
            <a:r>
              <a:rPr lang="en-US" sz="1950" dirty="0">
                <a:sym typeface="Wingdings" pitchFamily="2" charset="2"/>
              </a:rPr>
              <a:t> 0.333333</a:t>
            </a:r>
            <a:endParaRPr lang="en-US" sz="1950" dirty="0"/>
          </a:p>
        </p:txBody>
      </p:sp>
    </p:spTree>
    <p:extLst>
      <p:ext uri="{BB962C8B-B14F-4D97-AF65-F5344CB8AC3E}">
        <p14:creationId xmlns:p14="http://schemas.microsoft.com/office/powerpoint/2010/main" val="41304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1490" indent="-457200">
              <a:buSzPct val="100000"/>
              <a:buFont typeface="+mj-lt"/>
              <a:buAutoNum type="arabicPeriod"/>
            </a:pP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gán</a:t>
            </a:r>
            <a:endParaRPr lang="en-US" dirty="0"/>
          </a:p>
          <a:p>
            <a:pPr marL="491490" indent="-457200">
              <a:buSzPct val="100000"/>
              <a:buFont typeface="+mj-lt"/>
              <a:buAutoNum type="arabicPeriod"/>
            </a:pP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marL="491490" indent="-457200">
              <a:buSzPct val="100000"/>
              <a:buFont typeface="+mj-lt"/>
              <a:buAutoNum type="arabicPeriod"/>
            </a:pP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giảm</a:t>
            </a:r>
            <a:endParaRPr lang="en-US" dirty="0"/>
          </a:p>
          <a:p>
            <a:pPr marL="491490" indent="-457200">
              <a:buSzPct val="100000"/>
              <a:buFont typeface="+mj-lt"/>
              <a:buAutoNum type="arabicPeriod"/>
            </a:pP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phẩy</a:t>
            </a:r>
            <a:endParaRPr lang="en-US" dirty="0"/>
          </a:p>
          <a:p>
            <a:pPr marL="491490" indent="-457200">
              <a:buSzPct val="100000"/>
              <a:buFont typeface="+mj-lt"/>
              <a:buAutoNum type="arabicPeriod"/>
            </a:pP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gán</a:t>
            </a:r>
            <a:endParaRPr lang="en-US" dirty="0"/>
          </a:p>
          <a:p>
            <a:pPr marL="491490" indent="-457200">
              <a:buSzPct val="100000"/>
              <a:buFont typeface="+mj-lt"/>
              <a:buAutoNum type="arabicPeriod"/>
            </a:pP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bit</a:t>
            </a:r>
          </a:p>
          <a:p>
            <a:pPr marL="491490" indent="-457200">
              <a:buSzPct val="100000"/>
              <a:buFont typeface="+mj-lt"/>
              <a:buAutoNum type="arabicPeriod"/>
            </a:pP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  <a:p>
            <a:pPr marL="491490" indent="-457200">
              <a:buSzPct val="100000"/>
              <a:buFont typeface="+mj-lt"/>
              <a:buAutoNum type="arabicPeriod"/>
            </a:pP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endParaRPr lang="en-US" dirty="0"/>
          </a:p>
          <a:p>
            <a:pPr marL="491490" indent="-457200">
              <a:buSzPct val="100000"/>
              <a:buFont typeface="+mj-lt"/>
              <a:buAutoNum type="arabicPeriod"/>
            </a:pP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  <a:p>
            <a:pPr marL="491490" indent="-457200">
              <a:buSzPct val="100000"/>
              <a:buFont typeface="+mj-lt"/>
              <a:buAutoNum type="arabicPeriod"/>
            </a:pP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  <a:p>
            <a:pPr marL="49149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3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5442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7.3.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(</a:t>
            </a:r>
            <a:r>
              <a:rPr lang="en-US" dirty="0" err="1"/>
              <a:t>printf</a:t>
            </a:r>
            <a:r>
              <a:rPr lang="en-US" dirty="0"/>
              <a:t>)</a:t>
            </a:r>
          </a:p>
        </p:txBody>
      </p:sp>
      <p:sp>
        <p:nvSpPr>
          <p:cNvPr id="94" name="Content Placeholder 93"/>
          <p:cNvSpPr>
            <a:spLocks noGrp="1"/>
          </p:cNvSpPr>
          <p:nvPr>
            <p:ph idx="1"/>
          </p:nvPr>
        </p:nvSpPr>
        <p:spPr>
          <a:xfrm>
            <a:off x="311104" y="1078287"/>
            <a:ext cx="6686550" cy="2833217"/>
          </a:xfrm>
        </p:spPr>
        <p:txBody>
          <a:bodyPr>
            <a:normAutofit/>
          </a:bodyPr>
          <a:lstStyle/>
          <a:p>
            <a:pPr marL="34290" indent="0" eaLnBrk="1" hangingPunct="1">
              <a:buNone/>
              <a:defRPr/>
            </a:pPr>
            <a:r>
              <a:rPr lang="en-US" sz="2100" b="1" dirty="0" err="1"/>
              <a:t>Cú</a:t>
            </a:r>
            <a:r>
              <a:rPr lang="en-US" sz="2100" b="1" dirty="0"/>
              <a:t> </a:t>
            </a:r>
            <a:r>
              <a:rPr lang="en-US" sz="2100" b="1" dirty="0" err="1"/>
              <a:t>pháp</a:t>
            </a:r>
            <a:endParaRPr lang="en-US" sz="2100" b="1" dirty="0"/>
          </a:p>
          <a:p>
            <a:pPr lvl="1" eaLnBrk="1" hangingPunct="1">
              <a:buFont typeface="Calibri" pitchFamily="34" charset="0"/>
              <a:buChar char="─"/>
              <a:defRPr/>
            </a:pPr>
            <a:r>
              <a:rPr lang="en-US" sz="2100" dirty="0" err="1"/>
              <a:t>Định</a:t>
            </a:r>
            <a:r>
              <a:rPr lang="en-US" sz="2100" dirty="0"/>
              <a:t> </a:t>
            </a:r>
            <a:r>
              <a:rPr lang="en-US" sz="2100" dirty="0" err="1"/>
              <a:t>dạng</a:t>
            </a:r>
            <a:r>
              <a:rPr lang="en-US" sz="2100" dirty="0"/>
              <a:t> </a:t>
            </a:r>
            <a:r>
              <a:rPr lang="en-US" sz="2100" dirty="0" err="1"/>
              <a:t>xuất</a:t>
            </a:r>
            <a:r>
              <a:rPr lang="en-US" sz="2100" dirty="0"/>
              <a:t> </a:t>
            </a:r>
            <a:r>
              <a:rPr lang="en-US" sz="2100" dirty="0" err="1"/>
              <a:t>số</a:t>
            </a:r>
            <a:r>
              <a:rPr lang="en-US" sz="2100" dirty="0"/>
              <a:t> </a:t>
            </a:r>
            <a:r>
              <a:rPr lang="en-US" sz="2100" dirty="0" err="1"/>
              <a:t>nguyên</a:t>
            </a:r>
            <a:r>
              <a:rPr lang="en-US" sz="2100" dirty="0"/>
              <a:t>: %</a:t>
            </a:r>
            <a:r>
              <a:rPr lang="en-US" sz="2100" dirty="0" err="1">
                <a:solidFill>
                  <a:srgbClr val="FF0000"/>
                </a:solidFill>
              </a:rPr>
              <a:t>n</a:t>
            </a:r>
            <a:r>
              <a:rPr lang="en-US" sz="2100" dirty="0" err="1"/>
              <a:t>d</a:t>
            </a:r>
            <a:endParaRPr lang="en-US" sz="2100" dirty="0"/>
          </a:p>
          <a:p>
            <a:pPr lvl="1" eaLnBrk="1" hangingPunct="1">
              <a:buFont typeface="Calibri" pitchFamily="34" charset="0"/>
              <a:buChar char="─"/>
              <a:defRPr/>
            </a:pPr>
            <a:r>
              <a:rPr lang="en-US" sz="2100" dirty="0" err="1"/>
              <a:t>Định</a:t>
            </a:r>
            <a:r>
              <a:rPr lang="en-US" sz="2100" dirty="0"/>
              <a:t> </a:t>
            </a:r>
            <a:r>
              <a:rPr lang="en-US" sz="2100" dirty="0" err="1"/>
              <a:t>dạng</a:t>
            </a:r>
            <a:r>
              <a:rPr lang="en-US" sz="2100" dirty="0"/>
              <a:t> </a:t>
            </a:r>
            <a:r>
              <a:rPr lang="en-US" sz="2100" dirty="0" err="1"/>
              <a:t>xuất</a:t>
            </a:r>
            <a:r>
              <a:rPr lang="en-US" sz="2100" dirty="0"/>
              <a:t> </a:t>
            </a:r>
            <a:r>
              <a:rPr lang="en-US" sz="2100" dirty="0" err="1"/>
              <a:t>số</a:t>
            </a:r>
            <a:r>
              <a:rPr lang="en-US" sz="2100" dirty="0"/>
              <a:t> </a:t>
            </a:r>
            <a:r>
              <a:rPr lang="en-US" sz="2100" dirty="0" err="1"/>
              <a:t>thực</a:t>
            </a:r>
            <a:r>
              <a:rPr lang="en-US" sz="2100" dirty="0"/>
              <a:t>: %</a:t>
            </a:r>
            <a:r>
              <a:rPr lang="en-US" sz="2100" dirty="0" err="1">
                <a:solidFill>
                  <a:srgbClr val="FF0000"/>
                </a:solidFill>
              </a:rPr>
              <a:t>n.k</a:t>
            </a:r>
            <a:r>
              <a:rPr lang="en-US" sz="2100" dirty="0" err="1"/>
              <a:t>d</a:t>
            </a:r>
            <a:endParaRPr lang="en-US" sz="2100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54627" y="2278517"/>
            <a:ext cx="6752798" cy="1246495"/>
          </a:xfrm>
          <a:prstGeom prst="rect">
            <a:avLst/>
          </a:prstGeom>
          <a:ln/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a = 1706;</a:t>
            </a:r>
          </a:p>
          <a:p>
            <a:pPr eaLnBrk="1" hangingPunct="1"/>
            <a:r>
              <a:rPr lang="en-US" sz="1500" b="1" dirty="0">
                <a:latin typeface="Courier New" pitchFamily="49" charset="0"/>
                <a:cs typeface="Courier New" pitchFamily="49" charset="0"/>
              </a:rPr>
              <a:t>float x = 176.85;</a:t>
            </a:r>
          </a:p>
          <a:p>
            <a:pPr eaLnBrk="1" hangingPunct="1"/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(“%10d”, a);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(“\n”);</a:t>
            </a:r>
          </a:p>
          <a:p>
            <a:pPr eaLnBrk="1" hangingPunct="1"/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(“%10.2f”, x);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(“\n”);</a:t>
            </a:r>
          </a:p>
          <a:p>
            <a:pPr eaLnBrk="1" hangingPunct="1"/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(“%.2f”, x);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(“\n”);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gray">
          <a:xfrm>
            <a:off x="502227" y="3911504"/>
            <a:ext cx="381000" cy="28575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gray">
          <a:xfrm>
            <a:off x="959427" y="3911504"/>
            <a:ext cx="381000" cy="28575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gray">
          <a:xfrm>
            <a:off x="1416627" y="3911504"/>
            <a:ext cx="381000" cy="28575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gray">
          <a:xfrm>
            <a:off x="1873827" y="3911504"/>
            <a:ext cx="381000" cy="28575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gray">
          <a:xfrm>
            <a:off x="2331027" y="3911504"/>
            <a:ext cx="381000" cy="28575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gray">
          <a:xfrm>
            <a:off x="2788227" y="3911504"/>
            <a:ext cx="381000" cy="28575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gray">
          <a:xfrm>
            <a:off x="3245427" y="3911504"/>
            <a:ext cx="381000" cy="28575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gray">
          <a:xfrm>
            <a:off x="3702627" y="3911504"/>
            <a:ext cx="381000" cy="28575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gray">
          <a:xfrm>
            <a:off x="4159827" y="3911504"/>
            <a:ext cx="381000" cy="28575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25" name="AutoShape 6"/>
          <p:cNvSpPr>
            <a:spLocks noChangeArrowheads="1"/>
          </p:cNvSpPr>
          <p:nvPr/>
        </p:nvSpPr>
        <p:spPr bwMode="gray">
          <a:xfrm>
            <a:off x="4617027" y="3911504"/>
            <a:ext cx="381000" cy="28575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26" name="AutoShape 6"/>
          <p:cNvSpPr>
            <a:spLocks noChangeArrowheads="1"/>
          </p:cNvSpPr>
          <p:nvPr/>
        </p:nvSpPr>
        <p:spPr bwMode="gray">
          <a:xfrm>
            <a:off x="5074227" y="3911504"/>
            <a:ext cx="381000" cy="28575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gray">
          <a:xfrm>
            <a:off x="5531427" y="3911504"/>
            <a:ext cx="381000" cy="28575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28" name="AutoShape 6"/>
          <p:cNvSpPr>
            <a:spLocks noChangeArrowheads="1"/>
          </p:cNvSpPr>
          <p:nvPr/>
        </p:nvSpPr>
        <p:spPr bwMode="gray">
          <a:xfrm>
            <a:off x="5988627" y="3911504"/>
            <a:ext cx="381000" cy="28575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29" name="AutoShape 6"/>
          <p:cNvSpPr>
            <a:spLocks noChangeArrowheads="1"/>
          </p:cNvSpPr>
          <p:nvPr/>
        </p:nvSpPr>
        <p:spPr bwMode="gray">
          <a:xfrm>
            <a:off x="6445827" y="3911504"/>
            <a:ext cx="381000" cy="28575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30" name="AutoShape 6"/>
          <p:cNvSpPr>
            <a:spLocks noChangeArrowheads="1"/>
          </p:cNvSpPr>
          <p:nvPr/>
        </p:nvSpPr>
        <p:spPr bwMode="gray">
          <a:xfrm>
            <a:off x="6903027" y="3911504"/>
            <a:ext cx="381000" cy="28575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gray">
          <a:xfrm>
            <a:off x="7360227" y="3911504"/>
            <a:ext cx="381000" cy="28575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32" name="AutoShape 6"/>
          <p:cNvSpPr>
            <a:spLocks noChangeArrowheads="1"/>
          </p:cNvSpPr>
          <p:nvPr/>
        </p:nvSpPr>
        <p:spPr bwMode="gray">
          <a:xfrm>
            <a:off x="502227" y="4254404"/>
            <a:ext cx="381000" cy="28575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gray">
          <a:xfrm>
            <a:off x="959427" y="4254404"/>
            <a:ext cx="381000" cy="28575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34" name="AutoShape 6"/>
          <p:cNvSpPr>
            <a:spLocks noChangeArrowheads="1"/>
          </p:cNvSpPr>
          <p:nvPr/>
        </p:nvSpPr>
        <p:spPr bwMode="gray">
          <a:xfrm>
            <a:off x="1416627" y="4254404"/>
            <a:ext cx="381000" cy="28575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35" name="AutoShape 6"/>
          <p:cNvSpPr>
            <a:spLocks noChangeArrowheads="1"/>
          </p:cNvSpPr>
          <p:nvPr/>
        </p:nvSpPr>
        <p:spPr bwMode="gray">
          <a:xfrm>
            <a:off x="1873827" y="4254404"/>
            <a:ext cx="381000" cy="28575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36" name="AutoShape 6"/>
          <p:cNvSpPr>
            <a:spLocks noChangeArrowheads="1"/>
          </p:cNvSpPr>
          <p:nvPr/>
        </p:nvSpPr>
        <p:spPr bwMode="gray">
          <a:xfrm>
            <a:off x="2331027" y="4254404"/>
            <a:ext cx="381000" cy="28575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37" name="AutoShape 6"/>
          <p:cNvSpPr>
            <a:spLocks noChangeArrowheads="1"/>
          </p:cNvSpPr>
          <p:nvPr/>
        </p:nvSpPr>
        <p:spPr bwMode="gray">
          <a:xfrm>
            <a:off x="2788227" y="4254404"/>
            <a:ext cx="381000" cy="28575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38" name="AutoShape 6"/>
          <p:cNvSpPr>
            <a:spLocks noChangeArrowheads="1"/>
          </p:cNvSpPr>
          <p:nvPr/>
        </p:nvSpPr>
        <p:spPr bwMode="gray">
          <a:xfrm>
            <a:off x="3245427" y="4254404"/>
            <a:ext cx="381000" cy="28575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39" name="AutoShape 6"/>
          <p:cNvSpPr>
            <a:spLocks noChangeArrowheads="1"/>
          </p:cNvSpPr>
          <p:nvPr/>
        </p:nvSpPr>
        <p:spPr bwMode="gray">
          <a:xfrm>
            <a:off x="3702627" y="4254404"/>
            <a:ext cx="381000" cy="28575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40" name="AutoShape 6"/>
          <p:cNvSpPr>
            <a:spLocks noChangeArrowheads="1"/>
          </p:cNvSpPr>
          <p:nvPr/>
        </p:nvSpPr>
        <p:spPr bwMode="gray">
          <a:xfrm>
            <a:off x="4159827" y="4254404"/>
            <a:ext cx="381000" cy="28575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41" name="AutoShape 6"/>
          <p:cNvSpPr>
            <a:spLocks noChangeArrowheads="1"/>
          </p:cNvSpPr>
          <p:nvPr/>
        </p:nvSpPr>
        <p:spPr bwMode="gray">
          <a:xfrm>
            <a:off x="4617027" y="4254404"/>
            <a:ext cx="381000" cy="28575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42" name="AutoShape 6"/>
          <p:cNvSpPr>
            <a:spLocks noChangeArrowheads="1"/>
          </p:cNvSpPr>
          <p:nvPr/>
        </p:nvSpPr>
        <p:spPr bwMode="gray">
          <a:xfrm>
            <a:off x="5074227" y="4254404"/>
            <a:ext cx="381000" cy="28575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43" name="AutoShape 6"/>
          <p:cNvSpPr>
            <a:spLocks noChangeArrowheads="1"/>
          </p:cNvSpPr>
          <p:nvPr/>
        </p:nvSpPr>
        <p:spPr bwMode="gray">
          <a:xfrm>
            <a:off x="5531427" y="4254404"/>
            <a:ext cx="381000" cy="28575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44" name="AutoShape 6"/>
          <p:cNvSpPr>
            <a:spLocks noChangeArrowheads="1"/>
          </p:cNvSpPr>
          <p:nvPr/>
        </p:nvSpPr>
        <p:spPr bwMode="gray">
          <a:xfrm>
            <a:off x="5988627" y="4254404"/>
            <a:ext cx="381000" cy="28575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45" name="AutoShape 6"/>
          <p:cNvSpPr>
            <a:spLocks noChangeArrowheads="1"/>
          </p:cNvSpPr>
          <p:nvPr/>
        </p:nvSpPr>
        <p:spPr bwMode="gray">
          <a:xfrm>
            <a:off x="6445827" y="4254404"/>
            <a:ext cx="381000" cy="28575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46" name="AutoShape 6"/>
          <p:cNvSpPr>
            <a:spLocks noChangeArrowheads="1"/>
          </p:cNvSpPr>
          <p:nvPr/>
        </p:nvSpPr>
        <p:spPr bwMode="gray">
          <a:xfrm>
            <a:off x="6903027" y="4254404"/>
            <a:ext cx="381000" cy="28575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47" name="AutoShape 6"/>
          <p:cNvSpPr>
            <a:spLocks noChangeArrowheads="1"/>
          </p:cNvSpPr>
          <p:nvPr/>
        </p:nvSpPr>
        <p:spPr bwMode="gray">
          <a:xfrm>
            <a:off x="7360227" y="4254404"/>
            <a:ext cx="381000" cy="28575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48" name="AutoShape 6"/>
          <p:cNvSpPr>
            <a:spLocks noChangeArrowheads="1"/>
          </p:cNvSpPr>
          <p:nvPr/>
        </p:nvSpPr>
        <p:spPr bwMode="gray">
          <a:xfrm>
            <a:off x="502227" y="4597304"/>
            <a:ext cx="381000" cy="28575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49" name="AutoShape 6"/>
          <p:cNvSpPr>
            <a:spLocks noChangeArrowheads="1"/>
          </p:cNvSpPr>
          <p:nvPr/>
        </p:nvSpPr>
        <p:spPr bwMode="gray">
          <a:xfrm>
            <a:off x="959427" y="4597304"/>
            <a:ext cx="381000" cy="28575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50" name="AutoShape 6"/>
          <p:cNvSpPr>
            <a:spLocks noChangeArrowheads="1"/>
          </p:cNvSpPr>
          <p:nvPr/>
        </p:nvSpPr>
        <p:spPr bwMode="gray">
          <a:xfrm>
            <a:off x="1416627" y="4597304"/>
            <a:ext cx="381000" cy="28575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51" name="AutoShape 6"/>
          <p:cNvSpPr>
            <a:spLocks noChangeArrowheads="1"/>
          </p:cNvSpPr>
          <p:nvPr/>
        </p:nvSpPr>
        <p:spPr bwMode="gray">
          <a:xfrm>
            <a:off x="1873827" y="4597304"/>
            <a:ext cx="381000" cy="28575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52" name="AutoShape 6"/>
          <p:cNvSpPr>
            <a:spLocks noChangeArrowheads="1"/>
          </p:cNvSpPr>
          <p:nvPr/>
        </p:nvSpPr>
        <p:spPr bwMode="gray">
          <a:xfrm>
            <a:off x="2331027" y="4597304"/>
            <a:ext cx="381000" cy="28575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53" name="AutoShape 6"/>
          <p:cNvSpPr>
            <a:spLocks noChangeArrowheads="1"/>
          </p:cNvSpPr>
          <p:nvPr/>
        </p:nvSpPr>
        <p:spPr bwMode="gray">
          <a:xfrm>
            <a:off x="2788227" y="4597304"/>
            <a:ext cx="381000" cy="28575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54" name="AutoShape 6"/>
          <p:cNvSpPr>
            <a:spLocks noChangeArrowheads="1"/>
          </p:cNvSpPr>
          <p:nvPr/>
        </p:nvSpPr>
        <p:spPr bwMode="gray">
          <a:xfrm>
            <a:off x="3245427" y="4597304"/>
            <a:ext cx="381000" cy="28575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55" name="AutoShape 6"/>
          <p:cNvSpPr>
            <a:spLocks noChangeArrowheads="1"/>
          </p:cNvSpPr>
          <p:nvPr/>
        </p:nvSpPr>
        <p:spPr bwMode="gray">
          <a:xfrm>
            <a:off x="3702627" y="4597304"/>
            <a:ext cx="381000" cy="28575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56" name="AutoShape 6"/>
          <p:cNvSpPr>
            <a:spLocks noChangeArrowheads="1"/>
          </p:cNvSpPr>
          <p:nvPr/>
        </p:nvSpPr>
        <p:spPr bwMode="gray">
          <a:xfrm>
            <a:off x="4159827" y="4597304"/>
            <a:ext cx="381000" cy="28575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57" name="AutoShape 6"/>
          <p:cNvSpPr>
            <a:spLocks noChangeArrowheads="1"/>
          </p:cNvSpPr>
          <p:nvPr/>
        </p:nvSpPr>
        <p:spPr bwMode="gray">
          <a:xfrm>
            <a:off x="4617027" y="4597304"/>
            <a:ext cx="381000" cy="28575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58" name="AutoShape 6"/>
          <p:cNvSpPr>
            <a:spLocks noChangeArrowheads="1"/>
          </p:cNvSpPr>
          <p:nvPr/>
        </p:nvSpPr>
        <p:spPr bwMode="gray">
          <a:xfrm>
            <a:off x="5074227" y="4597304"/>
            <a:ext cx="381000" cy="28575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59" name="AutoShape 6"/>
          <p:cNvSpPr>
            <a:spLocks noChangeArrowheads="1"/>
          </p:cNvSpPr>
          <p:nvPr/>
        </p:nvSpPr>
        <p:spPr bwMode="gray">
          <a:xfrm>
            <a:off x="5531427" y="4597304"/>
            <a:ext cx="381000" cy="28575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60" name="AutoShape 6"/>
          <p:cNvSpPr>
            <a:spLocks noChangeArrowheads="1"/>
          </p:cNvSpPr>
          <p:nvPr/>
        </p:nvSpPr>
        <p:spPr bwMode="gray">
          <a:xfrm>
            <a:off x="5988627" y="4597304"/>
            <a:ext cx="381000" cy="28575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61" name="AutoShape 6"/>
          <p:cNvSpPr>
            <a:spLocks noChangeArrowheads="1"/>
          </p:cNvSpPr>
          <p:nvPr/>
        </p:nvSpPr>
        <p:spPr bwMode="gray">
          <a:xfrm>
            <a:off x="6445827" y="4597304"/>
            <a:ext cx="381000" cy="28575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62" name="AutoShape 6"/>
          <p:cNvSpPr>
            <a:spLocks noChangeArrowheads="1"/>
          </p:cNvSpPr>
          <p:nvPr/>
        </p:nvSpPr>
        <p:spPr bwMode="gray">
          <a:xfrm>
            <a:off x="6903027" y="4597304"/>
            <a:ext cx="381000" cy="28575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63" name="AutoShape 6"/>
          <p:cNvSpPr>
            <a:spLocks noChangeArrowheads="1"/>
          </p:cNvSpPr>
          <p:nvPr/>
        </p:nvSpPr>
        <p:spPr bwMode="gray">
          <a:xfrm>
            <a:off x="7360227" y="4597304"/>
            <a:ext cx="381000" cy="285750"/>
          </a:xfrm>
          <a:prstGeom prst="roundRect">
            <a:avLst>
              <a:gd name="adj" fmla="val 16667"/>
            </a:avLst>
          </a:prstGeom>
          <a:ln>
            <a:prstDash val="sysDash"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64" name="AutoShape 6"/>
          <p:cNvSpPr>
            <a:spLocks noChangeArrowheads="1"/>
          </p:cNvSpPr>
          <p:nvPr/>
        </p:nvSpPr>
        <p:spPr bwMode="gray">
          <a:xfrm>
            <a:off x="502227" y="3911504"/>
            <a:ext cx="381000" cy="28575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65" name="AutoShape 6"/>
          <p:cNvSpPr>
            <a:spLocks noChangeArrowheads="1"/>
          </p:cNvSpPr>
          <p:nvPr/>
        </p:nvSpPr>
        <p:spPr bwMode="gray">
          <a:xfrm>
            <a:off x="959427" y="3911504"/>
            <a:ext cx="381000" cy="28575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66" name="AutoShape 6"/>
          <p:cNvSpPr>
            <a:spLocks noChangeArrowheads="1"/>
          </p:cNvSpPr>
          <p:nvPr/>
        </p:nvSpPr>
        <p:spPr bwMode="gray">
          <a:xfrm>
            <a:off x="1416627" y="3911504"/>
            <a:ext cx="381000" cy="28575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67" name="AutoShape 6"/>
          <p:cNvSpPr>
            <a:spLocks noChangeArrowheads="1"/>
          </p:cNvSpPr>
          <p:nvPr/>
        </p:nvSpPr>
        <p:spPr bwMode="gray">
          <a:xfrm>
            <a:off x="1873827" y="3911504"/>
            <a:ext cx="381000" cy="28575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68" name="AutoShape 6"/>
          <p:cNvSpPr>
            <a:spLocks noChangeArrowheads="1"/>
          </p:cNvSpPr>
          <p:nvPr/>
        </p:nvSpPr>
        <p:spPr bwMode="gray">
          <a:xfrm>
            <a:off x="2331027" y="3911504"/>
            <a:ext cx="381000" cy="28575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69" name="AutoShape 6"/>
          <p:cNvSpPr>
            <a:spLocks noChangeArrowheads="1"/>
          </p:cNvSpPr>
          <p:nvPr/>
        </p:nvSpPr>
        <p:spPr bwMode="gray">
          <a:xfrm>
            <a:off x="2788227" y="3911504"/>
            <a:ext cx="381000" cy="28575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70" name="AutoShape 6"/>
          <p:cNvSpPr>
            <a:spLocks noChangeArrowheads="1"/>
          </p:cNvSpPr>
          <p:nvPr/>
        </p:nvSpPr>
        <p:spPr bwMode="gray">
          <a:xfrm>
            <a:off x="3245427" y="3911504"/>
            <a:ext cx="381000" cy="28575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US" sz="1350"/>
              <a:t>1</a:t>
            </a:r>
          </a:p>
        </p:txBody>
      </p:sp>
      <p:sp>
        <p:nvSpPr>
          <p:cNvPr id="71" name="AutoShape 6"/>
          <p:cNvSpPr>
            <a:spLocks noChangeArrowheads="1"/>
          </p:cNvSpPr>
          <p:nvPr/>
        </p:nvSpPr>
        <p:spPr bwMode="gray">
          <a:xfrm>
            <a:off x="3702627" y="3911504"/>
            <a:ext cx="381000" cy="28575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US" sz="1350"/>
              <a:t>7</a:t>
            </a:r>
          </a:p>
        </p:txBody>
      </p:sp>
      <p:sp>
        <p:nvSpPr>
          <p:cNvPr id="72" name="AutoShape 6"/>
          <p:cNvSpPr>
            <a:spLocks noChangeArrowheads="1"/>
          </p:cNvSpPr>
          <p:nvPr/>
        </p:nvSpPr>
        <p:spPr bwMode="gray">
          <a:xfrm>
            <a:off x="4159827" y="3911504"/>
            <a:ext cx="381000" cy="28575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US" sz="1350"/>
              <a:t>0</a:t>
            </a:r>
          </a:p>
        </p:txBody>
      </p:sp>
      <p:sp>
        <p:nvSpPr>
          <p:cNvPr id="73" name="AutoShape 6"/>
          <p:cNvSpPr>
            <a:spLocks noChangeArrowheads="1"/>
          </p:cNvSpPr>
          <p:nvPr/>
        </p:nvSpPr>
        <p:spPr bwMode="gray">
          <a:xfrm>
            <a:off x="4617027" y="3911504"/>
            <a:ext cx="381000" cy="28575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US" sz="1350"/>
              <a:t>6</a:t>
            </a:r>
          </a:p>
        </p:txBody>
      </p:sp>
      <p:sp>
        <p:nvSpPr>
          <p:cNvPr id="74" name="AutoShape 6"/>
          <p:cNvSpPr>
            <a:spLocks noChangeArrowheads="1"/>
          </p:cNvSpPr>
          <p:nvPr/>
        </p:nvSpPr>
        <p:spPr bwMode="gray">
          <a:xfrm>
            <a:off x="2788227" y="4254404"/>
            <a:ext cx="381000" cy="28575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US" sz="1350"/>
              <a:t>7</a:t>
            </a:r>
          </a:p>
        </p:txBody>
      </p:sp>
      <p:sp>
        <p:nvSpPr>
          <p:cNvPr id="75" name="AutoShape 6"/>
          <p:cNvSpPr>
            <a:spLocks noChangeArrowheads="1"/>
          </p:cNvSpPr>
          <p:nvPr/>
        </p:nvSpPr>
        <p:spPr bwMode="gray">
          <a:xfrm>
            <a:off x="3245427" y="4254404"/>
            <a:ext cx="381000" cy="28575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US" sz="1350"/>
              <a:t>6</a:t>
            </a:r>
          </a:p>
        </p:txBody>
      </p:sp>
      <p:sp>
        <p:nvSpPr>
          <p:cNvPr id="76" name="AutoShape 6"/>
          <p:cNvSpPr>
            <a:spLocks noChangeArrowheads="1"/>
          </p:cNvSpPr>
          <p:nvPr/>
        </p:nvSpPr>
        <p:spPr bwMode="gray">
          <a:xfrm>
            <a:off x="3702627" y="4254404"/>
            <a:ext cx="381000" cy="28575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US" sz="1350"/>
              <a:t>.</a:t>
            </a:r>
          </a:p>
        </p:txBody>
      </p:sp>
      <p:sp>
        <p:nvSpPr>
          <p:cNvPr id="77" name="AutoShape 6"/>
          <p:cNvSpPr>
            <a:spLocks noChangeArrowheads="1"/>
          </p:cNvSpPr>
          <p:nvPr/>
        </p:nvSpPr>
        <p:spPr bwMode="gray">
          <a:xfrm>
            <a:off x="4159827" y="4254404"/>
            <a:ext cx="381000" cy="28575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US" sz="1350"/>
              <a:t>8</a:t>
            </a:r>
          </a:p>
        </p:txBody>
      </p:sp>
      <p:sp>
        <p:nvSpPr>
          <p:cNvPr id="78" name="AutoShape 6"/>
          <p:cNvSpPr>
            <a:spLocks noChangeArrowheads="1"/>
          </p:cNvSpPr>
          <p:nvPr/>
        </p:nvSpPr>
        <p:spPr bwMode="gray">
          <a:xfrm>
            <a:off x="4617027" y="4254404"/>
            <a:ext cx="381000" cy="28575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US" sz="1350"/>
              <a:t>5</a:t>
            </a:r>
          </a:p>
        </p:txBody>
      </p:sp>
      <p:sp>
        <p:nvSpPr>
          <p:cNvPr id="79" name="AutoShape 6"/>
          <p:cNvSpPr>
            <a:spLocks noChangeArrowheads="1"/>
          </p:cNvSpPr>
          <p:nvPr/>
        </p:nvSpPr>
        <p:spPr bwMode="gray">
          <a:xfrm>
            <a:off x="502227" y="4597304"/>
            <a:ext cx="381000" cy="28575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US" sz="1350"/>
              <a:t>1</a:t>
            </a:r>
          </a:p>
        </p:txBody>
      </p:sp>
      <p:sp>
        <p:nvSpPr>
          <p:cNvPr id="80" name="AutoShape 6"/>
          <p:cNvSpPr>
            <a:spLocks noChangeArrowheads="1"/>
          </p:cNvSpPr>
          <p:nvPr/>
        </p:nvSpPr>
        <p:spPr bwMode="gray">
          <a:xfrm>
            <a:off x="959427" y="4597304"/>
            <a:ext cx="381000" cy="28575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US" sz="1350"/>
              <a:t>7</a:t>
            </a:r>
          </a:p>
        </p:txBody>
      </p:sp>
      <p:sp>
        <p:nvSpPr>
          <p:cNvPr id="81" name="AutoShape 6"/>
          <p:cNvSpPr>
            <a:spLocks noChangeArrowheads="1"/>
          </p:cNvSpPr>
          <p:nvPr/>
        </p:nvSpPr>
        <p:spPr bwMode="gray">
          <a:xfrm>
            <a:off x="1416627" y="4597304"/>
            <a:ext cx="381000" cy="28575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US" sz="1350"/>
              <a:t>6</a:t>
            </a:r>
          </a:p>
        </p:txBody>
      </p:sp>
      <p:sp>
        <p:nvSpPr>
          <p:cNvPr id="82" name="AutoShape 6"/>
          <p:cNvSpPr>
            <a:spLocks noChangeArrowheads="1"/>
          </p:cNvSpPr>
          <p:nvPr/>
        </p:nvSpPr>
        <p:spPr bwMode="gray">
          <a:xfrm>
            <a:off x="1873827" y="4597304"/>
            <a:ext cx="381000" cy="28575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US" sz="1350"/>
              <a:t>.</a:t>
            </a:r>
          </a:p>
        </p:txBody>
      </p:sp>
      <p:sp>
        <p:nvSpPr>
          <p:cNvPr id="83" name="AutoShape 6"/>
          <p:cNvSpPr>
            <a:spLocks noChangeArrowheads="1"/>
          </p:cNvSpPr>
          <p:nvPr/>
        </p:nvSpPr>
        <p:spPr bwMode="gray">
          <a:xfrm>
            <a:off x="2331027" y="4597304"/>
            <a:ext cx="381000" cy="28575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US" sz="1350"/>
              <a:t>8</a:t>
            </a:r>
          </a:p>
        </p:txBody>
      </p:sp>
      <p:sp>
        <p:nvSpPr>
          <p:cNvPr id="84" name="AutoShape 6"/>
          <p:cNvSpPr>
            <a:spLocks noChangeArrowheads="1"/>
          </p:cNvSpPr>
          <p:nvPr/>
        </p:nvSpPr>
        <p:spPr bwMode="gray">
          <a:xfrm>
            <a:off x="2788227" y="4597304"/>
            <a:ext cx="381000" cy="28575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US" sz="1350"/>
              <a:t>5</a:t>
            </a:r>
          </a:p>
        </p:txBody>
      </p:sp>
      <p:sp>
        <p:nvSpPr>
          <p:cNvPr id="89" name="AutoShape 6"/>
          <p:cNvSpPr>
            <a:spLocks noChangeArrowheads="1"/>
          </p:cNvSpPr>
          <p:nvPr/>
        </p:nvSpPr>
        <p:spPr bwMode="gray">
          <a:xfrm>
            <a:off x="502227" y="4254404"/>
            <a:ext cx="381000" cy="28575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90" name="AutoShape 6"/>
          <p:cNvSpPr>
            <a:spLocks noChangeArrowheads="1"/>
          </p:cNvSpPr>
          <p:nvPr/>
        </p:nvSpPr>
        <p:spPr bwMode="gray">
          <a:xfrm>
            <a:off x="959427" y="4254404"/>
            <a:ext cx="381000" cy="28575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91" name="AutoShape 6"/>
          <p:cNvSpPr>
            <a:spLocks noChangeArrowheads="1"/>
          </p:cNvSpPr>
          <p:nvPr/>
        </p:nvSpPr>
        <p:spPr bwMode="gray">
          <a:xfrm>
            <a:off x="1416627" y="4254404"/>
            <a:ext cx="381000" cy="28575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92" name="AutoShape 6"/>
          <p:cNvSpPr>
            <a:spLocks noChangeArrowheads="1"/>
          </p:cNvSpPr>
          <p:nvPr/>
        </p:nvSpPr>
        <p:spPr bwMode="gray">
          <a:xfrm>
            <a:off x="1873827" y="4254404"/>
            <a:ext cx="381000" cy="28575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endParaRPr lang="en-US" sz="1350"/>
          </a:p>
        </p:txBody>
      </p:sp>
      <p:sp>
        <p:nvSpPr>
          <p:cNvPr id="93" name="AutoShape 6"/>
          <p:cNvSpPr>
            <a:spLocks noChangeArrowheads="1"/>
          </p:cNvSpPr>
          <p:nvPr/>
        </p:nvSpPr>
        <p:spPr bwMode="gray">
          <a:xfrm>
            <a:off x="2331027" y="4254404"/>
            <a:ext cx="381000" cy="28575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US" sz="135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4641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9" grpId="0" animBg="1"/>
      <p:bldP spid="90" grpId="0" animBg="1"/>
      <p:bldP spid="91" grpId="0" animBg="1"/>
      <p:bldP spid="92" grpId="0" animBg="1"/>
      <p:bldP spid="9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7.3.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(</a:t>
            </a:r>
            <a:r>
              <a:rPr lang="en-US" dirty="0" err="1"/>
              <a:t>printf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26" y="1047824"/>
            <a:ext cx="8534449" cy="4915094"/>
          </a:xfrm>
        </p:spPr>
        <p:txBody>
          <a:bodyPr>
            <a:noAutofit/>
          </a:bodyPr>
          <a:lstStyle/>
          <a:p>
            <a:pPr marL="34290" indent="0" eaLnBrk="1" hangingPunct="1">
              <a:buNone/>
              <a:defRPr/>
            </a:pPr>
            <a:r>
              <a:rPr lang="en-US" sz="1950" b="1" dirty="0" err="1"/>
              <a:t>Phối</a:t>
            </a:r>
            <a:r>
              <a:rPr lang="en-US" sz="1950" b="1" dirty="0"/>
              <a:t> </a:t>
            </a:r>
            <a:r>
              <a:rPr lang="en-US" sz="1950" b="1" dirty="0" err="1"/>
              <a:t>hợp</a:t>
            </a:r>
            <a:r>
              <a:rPr lang="en-US" sz="1950" b="1" dirty="0"/>
              <a:t> </a:t>
            </a:r>
            <a:r>
              <a:rPr lang="en-US" sz="1950" b="1" dirty="0" err="1"/>
              <a:t>các</a:t>
            </a:r>
            <a:r>
              <a:rPr lang="en-US" sz="1950" b="1" dirty="0"/>
              <a:t> </a:t>
            </a:r>
            <a:r>
              <a:rPr lang="en-US" sz="1950" b="1" dirty="0" err="1"/>
              <a:t>thành</a:t>
            </a:r>
            <a:r>
              <a:rPr lang="en-US" sz="1950" b="1" dirty="0"/>
              <a:t> </a:t>
            </a:r>
            <a:r>
              <a:rPr lang="en-US" sz="1950" b="1" dirty="0" err="1"/>
              <a:t>phần</a:t>
            </a:r>
            <a:endParaRPr lang="en-US" sz="1950" b="1" dirty="0"/>
          </a:p>
          <a:p>
            <a:pPr lvl="1" eaLnBrk="1" hangingPunct="1">
              <a:buFont typeface="Arial" pitchFamily="34" charset="0"/>
              <a:buChar char="•"/>
              <a:defRPr/>
            </a:pPr>
            <a:r>
              <a:rPr lang="en-US" sz="1950" dirty="0" err="1"/>
              <a:t>int</a:t>
            </a:r>
            <a:r>
              <a:rPr lang="en-US" sz="1950" dirty="0"/>
              <a:t> a = 1, b = 2;</a:t>
            </a:r>
          </a:p>
          <a:p>
            <a:pPr lvl="1" eaLnBrk="1" hangingPunct="1">
              <a:buFont typeface="Arial" pitchFamily="34" charset="0"/>
              <a:buChar char="•"/>
              <a:defRPr/>
            </a:pPr>
            <a:r>
              <a:rPr lang="en-US" sz="1950" dirty="0" err="1"/>
              <a:t>Xuất</a:t>
            </a:r>
            <a:r>
              <a:rPr lang="en-US" sz="1950" dirty="0"/>
              <a:t> </a:t>
            </a:r>
            <a:r>
              <a:rPr lang="en-US" sz="1950" dirty="0">
                <a:solidFill>
                  <a:srgbClr val="FF0000"/>
                </a:solidFill>
              </a:rPr>
              <a:t>1</a:t>
            </a:r>
            <a:r>
              <a:rPr lang="en-US" sz="19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95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cong</a:t>
            </a:r>
            <a:r>
              <a:rPr lang="en-US" sz="19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950" dirty="0">
                <a:solidFill>
                  <a:srgbClr val="FF0000"/>
                </a:solidFill>
              </a:rPr>
              <a:t>2</a:t>
            </a:r>
            <a:r>
              <a:rPr lang="en-US" sz="19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bang </a:t>
            </a:r>
            <a:r>
              <a:rPr lang="en-US" sz="1950" dirty="0">
                <a:solidFill>
                  <a:srgbClr val="FF0000"/>
                </a:solidFill>
              </a:rPr>
              <a:t>3</a:t>
            </a:r>
            <a:r>
              <a:rPr lang="en-US" sz="1950" dirty="0"/>
              <a:t> </a:t>
            </a:r>
            <a:r>
              <a:rPr lang="en-US" sz="1950" dirty="0" err="1"/>
              <a:t>và</a:t>
            </a:r>
            <a:r>
              <a:rPr lang="en-US" sz="1950" dirty="0"/>
              <a:t> </a:t>
            </a:r>
            <a:r>
              <a:rPr lang="en-US" sz="1950" dirty="0" err="1">
                <a:solidFill>
                  <a:schemeClr val="accent2"/>
                </a:solidFill>
              </a:rPr>
              <a:t>xuống</a:t>
            </a:r>
            <a:r>
              <a:rPr lang="en-US" sz="1950" dirty="0">
                <a:solidFill>
                  <a:schemeClr val="accent2"/>
                </a:solidFill>
              </a:rPr>
              <a:t> </a:t>
            </a:r>
            <a:r>
              <a:rPr lang="en-US" sz="1950" dirty="0" err="1">
                <a:solidFill>
                  <a:schemeClr val="accent2"/>
                </a:solidFill>
              </a:rPr>
              <a:t>dòng</a:t>
            </a:r>
            <a:r>
              <a:rPr lang="en-US" sz="1950" dirty="0"/>
              <a:t>.</a:t>
            </a:r>
          </a:p>
          <a:p>
            <a:pPr lvl="2" eaLnBrk="1" hangingPunct="1">
              <a:buFont typeface="Calibri" pitchFamily="34" charset="0"/>
              <a:buChar char="─"/>
              <a:defRPr/>
            </a:pPr>
            <a:r>
              <a:rPr lang="en-US" sz="1950" dirty="0" err="1"/>
              <a:t>printf</a:t>
            </a:r>
            <a:r>
              <a:rPr lang="en-US" sz="1950" dirty="0"/>
              <a:t>(“</a:t>
            </a:r>
            <a:r>
              <a:rPr lang="en-US" sz="1950" dirty="0">
                <a:solidFill>
                  <a:srgbClr val="FF0000"/>
                </a:solidFill>
              </a:rPr>
              <a:t>%d</a:t>
            </a:r>
            <a:r>
              <a:rPr lang="en-US" sz="1950" dirty="0"/>
              <a:t>”, a);	// </a:t>
            </a:r>
            <a:r>
              <a:rPr lang="en-US" sz="1950" dirty="0" err="1"/>
              <a:t>Xuất</a:t>
            </a:r>
            <a:r>
              <a:rPr lang="en-US" sz="1950" dirty="0"/>
              <a:t> </a:t>
            </a:r>
            <a:r>
              <a:rPr lang="en-US" sz="1950" dirty="0" err="1"/>
              <a:t>giá</a:t>
            </a:r>
            <a:r>
              <a:rPr lang="en-US" sz="1950" dirty="0"/>
              <a:t> </a:t>
            </a:r>
            <a:r>
              <a:rPr lang="en-US" sz="1950" dirty="0" err="1"/>
              <a:t>trị</a:t>
            </a:r>
            <a:r>
              <a:rPr lang="en-US" sz="1950" dirty="0"/>
              <a:t> </a:t>
            </a:r>
            <a:r>
              <a:rPr lang="en-US" sz="1950" dirty="0" err="1"/>
              <a:t>của</a:t>
            </a:r>
            <a:r>
              <a:rPr lang="en-US" sz="1950" dirty="0"/>
              <a:t> </a:t>
            </a:r>
            <a:r>
              <a:rPr lang="en-US" sz="1950" dirty="0" err="1"/>
              <a:t>biến</a:t>
            </a:r>
            <a:r>
              <a:rPr lang="en-US" sz="1950" dirty="0"/>
              <a:t> a</a:t>
            </a:r>
          </a:p>
          <a:p>
            <a:pPr lvl="2" eaLnBrk="1" hangingPunct="1">
              <a:buFont typeface="Calibri" pitchFamily="34" charset="0"/>
              <a:buChar char="─"/>
              <a:defRPr/>
            </a:pPr>
            <a:r>
              <a:rPr lang="en-US" sz="1950" dirty="0" err="1"/>
              <a:t>printf</a:t>
            </a:r>
            <a:r>
              <a:rPr lang="en-US" sz="1950" dirty="0"/>
              <a:t>(“</a:t>
            </a:r>
            <a:r>
              <a:rPr lang="en-US" sz="19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950" dirty="0" err="1">
                <a:solidFill>
                  <a:schemeClr val="tx1">
                    <a:lumMod val="60000"/>
                    <a:lumOff val="40000"/>
                  </a:schemeClr>
                </a:solidFill>
              </a:rPr>
              <a:t>cong</a:t>
            </a:r>
            <a:r>
              <a:rPr lang="en-US" sz="19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950" dirty="0"/>
              <a:t>”);	// </a:t>
            </a:r>
            <a:r>
              <a:rPr lang="en-US" sz="1950" dirty="0" err="1"/>
              <a:t>Xuất</a:t>
            </a:r>
            <a:r>
              <a:rPr lang="en-US" sz="1950" dirty="0"/>
              <a:t> </a:t>
            </a:r>
            <a:r>
              <a:rPr lang="en-US" sz="1950" dirty="0" err="1"/>
              <a:t>chuỗi</a:t>
            </a:r>
            <a:r>
              <a:rPr lang="en-US" sz="1950" dirty="0"/>
              <a:t> “ </a:t>
            </a:r>
            <a:r>
              <a:rPr lang="en-US" sz="1950" dirty="0" err="1"/>
              <a:t>cong</a:t>
            </a:r>
            <a:r>
              <a:rPr lang="en-US" sz="1950" dirty="0"/>
              <a:t> ”</a:t>
            </a:r>
          </a:p>
          <a:p>
            <a:pPr lvl="2" eaLnBrk="1" hangingPunct="1">
              <a:buFont typeface="Calibri" pitchFamily="34" charset="0"/>
              <a:buChar char="─"/>
              <a:defRPr/>
            </a:pPr>
            <a:r>
              <a:rPr lang="en-US" sz="1950" dirty="0" err="1"/>
              <a:t>printf</a:t>
            </a:r>
            <a:r>
              <a:rPr lang="en-US" sz="1950" dirty="0"/>
              <a:t>(“</a:t>
            </a:r>
            <a:r>
              <a:rPr lang="en-US" sz="1950" dirty="0">
                <a:solidFill>
                  <a:srgbClr val="FF0000"/>
                </a:solidFill>
              </a:rPr>
              <a:t>%d</a:t>
            </a:r>
            <a:r>
              <a:rPr lang="en-US" sz="1950" dirty="0"/>
              <a:t>”, b);	// </a:t>
            </a:r>
            <a:r>
              <a:rPr lang="en-US" sz="1950" dirty="0" err="1"/>
              <a:t>Xuất</a:t>
            </a:r>
            <a:r>
              <a:rPr lang="en-US" sz="1950" dirty="0"/>
              <a:t> </a:t>
            </a:r>
            <a:r>
              <a:rPr lang="en-US" sz="1950" dirty="0" err="1"/>
              <a:t>giá</a:t>
            </a:r>
            <a:r>
              <a:rPr lang="en-US" sz="1950" dirty="0"/>
              <a:t> </a:t>
            </a:r>
            <a:r>
              <a:rPr lang="en-US" sz="1950" dirty="0" err="1"/>
              <a:t>trị</a:t>
            </a:r>
            <a:r>
              <a:rPr lang="en-US" sz="1950" dirty="0"/>
              <a:t> </a:t>
            </a:r>
            <a:r>
              <a:rPr lang="en-US" sz="1950" dirty="0" err="1"/>
              <a:t>của</a:t>
            </a:r>
            <a:r>
              <a:rPr lang="en-US" sz="1950" dirty="0"/>
              <a:t> </a:t>
            </a:r>
            <a:r>
              <a:rPr lang="en-US" sz="1950" dirty="0" err="1"/>
              <a:t>biến</a:t>
            </a:r>
            <a:r>
              <a:rPr lang="en-US" sz="1950" dirty="0"/>
              <a:t> b</a:t>
            </a:r>
          </a:p>
          <a:p>
            <a:pPr lvl="2" eaLnBrk="1" hangingPunct="1">
              <a:buFont typeface="Calibri" pitchFamily="34" charset="0"/>
              <a:buChar char="─"/>
              <a:defRPr/>
            </a:pPr>
            <a:r>
              <a:rPr lang="en-US" sz="1950" dirty="0" err="1"/>
              <a:t>printf</a:t>
            </a:r>
            <a:r>
              <a:rPr lang="en-US" sz="1950" dirty="0"/>
              <a:t>(“</a:t>
            </a:r>
            <a:r>
              <a:rPr lang="en-US" sz="195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bang </a:t>
            </a:r>
            <a:r>
              <a:rPr lang="en-US" sz="1950" dirty="0"/>
              <a:t>”);	// </a:t>
            </a:r>
            <a:r>
              <a:rPr lang="en-US" sz="1950" dirty="0" err="1"/>
              <a:t>Xuất</a:t>
            </a:r>
            <a:r>
              <a:rPr lang="en-US" sz="1950" dirty="0"/>
              <a:t> </a:t>
            </a:r>
            <a:r>
              <a:rPr lang="en-US" sz="1950" dirty="0" err="1"/>
              <a:t>chuỗi</a:t>
            </a:r>
            <a:r>
              <a:rPr lang="en-US" sz="1950" dirty="0"/>
              <a:t> “ bang ”</a:t>
            </a:r>
          </a:p>
          <a:p>
            <a:pPr lvl="2" eaLnBrk="1" hangingPunct="1">
              <a:buFont typeface="Calibri" pitchFamily="34" charset="0"/>
              <a:buChar char="─"/>
              <a:defRPr/>
            </a:pPr>
            <a:r>
              <a:rPr lang="en-US" sz="1950" dirty="0" err="1"/>
              <a:t>printf</a:t>
            </a:r>
            <a:r>
              <a:rPr lang="en-US" sz="1950" dirty="0"/>
              <a:t>(“</a:t>
            </a:r>
            <a:r>
              <a:rPr lang="en-US" sz="1950" dirty="0">
                <a:solidFill>
                  <a:srgbClr val="FF0000"/>
                </a:solidFill>
              </a:rPr>
              <a:t>%d</a:t>
            </a:r>
            <a:r>
              <a:rPr lang="en-US" sz="1950" dirty="0"/>
              <a:t>”, a + b);	// </a:t>
            </a:r>
            <a:r>
              <a:rPr lang="en-US" sz="1950" dirty="0" err="1"/>
              <a:t>Xuất</a:t>
            </a:r>
            <a:r>
              <a:rPr lang="en-US" sz="1950" dirty="0"/>
              <a:t> </a:t>
            </a:r>
            <a:r>
              <a:rPr lang="en-US" sz="1950" dirty="0" err="1"/>
              <a:t>giá</a:t>
            </a:r>
            <a:r>
              <a:rPr lang="en-US" sz="1950" dirty="0"/>
              <a:t> </a:t>
            </a:r>
            <a:r>
              <a:rPr lang="en-US" sz="1950" dirty="0" err="1"/>
              <a:t>trị</a:t>
            </a:r>
            <a:r>
              <a:rPr lang="en-US" sz="1950" dirty="0"/>
              <a:t> </a:t>
            </a:r>
            <a:r>
              <a:rPr lang="en-US" sz="1950" dirty="0" err="1"/>
              <a:t>của</a:t>
            </a:r>
            <a:r>
              <a:rPr lang="en-US" sz="1950" dirty="0"/>
              <a:t> a + b</a:t>
            </a:r>
          </a:p>
          <a:p>
            <a:pPr lvl="2" eaLnBrk="1" hangingPunct="1">
              <a:buFont typeface="Calibri" pitchFamily="34" charset="0"/>
              <a:buChar char="─"/>
              <a:defRPr/>
            </a:pPr>
            <a:r>
              <a:rPr lang="en-US" sz="1950" dirty="0" err="1"/>
              <a:t>printf</a:t>
            </a:r>
            <a:r>
              <a:rPr lang="en-US" sz="1950" dirty="0"/>
              <a:t>(“</a:t>
            </a:r>
            <a:r>
              <a:rPr lang="en-US" sz="1950" dirty="0">
                <a:solidFill>
                  <a:schemeClr val="accent2"/>
                </a:solidFill>
              </a:rPr>
              <a:t>\n</a:t>
            </a:r>
            <a:r>
              <a:rPr lang="en-US" sz="1950" dirty="0"/>
              <a:t>”);		// </a:t>
            </a:r>
            <a:r>
              <a:rPr lang="en-US" sz="1950" dirty="0" err="1"/>
              <a:t>Xuất</a:t>
            </a:r>
            <a:r>
              <a:rPr lang="en-US" sz="1950" dirty="0"/>
              <a:t> </a:t>
            </a:r>
            <a:r>
              <a:rPr lang="vi-VN" sz="1950" dirty="0"/>
              <a:t>đ</a:t>
            </a:r>
            <a:r>
              <a:rPr lang="en-US" sz="1950" dirty="0" err="1"/>
              <a:t>iều</a:t>
            </a:r>
            <a:r>
              <a:rPr lang="en-US" sz="1950" dirty="0"/>
              <a:t> </a:t>
            </a:r>
            <a:r>
              <a:rPr lang="en-US" sz="1950" dirty="0" err="1"/>
              <a:t>khiển</a:t>
            </a:r>
            <a:r>
              <a:rPr lang="en-US" sz="1950" dirty="0"/>
              <a:t> </a:t>
            </a:r>
            <a:r>
              <a:rPr lang="en-US" sz="1950" dirty="0" err="1"/>
              <a:t>xuống</a:t>
            </a:r>
            <a:r>
              <a:rPr lang="en-US" sz="1950" dirty="0"/>
              <a:t> </a:t>
            </a:r>
            <a:r>
              <a:rPr lang="en-US" sz="1950" dirty="0" err="1"/>
              <a:t>dòng</a:t>
            </a:r>
            <a:r>
              <a:rPr lang="en-US" sz="1950" dirty="0"/>
              <a:t> \n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z="1950" dirty="0">
                <a:sym typeface="Wingdings" pitchFamily="2" charset="2"/>
              </a:rPr>
              <a:t>	 </a:t>
            </a:r>
            <a:r>
              <a:rPr lang="en-US" sz="1950" dirty="0" err="1">
                <a:sym typeface="Wingdings" pitchFamily="2" charset="2"/>
              </a:rPr>
              <a:t>printf</a:t>
            </a:r>
            <a:r>
              <a:rPr lang="en-US" sz="1950" dirty="0">
                <a:sym typeface="Wingdings" pitchFamily="2" charset="2"/>
              </a:rPr>
              <a:t>(“</a:t>
            </a:r>
            <a:r>
              <a:rPr lang="en-US" sz="1950" dirty="0">
                <a:solidFill>
                  <a:srgbClr val="FF0000"/>
                </a:solidFill>
                <a:sym typeface="Wingdings" pitchFamily="2" charset="2"/>
              </a:rPr>
              <a:t>%d</a:t>
            </a:r>
            <a:r>
              <a:rPr lang="en-US" sz="1950" dirty="0">
                <a:sym typeface="Wingdings" pitchFamily="2" charset="2"/>
              </a:rPr>
              <a:t> </a:t>
            </a:r>
            <a:r>
              <a:rPr lang="en-US" sz="1950" dirty="0" err="1">
                <a:solidFill>
                  <a:schemeClr val="tx1">
                    <a:lumMod val="60000"/>
                    <a:lumOff val="40000"/>
                  </a:schemeClr>
                </a:solidFill>
                <a:sym typeface="Wingdings" pitchFamily="2" charset="2"/>
              </a:rPr>
              <a:t>cong</a:t>
            </a:r>
            <a:r>
              <a:rPr lang="en-US" sz="1950" dirty="0">
                <a:sym typeface="Wingdings" pitchFamily="2" charset="2"/>
              </a:rPr>
              <a:t> </a:t>
            </a:r>
            <a:r>
              <a:rPr lang="en-US" sz="1950" dirty="0">
                <a:solidFill>
                  <a:srgbClr val="FF0000"/>
                </a:solidFill>
                <a:sym typeface="Wingdings" pitchFamily="2" charset="2"/>
              </a:rPr>
              <a:t>%d</a:t>
            </a:r>
            <a:r>
              <a:rPr lang="en-US" sz="1950" dirty="0">
                <a:sym typeface="Wingdings" pitchFamily="2" charset="2"/>
              </a:rPr>
              <a:t> </a:t>
            </a:r>
            <a:r>
              <a:rPr lang="en-US" sz="1950" dirty="0">
                <a:solidFill>
                  <a:schemeClr val="tx1">
                    <a:lumMod val="60000"/>
                    <a:lumOff val="40000"/>
                  </a:schemeClr>
                </a:solidFill>
                <a:sym typeface="Wingdings" pitchFamily="2" charset="2"/>
              </a:rPr>
              <a:t>bang</a:t>
            </a:r>
            <a:r>
              <a:rPr lang="en-US" sz="1950" dirty="0">
                <a:sym typeface="Wingdings" pitchFamily="2" charset="2"/>
              </a:rPr>
              <a:t> </a:t>
            </a:r>
            <a:r>
              <a:rPr lang="en-US" sz="1950" dirty="0">
                <a:solidFill>
                  <a:srgbClr val="FF0000"/>
                </a:solidFill>
                <a:sym typeface="Wingdings" pitchFamily="2" charset="2"/>
              </a:rPr>
              <a:t>%d</a:t>
            </a:r>
            <a:r>
              <a:rPr lang="en-US" sz="1950" dirty="0">
                <a:solidFill>
                  <a:schemeClr val="accent2"/>
                </a:solidFill>
                <a:sym typeface="Wingdings" pitchFamily="2" charset="2"/>
              </a:rPr>
              <a:t>\n</a:t>
            </a:r>
            <a:r>
              <a:rPr lang="en-US" sz="1950" dirty="0">
                <a:sym typeface="Wingdings" pitchFamily="2" charset="2"/>
              </a:rPr>
              <a:t>”, a, b, </a:t>
            </a:r>
            <a:r>
              <a:rPr lang="en-US" sz="1950" dirty="0" err="1">
                <a:sym typeface="Wingdings" pitchFamily="2" charset="2"/>
              </a:rPr>
              <a:t>a+b</a:t>
            </a:r>
            <a:r>
              <a:rPr lang="en-US" sz="1950" dirty="0">
                <a:sym typeface="Wingdings" pitchFamily="2" charset="2"/>
              </a:rPr>
              <a:t>);</a:t>
            </a:r>
            <a:endParaRPr lang="en-US" sz="1950" dirty="0"/>
          </a:p>
        </p:txBody>
      </p:sp>
    </p:spTree>
    <p:extLst>
      <p:ext uri="{BB962C8B-B14F-4D97-AF65-F5344CB8AC3E}">
        <p14:creationId xmlns:p14="http://schemas.microsoft.com/office/powerpoint/2010/main" val="104097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7.4.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" indent="0" eaLnBrk="1" hangingPunct="1">
              <a:buNone/>
              <a:defRPr/>
            </a:pPr>
            <a:r>
              <a:rPr lang="en-US" sz="2250" b="1" dirty="0" err="1"/>
              <a:t>Có</a:t>
            </a:r>
            <a:r>
              <a:rPr lang="en-US" sz="2250" b="1" dirty="0"/>
              <a:t> 2 </a:t>
            </a:r>
            <a:r>
              <a:rPr lang="en-US" sz="2250" b="1" dirty="0" err="1"/>
              <a:t>cách</a:t>
            </a:r>
            <a:r>
              <a:rPr lang="en-US" sz="2250" b="1" dirty="0"/>
              <a:t>:</a:t>
            </a:r>
          </a:p>
          <a:p>
            <a:pPr marL="34290" indent="0" eaLnBrk="1" hangingPunct="1">
              <a:buNone/>
              <a:defRPr/>
            </a:pPr>
            <a:r>
              <a:rPr lang="en-US" sz="2250" b="1" dirty="0"/>
              <a:t>	</a:t>
            </a:r>
            <a:r>
              <a:rPr lang="en-US" sz="2250" b="1" dirty="0" err="1"/>
              <a:t>Cách</a:t>
            </a:r>
            <a:r>
              <a:rPr lang="en-US" sz="2250" b="1" dirty="0"/>
              <a:t> 1: </a:t>
            </a:r>
            <a:r>
              <a:rPr lang="en-US" sz="2250" dirty="0" err="1"/>
              <a:t>Sử</a:t>
            </a:r>
            <a:r>
              <a:rPr lang="en-US" sz="2250" dirty="0"/>
              <a:t> </a:t>
            </a:r>
            <a:r>
              <a:rPr lang="en-US" sz="2250" dirty="0" err="1"/>
              <a:t>dụng</a:t>
            </a:r>
            <a:r>
              <a:rPr lang="en-US" sz="2250" dirty="0"/>
              <a:t> </a:t>
            </a:r>
            <a:r>
              <a:rPr lang="en-US" sz="2250" dirty="0" err="1"/>
              <a:t>lệnh</a:t>
            </a:r>
            <a:r>
              <a:rPr lang="en-US" sz="2250" dirty="0"/>
              <a:t> </a:t>
            </a:r>
            <a:r>
              <a:rPr lang="en-US" sz="2250" dirty="0" err="1"/>
              <a:t>nhập</a:t>
            </a:r>
            <a:r>
              <a:rPr lang="en-US" sz="2250" dirty="0"/>
              <a:t> </a:t>
            </a:r>
            <a:r>
              <a:rPr lang="en-US" sz="2250" dirty="0" err="1"/>
              <a:t>trong</a:t>
            </a:r>
            <a:r>
              <a:rPr lang="en-US" sz="2250" dirty="0"/>
              <a:t> C++: </a:t>
            </a:r>
            <a:r>
              <a:rPr lang="en-US" sz="2250" dirty="0" err="1"/>
              <a:t>cin</a:t>
            </a:r>
            <a:endParaRPr lang="en-US" sz="2250" dirty="0"/>
          </a:p>
          <a:p>
            <a:pPr marL="34290" indent="0" eaLnBrk="1" hangingPunct="1">
              <a:buNone/>
              <a:defRPr/>
            </a:pPr>
            <a:r>
              <a:rPr lang="en-US" sz="2250" dirty="0"/>
              <a:t>	</a:t>
            </a:r>
            <a:r>
              <a:rPr lang="en-US" sz="2250" b="1" dirty="0" err="1"/>
              <a:t>Cách</a:t>
            </a:r>
            <a:r>
              <a:rPr lang="en-US" sz="2250" b="1" dirty="0"/>
              <a:t> 2: </a:t>
            </a:r>
            <a:r>
              <a:rPr lang="en-US" sz="2250" dirty="0" err="1"/>
              <a:t>Sử</a:t>
            </a:r>
            <a:r>
              <a:rPr lang="en-US" sz="2250" dirty="0"/>
              <a:t> </a:t>
            </a:r>
            <a:r>
              <a:rPr lang="en-US" sz="2250" dirty="0" err="1"/>
              <a:t>dụng</a:t>
            </a:r>
            <a:r>
              <a:rPr lang="en-US" sz="2250" dirty="0"/>
              <a:t> </a:t>
            </a:r>
            <a:r>
              <a:rPr lang="en-US" sz="2250" dirty="0" err="1"/>
              <a:t>nhập</a:t>
            </a:r>
            <a:r>
              <a:rPr lang="en-US" sz="2250" dirty="0"/>
              <a:t> </a:t>
            </a:r>
            <a:r>
              <a:rPr lang="en-US" sz="2250" dirty="0" err="1"/>
              <a:t>trong</a:t>
            </a:r>
            <a:r>
              <a:rPr lang="en-US" sz="2250" dirty="0"/>
              <a:t> C: </a:t>
            </a:r>
            <a:r>
              <a:rPr lang="en-US" sz="2250" dirty="0" err="1"/>
              <a:t>scanf</a:t>
            </a:r>
            <a:endParaRPr lang="en-US" sz="2250" dirty="0"/>
          </a:p>
          <a:p>
            <a:pPr marL="34290" indent="0" eaLnBrk="1" hangingPunct="1">
              <a:buNone/>
              <a:defRPr/>
            </a:pPr>
            <a:r>
              <a:rPr lang="en-US" sz="2250" b="1" dirty="0" err="1"/>
              <a:t>Lựa</a:t>
            </a:r>
            <a:r>
              <a:rPr lang="en-US" sz="2250" b="1" dirty="0"/>
              <a:t> </a:t>
            </a:r>
            <a:r>
              <a:rPr lang="en-US" sz="2250" b="1" dirty="0" err="1"/>
              <a:t>chọn</a:t>
            </a:r>
            <a:r>
              <a:rPr lang="en-US" sz="2250" b="1" dirty="0"/>
              <a:t> </a:t>
            </a:r>
            <a:r>
              <a:rPr lang="en-US" sz="2250" b="1" dirty="0" err="1"/>
              <a:t>tùy</a:t>
            </a:r>
            <a:r>
              <a:rPr lang="en-US" sz="2250" b="1" dirty="0"/>
              <a:t> </a:t>
            </a:r>
            <a:r>
              <a:rPr lang="en-US" sz="2250" b="1" dirty="0" err="1"/>
              <a:t>thuộc</a:t>
            </a:r>
            <a:r>
              <a:rPr lang="en-US" sz="2250" b="1" dirty="0"/>
              <a:t> </a:t>
            </a:r>
            <a:r>
              <a:rPr lang="en-US" sz="2250" b="1" dirty="0" err="1"/>
              <a:t>vào</a:t>
            </a:r>
            <a:r>
              <a:rPr lang="en-US" sz="2250" b="1" dirty="0"/>
              <a:t> </a:t>
            </a:r>
            <a:r>
              <a:rPr lang="en-US" sz="2250" b="1" dirty="0" err="1"/>
              <a:t>lập</a:t>
            </a:r>
            <a:r>
              <a:rPr lang="en-US" sz="2250" b="1" dirty="0"/>
              <a:t> </a:t>
            </a:r>
            <a:r>
              <a:rPr lang="en-US" sz="2250" b="1" dirty="0" err="1"/>
              <a:t>trình</a:t>
            </a:r>
            <a:r>
              <a:rPr lang="en-US" sz="2250" b="1" dirty="0"/>
              <a:t> </a:t>
            </a:r>
            <a:r>
              <a:rPr lang="en-US" sz="2250" b="1" dirty="0" err="1"/>
              <a:t>viên</a:t>
            </a:r>
            <a:endParaRPr lang="en-US" sz="2250" b="1" dirty="0"/>
          </a:p>
        </p:txBody>
      </p:sp>
    </p:spTree>
    <p:extLst>
      <p:ext uri="{BB962C8B-B14F-4D97-AF65-F5344CB8AC3E}">
        <p14:creationId xmlns:p14="http://schemas.microsoft.com/office/powerpoint/2010/main" val="104258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7.5.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cin</a:t>
            </a:r>
            <a:r>
              <a:rPr lang="en-US" dirty="0"/>
              <a:t>&gt;&gt; (C++)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26" y="937669"/>
            <a:ext cx="8211787" cy="4122850"/>
          </a:xfrm>
        </p:spPr>
        <p:txBody>
          <a:bodyPr>
            <a:noAutofit/>
          </a:bodyPr>
          <a:lstStyle/>
          <a:p>
            <a:pPr marL="34290" indent="0" eaLnBrk="1" hangingPunct="1">
              <a:buNone/>
              <a:defRPr/>
            </a:pPr>
            <a:r>
              <a:rPr lang="en-US" sz="2000" b="1" dirty="0" err="1"/>
              <a:t>Thư</a:t>
            </a:r>
            <a:r>
              <a:rPr lang="en-US" sz="2000" b="1" dirty="0"/>
              <a:t> </a:t>
            </a:r>
            <a:r>
              <a:rPr lang="en-US" sz="2000" b="1" dirty="0" err="1"/>
              <a:t>viện</a:t>
            </a:r>
            <a:r>
              <a:rPr lang="en-US" sz="2000" b="1" dirty="0"/>
              <a:t>:</a:t>
            </a:r>
          </a:p>
          <a:p>
            <a:pPr marL="34290" indent="0" eaLnBrk="1" hangingPunct="1">
              <a:buNone/>
              <a:defRPr/>
            </a:pPr>
            <a:r>
              <a:rPr lang="en-US" sz="2000" b="1" dirty="0" err="1"/>
              <a:t>Cú</a:t>
            </a:r>
            <a:r>
              <a:rPr lang="en-US" sz="2000" b="1" dirty="0"/>
              <a:t> </a:t>
            </a:r>
            <a:r>
              <a:rPr lang="en-US" sz="2000" b="1" dirty="0" err="1"/>
              <a:t>pháp</a:t>
            </a:r>
            <a:r>
              <a:rPr lang="en-US" sz="2000" b="1" dirty="0"/>
              <a:t>:</a:t>
            </a:r>
          </a:p>
          <a:p>
            <a:pPr marL="34290" indent="0" eaLnBrk="1" hangingPunct="1">
              <a:buNone/>
              <a:defRPr/>
            </a:pPr>
            <a:r>
              <a:rPr lang="en-US" sz="2000" b="1" dirty="0" err="1"/>
              <a:t>Lưu</a:t>
            </a:r>
            <a:r>
              <a:rPr lang="en-US" sz="2000" b="1" dirty="0"/>
              <a:t> ý:	    </a:t>
            </a:r>
            <a:r>
              <a:rPr lang="en-US" sz="2000" dirty="0" err="1"/>
              <a:t>Tham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ko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dạng</a:t>
            </a:r>
            <a:r>
              <a:rPr lang="en-US" sz="2000" dirty="0"/>
              <a:t> </a:t>
            </a:r>
            <a:r>
              <a:rPr lang="en-US" sz="2000" dirty="0" err="1"/>
              <a:t>chuỗi</a:t>
            </a:r>
            <a:endParaRPr lang="en-US" sz="2000" dirty="0"/>
          </a:p>
          <a:p>
            <a:pPr marL="34290" indent="0" eaLnBrk="1" hangingPunct="1">
              <a:buNone/>
              <a:defRPr/>
            </a:pPr>
            <a:r>
              <a:rPr lang="en-US" sz="2000" b="1" dirty="0" err="1"/>
              <a:t>Ví</a:t>
            </a:r>
            <a:r>
              <a:rPr lang="en-US" sz="2000" b="1" dirty="0"/>
              <a:t> </a:t>
            </a:r>
            <a:r>
              <a:rPr lang="en-US" sz="2000" b="1" dirty="0" err="1"/>
              <a:t>dụ</a:t>
            </a:r>
            <a:r>
              <a:rPr lang="en-US" sz="2000" b="1" dirty="0"/>
              <a:t>:</a:t>
            </a:r>
          </a:p>
          <a:p>
            <a:pPr marL="34290" indent="0" eaLnBrk="1" hangingPunct="1">
              <a:buNone/>
              <a:defRPr/>
            </a:pPr>
            <a:endParaRPr lang="en-US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  <a:defRPr/>
            </a:pPr>
            <a:r>
              <a:rPr lang="en-US" sz="2000" dirty="0"/>
              <a:t>		</a:t>
            </a:r>
            <a:endParaRPr lang="en-US" sz="20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16832" y="937668"/>
            <a:ext cx="653602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1916832" y="1387299"/>
            <a:ext cx="653602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std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::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en-US" b="1" dirty="0">
                <a:latin typeface="Consolas" panose="020B0609020204030204" pitchFamily="49" charset="0"/>
              </a:rPr>
              <a:t>Tham_số_1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en-US" b="1" dirty="0">
                <a:latin typeface="Consolas" panose="020B0609020204030204" pitchFamily="49" charset="0"/>
              </a:rPr>
              <a:t>Tham_số_2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en-US" dirty="0">
                <a:latin typeface="Consolas" panose="020B0609020204030204" pitchFamily="49" charset="0"/>
              </a:rPr>
              <a:t>...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en-US" b="1" dirty="0" err="1">
                <a:latin typeface="Consolas" panose="020B0609020204030204" pitchFamily="49" charset="0"/>
              </a:rPr>
              <a:t>Tham_số_k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" name="Rectangle 1"/>
          <p:cNvSpPr/>
          <p:nvPr/>
        </p:nvSpPr>
        <p:spPr>
          <a:xfrm>
            <a:off x="1916832" y="2371327"/>
            <a:ext cx="6536028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de-DE" dirty="0">
                <a:solidFill>
                  <a:prstClr val="black"/>
                </a:solidFill>
                <a:latin typeface="Consolas" panose="020B0609020204030204" pitchFamily="49" charset="0"/>
              </a:rPr>
              <a:t> namsinh = 0;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//Buoc 1</a:t>
            </a:r>
            <a:endParaRPr lang="de-D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pl-PL" dirty="0">
                <a:solidFill>
                  <a:prstClr val="black"/>
                </a:solidFill>
                <a:latin typeface="Consolas" panose="020B0609020204030204" pitchFamily="49" charset="0"/>
              </a:rPr>
              <a:t>std::cout&lt;&lt;</a:t>
            </a:r>
            <a:r>
              <a:rPr lang="pl-PL" dirty="0">
                <a:solidFill>
                  <a:srgbClr val="A31515"/>
                </a:solidFill>
                <a:latin typeface="Consolas" panose="020B0609020204030204" pitchFamily="49" charset="0"/>
              </a:rPr>
              <a:t>"Nam sinh: "</a:t>
            </a:r>
            <a:r>
              <a:rPr lang="pl-PL" dirty="0">
                <a:solidFill>
                  <a:prstClr val="black"/>
                </a:solidFill>
                <a:latin typeface="Consolas" panose="020B0609020204030204" pitchFamily="49" charset="0"/>
              </a:rPr>
              <a:t>; </a:t>
            </a:r>
            <a: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  <a:t>// Buoc 2</a:t>
            </a:r>
            <a:endParaRPr lang="pl-PL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	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&gt;&gt;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namsinh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Buoc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3;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cin.get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900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7.5. </a:t>
            </a:r>
            <a:r>
              <a:rPr lang="vi-VN" dirty="0"/>
              <a:t>Chương trình cộng 2 số nguyên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34</a:t>
            </a:fld>
            <a:endParaRPr lang="uk-UA" dirty="0"/>
          </a:p>
        </p:txBody>
      </p:sp>
      <p:sp>
        <p:nvSpPr>
          <p:cNvPr id="6" name="Rectangle 5"/>
          <p:cNvSpPr/>
          <p:nvPr/>
        </p:nvSpPr>
        <p:spPr>
          <a:xfrm>
            <a:off x="281254" y="4722415"/>
            <a:ext cx="8545091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00"/>
                </a:solidFill>
                <a:latin typeface="Menlo-Bold" charset="0"/>
              </a:rPr>
              <a:t>Chuong</a:t>
            </a:r>
            <a:r>
              <a:rPr lang="en-US" sz="1400" b="1" dirty="0">
                <a:solidFill>
                  <a:srgbClr val="000000"/>
                </a:solidFill>
                <a:latin typeface="Menlo-Bold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Menlo-Bold" charset="0"/>
              </a:rPr>
              <a:t>trinh</a:t>
            </a:r>
            <a:r>
              <a:rPr lang="en-US" sz="1400" b="1" dirty="0">
                <a:solidFill>
                  <a:srgbClr val="000000"/>
                </a:solidFill>
                <a:latin typeface="Menlo-Bold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Menlo-Bold" charset="0"/>
              </a:rPr>
              <a:t>cong</a:t>
            </a:r>
            <a:r>
              <a:rPr lang="en-US" sz="1400" b="1" dirty="0">
                <a:solidFill>
                  <a:srgbClr val="000000"/>
                </a:solidFill>
                <a:latin typeface="Menlo-Bold" charset="0"/>
              </a:rPr>
              <a:t> 2 so </a:t>
            </a:r>
            <a:r>
              <a:rPr lang="en-US" sz="1400" b="1" dirty="0" err="1">
                <a:solidFill>
                  <a:srgbClr val="000000"/>
                </a:solidFill>
                <a:latin typeface="Menlo-Bold" charset="0"/>
              </a:rPr>
              <a:t>a,b</a:t>
            </a:r>
            <a:endParaRPr lang="en-US" sz="1400" b="1" dirty="0">
              <a:solidFill>
                <a:srgbClr val="000000"/>
              </a:solidFill>
              <a:latin typeface="Menlo-Bold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Menlo-Bold" charset="0"/>
              </a:rPr>
              <a:t>a = 5</a:t>
            </a:r>
          </a:p>
          <a:p>
            <a:r>
              <a:rPr lang="en-US" sz="1400" b="1" dirty="0">
                <a:solidFill>
                  <a:srgbClr val="000000"/>
                </a:solidFill>
                <a:latin typeface="Menlo-Bold" charset="0"/>
              </a:rPr>
              <a:t>b = 6</a:t>
            </a:r>
          </a:p>
          <a:p>
            <a:r>
              <a:rPr lang="en-US" sz="1400" b="1" dirty="0">
                <a:solidFill>
                  <a:srgbClr val="000000"/>
                </a:solidFill>
                <a:latin typeface="Menlo-Bold" charset="0"/>
              </a:rPr>
              <a:t>a + b = 11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317654" y="878230"/>
            <a:ext cx="8508691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a = 0, b = 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	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Chuong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trinh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cong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2 so a, b"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	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"a: 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	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&gt;&gt;a;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	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"b: 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	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&gt;&gt;b;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	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 + b = 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&lt;&lt;a + b&lt;&lt;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cin.get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79407" y="5954579"/>
            <a:ext cx="5585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Viết</a:t>
            </a:r>
            <a:r>
              <a:rPr lang="en-US" b="1" dirty="0"/>
              <a:t> </a:t>
            </a:r>
            <a:r>
              <a:rPr lang="en-US" b="1" dirty="0" err="1"/>
              <a:t>chương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r>
              <a:rPr lang="en-US" b="1" dirty="0"/>
              <a:t> </a:t>
            </a:r>
            <a:r>
              <a:rPr lang="en-US" b="1" dirty="0" err="1"/>
              <a:t>tính</a:t>
            </a:r>
            <a:r>
              <a:rPr lang="en-US" b="1" dirty="0"/>
              <a:t> a + b, a – b, a * b, a / b.</a:t>
            </a:r>
          </a:p>
        </p:txBody>
      </p:sp>
    </p:spTree>
    <p:extLst>
      <p:ext uri="{BB962C8B-B14F-4D97-AF65-F5344CB8AC3E}">
        <p14:creationId xmlns:p14="http://schemas.microsoft.com/office/powerpoint/2010/main" val="115324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7.6.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scanf</a:t>
            </a:r>
            <a:r>
              <a:rPr lang="en-US" dirty="0"/>
              <a:t> (C)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27" y="1085850"/>
            <a:ext cx="8749146" cy="3200400"/>
          </a:xfrm>
        </p:spPr>
        <p:txBody>
          <a:bodyPr>
            <a:noAutofit/>
          </a:bodyPr>
          <a:lstStyle/>
          <a:p>
            <a:pPr marL="34290" indent="0" eaLnBrk="1" hangingPunct="1">
              <a:buNone/>
              <a:defRPr/>
            </a:pPr>
            <a:r>
              <a:rPr lang="en-US" sz="2100" b="1" dirty="0" err="1"/>
              <a:t>Thư</a:t>
            </a:r>
            <a:r>
              <a:rPr lang="en-US" sz="2100" b="1" dirty="0"/>
              <a:t> </a:t>
            </a:r>
            <a:r>
              <a:rPr lang="en-US" sz="2100" b="1" dirty="0" err="1"/>
              <a:t>viện</a:t>
            </a:r>
            <a:endParaRPr lang="en-US" sz="2100" b="1" dirty="0"/>
          </a:p>
          <a:p>
            <a:pPr lvl="1" eaLnBrk="1" hangingPunct="1">
              <a:buFontTx/>
              <a:buChar char="─"/>
              <a:defRPr/>
            </a:pPr>
            <a:r>
              <a:rPr lang="en-US" sz="2100" dirty="0"/>
              <a:t>#include &lt;</a:t>
            </a:r>
            <a:r>
              <a:rPr lang="en-US" sz="2100" dirty="0" err="1"/>
              <a:t>stdio.h</a:t>
            </a:r>
            <a:r>
              <a:rPr lang="en-US" sz="2100" dirty="0"/>
              <a:t>&gt; (</a:t>
            </a:r>
            <a:r>
              <a:rPr lang="en-US" sz="2100" dirty="0">
                <a:solidFill>
                  <a:srgbClr val="FF0000"/>
                </a:solidFill>
              </a:rPr>
              <a:t>st</a:t>
            </a:r>
            <a:r>
              <a:rPr lang="en-US" sz="2100" dirty="0"/>
              <a:t>andar</a:t>
            </a:r>
            <a:r>
              <a:rPr lang="en-US" sz="2100" dirty="0">
                <a:solidFill>
                  <a:srgbClr val="FF0000"/>
                </a:solidFill>
              </a:rPr>
              <a:t>d</a:t>
            </a:r>
            <a:r>
              <a:rPr lang="en-US" sz="2100" dirty="0"/>
              <a:t> </a:t>
            </a:r>
            <a:r>
              <a:rPr lang="en-US" sz="2100" dirty="0">
                <a:solidFill>
                  <a:srgbClr val="FF0000"/>
                </a:solidFill>
              </a:rPr>
              <a:t>i</a:t>
            </a:r>
            <a:r>
              <a:rPr lang="en-US" sz="2100" dirty="0"/>
              <a:t>nput/</a:t>
            </a:r>
            <a:r>
              <a:rPr lang="en-US" sz="2100" dirty="0">
                <a:solidFill>
                  <a:srgbClr val="FF0000"/>
                </a:solidFill>
              </a:rPr>
              <a:t>o</a:t>
            </a:r>
            <a:r>
              <a:rPr lang="en-US" sz="2100" dirty="0"/>
              <a:t>utput)</a:t>
            </a:r>
          </a:p>
          <a:p>
            <a:pPr marL="34290" indent="0" eaLnBrk="1" hangingPunct="1">
              <a:buNone/>
              <a:defRPr/>
            </a:pPr>
            <a:r>
              <a:rPr lang="en-US" sz="2100" b="1" dirty="0" err="1"/>
              <a:t>Cú</a:t>
            </a:r>
            <a:r>
              <a:rPr lang="en-US" sz="2100" b="1" dirty="0"/>
              <a:t> </a:t>
            </a:r>
            <a:r>
              <a:rPr lang="en-US" sz="2100" b="1" dirty="0" err="1"/>
              <a:t>pháp</a:t>
            </a:r>
            <a:endParaRPr lang="en-US" sz="2100" b="1" dirty="0"/>
          </a:p>
          <a:p>
            <a:pPr lvl="1" eaLnBrk="1" hangingPunct="1">
              <a:buFontTx/>
              <a:buChar char="─"/>
              <a:defRPr/>
            </a:pPr>
            <a:r>
              <a:rPr lang="en-US" sz="2100" dirty="0"/>
              <a:t> </a:t>
            </a:r>
            <a:r>
              <a:rPr lang="en-US" sz="2100" dirty="0" err="1">
                <a:solidFill>
                  <a:srgbClr val="FF0000"/>
                </a:solidFill>
              </a:rPr>
              <a:t>scanf</a:t>
            </a:r>
            <a:r>
              <a:rPr lang="en-US" sz="2100" dirty="0">
                <a:solidFill>
                  <a:srgbClr val="FF0000"/>
                </a:solidFill>
              </a:rPr>
              <a:t>(&lt;</a:t>
            </a:r>
            <a:r>
              <a:rPr lang="en-US" sz="2100" dirty="0" err="1">
                <a:solidFill>
                  <a:srgbClr val="FF0000"/>
                </a:solidFill>
              </a:rPr>
              <a:t>chuỗi</a:t>
            </a:r>
            <a:r>
              <a:rPr lang="en-US" sz="2100" dirty="0">
                <a:solidFill>
                  <a:srgbClr val="FF0000"/>
                </a:solidFill>
              </a:rPr>
              <a:t> </a:t>
            </a:r>
            <a:r>
              <a:rPr lang="vi-VN" sz="2100" dirty="0">
                <a:solidFill>
                  <a:srgbClr val="FF0000"/>
                </a:solidFill>
              </a:rPr>
              <a:t>đị</a:t>
            </a:r>
            <a:r>
              <a:rPr lang="en-US" sz="2100" dirty="0" err="1">
                <a:solidFill>
                  <a:srgbClr val="FF0000"/>
                </a:solidFill>
              </a:rPr>
              <a:t>nh</a:t>
            </a:r>
            <a:r>
              <a:rPr lang="en-US" sz="2100" dirty="0">
                <a:solidFill>
                  <a:srgbClr val="FF0000"/>
                </a:solidFill>
              </a:rPr>
              <a:t> </a:t>
            </a:r>
            <a:r>
              <a:rPr lang="en-US" sz="2100" dirty="0" err="1">
                <a:solidFill>
                  <a:srgbClr val="FF0000"/>
                </a:solidFill>
              </a:rPr>
              <a:t>dạng</a:t>
            </a:r>
            <a:r>
              <a:rPr lang="en-US" sz="2100" dirty="0">
                <a:solidFill>
                  <a:srgbClr val="FF0000"/>
                </a:solidFill>
              </a:rPr>
              <a:t>&gt;[, &lt;</a:t>
            </a:r>
            <a:r>
              <a:rPr lang="vi-VN" sz="2100" dirty="0">
                <a:solidFill>
                  <a:srgbClr val="FF0000"/>
                </a:solidFill>
              </a:rPr>
              <a:t>đ</a:t>
            </a:r>
            <a:r>
              <a:rPr lang="en-US" sz="2100" dirty="0">
                <a:solidFill>
                  <a:srgbClr val="FF0000"/>
                </a:solidFill>
              </a:rPr>
              <a:t>s1&gt;, &lt;</a:t>
            </a:r>
            <a:r>
              <a:rPr lang="vi-VN" sz="2100" dirty="0">
                <a:solidFill>
                  <a:srgbClr val="FF0000"/>
                </a:solidFill>
              </a:rPr>
              <a:t>đ</a:t>
            </a:r>
            <a:r>
              <a:rPr lang="en-US" sz="2100" dirty="0">
                <a:solidFill>
                  <a:srgbClr val="FF0000"/>
                </a:solidFill>
              </a:rPr>
              <a:t>s1&gt;, …]);</a:t>
            </a:r>
          </a:p>
          <a:p>
            <a:pPr lvl="1" eaLnBrk="1" hangingPunct="1">
              <a:buFontTx/>
              <a:buChar char="─"/>
              <a:defRPr/>
            </a:pPr>
            <a:r>
              <a:rPr lang="en-US" sz="2100" dirty="0"/>
              <a:t>&lt;</a:t>
            </a:r>
            <a:r>
              <a:rPr lang="en-US" sz="2100" dirty="0" err="1">
                <a:latin typeface="+mj-lt"/>
              </a:rPr>
              <a:t>chuỗi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định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dạng</a:t>
            </a:r>
            <a:r>
              <a:rPr lang="en-US" sz="2100" dirty="0">
                <a:latin typeface="+mj-lt"/>
              </a:rPr>
              <a:t>&gt; </a:t>
            </a:r>
            <a:r>
              <a:rPr lang="en-US" sz="2100" dirty="0" err="1">
                <a:latin typeface="+mj-lt"/>
              </a:rPr>
              <a:t>giống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định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dạng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xuất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nhưng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chỉ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có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các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đặc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tả</a:t>
            </a:r>
            <a:endParaRPr lang="en-US" sz="2100" dirty="0">
              <a:latin typeface="+mj-lt"/>
            </a:endParaRPr>
          </a:p>
          <a:p>
            <a:pPr lvl="1" eaLnBrk="1" hangingPunct="1">
              <a:buFontTx/>
              <a:buChar char="─"/>
              <a:defRPr/>
            </a:pPr>
            <a:r>
              <a:rPr lang="en-US" sz="2100" dirty="0" err="1">
                <a:latin typeface="+mj-lt"/>
              </a:rPr>
              <a:t>Các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đối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số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là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tên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các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biến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sẽ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chứa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giá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trị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nhập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và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được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đặt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trước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 err="1">
                <a:latin typeface="+mj-lt"/>
              </a:rPr>
              <a:t>dấu</a:t>
            </a:r>
            <a:r>
              <a:rPr lang="en-US" sz="2100" dirty="0">
                <a:latin typeface="+mj-lt"/>
              </a:rPr>
              <a:t> </a:t>
            </a:r>
            <a:r>
              <a:rPr lang="en-US" sz="2100" dirty="0">
                <a:solidFill>
                  <a:srgbClr val="FF0000"/>
                </a:solidFill>
                <a:latin typeface="+mj-lt"/>
              </a:rPr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168696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7.6.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scanf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27" y="1015166"/>
            <a:ext cx="8749146" cy="4634520"/>
          </a:xfrm>
        </p:spPr>
        <p:txBody>
          <a:bodyPr>
            <a:noAutofit/>
          </a:bodyPr>
          <a:lstStyle/>
          <a:p>
            <a:pPr marL="34290" indent="0" eaLnBrk="1" hangingPunct="1">
              <a:buNone/>
              <a:defRPr/>
            </a:pPr>
            <a:r>
              <a:rPr lang="en-US" sz="1950" b="1" dirty="0" err="1"/>
              <a:t>Ví</a:t>
            </a:r>
            <a:r>
              <a:rPr lang="en-US" sz="1950" b="1" dirty="0"/>
              <a:t> </a:t>
            </a:r>
            <a:r>
              <a:rPr lang="en-US" sz="1950" b="1" dirty="0" err="1"/>
              <a:t>dụ</a:t>
            </a:r>
            <a:r>
              <a:rPr lang="en-US" sz="1950" b="1" dirty="0"/>
              <a:t>, </a:t>
            </a:r>
            <a:r>
              <a:rPr lang="en-US" sz="1950" b="1" dirty="0" err="1"/>
              <a:t>cho</a:t>
            </a:r>
            <a:r>
              <a:rPr lang="en-US" sz="1950" b="1" dirty="0"/>
              <a:t> a </a:t>
            </a:r>
            <a:r>
              <a:rPr lang="en-US" sz="1950" b="1" dirty="0" err="1"/>
              <a:t>và</a:t>
            </a:r>
            <a:r>
              <a:rPr lang="en-US" sz="1950" b="1" dirty="0"/>
              <a:t> b </a:t>
            </a:r>
            <a:r>
              <a:rPr lang="en-US" sz="1950" b="1" dirty="0" err="1"/>
              <a:t>kiểu</a:t>
            </a:r>
            <a:r>
              <a:rPr lang="en-US" sz="1950" b="1" dirty="0"/>
              <a:t> </a:t>
            </a:r>
            <a:r>
              <a:rPr lang="en-US" sz="1950" b="1" dirty="0" err="1"/>
              <a:t>số</a:t>
            </a:r>
            <a:r>
              <a:rPr lang="en-US" sz="1950" b="1" dirty="0"/>
              <a:t> </a:t>
            </a:r>
            <a:r>
              <a:rPr lang="en-US" sz="1950" b="1" dirty="0" err="1"/>
              <a:t>nguyên</a:t>
            </a:r>
            <a:endParaRPr lang="en-US" sz="1950" b="1" dirty="0"/>
          </a:p>
          <a:p>
            <a:pPr lvl="1" eaLnBrk="1" hangingPunct="1">
              <a:buFont typeface="Arial" pitchFamily="34" charset="0"/>
              <a:buChar char="•"/>
              <a:defRPr/>
            </a:pPr>
            <a:r>
              <a:rPr lang="en-US" sz="1950" dirty="0" err="1"/>
              <a:t>scanf</a:t>
            </a:r>
            <a:r>
              <a:rPr lang="en-US" sz="1950" dirty="0"/>
              <a:t>(“%d”, </a:t>
            </a:r>
            <a:r>
              <a:rPr lang="en-US" sz="1950" dirty="0">
                <a:solidFill>
                  <a:srgbClr val="FF0000"/>
                </a:solidFill>
              </a:rPr>
              <a:t>&amp;</a:t>
            </a:r>
            <a:r>
              <a:rPr lang="en-US" sz="1950" dirty="0"/>
              <a:t>a);	//</a:t>
            </a:r>
            <a:r>
              <a:rPr lang="en-US" sz="1950" dirty="0">
                <a:sym typeface="Wingdings" pitchFamily="2" charset="2"/>
              </a:rPr>
              <a:t> </a:t>
            </a:r>
            <a:r>
              <a:rPr lang="en-US" sz="1950" dirty="0" err="1">
                <a:sym typeface="Wingdings" pitchFamily="2" charset="2"/>
              </a:rPr>
              <a:t>Nhập</a:t>
            </a:r>
            <a:r>
              <a:rPr lang="en-US" sz="1950" dirty="0">
                <a:sym typeface="Wingdings" pitchFamily="2" charset="2"/>
              </a:rPr>
              <a:t> </a:t>
            </a:r>
            <a:r>
              <a:rPr lang="en-US" sz="1950" dirty="0" err="1">
                <a:sym typeface="Wingdings" pitchFamily="2" charset="2"/>
              </a:rPr>
              <a:t>giá</a:t>
            </a:r>
            <a:r>
              <a:rPr lang="en-US" sz="1950" dirty="0">
                <a:sym typeface="Wingdings" pitchFamily="2" charset="2"/>
              </a:rPr>
              <a:t> </a:t>
            </a:r>
            <a:r>
              <a:rPr lang="en-US" sz="1950" dirty="0" err="1">
                <a:sym typeface="Wingdings" pitchFamily="2" charset="2"/>
              </a:rPr>
              <a:t>trị</a:t>
            </a:r>
            <a:r>
              <a:rPr lang="en-US" sz="1950" dirty="0">
                <a:sym typeface="Wingdings" pitchFamily="2" charset="2"/>
              </a:rPr>
              <a:t> </a:t>
            </a:r>
            <a:r>
              <a:rPr lang="en-US" sz="1950" dirty="0" err="1">
                <a:sym typeface="Wingdings" pitchFamily="2" charset="2"/>
              </a:rPr>
              <a:t>cho</a:t>
            </a:r>
            <a:r>
              <a:rPr lang="en-US" sz="1950" dirty="0">
                <a:sym typeface="Wingdings" pitchFamily="2" charset="2"/>
              </a:rPr>
              <a:t> </a:t>
            </a:r>
            <a:r>
              <a:rPr lang="en-US" sz="1950" dirty="0" err="1">
                <a:sym typeface="Wingdings" pitchFamily="2" charset="2"/>
              </a:rPr>
              <a:t>biến</a:t>
            </a:r>
            <a:r>
              <a:rPr lang="en-US" sz="1950" dirty="0">
                <a:sym typeface="Wingdings" pitchFamily="2" charset="2"/>
              </a:rPr>
              <a:t> a</a:t>
            </a:r>
            <a:endParaRPr lang="en-US" sz="1950" dirty="0"/>
          </a:p>
          <a:p>
            <a:pPr lvl="1" eaLnBrk="1" hangingPunct="1">
              <a:buFont typeface="Arial" pitchFamily="34" charset="0"/>
              <a:buChar char="•"/>
              <a:defRPr/>
            </a:pPr>
            <a:r>
              <a:rPr lang="en-US" sz="1950" dirty="0" err="1"/>
              <a:t>scanf</a:t>
            </a:r>
            <a:r>
              <a:rPr lang="en-US" sz="1950" dirty="0"/>
              <a:t>(“%d”, </a:t>
            </a:r>
            <a:r>
              <a:rPr lang="en-US" sz="1950" dirty="0">
                <a:solidFill>
                  <a:srgbClr val="FF0000"/>
                </a:solidFill>
              </a:rPr>
              <a:t>&amp;</a:t>
            </a:r>
            <a:r>
              <a:rPr lang="en-US" sz="1950" dirty="0"/>
              <a:t>b);	//</a:t>
            </a:r>
            <a:r>
              <a:rPr lang="en-US" sz="1950" dirty="0">
                <a:sym typeface="Wingdings" pitchFamily="2" charset="2"/>
              </a:rPr>
              <a:t> </a:t>
            </a:r>
            <a:r>
              <a:rPr lang="en-US" sz="1950" dirty="0" err="1">
                <a:sym typeface="Wingdings" pitchFamily="2" charset="2"/>
              </a:rPr>
              <a:t>Nhập</a:t>
            </a:r>
            <a:r>
              <a:rPr lang="en-US" sz="1950" dirty="0">
                <a:sym typeface="Wingdings" pitchFamily="2" charset="2"/>
              </a:rPr>
              <a:t> </a:t>
            </a:r>
            <a:r>
              <a:rPr lang="en-US" sz="1950" dirty="0" err="1">
                <a:sym typeface="Wingdings" pitchFamily="2" charset="2"/>
              </a:rPr>
              <a:t>giá</a:t>
            </a:r>
            <a:r>
              <a:rPr lang="en-US" sz="1950" dirty="0">
                <a:sym typeface="Wingdings" pitchFamily="2" charset="2"/>
              </a:rPr>
              <a:t> </a:t>
            </a:r>
            <a:r>
              <a:rPr lang="en-US" sz="1950" dirty="0" err="1">
                <a:sym typeface="Wingdings" pitchFamily="2" charset="2"/>
              </a:rPr>
              <a:t>trị</a:t>
            </a:r>
            <a:r>
              <a:rPr lang="en-US" sz="1950" dirty="0">
                <a:sym typeface="Wingdings" pitchFamily="2" charset="2"/>
              </a:rPr>
              <a:t> </a:t>
            </a:r>
            <a:r>
              <a:rPr lang="en-US" sz="1950" dirty="0" err="1">
                <a:sym typeface="Wingdings" pitchFamily="2" charset="2"/>
              </a:rPr>
              <a:t>cho</a:t>
            </a:r>
            <a:r>
              <a:rPr lang="en-US" sz="1950" dirty="0">
                <a:sym typeface="Wingdings" pitchFamily="2" charset="2"/>
              </a:rPr>
              <a:t> </a:t>
            </a:r>
            <a:r>
              <a:rPr lang="en-US" sz="1950" dirty="0" err="1">
                <a:sym typeface="Wingdings" pitchFamily="2" charset="2"/>
              </a:rPr>
              <a:t>biến</a:t>
            </a:r>
            <a:r>
              <a:rPr lang="en-US" sz="1950" dirty="0">
                <a:sym typeface="Wingdings" pitchFamily="2" charset="2"/>
              </a:rPr>
              <a:t> b</a:t>
            </a:r>
          </a:p>
          <a:p>
            <a:pPr lvl="1" eaLnBrk="1" hangingPunct="1">
              <a:buFont typeface="Arial" pitchFamily="34" charset="0"/>
              <a:buChar char="•"/>
              <a:defRPr/>
            </a:pPr>
            <a:r>
              <a:rPr lang="en-US" sz="1950" dirty="0">
                <a:sym typeface="Wingdings" pitchFamily="2" charset="2"/>
              </a:rPr>
              <a:t> </a:t>
            </a:r>
            <a:r>
              <a:rPr lang="en-US" sz="1950" dirty="0" err="1">
                <a:sym typeface="Wingdings" pitchFamily="2" charset="2"/>
              </a:rPr>
              <a:t>scanf</a:t>
            </a:r>
            <a:r>
              <a:rPr lang="en-US" sz="1950" dirty="0">
                <a:sym typeface="Wingdings" pitchFamily="2" charset="2"/>
              </a:rPr>
              <a:t>(“%</a:t>
            </a:r>
            <a:r>
              <a:rPr lang="en-US" sz="1950" dirty="0" err="1">
                <a:sym typeface="Wingdings" pitchFamily="2" charset="2"/>
              </a:rPr>
              <a:t>d%d</a:t>
            </a:r>
            <a:r>
              <a:rPr lang="en-US" sz="1950" dirty="0">
                <a:sym typeface="Wingdings" pitchFamily="2" charset="2"/>
              </a:rPr>
              <a:t>”, </a:t>
            </a:r>
            <a:r>
              <a:rPr lang="en-US" sz="1950" dirty="0">
                <a:solidFill>
                  <a:srgbClr val="FF0000"/>
                </a:solidFill>
                <a:sym typeface="Wingdings" pitchFamily="2" charset="2"/>
              </a:rPr>
              <a:t>&amp;</a:t>
            </a:r>
            <a:r>
              <a:rPr lang="en-US" sz="1950" dirty="0">
                <a:sym typeface="Wingdings" pitchFamily="2" charset="2"/>
              </a:rPr>
              <a:t>a, </a:t>
            </a:r>
            <a:r>
              <a:rPr lang="en-US" sz="1950" dirty="0">
                <a:solidFill>
                  <a:srgbClr val="FF0000"/>
                </a:solidFill>
                <a:sym typeface="Wingdings" pitchFamily="2" charset="2"/>
              </a:rPr>
              <a:t>&amp;</a:t>
            </a:r>
            <a:r>
              <a:rPr lang="en-US" sz="1950" dirty="0">
                <a:sym typeface="Wingdings" pitchFamily="2" charset="2"/>
              </a:rPr>
              <a:t>b);</a:t>
            </a:r>
          </a:p>
          <a:p>
            <a:pPr lvl="1" eaLnBrk="1" hangingPunct="1">
              <a:buFont typeface="Arial" pitchFamily="34" charset="0"/>
              <a:buChar char="•"/>
              <a:defRPr/>
            </a:pPr>
            <a:r>
              <a:rPr lang="en-US" sz="1950" dirty="0" err="1">
                <a:sym typeface="Wingdings" pitchFamily="2" charset="2"/>
              </a:rPr>
              <a:t>Các</a:t>
            </a:r>
            <a:r>
              <a:rPr lang="en-US" sz="1950" dirty="0">
                <a:sym typeface="Wingdings" pitchFamily="2" charset="2"/>
              </a:rPr>
              <a:t> </a:t>
            </a:r>
            <a:r>
              <a:rPr lang="en-US" sz="1950" dirty="0" err="1">
                <a:sym typeface="Wingdings" pitchFamily="2" charset="2"/>
              </a:rPr>
              <a:t>câu</a:t>
            </a:r>
            <a:r>
              <a:rPr lang="en-US" sz="1950" dirty="0">
                <a:sym typeface="Wingdings" pitchFamily="2" charset="2"/>
              </a:rPr>
              <a:t> </a:t>
            </a:r>
            <a:r>
              <a:rPr lang="en-US" sz="1950" dirty="0" err="1">
                <a:sym typeface="Wingdings" pitchFamily="2" charset="2"/>
              </a:rPr>
              <a:t>lệnh</a:t>
            </a:r>
            <a:r>
              <a:rPr lang="en-US" sz="1950" dirty="0">
                <a:sym typeface="Wingdings" pitchFamily="2" charset="2"/>
              </a:rPr>
              <a:t> </a:t>
            </a:r>
            <a:r>
              <a:rPr lang="en-US" sz="1950" dirty="0" err="1">
                <a:sym typeface="Wingdings" pitchFamily="2" charset="2"/>
              </a:rPr>
              <a:t>sau</a:t>
            </a:r>
            <a:r>
              <a:rPr lang="en-US" sz="1950" dirty="0">
                <a:sym typeface="Wingdings" pitchFamily="2" charset="2"/>
              </a:rPr>
              <a:t> </a:t>
            </a:r>
            <a:r>
              <a:rPr lang="en-US" sz="1950" dirty="0" err="1">
                <a:sym typeface="Wingdings" pitchFamily="2" charset="2"/>
              </a:rPr>
              <a:t>đây</a:t>
            </a:r>
            <a:r>
              <a:rPr lang="en-US" sz="1950" dirty="0">
                <a:sym typeface="Wingdings" pitchFamily="2" charset="2"/>
              </a:rPr>
              <a:t> </a:t>
            </a:r>
            <a:r>
              <a:rPr lang="en-US" sz="1950" dirty="0" err="1">
                <a:sym typeface="Wingdings" pitchFamily="2" charset="2"/>
              </a:rPr>
              <a:t>sai</a:t>
            </a:r>
            <a:endParaRPr lang="en-US" sz="1950" dirty="0">
              <a:sym typeface="Wingdings" pitchFamily="2" charset="2"/>
            </a:endParaRPr>
          </a:p>
          <a:p>
            <a:pPr lvl="2" eaLnBrk="1" hangingPunct="1">
              <a:buFont typeface="Calibri" pitchFamily="34" charset="0"/>
              <a:buChar char="─"/>
              <a:defRPr/>
            </a:pPr>
            <a:r>
              <a:rPr lang="en-US" sz="1950" dirty="0" err="1">
                <a:sym typeface="Wingdings" pitchFamily="2" charset="2"/>
              </a:rPr>
              <a:t>scanf</a:t>
            </a:r>
            <a:r>
              <a:rPr lang="en-US" sz="1950" dirty="0">
                <a:sym typeface="Wingdings" pitchFamily="2" charset="2"/>
              </a:rPr>
              <a:t>(“%d”, a);	// </a:t>
            </a:r>
            <a:r>
              <a:rPr lang="en-US" sz="1950" dirty="0" err="1">
                <a:sym typeface="Wingdings" pitchFamily="2" charset="2"/>
              </a:rPr>
              <a:t>Thiếu</a:t>
            </a:r>
            <a:r>
              <a:rPr lang="en-US" sz="1950" dirty="0">
                <a:sym typeface="Wingdings" pitchFamily="2" charset="2"/>
              </a:rPr>
              <a:t> </a:t>
            </a:r>
            <a:r>
              <a:rPr lang="en-US" sz="1950" dirty="0" err="1">
                <a:sym typeface="Wingdings" pitchFamily="2" charset="2"/>
              </a:rPr>
              <a:t>dấu</a:t>
            </a:r>
            <a:r>
              <a:rPr lang="en-US" sz="1950" dirty="0">
                <a:sym typeface="Wingdings" pitchFamily="2" charset="2"/>
              </a:rPr>
              <a:t> </a:t>
            </a:r>
            <a:r>
              <a:rPr lang="en-US" sz="1950" dirty="0">
                <a:solidFill>
                  <a:srgbClr val="FF0000"/>
                </a:solidFill>
                <a:sym typeface="Wingdings" pitchFamily="2" charset="2"/>
              </a:rPr>
              <a:t>&amp;</a:t>
            </a:r>
          </a:p>
          <a:p>
            <a:pPr lvl="2" eaLnBrk="1" hangingPunct="1">
              <a:buFont typeface="Calibri" pitchFamily="34" charset="0"/>
              <a:buChar char="─"/>
              <a:defRPr/>
            </a:pPr>
            <a:r>
              <a:rPr lang="en-US" sz="1950" dirty="0" err="1">
                <a:sym typeface="Wingdings" pitchFamily="2" charset="2"/>
              </a:rPr>
              <a:t>scanf</a:t>
            </a:r>
            <a:r>
              <a:rPr lang="en-US" sz="1950" dirty="0">
                <a:sym typeface="Wingdings" pitchFamily="2" charset="2"/>
              </a:rPr>
              <a:t>(“%d”, &amp;a, &amp;b);// </a:t>
            </a:r>
            <a:r>
              <a:rPr lang="en-US" sz="1950" dirty="0" err="1">
                <a:sym typeface="Wingdings" pitchFamily="2" charset="2"/>
              </a:rPr>
              <a:t>Thiếu</a:t>
            </a:r>
            <a:r>
              <a:rPr lang="en-US" sz="1950" dirty="0">
                <a:sym typeface="Wingdings" pitchFamily="2" charset="2"/>
              </a:rPr>
              <a:t> %d </a:t>
            </a:r>
            <a:r>
              <a:rPr lang="en-US" sz="1950" dirty="0" err="1">
                <a:sym typeface="Wingdings" pitchFamily="2" charset="2"/>
              </a:rPr>
              <a:t>cho</a:t>
            </a:r>
            <a:r>
              <a:rPr lang="en-US" sz="1950" dirty="0">
                <a:sym typeface="Wingdings" pitchFamily="2" charset="2"/>
              </a:rPr>
              <a:t> </a:t>
            </a:r>
            <a:r>
              <a:rPr lang="en-US" sz="1950" dirty="0" err="1">
                <a:sym typeface="Wingdings" pitchFamily="2" charset="2"/>
              </a:rPr>
              <a:t>biến</a:t>
            </a:r>
            <a:r>
              <a:rPr lang="en-US" sz="1950" dirty="0">
                <a:sym typeface="Wingdings" pitchFamily="2" charset="2"/>
              </a:rPr>
              <a:t> b</a:t>
            </a:r>
            <a:endParaRPr lang="en-US" sz="1950" dirty="0">
              <a:solidFill>
                <a:srgbClr val="FF0000"/>
              </a:solidFill>
              <a:sym typeface="Wingdings" pitchFamily="2" charset="2"/>
            </a:endParaRPr>
          </a:p>
          <a:p>
            <a:pPr lvl="2" eaLnBrk="1" hangingPunct="1">
              <a:buFont typeface="Calibri" pitchFamily="34" charset="0"/>
              <a:buChar char="─"/>
              <a:defRPr/>
            </a:pPr>
            <a:r>
              <a:rPr lang="en-US" sz="1950" dirty="0" err="1">
                <a:sym typeface="Wingdings" pitchFamily="2" charset="2"/>
              </a:rPr>
              <a:t>scanf</a:t>
            </a:r>
            <a:r>
              <a:rPr lang="en-US" sz="1950" dirty="0">
                <a:sym typeface="Wingdings" pitchFamily="2" charset="2"/>
              </a:rPr>
              <a:t>(“%</a:t>
            </a:r>
            <a:r>
              <a:rPr lang="en-US" sz="1950" dirty="0">
                <a:solidFill>
                  <a:srgbClr val="FF0000"/>
                </a:solidFill>
                <a:sym typeface="Wingdings" pitchFamily="2" charset="2"/>
              </a:rPr>
              <a:t>f</a:t>
            </a:r>
            <a:r>
              <a:rPr lang="en-US" sz="1950" dirty="0">
                <a:sym typeface="Wingdings" pitchFamily="2" charset="2"/>
              </a:rPr>
              <a:t>”, &amp;a);	// a </a:t>
            </a:r>
            <a:r>
              <a:rPr lang="en-US" sz="1950" dirty="0" err="1">
                <a:sym typeface="Wingdings" pitchFamily="2" charset="2"/>
              </a:rPr>
              <a:t>là</a:t>
            </a:r>
            <a:r>
              <a:rPr lang="en-US" sz="1950" dirty="0">
                <a:sym typeface="Wingdings" pitchFamily="2" charset="2"/>
              </a:rPr>
              <a:t> </a:t>
            </a:r>
            <a:r>
              <a:rPr lang="en-US" sz="1950" dirty="0" err="1">
                <a:sym typeface="Wingdings" pitchFamily="2" charset="2"/>
              </a:rPr>
              <a:t>biến</a:t>
            </a:r>
            <a:r>
              <a:rPr lang="en-US" sz="1950" dirty="0">
                <a:sym typeface="Wingdings" pitchFamily="2" charset="2"/>
              </a:rPr>
              <a:t> </a:t>
            </a:r>
            <a:r>
              <a:rPr lang="en-US" sz="1950" dirty="0" err="1">
                <a:sym typeface="Wingdings" pitchFamily="2" charset="2"/>
              </a:rPr>
              <a:t>kiểu</a:t>
            </a:r>
            <a:r>
              <a:rPr lang="en-US" sz="1950" dirty="0">
                <a:sym typeface="Wingdings" pitchFamily="2" charset="2"/>
              </a:rPr>
              <a:t> </a:t>
            </a:r>
            <a:r>
              <a:rPr lang="en-US" sz="1950" dirty="0" err="1">
                <a:sym typeface="Wingdings" pitchFamily="2" charset="2"/>
              </a:rPr>
              <a:t>số</a:t>
            </a:r>
            <a:r>
              <a:rPr lang="en-US" sz="1950" dirty="0">
                <a:sym typeface="Wingdings" pitchFamily="2" charset="2"/>
              </a:rPr>
              <a:t> </a:t>
            </a:r>
            <a:r>
              <a:rPr lang="en-US" sz="1950" dirty="0" err="1">
                <a:sym typeface="Wingdings" pitchFamily="2" charset="2"/>
              </a:rPr>
              <a:t>nguyên</a:t>
            </a:r>
            <a:endParaRPr lang="en-US" sz="1950" dirty="0">
              <a:sym typeface="Wingdings" pitchFamily="2" charset="2"/>
            </a:endParaRPr>
          </a:p>
          <a:p>
            <a:pPr lvl="2" eaLnBrk="1" hangingPunct="1">
              <a:buFont typeface="Calibri" pitchFamily="34" charset="0"/>
              <a:buChar char="─"/>
              <a:defRPr/>
            </a:pPr>
            <a:r>
              <a:rPr lang="en-US" sz="1950" dirty="0" err="1">
                <a:sym typeface="Wingdings" pitchFamily="2" charset="2"/>
              </a:rPr>
              <a:t>scanf</a:t>
            </a:r>
            <a:r>
              <a:rPr lang="en-US" sz="1950" dirty="0">
                <a:sym typeface="Wingdings" pitchFamily="2" charset="2"/>
              </a:rPr>
              <a:t>(“%</a:t>
            </a:r>
            <a:r>
              <a:rPr lang="en-US" sz="1950" dirty="0">
                <a:solidFill>
                  <a:srgbClr val="FF0000"/>
                </a:solidFill>
                <a:sym typeface="Wingdings" pitchFamily="2" charset="2"/>
              </a:rPr>
              <a:t>9</a:t>
            </a:r>
            <a:r>
              <a:rPr lang="en-US" sz="1950" dirty="0">
                <a:sym typeface="Wingdings" pitchFamily="2" charset="2"/>
              </a:rPr>
              <a:t>d”, &amp;a);	// </a:t>
            </a:r>
            <a:r>
              <a:rPr lang="en-US" sz="1950" dirty="0" err="1">
                <a:sym typeface="Wingdings" pitchFamily="2" charset="2"/>
              </a:rPr>
              <a:t>không</a:t>
            </a:r>
            <a:r>
              <a:rPr lang="en-US" sz="1950" dirty="0">
                <a:sym typeface="Wingdings" pitchFamily="2" charset="2"/>
              </a:rPr>
              <a:t> </a:t>
            </a:r>
            <a:r>
              <a:rPr lang="en-US" sz="1950" dirty="0" err="1">
                <a:sym typeface="Wingdings" pitchFamily="2" charset="2"/>
              </a:rPr>
              <a:t>được</a:t>
            </a:r>
            <a:r>
              <a:rPr lang="en-US" sz="1950" dirty="0">
                <a:sym typeface="Wingdings" pitchFamily="2" charset="2"/>
              </a:rPr>
              <a:t> </a:t>
            </a:r>
            <a:r>
              <a:rPr lang="en-US" sz="1950" dirty="0" err="1">
                <a:sym typeface="Wingdings" pitchFamily="2" charset="2"/>
              </a:rPr>
              <a:t>định</a:t>
            </a:r>
            <a:r>
              <a:rPr lang="en-US" sz="1950" dirty="0">
                <a:sym typeface="Wingdings" pitchFamily="2" charset="2"/>
              </a:rPr>
              <a:t> </a:t>
            </a:r>
            <a:r>
              <a:rPr lang="en-US" sz="1950" dirty="0" err="1">
                <a:sym typeface="Wingdings" pitchFamily="2" charset="2"/>
              </a:rPr>
              <a:t>dạng</a:t>
            </a:r>
            <a:endParaRPr lang="en-US" sz="1950" dirty="0">
              <a:sym typeface="Wingdings" pitchFamily="2" charset="2"/>
            </a:endParaRPr>
          </a:p>
          <a:p>
            <a:pPr lvl="2" eaLnBrk="1" hangingPunct="1">
              <a:buFont typeface="Calibri" pitchFamily="34" charset="0"/>
              <a:buChar char="─"/>
              <a:defRPr/>
            </a:pPr>
            <a:r>
              <a:rPr lang="en-US" sz="1950" dirty="0" err="1">
                <a:sym typeface="Wingdings" pitchFamily="2" charset="2"/>
              </a:rPr>
              <a:t>scanf</a:t>
            </a:r>
            <a:r>
              <a:rPr lang="en-US" sz="1950" dirty="0">
                <a:sym typeface="Wingdings" pitchFamily="2" charset="2"/>
              </a:rPr>
              <a:t>(“</a:t>
            </a:r>
            <a:r>
              <a:rPr lang="en-US" sz="1950" dirty="0">
                <a:solidFill>
                  <a:srgbClr val="FF0000"/>
                </a:solidFill>
                <a:sym typeface="Wingdings" pitchFamily="2" charset="2"/>
              </a:rPr>
              <a:t>a = </a:t>
            </a:r>
            <a:r>
              <a:rPr lang="en-US" sz="1950" dirty="0">
                <a:sym typeface="Wingdings" pitchFamily="2" charset="2"/>
              </a:rPr>
              <a:t>%d</a:t>
            </a:r>
            <a:r>
              <a:rPr lang="en-US" sz="1950" dirty="0">
                <a:solidFill>
                  <a:srgbClr val="FF0000"/>
                </a:solidFill>
                <a:sym typeface="Wingdings" pitchFamily="2" charset="2"/>
              </a:rPr>
              <a:t>, b = </a:t>
            </a:r>
            <a:r>
              <a:rPr lang="en-US" sz="1950" dirty="0">
                <a:sym typeface="Wingdings" pitchFamily="2" charset="2"/>
              </a:rPr>
              <a:t>%d”, &amp;a, &amp;b”);</a:t>
            </a:r>
            <a:endParaRPr lang="en-US" sz="1950" dirty="0"/>
          </a:p>
        </p:txBody>
      </p:sp>
    </p:spTree>
    <p:extLst>
      <p:ext uri="{BB962C8B-B14F-4D97-AF65-F5344CB8AC3E}">
        <p14:creationId xmlns:p14="http://schemas.microsoft.com/office/powerpoint/2010/main" val="42792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8.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27" y="1047333"/>
            <a:ext cx="8285559" cy="2833217"/>
          </a:xfrm>
        </p:spPr>
        <p:txBody>
          <a:bodyPr>
            <a:noAutofit/>
          </a:bodyPr>
          <a:lstStyle/>
          <a:p>
            <a:pPr marL="34290" indent="0" eaLnBrk="1" hangingPunct="1">
              <a:buNone/>
              <a:defRPr/>
            </a:pPr>
            <a:r>
              <a:rPr lang="en-US" sz="2100" dirty="0" err="1"/>
              <a:t>Các</a:t>
            </a:r>
            <a:r>
              <a:rPr lang="en-US" sz="2100" dirty="0"/>
              <a:t> </a:t>
            </a:r>
            <a:r>
              <a:rPr lang="en-US" sz="2100" dirty="0" err="1"/>
              <a:t>hàm</a:t>
            </a:r>
            <a:r>
              <a:rPr lang="en-US" sz="2100" dirty="0"/>
              <a:t> </a:t>
            </a:r>
            <a:r>
              <a:rPr lang="en-US" sz="2100" dirty="0" err="1"/>
              <a:t>trong</a:t>
            </a:r>
            <a:r>
              <a:rPr lang="en-US" sz="2100" dirty="0"/>
              <a:t> </a:t>
            </a:r>
            <a:r>
              <a:rPr lang="en-US" sz="2100" dirty="0" err="1"/>
              <a:t>thư</a:t>
            </a:r>
            <a:r>
              <a:rPr lang="en-US" sz="2100" dirty="0"/>
              <a:t> </a:t>
            </a:r>
            <a:r>
              <a:rPr lang="en-US" sz="2100" dirty="0" err="1"/>
              <a:t>viện</a:t>
            </a:r>
            <a:r>
              <a:rPr lang="en-US" sz="2100" dirty="0"/>
              <a:t> </a:t>
            </a:r>
            <a:r>
              <a:rPr lang="en-US" sz="2100" dirty="0" err="1"/>
              <a:t>toán</a:t>
            </a:r>
            <a:r>
              <a:rPr lang="en-US" sz="2100" dirty="0"/>
              <a:t> </a:t>
            </a:r>
            <a:r>
              <a:rPr lang="en-US" sz="2100" dirty="0" err="1"/>
              <a:t>học</a:t>
            </a:r>
            <a:endParaRPr lang="en-US" sz="2100" dirty="0"/>
          </a:p>
          <a:p>
            <a:pPr marL="34290" indent="0" eaLnBrk="1" hangingPunct="1">
              <a:buNone/>
              <a:defRPr/>
            </a:pPr>
            <a:r>
              <a:rPr lang="en-US" sz="2100" b="1" dirty="0" err="1"/>
              <a:t>Thư</a:t>
            </a:r>
            <a:r>
              <a:rPr lang="en-US" sz="2100" b="1" dirty="0"/>
              <a:t> </a:t>
            </a:r>
            <a:r>
              <a:rPr lang="en-US" sz="2100" b="1" dirty="0" err="1"/>
              <a:t>viện</a:t>
            </a:r>
            <a:r>
              <a:rPr lang="en-US" sz="2100" b="1" dirty="0"/>
              <a:t>: </a:t>
            </a:r>
            <a:r>
              <a:rPr lang="en-US" sz="2100" dirty="0"/>
              <a:t>#include &lt;</a:t>
            </a:r>
            <a:r>
              <a:rPr lang="en-US" sz="2100" dirty="0" err="1"/>
              <a:t>math.h</a:t>
            </a:r>
            <a:r>
              <a:rPr lang="en-US" sz="2100" dirty="0"/>
              <a:t>&gt;</a:t>
            </a:r>
          </a:p>
          <a:p>
            <a:pPr lvl="1" eaLnBrk="1" hangingPunct="1">
              <a:buFont typeface="Arial" pitchFamily="34" charset="0"/>
              <a:buChar char="•"/>
              <a:defRPr/>
            </a:pPr>
            <a:r>
              <a:rPr lang="en-US" sz="2100" dirty="0"/>
              <a:t>1 </a:t>
            </a:r>
            <a:r>
              <a:rPr lang="en-US" sz="2100" dirty="0" err="1"/>
              <a:t>đối</a:t>
            </a:r>
            <a:r>
              <a:rPr lang="en-US" sz="2100" dirty="0"/>
              <a:t> </a:t>
            </a:r>
            <a:r>
              <a:rPr lang="en-US" sz="2100" dirty="0" err="1"/>
              <a:t>số</a:t>
            </a:r>
            <a:r>
              <a:rPr lang="en-US" sz="2100" dirty="0"/>
              <a:t> </a:t>
            </a:r>
            <a:r>
              <a:rPr lang="en-US" sz="2100" dirty="0" err="1"/>
              <a:t>đầu</a:t>
            </a:r>
            <a:r>
              <a:rPr lang="en-US" sz="2100" dirty="0"/>
              <a:t> </a:t>
            </a:r>
            <a:r>
              <a:rPr lang="en-US" sz="2100" dirty="0" err="1"/>
              <a:t>vào</a:t>
            </a:r>
            <a:r>
              <a:rPr lang="en-US" sz="2100" dirty="0"/>
              <a:t>: </a:t>
            </a:r>
            <a:r>
              <a:rPr lang="en-US" sz="2100" dirty="0">
                <a:solidFill>
                  <a:srgbClr val="FF0000"/>
                </a:solidFill>
              </a:rPr>
              <a:t>double</a:t>
            </a:r>
            <a:r>
              <a:rPr lang="en-US" sz="2100" dirty="0"/>
              <a:t>, </a:t>
            </a:r>
            <a:r>
              <a:rPr lang="en-US" sz="2100" dirty="0" err="1"/>
              <a:t>trả</a:t>
            </a:r>
            <a:r>
              <a:rPr lang="en-US" sz="2100" dirty="0"/>
              <a:t> </a:t>
            </a:r>
            <a:r>
              <a:rPr lang="en-US" sz="2100" dirty="0" err="1"/>
              <a:t>kết</a:t>
            </a:r>
            <a:r>
              <a:rPr lang="en-US" sz="2100" dirty="0"/>
              <a:t> </a:t>
            </a:r>
            <a:r>
              <a:rPr lang="en-US" sz="2100" dirty="0" err="1"/>
              <a:t>quả</a:t>
            </a:r>
            <a:r>
              <a:rPr lang="en-US" sz="2100" dirty="0"/>
              <a:t>: </a:t>
            </a:r>
            <a:r>
              <a:rPr lang="en-US" sz="2100" dirty="0">
                <a:solidFill>
                  <a:srgbClr val="FF0000"/>
                </a:solidFill>
              </a:rPr>
              <a:t>double</a:t>
            </a:r>
          </a:p>
          <a:p>
            <a:pPr lvl="2" eaLnBrk="1" hangingPunct="1">
              <a:buFont typeface="Calibri" pitchFamily="34" charset="0"/>
              <a:buChar char="─"/>
              <a:defRPr/>
            </a:pPr>
            <a:r>
              <a:rPr lang="en-US" sz="2100" dirty="0" err="1"/>
              <a:t>acos</a:t>
            </a:r>
            <a:r>
              <a:rPr lang="en-US" sz="2100" dirty="0"/>
              <a:t>, </a:t>
            </a:r>
            <a:r>
              <a:rPr lang="en-US" sz="2100" dirty="0" err="1"/>
              <a:t>asin</a:t>
            </a:r>
            <a:r>
              <a:rPr lang="en-US" sz="2100" dirty="0"/>
              <a:t>, </a:t>
            </a:r>
            <a:r>
              <a:rPr lang="en-US" sz="2100" dirty="0" err="1"/>
              <a:t>atan</a:t>
            </a:r>
            <a:r>
              <a:rPr lang="en-US" sz="2100" dirty="0"/>
              <a:t>, cos, sin, …</a:t>
            </a:r>
          </a:p>
          <a:p>
            <a:pPr lvl="2" eaLnBrk="1" hangingPunct="1">
              <a:buFont typeface="Calibri" pitchFamily="34" charset="0"/>
              <a:buChar char="─"/>
              <a:defRPr/>
            </a:pPr>
            <a:r>
              <a:rPr lang="en-US" sz="2100" dirty="0" err="1"/>
              <a:t>exp</a:t>
            </a:r>
            <a:r>
              <a:rPr lang="en-US" sz="2100" dirty="0"/>
              <a:t>, log, log10</a:t>
            </a:r>
          </a:p>
          <a:p>
            <a:pPr lvl="2" eaLnBrk="1" hangingPunct="1">
              <a:buFont typeface="Calibri" pitchFamily="34" charset="0"/>
              <a:buChar char="─"/>
              <a:defRPr/>
            </a:pPr>
            <a:r>
              <a:rPr lang="en-US" sz="2100" dirty="0" err="1"/>
              <a:t>sqrt</a:t>
            </a:r>
            <a:endParaRPr lang="en-US" sz="2100" dirty="0"/>
          </a:p>
          <a:p>
            <a:pPr lvl="2" eaLnBrk="1" hangingPunct="1">
              <a:buFont typeface="Calibri" pitchFamily="34" charset="0"/>
              <a:buChar char="─"/>
              <a:defRPr/>
            </a:pPr>
            <a:r>
              <a:rPr lang="en-US" sz="2100" dirty="0"/>
              <a:t>ceil, floor</a:t>
            </a:r>
          </a:p>
          <a:p>
            <a:pPr lvl="2" eaLnBrk="1" hangingPunct="1">
              <a:buFont typeface="Calibri" pitchFamily="34" charset="0"/>
              <a:buChar char="─"/>
              <a:defRPr/>
            </a:pPr>
            <a:r>
              <a:rPr lang="en-US" sz="2100" dirty="0"/>
              <a:t>abs, </a:t>
            </a:r>
            <a:r>
              <a:rPr lang="en-US" sz="2100" dirty="0" err="1"/>
              <a:t>fabs</a:t>
            </a:r>
            <a:endParaRPr lang="en-US" sz="2100" dirty="0"/>
          </a:p>
          <a:p>
            <a:pPr lvl="1" eaLnBrk="1" hangingPunct="1">
              <a:buFont typeface="Arial" pitchFamily="34" charset="0"/>
              <a:buChar char="•"/>
              <a:defRPr/>
            </a:pPr>
            <a:r>
              <a:rPr lang="en-US" sz="2100" dirty="0"/>
              <a:t>2 </a:t>
            </a:r>
            <a:r>
              <a:rPr lang="en-US" sz="2100" dirty="0" err="1"/>
              <a:t>đối</a:t>
            </a:r>
            <a:r>
              <a:rPr lang="en-US" sz="2100" dirty="0"/>
              <a:t> </a:t>
            </a:r>
            <a:r>
              <a:rPr lang="en-US" sz="2100" dirty="0" err="1"/>
              <a:t>số</a:t>
            </a:r>
            <a:r>
              <a:rPr lang="en-US" sz="2100" dirty="0"/>
              <a:t> </a:t>
            </a:r>
            <a:r>
              <a:rPr lang="en-US" sz="2100" dirty="0" err="1"/>
              <a:t>đầu</a:t>
            </a:r>
            <a:r>
              <a:rPr lang="en-US" sz="2100" dirty="0"/>
              <a:t> </a:t>
            </a:r>
            <a:r>
              <a:rPr lang="en-US" sz="2100" dirty="0" err="1"/>
              <a:t>vào</a:t>
            </a:r>
            <a:r>
              <a:rPr lang="en-US" sz="2100" dirty="0"/>
              <a:t>: </a:t>
            </a:r>
            <a:r>
              <a:rPr lang="en-US" sz="2100" dirty="0">
                <a:solidFill>
                  <a:srgbClr val="FF0000"/>
                </a:solidFill>
              </a:rPr>
              <a:t>double</a:t>
            </a:r>
            <a:r>
              <a:rPr lang="en-US" sz="2100" dirty="0"/>
              <a:t>, </a:t>
            </a:r>
            <a:r>
              <a:rPr lang="en-US" sz="2100" dirty="0" err="1"/>
              <a:t>trả</a:t>
            </a:r>
            <a:r>
              <a:rPr lang="en-US" sz="2100" dirty="0"/>
              <a:t> </a:t>
            </a:r>
            <a:r>
              <a:rPr lang="en-US" sz="2100" dirty="0" err="1"/>
              <a:t>kết</a:t>
            </a:r>
            <a:r>
              <a:rPr lang="en-US" sz="2100" dirty="0"/>
              <a:t> </a:t>
            </a:r>
            <a:r>
              <a:rPr lang="en-US" sz="2100" dirty="0" err="1"/>
              <a:t>quả</a:t>
            </a:r>
            <a:r>
              <a:rPr lang="en-US" sz="2100" dirty="0"/>
              <a:t>: </a:t>
            </a:r>
            <a:r>
              <a:rPr lang="en-US" sz="2100" dirty="0">
                <a:solidFill>
                  <a:srgbClr val="FF0000"/>
                </a:solidFill>
              </a:rPr>
              <a:t>double</a:t>
            </a:r>
          </a:p>
          <a:p>
            <a:pPr lvl="2" eaLnBrk="1" hangingPunct="1">
              <a:buFont typeface="Calibri" pitchFamily="34" charset="0"/>
              <a:buChar char="─"/>
              <a:defRPr/>
            </a:pPr>
            <a:r>
              <a:rPr lang="en-US" sz="2100" dirty="0"/>
              <a:t>double pow(double x, double y)</a:t>
            </a:r>
          </a:p>
        </p:txBody>
      </p:sp>
    </p:spTree>
    <p:extLst>
      <p:ext uri="{BB962C8B-B14F-4D97-AF65-F5344CB8AC3E}">
        <p14:creationId xmlns:p14="http://schemas.microsoft.com/office/powerpoint/2010/main" val="6613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8.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v</a:t>
            </a:r>
            <a:r>
              <a:rPr lang="vi-VN" dirty="0"/>
              <a:t>í dụ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ích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819031" y="860300"/>
            <a:ext cx="1151277" cy="2462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uk-UA" sz="1400" b="1" dirty="0">
                <a:solidFill>
                  <a:srgbClr val="000000"/>
                </a:solidFill>
                <a:latin typeface="Menlo-Bold" charset="0"/>
              </a:rPr>
              <a:t>-0.416147</a:t>
            </a:r>
          </a:p>
          <a:p>
            <a:r>
              <a:rPr lang="hr-HR" sz="1400" b="1" dirty="0">
                <a:solidFill>
                  <a:srgbClr val="000000"/>
                </a:solidFill>
                <a:latin typeface="Menlo-Bold" charset="0"/>
              </a:rPr>
              <a:t>0.909297</a:t>
            </a:r>
          </a:p>
          <a:p>
            <a:r>
              <a:rPr lang="is-IS" sz="1400" b="1" dirty="0">
                <a:solidFill>
                  <a:srgbClr val="000000"/>
                </a:solidFill>
                <a:latin typeface="Menlo-Bold" charset="0"/>
              </a:rPr>
              <a:t>-2.18504</a:t>
            </a:r>
          </a:p>
          <a:p>
            <a:r>
              <a:rPr lang="en-US" sz="1400" b="1" dirty="0">
                <a:solidFill>
                  <a:srgbClr val="000000"/>
                </a:solidFill>
                <a:latin typeface="Menlo-Bold" charset="0"/>
              </a:rPr>
              <a:t>nan</a:t>
            </a:r>
          </a:p>
          <a:p>
            <a:r>
              <a:rPr lang="en-US" sz="1400" b="1" dirty="0">
                <a:solidFill>
                  <a:srgbClr val="000000"/>
                </a:solidFill>
                <a:latin typeface="Menlo-Bold" charset="0"/>
              </a:rPr>
              <a:t>nan</a:t>
            </a:r>
          </a:p>
          <a:p>
            <a:r>
              <a:rPr lang="hr-HR" sz="1400" b="1" dirty="0">
                <a:solidFill>
                  <a:srgbClr val="000000"/>
                </a:solidFill>
                <a:latin typeface="Menlo-Bold" charset="0"/>
              </a:rPr>
              <a:t>1.10715</a:t>
            </a:r>
          </a:p>
          <a:p>
            <a:r>
              <a:rPr lang="nb-NO" sz="1400" b="1" dirty="0">
                <a:solidFill>
                  <a:srgbClr val="000000"/>
                </a:solidFill>
                <a:latin typeface="Menlo-Bold" charset="0"/>
              </a:rPr>
              <a:t>0.693147</a:t>
            </a:r>
          </a:p>
          <a:p>
            <a:r>
              <a:rPr lang="hr-HR" sz="1400" b="1" dirty="0">
                <a:solidFill>
                  <a:srgbClr val="000000"/>
                </a:solidFill>
                <a:latin typeface="Menlo-Bold" charset="0"/>
              </a:rPr>
              <a:t>0.30103</a:t>
            </a:r>
          </a:p>
          <a:p>
            <a:r>
              <a:rPr lang="nb-NO" sz="1400" b="1" dirty="0">
                <a:solidFill>
                  <a:srgbClr val="000000"/>
                </a:solidFill>
                <a:latin typeface="Menlo-Bold" charset="0"/>
              </a:rPr>
              <a:t>1.41421</a:t>
            </a:r>
          </a:p>
          <a:p>
            <a:r>
              <a:rPr lang="is-IS" sz="1400" b="1" dirty="0">
                <a:solidFill>
                  <a:srgbClr val="000000"/>
                </a:solidFill>
                <a:latin typeface="Menlo-Bold" charset="0"/>
              </a:rPr>
              <a:t>2</a:t>
            </a:r>
          </a:p>
          <a:p>
            <a:r>
              <a:rPr lang="is-IS" sz="1400" b="1" dirty="0">
                <a:solidFill>
                  <a:srgbClr val="000000"/>
                </a:solidFill>
                <a:latin typeface="Menlo-Bold" charset="0"/>
              </a:rPr>
              <a:t>4</a:t>
            </a:r>
            <a:endParaRPr lang="en-US" sz="1400" dirty="0"/>
          </a:p>
        </p:txBody>
      </p:sp>
      <p:sp>
        <p:nvSpPr>
          <p:cNvPr id="2" name="Rectangle 1"/>
          <p:cNvSpPr/>
          <p:nvPr/>
        </p:nvSpPr>
        <p:spPr>
          <a:xfrm>
            <a:off x="197427" y="860300"/>
            <a:ext cx="7246562" cy="5355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math.h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x = 2;</a:t>
            </a:r>
          </a:p>
          <a:p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   std::cout&lt;&lt;cos(x)&lt;&lt;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; </a:t>
            </a: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// Hàm cos</a:t>
            </a:r>
            <a:endParaRPr lang="pt-B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&lt;&lt;sin(x)&lt;&lt;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Hàm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sin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s-E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s-E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s-E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s-ES" dirty="0">
                <a:solidFill>
                  <a:prstClr val="black"/>
                </a:solidFill>
                <a:latin typeface="Consolas" panose="020B0609020204030204" pitchFamily="49" charset="0"/>
              </a:rPr>
              <a:t>&lt;&lt;tan(x)&lt;&lt;</a:t>
            </a:r>
            <a: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s-ES" dirty="0">
                <a:solidFill>
                  <a:prstClr val="black"/>
                </a:solidFill>
                <a:latin typeface="Consolas" panose="020B0609020204030204" pitchFamily="49" charset="0"/>
              </a:rPr>
              <a:t>; </a:t>
            </a:r>
            <a:r>
              <a:rPr lang="es-E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s-ES" dirty="0" err="1">
                <a:solidFill>
                  <a:srgbClr val="008000"/>
                </a:solidFill>
                <a:latin typeface="Consolas" panose="020B0609020204030204" pitchFamily="49" charset="0"/>
              </a:rPr>
              <a:t>Hàm</a:t>
            </a:r>
            <a:r>
              <a:rPr lang="es-ES" dirty="0">
                <a:solidFill>
                  <a:srgbClr val="008000"/>
                </a:solidFill>
                <a:latin typeface="Consolas" panose="020B0609020204030204" pitchFamily="49" charset="0"/>
              </a:rPr>
              <a:t> tan</a:t>
            </a:r>
            <a:endParaRPr lang="es-E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   std::cout&lt;&lt;acos(x)&lt;&lt;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; </a:t>
            </a:r>
            <a:r>
              <a:rPr lang="pt-BR" dirty="0">
                <a:solidFill>
                  <a:srgbClr val="008000"/>
                </a:solidFill>
                <a:latin typeface="Consolas" panose="020B0609020204030204" pitchFamily="49" charset="0"/>
              </a:rPr>
              <a:t>// Hàm arc cos</a:t>
            </a:r>
            <a:endParaRPr lang="pt-BR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asin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(x)&lt;&lt;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Hàm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arc sin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atan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(x)&lt;&lt;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Hàm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arc tan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vi-VN" dirty="0">
                <a:solidFill>
                  <a:prstClr val="black"/>
                </a:solidFill>
                <a:latin typeface="Consolas" panose="020B0609020204030204" pitchFamily="49" charset="0"/>
              </a:rPr>
              <a:t>    std::cout&lt;&lt;log(x)&lt;&lt;</a:t>
            </a:r>
            <a:r>
              <a:rPr lang="vi-VN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vi-VN" dirty="0">
                <a:solidFill>
                  <a:prstClr val="black"/>
                </a:solidFill>
                <a:latin typeface="Consolas" panose="020B0609020204030204" pitchFamily="49" charset="0"/>
              </a:rPr>
              <a:t>; </a:t>
            </a:r>
            <a:r>
              <a:rPr lang="vi-VN" dirty="0">
                <a:solidFill>
                  <a:srgbClr val="008000"/>
                </a:solidFill>
                <a:latin typeface="Consolas" panose="020B0609020204030204" pitchFamily="49" charset="0"/>
              </a:rPr>
              <a:t>// Hàm log thường</a:t>
            </a:r>
            <a:endParaRPr lang="vi-VN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&lt;&lt;log10(x)&lt;&lt;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Hàm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log 10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(x)&lt;&lt;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Hàm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căn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bậc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2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&lt;&lt;fabs(-x)&lt;&lt;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lấy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giá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trị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tuyệt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đối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&lt;&lt;pow(x,2);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Hàm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mũ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cin.get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36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minh </a:t>
            </a:r>
            <a:r>
              <a:rPr lang="en-US" dirty="0" err="1"/>
              <a:t>họa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sz="2100" dirty="0" err="1">
                <a:latin typeface="Arial" charset="0"/>
                <a:cs typeface="Arial" charset="0"/>
              </a:rPr>
              <a:t>Nhập</a:t>
            </a:r>
            <a:r>
              <a:rPr lang="en-US" sz="2100" dirty="0">
                <a:latin typeface="Arial" charset="0"/>
                <a:cs typeface="Arial" charset="0"/>
              </a:rPr>
              <a:t> n</a:t>
            </a:r>
            <a:r>
              <a:rPr lang="vi-VN" sz="2100" dirty="0">
                <a:latin typeface="Arial" charset="0"/>
                <a:cs typeface="Arial" charset="0"/>
              </a:rPr>
              <a:t>ă</a:t>
            </a:r>
            <a:r>
              <a:rPr lang="en-US" sz="2100" dirty="0">
                <a:latin typeface="Arial" charset="0"/>
                <a:cs typeface="Arial" charset="0"/>
              </a:rPr>
              <a:t>m </a:t>
            </a:r>
            <a:r>
              <a:rPr lang="en-US" sz="2100" dirty="0" err="1">
                <a:latin typeface="Arial" charset="0"/>
                <a:cs typeface="Arial" charset="0"/>
              </a:rPr>
              <a:t>sinh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của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một</a:t>
            </a:r>
            <a:r>
              <a:rPr lang="en-US" sz="2100" dirty="0">
                <a:latin typeface="Arial" charset="0"/>
                <a:cs typeface="Arial" charset="0"/>
              </a:rPr>
              <a:t> ng</a:t>
            </a:r>
            <a:r>
              <a:rPr lang="vi-VN" sz="2100" dirty="0">
                <a:latin typeface="Arial" charset="0"/>
                <a:cs typeface="Arial" charset="0"/>
              </a:rPr>
              <a:t>ườ</a:t>
            </a:r>
            <a:r>
              <a:rPr lang="en-US" sz="2100" dirty="0" err="1">
                <a:latin typeface="Arial" charset="0"/>
                <a:cs typeface="Arial" charset="0"/>
              </a:rPr>
              <a:t>i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và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tính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tuổi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của</a:t>
            </a:r>
            <a:r>
              <a:rPr lang="en-US" sz="2100" dirty="0">
                <a:latin typeface="Arial" charset="0"/>
                <a:cs typeface="Arial" charset="0"/>
              </a:rPr>
              <a:t>  ng</a:t>
            </a:r>
            <a:r>
              <a:rPr lang="vi-VN" sz="2100" dirty="0">
                <a:latin typeface="Arial" charset="0"/>
                <a:cs typeface="Arial" charset="0"/>
              </a:rPr>
              <a:t>ườ</a:t>
            </a:r>
            <a:r>
              <a:rPr lang="en-US" sz="2100" dirty="0" err="1">
                <a:latin typeface="Arial" charset="0"/>
                <a:cs typeface="Arial" charset="0"/>
              </a:rPr>
              <a:t>i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vi-VN" sz="2100" dirty="0">
                <a:latin typeface="Arial" charset="0"/>
                <a:cs typeface="Arial" charset="0"/>
              </a:rPr>
              <a:t>đó</a:t>
            </a:r>
            <a:r>
              <a:rPr lang="en-US" sz="2100" dirty="0">
                <a:latin typeface="Arial" charset="0"/>
                <a:cs typeface="Arial" charset="0"/>
              </a:rPr>
              <a:t>.</a:t>
            </a:r>
          </a:p>
          <a:p>
            <a:pPr marL="385763" indent="-385763">
              <a:buFont typeface="Verdana" pitchFamily="34" charset="0"/>
              <a:buAutoNum type="arabicPeriod"/>
            </a:pPr>
            <a:r>
              <a:rPr lang="en-US" sz="2100" dirty="0" err="1">
                <a:latin typeface="Arial" charset="0"/>
                <a:cs typeface="Arial" charset="0"/>
              </a:rPr>
              <a:t>Nhập</a:t>
            </a:r>
            <a:r>
              <a:rPr lang="en-US" sz="2100" dirty="0">
                <a:latin typeface="Arial" charset="0"/>
                <a:cs typeface="Arial" charset="0"/>
              </a:rPr>
              <a:t> 2 </a:t>
            </a:r>
            <a:r>
              <a:rPr lang="en-US" sz="2100" dirty="0" err="1">
                <a:latin typeface="Arial" charset="0"/>
                <a:cs typeface="Arial" charset="0"/>
              </a:rPr>
              <a:t>số</a:t>
            </a:r>
            <a:r>
              <a:rPr lang="en-US" sz="2100" dirty="0">
                <a:latin typeface="Arial" charset="0"/>
                <a:cs typeface="Arial" charset="0"/>
              </a:rPr>
              <a:t> a </a:t>
            </a:r>
            <a:r>
              <a:rPr lang="en-US" sz="2100" dirty="0" err="1">
                <a:latin typeface="Arial" charset="0"/>
                <a:cs typeface="Arial" charset="0"/>
              </a:rPr>
              <a:t>và</a:t>
            </a:r>
            <a:r>
              <a:rPr lang="en-US" sz="2100" dirty="0">
                <a:latin typeface="Arial" charset="0"/>
                <a:cs typeface="Arial" charset="0"/>
              </a:rPr>
              <a:t> b. </a:t>
            </a:r>
            <a:r>
              <a:rPr lang="en-US" sz="2100" dirty="0" err="1">
                <a:latin typeface="Arial" charset="0"/>
                <a:cs typeface="Arial" charset="0"/>
              </a:rPr>
              <a:t>Tính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tổng</a:t>
            </a:r>
            <a:r>
              <a:rPr lang="en-US" sz="2100" dirty="0">
                <a:latin typeface="Arial" charset="0"/>
                <a:cs typeface="Arial" charset="0"/>
              </a:rPr>
              <a:t>, </a:t>
            </a:r>
            <a:r>
              <a:rPr lang="en-US" sz="2100" dirty="0" err="1">
                <a:latin typeface="Arial" charset="0"/>
                <a:cs typeface="Arial" charset="0"/>
              </a:rPr>
              <a:t>hiệu</a:t>
            </a:r>
            <a:r>
              <a:rPr lang="en-US" sz="2100" dirty="0">
                <a:latin typeface="Arial" charset="0"/>
                <a:cs typeface="Arial" charset="0"/>
              </a:rPr>
              <a:t>, </a:t>
            </a:r>
            <a:r>
              <a:rPr lang="en-US" sz="2100" dirty="0" err="1">
                <a:latin typeface="Arial" charset="0"/>
                <a:cs typeface="Arial" charset="0"/>
              </a:rPr>
              <a:t>tính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và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th</a:t>
            </a:r>
            <a:r>
              <a:rPr lang="vi-VN" sz="2100" dirty="0">
                <a:latin typeface="Arial" charset="0"/>
                <a:cs typeface="Arial" charset="0"/>
              </a:rPr>
              <a:t>ươ</a:t>
            </a:r>
            <a:r>
              <a:rPr lang="en-US" sz="2100" dirty="0">
                <a:latin typeface="Arial" charset="0"/>
                <a:cs typeface="Arial" charset="0"/>
              </a:rPr>
              <a:t>ng </a:t>
            </a:r>
            <a:r>
              <a:rPr lang="en-US" sz="2100" dirty="0" err="1">
                <a:latin typeface="Arial" charset="0"/>
                <a:cs typeface="Arial" charset="0"/>
              </a:rPr>
              <a:t>của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hai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số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vi-VN" sz="2100" dirty="0">
                <a:latin typeface="Arial" charset="0"/>
                <a:cs typeface="Arial" charset="0"/>
              </a:rPr>
              <a:t>đó</a:t>
            </a:r>
            <a:r>
              <a:rPr lang="en-US" sz="2100" dirty="0">
                <a:latin typeface="Arial" charset="0"/>
                <a:cs typeface="Arial" charset="0"/>
              </a:rPr>
              <a:t>.</a:t>
            </a:r>
          </a:p>
          <a:p>
            <a:pPr marL="385763" indent="-385763">
              <a:buFont typeface="Verdana" pitchFamily="34" charset="0"/>
              <a:buAutoNum type="arabicPeriod"/>
            </a:pPr>
            <a:r>
              <a:rPr lang="en-US" sz="2100" dirty="0" err="1">
                <a:latin typeface="Arial" charset="0"/>
                <a:cs typeface="Arial" charset="0"/>
              </a:rPr>
              <a:t>Nhập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tên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sản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phẩm</a:t>
            </a:r>
            <a:r>
              <a:rPr lang="en-US" sz="2100" dirty="0">
                <a:latin typeface="Arial" charset="0"/>
                <a:cs typeface="Arial" charset="0"/>
              </a:rPr>
              <a:t>, </a:t>
            </a:r>
            <a:r>
              <a:rPr lang="en-US" sz="2100" dirty="0" err="1">
                <a:latin typeface="Arial" charset="0"/>
                <a:cs typeface="Arial" charset="0"/>
              </a:rPr>
              <a:t>số</a:t>
            </a:r>
            <a:r>
              <a:rPr lang="en-US" sz="2100" dirty="0">
                <a:latin typeface="Arial" charset="0"/>
                <a:cs typeface="Arial" charset="0"/>
              </a:rPr>
              <a:t> l</a:t>
            </a:r>
            <a:r>
              <a:rPr lang="vi-VN" sz="2100" dirty="0">
                <a:latin typeface="Arial" charset="0"/>
                <a:cs typeface="Arial" charset="0"/>
              </a:rPr>
              <a:t>ượ</a:t>
            </a:r>
            <a:r>
              <a:rPr lang="en-US" sz="2100" dirty="0">
                <a:latin typeface="Arial" charset="0"/>
                <a:cs typeface="Arial" charset="0"/>
              </a:rPr>
              <a:t>ng </a:t>
            </a:r>
            <a:r>
              <a:rPr lang="en-US" sz="2100" dirty="0" err="1">
                <a:latin typeface="Arial" charset="0"/>
                <a:cs typeface="Arial" charset="0"/>
              </a:rPr>
              <a:t>và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vi-VN" sz="2100" dirty="0">
                <a:latin typeface="Arial" charset="0"/>
                <a:cs typeface="Arial" charset="0"/>
              </a:rPr>
              <a:t>đơ</a:t>
            </a:r>
            <a:r>
              <a:rPr lang="en-US" sz="2100" dirty="0">
                <a:latin typeface="Arial" charset="0"/>
                <a:cs typeface="Arial" charset="0"/>
              </a:rPr>
              <a:t>n </a:t>
            </a:r>
            <a:r>
              <a:rPr lang="en-US" sz="2100" dirty="0" err="1">
                <a:latin typeface="Arial" charset="0"/>
                <a:cs typeface="Arial" charset="0"/>
              </a:rPr>
              <a:t>giá</a:t>
            </a:r>
            <a:r>
              <a:rPr lang="en-US" sz="2100" dirty="0">
                <a:latin typeface="Arial" charset="0"/>
                <a:cs typeface="Arial" charset="0"/>
              </a:rPr>
              <a:t>. </a:t>
            </a:r>
            <a:r>
              <a:rPr lang="en-US" sz="2100" dirty="0" err="1">
                <a:latin typeface="Arial" charset="0"/>
                <a:cs typeface="Arial" charset="0"/>
              </a:rPr>
              <a:t>Tính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tiền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và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thuế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giá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trị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gia</a:t>
            </a:r>
            <a:r>
              <a:rPr lang="en-US" sz="2100" dirty="0">
                <a:latin typeface="Arial" charset="0"/>
                <a:cs typeface="Arial" charset="0"/>
              </a:rPr>
              <a:t> t</a:t>
            </a:r>
            <a:r>
              <a:rPr lang="vi-VN" sz="2100" dirty="0">
                <a:latin typeface="Arial" charset="0"/>
                <a:cs typeface="Arial" charset="0"/>
              </a:rPr>
              <a:t>ă</a:t>
            </a:r>
            <a:r>
              <a:rPr lang="en-US" sz="2100" dirty="0">
                <a:latin typeface="Arial" charset="0"/>
                <a:cs typeface="Arial" charset="0"/>
              </a:rPr>
              <a:t>ng </a:t>
            </a:r>
            <a:r>
              <a:rPr lang="en-US" sz="2100" dirty="0" err="1">
                <a:latin typeface="Arial" charset="0"/>
                <a:cs typeface="Arial" charset="0"/>
              </a:rPr>
              <a:t>phải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trả</a:t>
            </a:r>
            <a:r>
              <a:rPr lang="en-US" sz="2100" dirty="0">
                <a:latin typeface="Arial" charset="0"/>
                <a:cs typeface="Arial" charset="0"/>
              </a:rPr>
              <a:t>, </a:t>
            </a:r>
            <a:r>
              <a:rPr lang="en-US" sz="2100" dirty="0" err="1">
                <a:latin typeface="Arial" charset="0"/>
                <a:cs typeface="Arial" charset="0"/>
              </a:rPr>
              <a:t>biết</a:t>
            </a:r>
            <a:r>
              <a:rPr lang="en-US" sz="2100" dirty="0">
                <a:latin typeface="Arial" charset="0"/>
                <a:cs typeface="Arial" charset="0"/>
              </a:rPr>
              <a:t>:</a:t>
            </a:r>
          </a:p>
          <a:p>
            <a:pPr marL="685800" lvl="1" indent="-385763">
              <a:buFont typeface="Verdana" pitchFamily="34" charset="0"/>
              <a:buAutoNum type="alphaLcPeriod"/>
            </a:pPr>
            <a:r>
              <a:rPr lang="en-US" sz="2100" dirty="0" err="1">
                <a:latin typeface="Arial" charset="0"/>
                <a:cs typeface="Arial" charset="0"/>
              </a:rPr>
              <a:t>tiền</a:t>
            </a:r>
            <a:r>
              <a:rPr lang="en-US" sz="2100" dirty="0">
                <a:latin typeface="Arial" charset="0"/>
                <a:cs typeface="Arial" charset="0"/>
              </a:rPr>
              <a:t> = </a:t>
            </a:r>
            <a:r>
              <a:rPr lang="en-US" sz="2100" dirty="0" err="1">
                <a:latin typeface="Arial" charset="0"/>
                <a:cs typeface="Arial" charset="0"/>
              </a:rPr>
              <a:t>số</a:t>
            </a:r>
            <a:r>
              <a:rPr lang="en-US" sz="2100" dirty="0">
                <a:latin typeface="Arial" charset="0"/>
                <a:cs typeface="Arial" charset="0"/>
              </a:rPr>
              <a:t> l</a:t>
            </a:r>
            <a:r>
              <a:rPr lang="vi-VN" sz="2100" dirty="0">
                <a:latin typeface="Arial" charset="0"/>
                <a:cs typeface="Arial" charset="0"/>
              </a:rPr>
              <a:t>ượ</a:t>
            </a:r>
            <a:r>
              <a:rPr lang="en-US" sz="2100" dirty="0">
                <a:latin typeface="Arial" charset="0"/>
                <a:cs typeface="Arial" charset="0"/>
              </a:rPr>
              <a:t>ng * </a:t>
            </a:r>
            <a:r>
              <a:rPr lang="vi-VN" sz="2100" dirty="0">
                <a:latin typeface="Arial" charset="0"/>
                <a:cs typeface="Arial" charset="0"/>
              </a:rPr>
              <a:t>đơ</a:t>
            </a:r>
            <a:r>
              <a:rPr lang="en-US" sz="2100" dirty="0">
                <a:latin typeface="Arial" charset="0"/>
                <a:cs typeface="Arial" charset="0"/>
              </a:rPr>
              <a:t>n </a:t>
            </a:r>
            <a:r>
              <a:rPr lang="en-US" sz="2100" dirty="0" err="1">
                <a:latin typeface="Arial" charset="0"/>
                <a:cs typeface="Arial" charset="0"/>
              </a:rPr>
              <a:t>giá</a:t>
            </a:r>
            <a:endParaRPr lang="en-US" sz="2100" dirty="0">
              <a:latin typeface="Arial" charset="0"/>
              <a:cs typeface="Arial" charset="0"/>
            </a:endParaRPr>
          </a:p>
          <a:p>
            <a:pPr marL="685800" lvl="1" indent="-385763">
              <a:buFont typeface="Verdana" pitchFamily="34" charset="0"/>
              <a:buAutoNum type="alphaLcPeriod"/>
            </a:pPr>
            <a:r>
              <a:rPr lang="en-US" sz="2100" dirty="0" err="1">
                <a:latin typeface="Arial" charset="0"/>
                <a:cs typeface="Arial" charset="0"/>
              </a:rPr>
              <a:t>thuế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giá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trị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gia</a:t>
            </a:r>
            <a:r>
              <a:rPr lang="en-US" sz="2100" dirty="0">
                <a:latin typeface="Arial" charset="0"/>
                <a:cs typeface="Arial" charset="0"/>
              </a:rPr>
              <a:t> t</a:t>
            </a:r>
            <a:r>
              <a:rPr lang="vi-VN" sz="2100" dirty="0">
                <a:latin typeface="Arial" charset="0"/>
                <a:cs typeface="Arial" charset="0"/>
              </a:rPr>
              <a:t>ă</a:t>
            </a:r>
            <a:r>
              <a:rPr lang="en-US" sz="2100" dirty="0">
                <a:latin typeface="Arial" charset="0"/>
                <a:cs typeface="Arial" charset="0"/>
              </a:rPr>
              <a:t>ng = 10% </a:t>
            </a:r>
            <a:r>
              <a:rPr lang="en-US" sz="2100" dirty="0" err="1">
                <a:latin typeface="Arial" charset="0"/>
                <a:cs typeface="Arial" charset="0"/>
              </a:rPr>
              <a:t>tiền</a:t>
            </a:r>
            <a:endParaRPr lang="en-US" sz="2100" dirty="0">
              <a:latin typeface="Arial" charset="0"/>
              <a:cs typeface="Arial" charset="0"/>
            </a:endParaRPr>
          </a:p>
          <a:p>
            <a:pPr marL="385763" indent="-385763">
              <a:buFont typeface="Verdana" pitchFamily="34" charset="0"/>
              <a:buAutoNum type="arabicPeriod" startAt="4"/>
            </a:pPr>
            <a:r>
              <a:rPr lang="en-US" sz="2100" dirty="0" err="1">
                <a:latin typeface="Arial" charset="0"/>
                <a:cs typeface="Arial" charset="0"/>
              </a:rPr>
              <a:t>Nhập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bán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kính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của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vi-VN" sz="2100" dirty="0">
                <a:latin typeface="Arial" charset="0"/>
                <a:cs typeface="Arial" charset="0"/>
              </a:rPr>
              <a:t>đườ</a:t>
            </a:r>
            <a:r>
              <a:rPr lang="en-US" sz="2100" dirty="0">
                <a:latin typeface="Arial" charset="0"/>
                <a:cs typeface="Arial" charset="0"/>
              </a:rPr>
              <a:t>ng </a:t>
            </a:r>
            <a:r>
              <a:rPr lang="en-US" sz="2100" dirty="0" err="1">
                <a:latin typeface="Arial" charset="0"/>
                <a:cs typeface="Arial" charset="0"/>
              </a:rPr>
              <a:t>tròn</a:t>
            </a:r>
            <a:r>
              <a:rPr lang="en-US" sz="2100" dirty="0">
                <a:latin typeface="Arial" charset="0"/>
                <a:cs typeface="Arial" charset="0"/>
              </a:rPr>
              <a:t>. </a:t>
            </a:r>
            <a:r>
              <a:rPr lang="en-US" sz="2100" dirty="0" err="1">
                <a:latin typeface="Arial" charset="0"/>
                <a:cs typeface="Arial" charset="0"/>
              </a:rPr>
              <a:t>Tính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chu</a:t>
            </a:r>
            <a:r>
              <a:rPr lang="en-US" sz="2100" dirty="0">
                <a:latin typeface="Arial" charset="0"/>
                <a:cs typeface="Arial" charset="0"/>
              </a:rPr>
              <a:t> vi </a:t>
            </a:r>
            <a:r>
              <a:rPr lang="en-US" sz="2100" dirty="0" err="1">
                <a:latin typeface="Arial" charset="0"/>
                <a:cs typeface="Arial" charset="0"/>
              </a:rPr>
              <a:t>và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diện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tích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của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hình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tròn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vi-VN" sz="2100" dirty="0">
                <a:latin typeface="Arial" charset="0"/>
                <a:cs typeface="Arial" charset="0"/>
              </a:rPr>
              <a:t>đó</a:t>
            </a:r>
            <a:r>
              <a:rPr lang="en-US" sz="2100" dirty="0">
                <a:latin typeface="Arial" charset="0"/>
                <a:cs typeface="Arial" charset="0"/>
              </a:rPr>
              <a:t>.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12178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5.1.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- Assignment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27" y="885660"/>
            <a:ext cx="8749145" cy="459711"/>
          </a:xfrm>
        </p:spPr>
        <p:txBody>
          <a:bodyPr>
            <a:noAutofit/>
          </a:bodyPr>
          <a:lstStyle/>
          <a:p>
            <a:pPr marL="34290" indent="0" algn="ctr" eaLnBrk="1" hangingPunct="1">
              <a:buNone/>
              <a:defRPr/>
            </a:pP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1 </a:t>
            </a:r>
            <a:r>
              <a:rPr lang="en-US" dirty="0" err="1"/>
              <a:t>biến</a:t>
            </a:r>
            <a:endParaRPr lang="en-US" dirty="0"/>
          </a:p>
          <a:p>
            <a:pPr marL="34290" indent="0" eaLnBrk="1" hangingPunct="1">
              <a:buNone/>
              <a:defRPr/>
            </a:pPr>
            <a:endParaRPr lang="en-US" dirty="0"/>
          </a:p>
          <a:p>
            <a:pPr marL="34290" indent="0" eaLnBrk="1" hangingPunct="1">
              <a:buNone/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4</a:t>
            </a:fld>
            <a:endParaRPr lang="uk-UA" dirty="0"/>
          </a:p>
        </p:txBody>
      </p:sp>
      <p:sp>
        <p:nvSpPr>
          <p:cNvPr id="4" name="Rectangle 3"/>
          <p:cNvSpPr/>
          <p:nvPr/>
        </p:nvSpPr>
        <p:spPr>
          <a:xfrm>
            <a:off x="389330" y="1421397"/>
            <a:ext cx="281107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x = 10;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552093" y="1395258"/>
            <a:ext cx="3182815" cy="459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0589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9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259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" indent="0">
              <a:buFont typeface="Arial" pitchFamily="34" charset="0"/>
              <a:buNone/>
              <a:defRPr/>
            </a:pPr>
            <a:r>
              <a:rPr lang="en-US" sz="2000" dirty="0" err="1"/>
              <a:t>Gán</a:t>
            </a:r>
            <a:r>
              <a:rPr lang="en-US" sz="2000" dirty="0"/>
              <a:t> 10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biến</a:t>
            </a:r>
            <a:r>
              <a:rPr lang="en-US" sz="2000" dirty="0"/>
              <a:t> 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9330" y="2035651"/>
            <a:ext cx="281107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y = 10;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x = y;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552093" y="2128960"/>
            <a:ext cx="4458499" cy="459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0589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9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259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" indent="0">
              <a:buFont typeface="Arial" pitchFamily="34" charset="0"/>
              <a:buNone/>
              <a:defRPr/>
            </a:pP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sz="2000" dirty="0" err="1"/>
              <a:t>của</a:t>
            </a:r>
            <a:r>
              <a:rPr lang="en-US" dirty="0"/>
              <a:t> y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x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9330" y="3031510"/>
            <a:ext cx="281107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a, b; 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a = 10;           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b = 4; 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a = b;            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b = 7;         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552093" y="3031510"/>
            <a:ext cx="1688123" cy="147732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" indent="0">
              <a:lnSpc>
                <a:spcPct val="100000"/>
              </a:lnSpc>
              <a:buFont typeface="Arial" pitchFamily="34" charset="0"/>
              <a:buNone/>
              <a:defRPr/>
            </a:pPr>
            <a:r>
              <a:rPr lang="en-US" dirty="0"/>
              <a:t>a = ?, 	b = ?</a:t>
            </a:r>
          </a:p>
          <a:p>
            <a:pPr marL="34290" indent="0">
              <a:lnSpc>
                <a:spcPct val="100000"/>
              </a:lnSpc>
              <a:buFont typeface="Arial" pitchFamily="34" charset="0"/>
              <a:buNone/>
              <a:defRPr/>
            </a:pPr>
            <a:r>
              <a:rPr lang="en-US" dirty="0"/>
              <a:t>a = 10, 	b = ?</a:t>
            </a:r>
          </a:p>
          <a:p>
            <a:pPr marL="34290" indent="0">
              <a:lnSpc>
                <a:spcPct val="100000"/>
              </a:lnSpc>
              <a:buFont typeface="Arial" pitchFamily="34" charset="0"/>
              <a:buNone/>
              <a:defRPr/>
            </a:pPr>
            <a:r>
              <a:rPr lang="en-US" dirty="0"/>
              <a:t>a = 10, 	b = 4</a:t>
            </a:r>
          </a:p>
          <a:p>
            <a:pPr marL="34290" indent="0">
              <a:lnSpc>
                <a:spcPct val="100000"/>
              </a:lnSpc>
              <a:buFont typeface="Arial" pitchFamily="34" charset="0"/>
              <a:buNone/>
              <a:defRPr/>
            </a:pPr>
            <a:r>
              <a:rPr lang="en-US" dirty="0"/>
              <a:t>a = 4, 	b = 4</a:t>
            </a:r>
          </a:p>
          <a:p>
            <a:pPr marL="34290" indent="0">
              <a:lnSpc>
                <a:spcPct val="100000"/>
              </a:lnSpc>
              <a:buFont typeface="Arial" pitchFamily="34" charset="0"/>
              <a:buNone/>
              <a:defRPr/>
            </a:pPr>
            <a:r>
              <a:rPr lang="en-US" dirty="0"/>
              <a:t>a = 4, 	b = 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9330" y="4858366"/>
            <a:ext cx="281107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ES" dirty="0">
                <a:solidFill>
                  <a:prstClr val="black"/>
                </a:solidFill>
                <a:latin typeface="Consolas" panose="020B0609020204030204" pitchFamily="49" charset="0"/>
              </a:rPr>
              <a:t> y = 2 + (x = 5);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89330" y="5854225"/>
            <a:ext cx="281107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x = y = z = 5;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52093" y="4858366"/>
            <a:ext cx="1688123" cy="6463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" indent="0">
              <a:lnSpc>
                <a:spcPct val="100000"/>
              </a:lnSpc>
              <a:buFont typeface="Arial" pitchFamily="34" charset="0"/>
              <a:buNone/>
              <a:defRPr/>
            </a:pPr>
            <a:r>
              <a:rPr lang="en-US" dirty="0"/>
              <a:t>x = 5;</a:t>
            </a:r>
          </a:p>
          <a:p>
            <a:pPr marL="34290" indent="0">
              <a:lnSpc>
                <a:spcPct val="100000"/>
              </a:lnSpc>
              <a:buFont typeface="Arial" pitchFamily="34" charset="0"/>
              <a:buNone/>
              <a:defRPr/>
            </a:pPr>
            <a:r>
              <a:rPr lang="en-US" dirty="0"/>
              <a:t>y = 2 + x;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3552092" y="5809035"/>
            <a:ext cx="4458499" cy="459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0589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9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259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" indent="0">
              <a:buFont typeface="Arial" pitchFamily="34" charset="0"/>
              <a:buNone/>
              <a:defRPr/>
            </a:pPr>
            <a:r>
              <a:rPr lang="en-US" sz="2000" dirty="0" err="1"/>
              <a:t>Gán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5 </a:t>
            </a:r>
            <a:r>
              <a:rPr lang="en-US" sz="2000" dirty="0" err="1"/>
              <a:t>cho</a:t>
            </a:r>
            <a:r>
              <a:rPr lang="en-US" sz="2000" dirty="0"/>
              <a:t> 3 </a:t>
            </a:r>
            <a:r>
              <a:rPr lang="en-US" sz="2000" dirty="0" err="1"/>
              <a:t>biến</a:t>
            </a:r>
            <a:r>
              <a:rPr lang="en-US" sz="2000" dirty="0"/>
              <a:t> z, y,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45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/>
      <p:bldP spid="12" grpId="0" animBg="1"/>
      <p:bldP spid="15" grpId="0"/>
      <p:bldP spid="14" grpId="0" animBg="1"/>
      <p:bldP spid="19" grpId="0" animBg="1"/>
      <p:bldP spid="17" grpId="0" animBg="1"/>
      <p:bldP spid="20" grpId="0" animBg="1"/>
      <p:bldP spid="22" grpId="0" animBg="1"/>
      <p:bldP spid="2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minh </a:t>
            </a:r>
            <a:r>
              <a:rPr lang="en-US" dirty="0" err="1"/>
              <a:t>họa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100" dirty="0">
                <a:latin typeface="Arial" charset="0"/>
                <a:cs typeface="Arial" charset="0"/>
              </a:rPr>
              <a:t>1. </a:t>
            </a:r>
            <a:r>
              <a:rPr lang="en-US" sz="2100" dirty="0" err="1">
                <a:latin typeface="Arial" charset="0"/>
                <a:cs typeface="Arial" charset="0"/>
              </a:rPr>
              <a:t>Nhập</a:t>
            </a:r>
            <a:r>
              <a:rPr lang="en-US" sz="2100" dirty="0">
                <a:latin typeface="Arial" charset="0"/>
                <a:cs typeface="Arial" charset="0"/>
              </a:rPr>
              <a:t> n</a:t>
            </a:r>
            <a:r>
              <a:rPr lang="vi-VN" sz="2100" dirty="0">
                <a:latin typeface="Arial" charset="0"/>
                <a:cs typeface="Arial" charset="0"/>
              </a:rPr>
              <a:t>ă</a:t>
            </a:r>
            <a:r>
              <a:rPr lang="en-US" sz="2100" dirty="0">
                <a:latin typeface="Arial" charset="0"/>
                <a:cs typeface="Arial" charset="0"/>
              </a:rPr>
              <a:t>m </a:t>
            </a:r>
            <a:r>
              <a:rPr lang="en-US" sz="2100" dirty="0" err="1">
                <a:latin typeface="Arial" charset="0"/>
                <a:cs typeface="Arial" charset="0"/>
              </a:rPr>
              <a:t>sinh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của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một</a:t>
            </a:r>
            <a:r>
              <a:rPr lang="en-US" sz="2100" dirty="0">
                <a:latin typeface="Arial" charset="0"/>
                <a:cs typeface="Arial" charset="0"/>
              </a:rPr>
              <a:t> ng</a:t>
            </a:r>
            <a:r>
              <a:rPr lang="vi-VN" sz="2100" dirty="0">
                <a:latin typeface="Arial" charset="0"/>
                <a:cs typeface="Arial" charset="0"/>
              </a:rPr>
              <a:t>ườ</a:t>
            </a:r>
            <a:r>
              <a:rPr lang="en-US" sz="2100" dirty="0" err="1">
                <a:latin typeface="Arial" charset="0"/>
                <a:cs typeface="Arial" charset="0"/>
              </a:rPr>
              <a:t>i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và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tính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tuổi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của</a:t>
            </a:r>
            <a:r>
              <a:rPr lang="en-US" sz="2100" dirty="0">
                <a:latin typeface="Arial" charset="0"/>
                <a:cs typeface="Arial" charset="0"/>
              </a:rPr>
              <a:t> ng</a:t>
            </a:r>
            <a:r>
              <a:rPr lang="vi-VN" sz="2100" dirty="0">
                <a:latin typeface="Arial" charset="0"/>
                <a:cs typeface="Arial" charset="0"/>
              </a:rPr>
              <a:t>ườ</a:t>
            </a:r>
            <a:r>
              <a:rPr lang="en-US" sz="2100" dirty="0" err="1">
                <a:latin typeface="Arial" charset="0"/>
                <a:cs typeface="Arial" charset="0"/>
              </a:rPr>
              <a:t>i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vi-VN" sz="2100" dirty="0">
                <a:latin typeface="Arial" charset="0"/>
                <a:cs typeface="Arial" charset="0"/>
              </a:rPr>
              <a:t>đó</a:t>
            </a:r>
            <a:r>
              <a:rPr lang="en-US" sz="2100" dirty="0"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550571" y="1579172"/>
            <a:ext cx="7604975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namsinh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Vui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long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sinh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&gt;&gt;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namsinh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"Ban 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&lt;&lt;2016-namsinh&lt;&lt;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tuoi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cin.get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345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minh </a:t>
            </a:r>
            <a:r>
              <a:rPr lang="en-US" dirty="0" err="1"/>
              <a:t>họa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100" dirty="0">
                <a:latin typeface="Arial" charset="0"/>
                <a:cs typeface="Arial" charset="0"/>
              </a:rPr>
              <a:t>2. </a:t>
            </a:r>
            <a:r>
              <a:rPr lang="en-US" sz="2100" dirty="0" err="1">
                <a:latin typeface="Arial" charset="0"/>
                <a:cs typeface="Arial" charset="0"/>
              </a:rPr>
              <a:t>Nhập</a:t>
            </a:r>
            <a:r>
              <a:rPr lang="en-US" sz="2100" dirty="0">
                <a:latin typeface="Arial" charset="0"/>
                <a:cs typeface="Arial" charset="0"/>
              </a:rPr>
              <a:t> 2 </a:t>
            </a:r>
            <a:r>
              <a:rPr lang="en-US" sz="2100" dirty="0" err="1">
                <a:latin typeface="Arial" charset="0"/>
                <a:cs typeface="Arial" charset="0"/>
              </a:rPr>
              <a:t>số</a:t>
            </a:r>
            <a:r>
              <a:rPr lang="en-US" sz="2100" dirty="0">
                <a:latin typeface="Arial" charset="0"/>
                <a:cs typeface="Arial" charset="0"/>
              </a:rPr>
              <a:t> a </a:t>
            </a:r>
            <a:r>
              <a:rPr lang="en-US" sz="2100" dirty="0" err="1">
                <a:latin typeface="Arial" charset="0"/>
                <a:cs typeface="Arial" charset="0"/>
              </a:rPr>
              <a:t>và</a:t>
            </a:r>
            <a:r>
              <a:rPr lang="en-US" sz="2100" dirty="0">
                <a:latin typeface="Arial" charset="0"/>
                <a:cs typeface="Arial" charset="0"/>
              </a:rPr>
              <a:t> b. </a:t>
            </a:r>
            <a:r>
              <a:rPr lang="en-US" sz="2100" dirty="0" err="1">
                <a:latin typeface="Arial" charset="0"/>
                <a:cs typeface="Arial" charset="0"/>
              </a:rPr>
              <a:t>Tính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tổng</a:t>
            </a:r>
            <a:r>
              <a:rPr lang="en-US" sz="2100" dirty="0">
                <a:latin typeface="Arial" charset="0"/>
                <a:cs typeface="Arial" charset="0"/>
              </a:rPr>
              <a:t>, </a:t>
            </a:r>
            <a:r>
              <a:rPr lang="en-US" sz="2100" dirty="0" err="1">
                <a:latin typeface="Arial" charset="0"/>
                <a:cs typeface="Arial" charset="0"/>
              </a:rPr>
              <a:t>hiệu</a:t>
            </a:r>
            <a:r>
              <a:rPr lang="en-US" sz="2100" dirty="0">
                <a:latin typeface="Arial" charset="0"/>
                <a:cs typeface="Arial" charset="0"/>
              </a:rPr>
              <a:t>, </a:t>
            </a:r>
            <a:r>
              <a:rPr lang="en-US" sz="2100" dirty="0" err="1">
                <a:latin typeface="Arial" charset="0"/>
                <a:cs typeface="Arial" charset="0"/>
              </a:rPr>
              <a:t>tính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và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th</a:t>
            </a:r>
            <a:r>
              <a:rPr lang="vi-VN" sz="2100" dirty="0">
                <a:latin typeface="Arial" charset="0"/>
                <a:cs typeface="Arial" charset="0"/>
              </a:rPr>
              <a:t>ươ</a:t>
            </a:r>
            <a:r>
              <a:rPr lang="en-US" sz="2100" dirty="0">
                <a:latin typeface="Arial" charset="0"/>
                <a:cs typeface="Arial" charset="0"/>
              </a:rPr>
              <a:t>ng </a:t>
            </a:r>
            <a:r>
              <a:rPr lang="en-US" sz="2100" dirty="0" err="1">
                <a:latin typeface="Arial" charset="0"/>
                <a:cs typeface="Arial" charset="0"/>
              </a:rPr>
              <a:t>của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hai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số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vi-VN" sz="2100" dirty="0">
                <a:latin typeface="Arial" charset="0"/>
                <a:cs typeface="Arial" charset="0"/>
              </a:rPr>
              <a:t>đó</a:t>
            </a:r>
            <a:r>
              <a:rPr lang="en-US" sz="2100" dirty="0"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573110" y="1279377"/>
            <a:ext cx="7553460" cy="42473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a, b;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a = 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&gt;&gt;a;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b = 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&gt;&gt;b;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 + b = 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a+b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 - b = 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&lt;&lt;a-b&lt;&lt;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 * b = 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)a*b&lt;&lt;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 / b = 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)a/b&lt;&lt;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cin.get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04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minh </a:t>
            </a:r>
            <a:r>
              <a:rPr lang="en-US" dirty="0" err="1"/>
              <a:t>họa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100" dirty="0">
                <a:latin typeface="Arial" charset="0"/>
                <a:cs typeface="Arial" charset="0"/>
              </a:rPr>
              <a:t>3. </a:t>
            </a:r>
            <a:r>
              <a:rPr lang="en-US" sz="2100" dirty="0" err="1">
                <a:latin typeface="Arial" charset="0"/>
                <a:cs typeface="Arial" charset="0"/>
              </a:rPr>
              <a:t>Nhập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tên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sản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phẩm</a:t>
            </a:r>
            <a:r>
              <a:rPr lang="en-US" sz="2100" dirty="0">
                <a:latin typeface="Arial" charset="0"/>
                <a:cs typeface="Arial" charset="0"/>
              </a:rPr>
              <a:t>, </a:t>
            </a:r>
            <a:r>
              <a:rPr lang="en-US" sz="2100" dirty="0" err="1">
                <a:latin typeface="Arial" charset="0"/>
                <a:cs typeface="Arial" charset="0"/>
              </a:rPr>
              <a:t>số</a:t>
            </a:r>
            <a:r>
              <a:rPr lang="en-US" sz="2100" dirty="0">
                <a:latin typeface="Arial" charset="0"/>
                <a:cs typeface="Arial" charset="0"/>
              </a:rPr>
              <a:t> l</a:t>
            </a:r>
            <a:r>
              <a:rPr lang="vi-VN" sz="2100" dirty="0">
                <a:latin typeface="Arial" charset="0"/>
                <a:cs typeface="Arial" charset="0"/>
              </a:rPr>
              <a:t>ượ</a:t>
            </a:r>
            <a:r>
              <a:rPr lang="en-US" sz="2100" dirty="0">
                <a:latin typeface="Arial" charset="0"/>
                <a:cs typeface="Arial" charset="0"/>
              </a:rPr>
              <a:t>ng </a:t>
            </a:r>
            <a:r>
              <a:rPr lang="en-US" sz="2100" dirty="0" err="1">
                <a:latin typeface="Arial" charset="0"/>
                <a:cs typeface="Arial" charset="0"/>
              </a:rPr>
              <a:t>và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vi-VN" sz="2100" dirty="0">
                <a:latin typeface="Arial" charset="0"/>
                <a:cs typeface="Arial" charset="0"/>
              </a:rPr>
              <a:t>đơ</a:t>
            </a:r>
            <a:r>
              <a:rPr lang="en-US" sz="2100" dirty="0">
                <a:latin typeface="Arial" charset="0"/>
                <a:cs typeface="Arial" charset="0"/>
              </a:rPr>
              <a:t>n </a:t>
            </a:r>
            <a:r>
              <a:rPr lang="en-US" sz="2100" dirty="0" err="1">
                <a:latin typeface="Arial" charset="0"/>
                <a:cs typeface="Arial" charset="0"/>
              </a:rPr>
              <a:t>giá</a:t>
            </a:r>
            <a:r>
              <a:rPr lang="en-US" sz="2100" dirty="0">
                <a:latin typeface="Arial" charset="0"/>
                <a:cs typeface="Arial" charset="0"/>
              </a:rPr>
              <a:t>. </a:t>
            </a:r>
            <a:r>
              <a:rPr lang="en-US" sz="2100" dirty="0" err="1">
                <a:latin typeface="Arial" charset="0"/>
                <a:cs typeface="Arial" charset="0"/>
              </a:rPr>
              <a:t>Tính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tiền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và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thuế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giá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trị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gia</a:t>
            </a:r>
            <a:r>
              <a:rPr lang="en-US" sz="2100" dirty="0">
                <a:latin typeface="Arial" charset="0"/>
                <a:cs typeface="Arial" charset="0"/>
              </a:rPr>
              <a:t> t</a:t>
            </a:r>
            <a:r>
              <a:rPr lang="vi-VN" sz="2100" dirty="0">
                <a:latin typeface="Arial" charset="0"/>
                <a:cs typeface="Arial" charset="0"/>
              </a:rPr>
              <a:t>ă</a:t>
            </a:r>
            <a:r>
              <a:rPr lang="en-US" sz="2100" dirty="0">
                <a:latin typeface="Arial" charset="0"/>
                <a:cs typeface="Arial" charset="0"/>
              </a:rPr>
              <a:t>ng </a:t>
            </a:r>
            <a:r>
              <a:rPr lang="en-US" sz="2100" dirty="0" err="1">
                <a:latin typeface="Arial" charset="0"/>
                <a:cs typeface="Arial" charset="0"/>
              </a:rPr>
              <a:t>phải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trả</a:t>
            </a:r>
            <a:r>
              <a:rPr lang="en-US" sz="2100" dirty="0">
                <a:latin typeface="Arial" charset="0"/>
                <a:cs typeface="Arial" charset="0"/>
              </a:rPr>
              <a:t>, </a:t>
            </a:r>
            <a:r>
              <a:rPr lang="en-US" sz="2100" dirty="0" err="1">
                <a:latin typeface="Arial" charset="0"/>
                <a:cs typeface="Arial" charset="0"/>
              </a:rPr>
              <a:t>biết</a:t>
            </a:r>
            <a:r>
              <a:rPr lang="en-US" sz="2100" dirty="0">
                <a:latin typeface="Arial" charset="0"/>
                <a:cs typeface="Arial" charset="0"/>
              </a:rPr>
              <a:t>:</a:t>
            </a:r>
          </a:p>
          <a:p>
            <a:pPr marL="685800" lvl="1" indent="-385763">
              <a:buFont typeface="Verdana" pitchFamily="34" charset="0"/>
              <a:buAutoNum type="alphaLcPeriod"/>
            </a:pPr>
            <a:r>
              <a:rPr lang="en-US" sz="2100" dirty="0" err="1">
                <a:latin typeface="Arial" charset="0"/>
                <a:cs typeface="Arial" charset="0"/>
              </a:rPr>
              <a:t>tiền</a:t>
            </a:r>
            <a:r>
              <a:rPr lang="en-US" sz="2100" dirty="0">
                <a:latin typeface="Arial" charset="0"/>
                <a:cs typeface="Arial" charset="0"/>
              </a:rPr>
              <a:t> = </a:t>
            </a:r>
            <a:r>
              <a:rPr lang="en-US" sz="2100" dirty="0" err="1">
                <a:latin typeface="Arial" charset="0"/>
                <a:cs typeface="Arial" charset="0"/>
              </a:rPr>
              <a:t>số</a:t>
            </a:r>
            <a:r>
              <a:rPr lang="en-US" sz="2100" dirty="0">
                <a:latin typeface="Arial" charset="0"/>
                <a:cs typeface="Arial" charset="0"/>
              </a:rPr>
              <a:t> l</a:t>
            </a:r>
            <a:r>
              <a:rPr lang="vi-VN" sz="2100" dirty="0">
                <a:latin typeface="Arial" charset="0"/>
                <a:cs typeface="Arial" charset="0"/>
              </a:rPr>
              <a:t>ượ</a:t>
            </a:r>
            <a:r>
              <a:rPr lang="en-US" sz="2100" dirty="0">
                <a:latin typeface="Arial" charset="0"/>
                <a:cs typeface="Arial" charset="0"/>
              </a:rPr>
              <a:t>ng * </a:t>
            </a:r>
            <a:r>
              <a:rPr lang="vi-VN" sz="2100" dirty="0">
                <a:latin typeface="Arial" charset="0"/>
                <a:cs typeface="Arial" charset="0"/>
              </a:rPr>
              <a:t>đơ</a:t>
            </a:r>
            <a:r>
              <a:rPr lang="en-US" sz="2100" dirty="0">
                <a:latin typeface="Arial" charset="0"/>
                <a:cs typeface="Arial" charset="0"/>
              </a:rPr>
              <a:t>n </a:t>
            </a:r>
            <a:r>
              <a:rPr lang="en-US" sz="2100" dirty="0" err="1">
                <a:latin typeface="Arial" charset="0"/>
                <a:cs typeface="Arial" charset="0"/>
              </a:rPr>
              <a:t>giá</a:t>
            </a:r>
            <a:endParaRPr lang="en-US" sz="2100" dirty="0">
              <a:latin typeface="Arial" charset="0"/>
              <a:cs typeface="Arial" charset="0"/>
            </a:endParaRPr>
          </a:p>
          <a:p>
            <a:pPr marL="685800" lvl="1" indent="-385763">
              <a:buFont typeface="Verdana" pitchFamily="34" charset="0"/>
              <a:buAutoNum type="alphaLcPeriod"/>
            </a:pPr>
            <a:r>
              <a:rPr lang="en-US" sz="2100" dirty="0" err="1">
                <a:latin typeface="Arial" charset="0"/>
                <a:cs typeface="Arial" charset="0"/>
              </a:rPr>
              <a:t>thuế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giá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trị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gia</a:t>
            </a:r>
            <a:r>
              <a:rPr lang="en-US" sz="2100" dirty="0">
                <a:latin typeface="Arial" charset="0"/>
                <a:cs typeface="Arial" charset="0"/>
              </a:rPr>
              <a:t> t</a:t>
            </a:r>
            <a:r>
              <a:rPr lang="vi-VN" sz="2100" dirty="0">
                <a:latin typeface="Arial" charset="0"/>
                <a:cs typeface="Arial" charset="0"/>
              </a:rPr>
              <a:t>ă</a:t>
            </a:r>
            <a:r>
              <a:rPr lang="en-US" sz="2100" dirty="0">
                <a:latin typeface="Arial" charset="0"/>
                <a:cs typeface="Arial" charset="0"/>
              </a:rPr>
              <a:t>ng = 10% </a:t>
            </a:r>
            <a:r>
              <a:rPr lang="en-US" sz="2100" dirty="0" err="1">
                <a:latin typeface="Arial" charset="0"/>
                <a:cs typeface="Arial" charset="0"/>
              </a:rPr>
              <a:t>tiền</a:t>
            </a:r>
            <a:endParaRPr lang="en-US" sz="2100" dirty="0">
              <a:latin typeface="Arial" charset="0"/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5987" y="2548050"/>
            <a:ext cx="8175889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so_luong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= 0,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don_gia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Vui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long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so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luong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&gt;&gt;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so_luong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Vui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long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don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gia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&gt;&gt;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don_gia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"Tien: 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so_luong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*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don_gia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"VAT: 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so_luong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*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don_gia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* 0.1&lt;&lt;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cin.get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211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minh </a:t>
            </a:r>
            <a:r>
              <a:rPr lang="en-US" dirty="0" err="1"/>
              <a:t>họa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100" dirty="0">
                <a:latin typeface="Arial" charset="0"/>
                <a:cs typeface="Arial" charset="0"/>
              </a:rPr>
              <a:t>4. </a:t>
            </a:r>
            <a:r>
              <a:rPr lang="en-US" sz="2100" dirty="0" err="1">
                <a:latin typeface="Arial" charset="0"/>
                <a:cs typeface="Arial" charset="0"/>
              </a:rPr>
              <a:t>Nhập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bán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kính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của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vi-VN" sz="2100" dirty="0">
                <a:latin typeface="Arial" charset="0"/>
                <a:cs typeface="Arial" charset="0"/>
              </a:rPr>
              <a:t>đườ</a:t>
            </a:r>
            <a:r>
              <a:rPr lang="en-US" sz="2100" dirty="0">
                <a:latin typeface="Arial" charset="0"/>
                <a:cs typeface="Arial" charset="0"/>
              </a:rPr>
              <a:t>ng </a:t>
            </a:r>
            <a:r>
              <a:rPr lang="en-US" sz="2100" dirty="0" err="1">
                <a:latin typeface="Arial" charset="0"/>
                <a:cs typeface="Arial" charset="0"/>
              </a:rPr>
              <a:t>tròn</a:t>
            </a:r>
            <a:r>
              <a:rPr lang="en-US" sz="2100" dirty="0">
                <a:latin typeface="Arial" charset="0"/>
                <a:cs typeface="Arial" charset="0"/>
              </a:rPr>
              <a:t>. </a:t>
            </a:r>
            <a:r>
              <a:rPr lang="en-US" sz="2100" dirty="0" err="1">
                <a:latin typeface="Arial" charset="0"/>
                <a:cs typeface="Arial" charset="0"/>
              </a:rPr>
              <a:t>Tính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chu</a:t>
            </a:r>
            <a:r>
              <a:rPr lang="en-US" sz="2100" dirty="0">
                <a:latin typeface="Arial" charset="0"/>
                <a:cs typeface="Arial" charset="0"/>
              </a:rPr>
              <a:t> vi </a:t>
            </a:r>
            <a:r>
              <a:rPr lang="en-US" sz="2100" dirty="0" err="1">
                <a:latin typeface="Arial" charset="0"/>
                <a:cs typeface="Arial" charset="0"/>
              </a:rPr>
              <a:t>và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diện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tích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của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hình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en-US" sz="2100" dirty="0" err="1">
                <a:latin typeface="Arial" charset="0"/>
                <a:cs typeface="Arial" charset="0"/>
              </a:rPr>
              <a:t>tròn</a:t>
            </a:r>
            <a:r>
              <a:rPr lang="en-US" sz="2100" dirty="0">
                <a:latin typeface="Arial" charset="0"/>
                <a:cs typeface="Arial" charset="0"/>
              </a:rPr>
              <a:t> </a:t>
            </a:r>
            <a:r>
              <a:rPr lang="vi-VN" sz="2100" dirty="0">
                <a:latin typeface="Arial" charset="0"/>
                <a:cs typeface="Arial" charset="0"/>
              </a:rPr>
              <a:t>đó</a:t>
            </a:r>
            <a:r>
              <a:rPr lang="en-US" sz="2100" dirty="0">
                <a:latin typeface="Arial" charset="0"/>
                <a:cs typeface="Arial" charset="0"/>
              </a:rPr>
              <a:t>.</a:t>
            </a:r>
            <a:endParaRPr lang="en-US" sz="2100" dirty="0"/>
          </a:p>
        </p:txBody>
      </p:sp>
      <p:sp>
        <p:nvSpPr>
          <p:cNvPr id="4" name="Rectangle 3"/>
          <p:cNvSpPr/>
          <p:nvPr/>
        </p:nvSpPr>
        <p:spPr>
          <a:xfrm>
            <a:off x="521593" y="1843087"/>
            <a:ext cx="7579217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PI 3.14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r = 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Nhap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ban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kinh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duong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tron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&gt;&gt;r;</a:t>
            </a:r>
          </a:p>
          <a:p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   std::cout&lt;&lt;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"Chu vi: "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&lt;&lt;2 * PI * r&lt;&lt;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    std::cout&lt;&lt;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"Dien tich: "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&lt;&lt;PI * r * r&lt;&lt;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pt-BR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099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nhà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86" y="1024975"/>
            <a:ext cx="8146800" cy="4951282"/>
          </a:xfrm>
        </p:spPr>
        <p:txBody>
          <a:bodyPr>
            <a:normAutofit/>
          </a:bodyPr>
          <a:lstStyle/>
          <a:p>
            <a:pPr marL="457200" indent="-457200"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Cho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số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xe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(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gồm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4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chữ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số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)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của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bạn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. Cho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biết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số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xe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của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bạn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vi-VN" dirty="0">
                <a:solidFill>
                  <a:schemeClr val="tx2"/>
                </a:solidFill>
                <a:latin typeface="Arial" charset="0"/>
                <a:cs typeface="Arial" charset="0"/>
              </a:rPr>
              <a:t>đượ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c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mấy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nút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?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Cho 1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ký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tự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chữ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thường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. In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ra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ký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tự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chữ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hoa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tương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ứng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.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Cho 3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số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nguyên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. Cho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biết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số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lớn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nhất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và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nhỏ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nhất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?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Viết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chương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trình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cho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2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giờ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(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giờ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,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phút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,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giây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)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và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thực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hiện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cộng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,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trừ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2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giờ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này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.</a:t>
            </a:r>
            <a:endParaRPr lang="en-US" dirty="0">
              <a:latin typeface="Arial" charset="0"/>
              <a:cs typeface="Arial" charset="0"/>
            </a:endParaRP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Tổng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các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bội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số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của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3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và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5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nhỏ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hơn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10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là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23.</a:t>
            </a:r>
            <a:b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</a:b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Ví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dụ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: Ta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có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các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bội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</a:rPr>
              <a:t>số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: 3, 5, 6, 9 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  <a:sym typeface="Wingdings" panose="05000000000000000000" pitchFamily="2" charset="2"/>
              </a:rPr>
              <a:t>Tổng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  <a:sym typeface="Wingdings" panose="05000000000000000000" pitchFamily="2" charset="2"/>
              </a:rPr>
              <a:t>: 23</a:t>
            </a:r>
            <a:br>
              <a:rPr lang="en-US" dirty="0">
                <a:solidFill>
                  <a:schemeClr val="tx2"/>
                </a:solidFill>
                <a:latin typeface="Arial" charset="0"/>
                <a:cs typeface="Arial" charset="0"/>
                <a:sym typeface="Wingdings" panose="05000000000000000000" pitchFamily="2" charset="2"/>
              </a:rPr>
            </a:b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  <a:sym typeface="Wingdings" panose="05000000000000000000" pitchFamily="2" charset="2"/>
              </a:rPr>
              <a:t>Tính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  <a:sym typeface="Wingdings" panose="05000000000000000000" pitchFamily="2" charset="2"/>
              </a:rPr>
              <a:t>tổng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  <a:sym typeface="Wingdings" panose="05000000000000000000" pitchFamily="2" charset="2"/>
              </a:rPr>
              <a:t>các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  <a:sym typeface="Wingdings" panose="05000000000000000000" pitchFamily="2" charset="2"/>
              </a:rPr>
              <a:t>bội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  <a:sym typeface="Wingdings" panose="05000000000000000000" pitchFamily="2" charset="2"/>
              </a:rPr>
              <a:t>số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  <a:sym typeface="Wingdings" panose="05000000000000000000" pitchFamily="2" charset="2"/>
              </a:rPr>
              <a:t>của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  <a:sym typeface="Wingdings" panose="05000000000000000000" pitchFamily="2" charset="2"/>
              </a:rPr>
              <a:t> 3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  <a:sym typeface="Wingdings" panose="05000000000000000000" pitchFamily="2" charset="2"/>
              </a:rPr>
              <a:t>và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  <a:sym typeface="Wingdings" panose="05000000000000000000" pitchFamily="2" charset="2"/>
              </a:rPr>
              <a:t> 5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  <a:sym typeface="Wingdings" panose="05000000000000000000" pitchFamily="2" charset="2"/>
              </a:rPr>
              <a:t>nhỏ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 charset="0"/>
                <a:cs typeface="Arial" charset="0"/>
                <a:sym typeface="Wingdings" panose="05000000000000000000" pitchFamily="2" charset="2"/>
              </a:rPr>
              <a:t>hơn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  <a:sym typeface="Wingdings" panose="05000000000000000000" pitchFamily="2" charset="2"/>
              </a:rPr>
              <a:t> 1000.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44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1382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1490" indent="-457200">
              <a:buSzPct val="100000"/>
              <a:buFont typeface="+mj-lt"/>
              <a:buAutoNum type="arabicPeriod" startAt="5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phép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toán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91490" indent="-457200">
              <a:buSzPct val="100000"/>
              <a:buFont typeface="+mj-lt"/>
              <a:buAutoNum type="arabicPeriod" startAt="5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Biểu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thức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91490" indent="-457200">
              <a:buSzPct val="100000"/>
              <a:buFont typeface="+mj-lt"/>
              <a:buAutoNum type="arabicPeriod" startAt="5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xuất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91490" indent="-457200">
              <a:buSzPct val="100000"/>
              <a:buFont typeface="+mj-lt"/>
              <a:buAutoNum type="arabicPeriod" startAt="5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hữu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ích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91490" indent="-457200">
              <a:buSzPct val="100000"/>
              <a:buFont typeface="+mj-lt"/>
              <a:buAutoNum type="arabicPeriod" startAt="5"/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ví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họa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45</a:t>
            </a:fld>
            <a:endParaRPr lang="uk-U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545" y="1304740"/>
            <a:ext cx="2614968" cy="235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299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5.2.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- Arithmetic operators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673528"/>
              </p:ext>
            </p:extLst>
          </p:nvPr>
        </p:nvGraphicFramePr>
        <p:xfrm>
          <a:off x="196850" y="893763"/>
          <a:ext cx="8749722" cy="32004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916574">
                  <a:extLst>
                    <a:ext uri="{9D8B030D-6E8A-4147-A177-3AD203B41FA5}">
                      <a16:colId xmlns:a16="http://schemas.microsoft.com/office/drawing/2014/main" val="3148940302"/>
                    </a:ext>
                  </a:extLst>
                </a:gridCol>
                <a:gridCol w="2916574">
                  <a:extLst>
                    <a:ext uri="{9D8B030D-6E8A-4147-A177-3AD203B41FA5}">
                      <a16:colId xmlns:a16="http://schemas.microsoft.com/office/drawing/2014/main" val="872259"/>
                    </a:ext>
                  </a:extLst>
                </a:gridCol>
                <a:gridCol w="2916574">
                  <a:extLst>
                    <a:ext uri="{9D8B030D-6E8A-4147-A177-3AD203B41FA5}">
                      <a16:colId xmlns:a16="http://schemas.microsoft.com/office/drawing/2014/main" val="321841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Phép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toán</a:t>
                      </a:r>
                      <a:endParaRPr lang="en-US" sz="2400" dirty="0"/>
                    </a:p>
                  </a:txBody>
                  <a:tcPr>
                    <a:lnL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Giải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thích</a:t>
                      </a:r>
                      <a:endParaRPr lang="en-US" sz="2400" dirty="0"/>
                    </a:p>
                  </a:txBody>
                  <a:tcPr>
                    <a:lnL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Ví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dụ</a:t>
                      </a:r>
                      <a:r>
                        <a:rPr lang="en-US" sz="2400" baseline="0" dirty="0"/>
                        <a:t>:</a:t>
                      </a:r>
                      <a:endParaRPr lang="en-US" sz="2400" dirty="0"/>
                    </a:p>
                  </a:txBody>
                  <a:tcPr>
                    <a:lnL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340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+</a:t>
                      </a:r>
                    </a:p>
                  </a:txBody>
                  <a:tcPr>
                    <a:lnL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Cộng</a:t>
                      </a:r>
                      <a:endParaRPr lang="en-US" sz="2400" dirty="0"/>
                    </a:p>
                  </a:txBody>
                  <a:tcPr>
                    <a:lnL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  <a:r>
                        <a:rPr lang="en-US" sz="2400" baseline="0" dirty="0"/>
                        <a:t> = 11 + 3</a:t>
                      </a:r>
                      <a:endParaRPr lang="en-US" sz="2400" dirty="0"/>
                    </a:p>
                  </a:txBody>
                  <a:tcPr>
                    <a:lnL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173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>
                    <a:lnL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Trừ</a:t>
                      </a:r>
                      <a:endParaRPr lang="en-US" sz="2400" dirty="0"/>
                    </a:p>
                  </a:txBody>
                  <a:tcPr>
                    <a:lnL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 = 11 – 3</a:t>
                      </a:r>
                    </a:p>
                  </a:txBody>
                  <a:tcPr>
                    <a:lnL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9745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*</a:t>
                      </a:r>
                    </a:p>
                  </a:txBody>
                  <a:tcPr>
                    <a:lnL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Nhân</a:t>
                      </a:r>
                      <a:endParaRPr lang="en-US" sz="2400" dirty="0"/>
                    </a:p>
                  </a:txBody>
                  <a:tcPr>
                    <a:lnL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x = 11 * 3</a:t>
                      </a:r>
                    </a:p>
                  </a:txBody>
                  <a:tcPr>
                    <a:lnL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939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/</a:t>
                      </a:r>
                    </a:p>
                  </a:txBody>
                  <a:tcPr>
                    <a:lnL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Chia</a:t>
                      </a:r>
                    </a:p>
                  </a:txBody>
                  <a:tcPr>
                    <a:lnL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 = 11 / 3.</a:t>
                      </a:r>
                    </a:p>
                  </a:txBody>
                  <a:tcPr>
                    <a:lnL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96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/</a:t>
                      </a:r>
                    </a:p>
                  </a:txBody>
                  <a:tcPr>
                    <a:lnL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Lấy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phần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nguyên</a:t>
                      </a:r>
                      <a:endParaRPr lang="en-US" sz="2400" dirty="0"/>
                    </a:p>
                  </a:txBody>
                  <a:tcPr>
                    <a:lnL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 = 11 / 3</a:t>
                      </a:r>
                    </a:p>
                  </a:txBody>
                  <a:tcPr>
                    <a:lnL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648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%</a:t>
                      </a:r>
                    </a:p>
                  </a:txBody>
                  <a:tcPr>
                    <a:lnL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Lấy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phần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dư</a:t>
                      </a:r>
                      <a:endParaRPr lang="en-US" sz="2400" dirty="0"/>
                    </a:p>
                  </a:txBody>
                  <a:tcPr>
                    <a:lnL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 = 11 % 3</a:t>
                      </a:r>
                    </a:p>
                  </a:txBody>
                  <a:tcPr>
                    <a:lnL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602672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5</a:t>
            </a:fld>
            <a:endParaRPr lang="uk-UA" dirty="0"/>
          </a:p>
        </p:txBody>
      </p:sp>
      <p:sp>
        <p:nvSpPr>
          <p:cNvPr id="6" name="TextBox 5"/>
          <p:cNvSpPr txBox="1"/>
          <p:nvPr/>
        </p:nvSpPr>
        <p:spPr>
          <a:xfrm>
            <a:off x="196850" y="4216548"/>
            <a:ext cx="15760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???</a:t>
            </a:r>
          </a:p>
          <a:p>
            <a:r>
              <a:rPr lang="en-US" sz="3200" b="1" dirty="0" err="1">
                <a:solidFill>
                  <a:srgbClr val="FF0000"/>
                </a:solidFill>
              </a:rPr>
              <a:t>Phép</a:t>
            </a:r>
            <a:r>
              <a:rPr lang="en-US" sz="3200" b="1" dirty="0">
                <a:solidFill>
                  <a:srgbClr val="FF0000"/>
                </a:solidFill>
              </a:rPr>
              <a:t> 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6850" y="5293766"/>
            <a:ext cx="408637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Khi</a:t>
            </a:r>
            <a:r>
              <a:rPr lang="en-US" b="1" dirty="0"/>
              <a:t> </a:t>
            </a:r>
            <a:r>
              <a:rPr lang="en-US" b="1" dirty="0" err="1"/>
              <a:t>nào</a:t>
            </a:r>
            <a:r>
              <a:rPr lang="en-US" b="1" dirty="0"/>
              <a:t> </a:t>
            </a:r>
            <a:r>
              <a:rPr lang="en-US" b="1" dirty="0" err="1"/>
              <a:t>là</a:t>
            </a:r>
            <a:r>
              <a:rPr lang="en-US" b="1" dirty="0"/>
              <a:t> </a:t>
            </a:r>
            <a:r>
              <a:rPr lang="en-US" b="1" dirty="0" err="1"/>
              <a:t>phép</a:t>
            </a:r>
            <a:r>
              <a:rPr lang="en-US" b="1" dirty="0"/>
              <a:t> chia? </a:t>
            </a:r>
          </a:p>
          <a:p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 err="1">
                <a:sym typeface="Wingdings" panose="05000000000000000000" pitchFamily="2" charset="2"/>
              </a:rPr>
              <a:t>Khi</a:t>
            </a:r>
            <a:r>
              <a:rPr lang="en-US" sz="1600" dirty="0">
                <a:sym typeface="Wingdings" panose="05000000000000000000" pitchFamily="2" charset="2"/>
              </a:rPr>
              <a:t> 1 </a:t>
            </a:r>
            <a:r>
              <a:rPr lang="en-US" sz="1600" dirty="0" err="1">
                <a:sym typeface="Wingdings" panose="05000000000000000000" pitchFamily="2" charset="2"/>
              </a:rPr>
              <a:t>trong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các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đối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số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là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số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thực</a:t>
            </a:r>
            <a:endParaRPr lang="en-US" sz="1600" dirty="0"/>
          </a:p>
          <a:p>
            <a:r>
              <a:rPr lang="en-US" b="1" dirty="0" err="1"/>
              <a:t>Khi</a:t>
            </a:r>
            <a:r>
              <a:rPr lang="en-US" b="1" dirty="0"/>
              <a:t> </a:t>
            </a:r>
            <a:r>
              <a:rPr lang="en-US" b="1" dirty="0" err="1"/>
              <a:t>nào</a:t>
            </a:r>
            <a:r>
              <a:rPr lang="en-US" b="1" dirty="0"/>
              <a:t> </a:t>
            </a:r>
            <a:r>
              <a:rPr lang="en-US" b="1" dirty="0" err="1"/>
              <a:t>là</a:t>
            </a:r>
            <a:r>
              <a:rPr lang="en-US" b="1" dirty="0"/>
              <a:t> </a:t>
            </a:r>
            <a:r>
              <a:rPr lang="en-US" b="1" dirty="0" err="1"/>
              <a:t>phép</a:t>
            </a:r>
            <a:r>
              <a:rPr lang="en-US" b="1" dirty="0"/>
              <a:t> </a:t>
            </a:r>
            <a:r>
              <a:rPr lang="en-US" b="1" dirty="0" err="1"/>
              <a:t>lấy</a:t>
            </a:r>
            <a:r>
              <a:rPr lang="en-US" b="1" dirty="0"/>
              <a:t> </a:t>
            </a:r>
            <a:r>
              <a:rPr lang="en-US" b="1" dirty="0" err="1"/>
              <a:t>phần</a:t>
            </a:r>
            <a:r>
              <a:rPr lang="en-US" b="1" dirty="0"/>
              <a:t> </a:t>
            </a:r>
            <a:r>
              <a:rPr lang="en-US" b="1" dirty="0" err="1"/>
              <a:t>nguyên</a:t>
            </a:r>
            <a:r>
              <a:rPr lang="en-US" b="1" dirty="0"/>
              <a:t>?</a:t>
            </a:r>
          </a:p>
          <a:p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 err="1">
                <a:sym typeface="Wingdings" panose="05000000000000000000" pitchFamily="2" charset="2"/>
              </a:rPr>
              <a:t>Khi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các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đối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số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đều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là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số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 err="1">
                <a:sym typeface="Wingdings" panose="05000000000000000000" pitchFamily="2" charset="2"/>
              </a:rPr>
              <a:t>nguyên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5243628" y="4380483"/>
            <a:ext cx="3222885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a = 5 / 2;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b = 5 / 2.;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c = 5. / 2;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d =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)5/2;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71410" y="5860557"/>
            <a:ext cx="2432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a, b, c, d = ???</a:t>
            </a:r>
          </a:p>
        </p:txBody>
      </p:sp>
    </p:spTree>
    <p:extLst>
      <p:ext uri="{BB962C8B-B14F-4D97-AF65-F5344CB8AC3E}">
        <p14:creationId xmlns:p14="http://schemas.microsoft.com/office/powerpoint/2010/main" val="48512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5.2.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- Arithmetic operators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6</a:t>
            </a:fld>
            <a:endParaRPr lang="uk-U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7233" y="893619"/>
            <a:ext cx="4949339" cy="5363490"/>
          </a:xfrm>
        </p:spPr>
        <p:txBody>
          <a:bodyPr>
            <a:normAutofit/>
          </a:bodyPr>
          <a:lstStyle/>
          <a:p>
            <a:pPr marL="34290" indent="0">
              <a:buNone/>
            </a:pPr>
            <a:r>
              <a:rPr lang="en-US" b="1" dirty="0" err="1"/>
              <a:t>Vấn</a:t>
            </a:r>
            <a:r>
              <a:rPr lang="en-US" b="1" dirty="0"/>
              <a:t> </a:t>
            </a:r>
            <a:r>
              <a:rPr lang="en-US" b="1" dirty="0" err="1"/>
              <a:t>đề</a:t>
            </a:r>
            <a:r>
              <a:rPr lang="en-US" b="1" dirty="0"/>
              <a:t>: 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/>
              <a:t>1. </a:t>
            </a:r>
            <a:r>
              <a:rPr lang="en-US" sz="2000" dirty="0" err="1"/>
              <a:t>Phép</a:t>
            </a:r>
            <a:r>
              <a:rPr lang="en-US" sz="2000" dirty="0"/>
              <a:t> </a:t>
            </a:r>
            <a:r>
              <a:rPr lang="en-US" sz="2000" dirty="0" err="1"/>
              <a:t>nhân</a:t>
            </a:r>
            <a:r>
              <a:rPr lang="en-US" sz="2000" dirty="0"/>
              <a:t> (</a:t>
            </a:r>
            <a:r>
              <a:rPr lang="en-US" sz="2000" dirty="0" err="1"/>
              <a:t>tràn</a:t>
            </a:r>
            <a:r>
              <a:rPr lang="en-US" sz="2000" dirty="0"/>
              <a:t> </a:t>
            </a:r>
            <a:r>
              <a:rPr lang="en-US" sz="2000" dirty="0" err="1"/>
              <a:t>kiểu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/>
              <a:t>2. </a:t>
            </a:r>
            <a:r>
              <a:rPr lang="en-US" sz="2000" dirty="0" err="1"/>
              <a:t>Phép</a:t>
            </a:r>
            <a:r>
              <a:rPr lang="en-US" sz="2000" dirty="0"/>
              <a:t> chia (</a:t>
            </a:r>
            <a:r>
              <a:rPr lang="en-US" sz="2000" dirty="0" err="1"/>
              <a:t>sai</a:t>
            </a:r>
            <a:r>
              <a:rPr lang="en-US" sz="2000" dirty="0"/>
              <a:t> logic do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phép</a:t>
            </a:r>
            <a:r>
              <a:rPr lang="en-US" sz="2000" dirty="0"/>
              <a:t> </a:t>
            </a:r>
            <a:r>
              <a:rPr lang="en-US" sz="2000" dirty="0" err="1"/>
              <a:t>lấy</a:t>
            </a:r>
            <a:r>
              <a:rPr lang="en-US" sz="2000" dirty="0"/>
              <a:t> </a:t>
            </a:r>
            <a:r>
              <a:rPr lang="en-US" sz="2000" dirty="0" err="1"/>
              <a:t>phần</a:t>
            </a:r>
            <a:r>
              <a:rPr lang="en-US" sz="2000" dirty="0"/>
              <a:t> </a:t>
            </a:r>
            <a:r>
              <a:rPr lang="en-US" sz="2000" dirty="0" err="1"/>
              <a:t>nguyên</a:t>
            </a:r>
            <a:r>
              <a:rPr lang="en-US" sz="2000" dirty="0"/>
              <a:t>)</a:t>
            </a:r>
          </a:p>
          <a:p>
            <a:pPr marL="34290" indent="0">
              <a:buNone/>
            </a:pPr>
            <a:endParaRPr lang="en-US" dirty="0"/>
          </a:p>
          <a:p>
            <a:pPr marL="34290" indent="0">
              <a:buNone/>
            </a:pPr>
            <a:r>
              <a:rPr lang="en-US" b="1" dirty="0" err="1"/>
              <a:t>Hướng</a:t>
            </a:r>
            <a:r>
              <a:rPr lang="en-US" b="1" dirty="0"/>
              <a:t> </a:t>
            </a:r>
            <a:r>
              <a:rPr lang="en-US" b="1" dirty="0" err="1"/>
              <a:t>giải</a:t>
            </a:r>
            <a:r>
              <a:rPr lang="en-US" b="1" dirty="0"/>
              <a:t> </a:t>
            </a:r>
            <a:r>
              <a:rPr lang="en-US" b="1" dirty="0" err="1"/>
              <a:t>quyết</a:t>
            </a:r>
            <a:r>
              <a:rPr lang="en-US" b="1" dirty="0"/>
              <a:t>:</a:t>
            </a:r>
            <a:br>
              <a:rPr lang="en-US" b="1" dirty="0"/>
            </a:b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kĩ</a:t>
            </a:r>
            <a:r>
              <a:rPr lang="en-US" sz="2000" dirty="0"/>
              <a:t> </a:t>
            </a:r>
            <a:r>
              <a:rPr lang="en-US" sz="2000" dirty="0" err="1"/>
              <a:t>thuật</a:t>
            </a:r>
            <a:r>
              <a:rPr lang="en-US" sz="2000" dirty="0"/>
              <a:t> </a:t>
            </a:r>
            <a:r>
              <a:rPr lang="en-US" sz="2000" dirty="0" err="1"/>
              <a:t>ép</a:t>
            </a:r>
            <a:r>
              <a:rPr lang="en-US" sz="2000" dirty="0"/>
              <a:t> </a:t>
            </a:r>
            <a:r>
              <a:rPr lang="en-US" sz="2000" dirty="0" err="1"/>
              <a:t>kiểu</a:t>
            </a:r>
            <a:endParaRPr lang="en-US" sz="2000" dirty="0"/>
          </a:p>
          <a:p>
            <a:pPr marL="34290" indent="0">
              <a:buNone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97427" y="4199195"/>
            <a:ext cx="336873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777777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-530865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-824525248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7427" y="893619"/>
            <a:ext cx="3368733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main(){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a = 123456;</a:t>
            </a: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b = 654321;</a:t>
            </a:r>
          </a:p>
          <a:p>
            <a:pPr lvl="1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a+b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&lt;&lt;a-b&lt;&lt;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&lt;&lt;a*b&lt;&lt;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&lt;&lt;a/b&lt;&lt;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cin.get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872341" y="4753193"/>
            <a:ext cx="169381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80779853376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0.188678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921916" y="4383861"/>
            <a:ext cx="1594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" indent="0">
              <a:buNone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đúng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97427" y="5544217"/>
            <a:ext cx="1453573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dirty="0" err="1"/>
              <a:t>Kết</a:t>
            </a:r>
            <a:r>
              <a:rPr lang="en-US" sz="1600" dirty="0"/>
              <a:t> </a:t>
            </a:r>
            <a:r>
              <a:rPr lang="en-US" sz="1600" dirty="0" err="1"/>
              <a:t>quả</a:t>
            </a:r>
            <a:r>
              <a:rPr lang="en-US" sz="1600" dirty="0"/>
              <a:t> </a:t>
            </a:r>
            <a:r>
              <a:rPr lang="en-US" sz="1600" dirty="0" err="1"/>
              <a:t>không</a:t>
            </a:r>
            <a:r>
              <a:rPr lang="en-US" sz="1600" dirty="0"/>
              <a:t> </a:t>
            </a:r>
            <a:r>
              <a:rPr lang="en-US" sz="1600" dirty="0" err="1"/>
              <a:t>như</a:t>
            </a:r>
            <a:r>
              <a:rPr lang="en-US" sz="1600" dirty="0"/>
              <a:t> </a:t>
            </a:r>
            <a:r>
              <a:rPr lang="en-US" sz="1600" dirty="0" err="1"/>
              <a:t>mong</a:t>
            </a:r>
            <a:r>
              <a:rPr lang="en-US" sz="1600" dirty="0"/>
              <a:t> </a:t>
            </a:r>
            <a:r>
              <a:rPr lang="en-US" sz="1600" dirty="0" err="1"/>
              <a:t>muốn</a:t>
            </a:r>
            <a:endParaRPr lang="en-US" sz="1600" dirty="0"/>
          </a:p>
        </p:txBody>
      </p:sp>
      <p:sp>
        <p:nvSpPr>
          <p:cNvPr id="17" name="Rectangle 16"/>
          <p:cNvSpPr/>
          <p:nvPr/>
        </p:nvSpPr>
        <p:spPr>
          <a:xfrm>
            <a:off x="197427" y="4753456"/>
            <a:ext cx="1453573" cy="646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7" idx="2"/>
            <a:endCxn id="16" idx="0"/>
          </p:cNvCxnSpPr>
          <p:nvPr/>
        </p:nvCxnSpPr>
        <p:spPr>
          <a:xfrm>
            <a:off x="924214" y="5399523"/>
            <a:ext cx="0" cy="144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185902" y="3566522"/>
            <a:ext cx="45720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&lt;&lt;(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)a*b&lt;&lt;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&lt;&lt;(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)a/b&lt;&lt;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2603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 animBg="1"/>
      <p:bldP spid="17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5.3.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++, </a:t>
            </a:r>
            <a:r>
              <a:rPr lang="en-US" dirty="0" err="1"/>
              <a:t>giảm</a:t>
            </a:r>
            <a:r>
              <a:rPr lang="en-US" dirty="0"/>
              <a:t> --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27" y="893619"/>
            <a:ext cx="5693010" cy="1679460"/>
          </a:xfrm>
        </p:spPr>
        <p:txBody>
          <a:bodyPr>
            <a:normAutofit fontScale="92500"/>
          </a:bodyPr>
          <a:lstStyle/>
          <a:p>
            <a:pPr marL="34290" indent="0">
              <a:buNone/>
            </a:pP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++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–- 1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:</a:t>
            </a:r>
          </a:p>
          <a:p>
            <a:pPr marL="34290" indent="0">
              <a:buNone/>
            </a:pPr>
            <a:r>
              <a:rPr lang="en-US" b="1" dirty="0" err="1"/>
              <a:t>Ví</a:t>
            </a:r>
            <a:r>
              <a:rPr lang="en-US" b="1" dirty="0"/>
              <a:t> </a:t>
            </a:r>
            <a:r>
              <a:rPr lang="en-US" b="1" dirty="0" err="1"/>
              <a:t>dụ</a:t>
            </a:r>
            <a:r>
              <a:rPr lang="en-US" b="1" dirty="0"/>
              <a:t>: 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a </a:t>
            </a:r>
            <a:r>
              <a:rPr lang="en-US" dirty="0" err="1"/>
              <a:t>lên</a:t>
            </a:r>
            <a:r>
              <a:rPr lang="en-US" dirty="0"/>
              <a:t> 1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marL="34290" indent="0">
              <a:buNone/>
            </a:pPr>
            <a:endParaRPr lang="en-US" dirty="0"/>
          </a:p>
          <a:p>
            <a:pPr marL="3429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7</a:t>
            </a:fld>
            <a:endParaRPr lang="uk-UA" dirty="0"/>
          </a:p>
        </p:txBody>
      </p:sp>
      <p:sp>
        <p:nvSpPr>
          <p:cNvPr id="5" name="Rectangle 4"/>
          <p:cNvSpPr/>
          <p:nvPr/>
        </p:nvSpPr>
        <p:spPr>
          <a:xfrm>
            <a:off x="6073318" y="1387628"/>
            <a:ext cx="166931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a;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a = a + 1;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a += 1;</a:t>
            </a:r>
          </a:p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a++;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16277" y="3203000"/>
            <a:ext cx="5511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</a:rPr>
              <a:t>Sự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khác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biệt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giữa</a:t>
            </a:r>
            <a:r>
              <a:rPr lang="en-US" sz="2400" b="1" dirty="0">
                <a:solidFill>
                  <a:srgbClr val="FF0000"/>
                </a:solidFill>
              </a:rPr>
              <a:t> ++x </a:t>
            </a:r>
            <a:r>
              <a:rPr lang="en-US" sz="2400" b="1" dirty="0" err="1">
                <a:solidFill>
                  <a:srgbClr val="FF0000"/>
                </a:solidFill>
              </a:rPr>
              <a:t>và</a:t>
            </a:r>
            <a:r>
              <a:rPr lang="en-US" sz="2400" b="1" dirty="0">
                <a:solidFill>
                  <a:srgbClr val="FF0000"/>
                </a:solidFill>
              </a:rPr>
              <a:t> x++ ???</a:t>
            </a:r>
          </a:p>
        </p:txBody>
      </p:sp>
      <p:sp>
        <p:nvSpPr>
          <p:cNvPr id="7" name="Rectangle 6"/>
          <p:cNvSpPr/>
          <p:nvPr/>
        </p:nvSpPr>
        <p:spPr>
          <a:xfrm>
            <a:off x="414669" y="3832921"/>
            <a:ext cx="234979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x = 5; 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y = ++x;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x = 6, y = 6</a:t>
            </a:r>
          </a:p>
        </p:txBody>
      </p:sp>
      <p:sp>
        <p:nvSpPr>
          <p:cNvPr id="8" name="Rectangle 7"/>
          <p:cNvSpPr/>
          <p:nvPr/>
        </p:nvSpPr>
        <p:spPr>
          <a:xfrm>
            <a:off x="414669" y="5092763"/>
            <a:ext cx="2349795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x = 5;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y = x++;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y = 5, x = 6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97101" y="3971420"/>
            <a:ext cx="3641652" cy="64633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1. ++x 		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x = 6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2. y = x 	 y  = 6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97101" y="5231262"/>
            <a:ext cx="4088220" cy="64633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1. y = x	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x = 5, y = 5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2. x++	 	 y = 5, x = 6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/>
          <p:cNvCxnSpPr>
            <a:stCxn id="7" idx="3"/>
            <a:endCxn id="10" idx="1"/>
          </p:cNvCxnSpPr>
          <p:nvPr/>
        </p:nvCxnSpPr>
        <p:spPr>
          <a:xfrm>
            <a:off x="2764464" y="4294586"/>
            <a:ext cx="632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12" idx="1"/>
          </p:cNvCxnSpPr>
          <p:nvPr/>
        </p:nvCxnSpPr>
        <p:spPr>
          <a:xfrm>
            <a:off x="2764464" y="5554428"/>
            <a:ext cx="632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79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/>
      <p:bldP spid="7" grpId="0" animBg="1"/>
      <p:bldP spid="8" grpId="0" animBg="1"/>
      <p:bldP spid="10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5.4.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phẩy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27" y="893619"/>
            <a:ext cx="8749146" cy="2302317"/>
          </a:xfrm>
        </p:spPr>
        <p:txBody>
          <a:bodyPr/>
          <a:lstStyle/>
          <a:p>
            <a:r>
              <a:rPr lang="vi-VN" dirty="0"/>
              <a:t>Các biểu thức đặt cách nhau bằng dấu</a:t>
            </a:r>
            <a:r>
              <a:rPr lang="vi-VN" dirty="0">
                <a:solidFill>
                  <a:srgbClr val="FF0000"/>
                </a:solidFill>
              </a:rPr>
              <a:t> ,</a:t>
            </a:r>
          </a:p>
          <a:p>
            <a:r>
              <a:rPr lang="vi-VN" dirty="0"/>
              <a:t>Các biểu thức con lần lượt được tính từ trái sang phải</a:t>
            </a:r>
          </a:p>
          <a:p>
            <a:r>
              <a:rPr lang="vi-VN" dirty="0"/>
              <a:t>Biểu thức mới nhận được là giá trị của biểu thức bên phải cùng</a:t>
            </a:r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  <a:endParaRPr lang="vi-V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8</a:t>
            </a:fld>
            <a:endParaRPr lang="uk-UA" dirty="0"/>
          </a:p>
        </p:txBody>
      </p:sp>
      <p:sp>
        <p:nvSpPr>
          <p:cNvPr id="5" name="Rectangle 4"/>
          <p:cNvSpPr/>
          <p:nvPr/>
        </p:nvSpPr>
        <p:spPr>
          <a:xfrm>
            <a:off x="435935" y="3195936"/>
            <a:ext cx="2945219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y = 2;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</a:rPr>
              <a:t> z = (++x, ++y); </a:t>
            </a:r>
          </a:p>
        </p:txBody>
      </p:sp>
      <p:sp>
        <p:nvSpPr>
          <p:cNvPr id="6" name="Rectangle 5"/>
          <p:cNvSpPr/>
          <p:nvPr/>
        </p:nvSpPr>
        <p:spPr>
          <a:xfrm>
            <a:off x="4082193" y="3838523"/>
            <a:ext cx="3154326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++x		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x = 1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++y		 y = 3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z = y	 z = 3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004457" y="3971109"/>
            <a:ext cx="10580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62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5.5.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học&amp;gán</a:t>
            </a:r>
            <a:r>
              <a:rPr lang="en-US" dirty="0"/>
              <a:t> -Compound assignment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7826533"/>
              </p:ext>
            </p:extLst>
          </p:nvPr>
        </p:nvGraphicFramePr>
        <p:xfrm>
          <a:off x="196850" y="1150066"/>
          <a:ext cx="8749723" cy="50292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96819">
                  <a:extLst>
                    <a:ext uri="{9D8B030D-6E8A-4147-A177-3AD203B41FA5}">
                      <a16:colId xmlns:a16="http://schemas.microsoft.com/office/drawing/2014/main" val="1956722399"/>
                    </a:ext>
                  </a:extLst>
                </a:gridCol>
                <a:gridCol w="1698171">
                  <a:extLst>
                    <a:ext uri="{9D8B030D-6E8A-4147-A177-3AD203B41FA5}">
                      <a16:colId xmlns:a16="http://schemas.microsoft.com/office/drawing/2014/main" val="118332239"/>
                    </a:ext>
                  </a:extLst>
                </a:gridCol>
                <a:gridCol w="1946366">
                  <a:extLst>
                    <a:ext uri="{9D8B030D-6E8A-4147-A177-3AD203B41FA5}">
                      <a16:colId xmlns:a16="http://schemas.microsoft.com/office/drawing/2014/main" val="2279838045"/>
                    </a:ext>
                  </a:extLst>
                </a:gridCol>
                <a:gridCol w="3708367">
                  <a:extLst>
                    <a:ext uri="{9D8B030D-6E8A-4147-A177-3AD203B41FA5}">
                      <a16:colId xmlns:a16="http://schemas.microsoft.com/office/drawing/2014/main" val="35789940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Toán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tử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Ví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dụ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Giải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thích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Phép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toán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1986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+=</a:t>
                      </a:r>
                    </a:p>
                  </a:txBody>
                  <a:tcPr>
                    <a:lnL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x += 5</a:t>
                      </a:r>
                    </a:p>
                  </a:txBody>
                  <a:tcPr marR="365760">
                    <a:lnL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x = x +</a:t>
                      </a:r>
                      <a:r>
                        <a:rPr lang="en-US" sz="2400" baseline="0" dirty="0"/>
                        <a:t> 5</a:t>
                      </a:r>
                      <a:endParaRPr lang="en-US" sz="2400" dirty="0"/>
                    </a:p>
                  </a:txBody>
                  <a:tcPr marL="274320">
                    <a:lnL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/>
                        <a:t>Cộng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904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-=</a:t>
                      </a:r>
                    </a:p>
                  </a:txBody>
                  <a:tcPr>
                    <a:lnL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x -= 5</a:t>
                      </a:r>
                    </a:p>
                  </a:txBody>
                  <a:tcPr marR="365760">
                    <a:lnL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x = x -</a:t>
                      </a:r>
                      <a:r>
                        <a:rPr lang="en-US" sz="2400" baseline="0" dirty="0"/>
                        <a:t> 5</a:t>
                      </a:r>
                      <a:endParaRPr lang="en-US" sz="2400" dirty="0"/>
                    </a:p>
                  </a:txBody>
                  <a:tcPr marL="274320">
                    <a:lnL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/>
                        <a:t>Trừ</a:t>
                      </a:r>
                      <a:r>
                        <a:rPr lang="en-US" sz="2400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0209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*=</a:t>
                      </a:r>
                    </a:p>
                  </a:txBody>
                  <a:tcPr>
                    <a:lnL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x *= 5</a:t>
                      </a:r>
                    </a:p>
                  </a:txBody>
                  <a:tcPr marR="365760">
                    <a:lnL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x = x *</a:t>
                      </a:r>
                      <a:r>
                        <a:rPr lang="en-US" sz="2400" baseline="0" dirty="0"/>
                        <a:t> 5</a:t>
                      </a:r>
                      <a:endParaRPr lang="en-US" sz="2400" dirty="0"/>
                    </a:p>
                  </a:txBody>
                  <a:tcPr marL="274320">
                    <a:lnL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/>
                        <a:t>Nhân</a:t>
                      </a:r>
                      <a:r>
                        <a:rPr lang="en-US" sz="2400" baseline="0" dirty="0"/>
                        <a:t> 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524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/=</a:t>
                      </a:r>
                    </a:p>
                  </a:txBody>
                  <a:tcPr>
                    <a:lnL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x /= 5</a:t>
                      </a:r>
                    </a:p>
                  </a:txBody>
                  <a:tcPr marR="365760">
                    <a:lnL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x = x /</a:t>
                      </a:r>
                      <a:r>
                        <a:rPr lang="en-US" sz="2400" baseline="0" dirty="0"/>
                        <a:t> 5</a:t>
                      </a:r>
                      <a:endParaRPr lang="en-US" sz="2400" dirty="0"/>
                    </a:p>
                  </a:txBody>
                  <a:tcPr marL="274320">
                    <a:lnL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Chia</a:t>
                      </a:r>
                      <a:r>
                        <a:rPr lang="en-US" sz="2400" baseline="0" dirty="0"/>
                        <a:t> hay </a:t>
                      </a:r>
                      <a:r>
                        <a:rPr lang="en-US" sz="2400" baseline="0" dirty="0" err="1"/>
                        <a:t>lấy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phần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nguyên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3839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%=</a:t>
                      </a:r>
                    </a:p>
                  </a:txBody>
                  <a:tcPr>
                    <a:lnL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x %= 5</a:t>
                      </a:r>
                    </a:p>
                  </a:txBody>
                  <a:tcPr marR="365760">
                    <a:lnL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x = x %</a:t>
                      </a:r>
                      <a:r>
                        <a:rPr lang="en-US" sz="2400" baseline="0" dirty="0"/>
                        <a:t> 5</a:t>
                      </a:r>
                      <a:endParaRPr lang="en-US" sz="2400" dirty="0"/>
                    </a:p>
                  </a:txBody>
                  <a:tcPr marL="274320">
                    <a:lnL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/>
                        <a:t>Lấy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phần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dư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391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&lt;&lt;=</a:t>
                      </a:r>
                    </a:p>
                  </a:txBody>
                  <a:tcPr>
                    <a:lnL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x &lt;&lt;= 5</a:t>
                      </a:r>
                    </a:p>
                  </a:txBody>
                  <a:tcPr marR="365760">
                    <a:lnL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x = x &lt;&lt;</a:t>
                      </a:r>
                      <a:r>
                        <a:rPr lang="en-US" sz="2400" baseline="0" dirty="0"/>
                        <a:t> 5</a:t>
                      </a:r>
                      <a:endParaRPr lang="en-US" sz="2400" dirty="0"/>
                    </a:p>
                  </a:txBody>
                  <a:tcPr marL="274320">
                    <a:lnL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/>
                        <a:t>Dịch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trái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329142"/>
                  </a:ext>
                </a:extLst>
              </a:tr>
              <a:tr h="378084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&gt;&gt;=</a:t>
                      </a:r>
                    </a:p>
                  </a:txBody>
                  <a:tcPr>
                    <a:lnL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x &gt;&gt;= 5</a:t>
                      </a:r>
                    </a:p>
                  </a:txBody>
                  <a:tcPr marR="365760">
                    <a:lnL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x = x &gt;&gt;</a:t>
                      </a:r>
                      <a:r>
                        <a:rPr lang="en-US" sz="2400" baseline="0" dirty="0"/>
                        <a:t> 5</a:t>
                      </a:r>
                      <a:endParaRPr lang="en-US" sz="2400" dirty="0"/>
                    </a:p>
                  </a:txBody>
                  <a:tcPr marL="274320">
                    <a:lnL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/>
                        <a:t>Dịch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phải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064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&amp;=</a:t>
                      </a:r>
                    </a:p>
                  </a:txBody>
                  <a:tcPr>
                    <a:lnL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x &amp;= 5</a:t>
                      </a:r>
                    </a:p>
                  </a:txBody>
                  <a:tcPr marR="365760">
                    <a:lnL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x = x &amp;</a:t>
                      </a:r>
                      <a:r>
                        <a:rPr lang="en-US" sz="2400" baseline="0" dirty="0"/>
                        <a:t> 5</a:t>
                      </a:r>
                      <a:endParaRPr lang="en-US" sz="2400" dirty="0"/>
                    </a:p>
                  </a:txBody>
                  <a:tcPr marL="274320">
                    <a:lnL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AND</a:t>
                      </a:r>
                    </a:p>
                  </a:txBody>
                  <a:tcPr>
                    <a:lnL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42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^=</a:t>
                      </a:r>
                    </a:p>
                  </a:txBody>
                  <a:tcPr>
                    <a:lnL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x ^= 5</a:t>
                      </a:r>
                    </a:p>
                  </a:txBody>
                  <a:tcPr marR="365760">
                    <a:lnL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x = x ^</a:t>
                      </a:r>
                      <a:r>
                        <a:rPr lang="en-US" sz="2400" baseline="0" dirty="0"/>
                        <a:t> 5</a:t>
                      </a:r>
                      <a:endParaRPr lang="en-US" sz="2400" dirty="0"/>
                    </a:p>
                  </a:txBody>
                  <a:tcPr marL="274320">
                    <a:lnL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XOR</a:t>
                      </a:r>
                    </a:p>
                  </a:txBody>
                  <a:tcPr>
                    <a:lnL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491816"/>
                  </a:ext>
                </a:extLst>
              </a:tr>
              <a:tr h="2970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|=</a:t>
                      </a:r>
                    </a:p>
                  </a:txBody>
                  <a:tcPr>
                    <a:lnL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x |= 5</a:t>
                      </a:r>
                    </a:p>
                  </a:txBody>
                  <a:tcPr marR="365760">
                    <a:lnL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x = x |</a:t>
                      </a:r>
                      <a:r>
                        <a:rPr lang="en-US" sz="2400" baseline="0" dirty="0"/>
                        <a:t> 5</a:t>
                      </a:r>
                      <a:endParaRPr lang="en-US" sz="2400" dirty="0"/>
                    </a:p>
                  </a:txBody>
                  <a:tcPr marL="274320">
                    <a:lnL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OR</a:t>
                      </a:r>
                    </a:p>
                  </a:txBody>
                  <a:tcPr>
                    <a:lnL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A5B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07104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uk-UA" smtClean="0"/>
              <a:pPr/>
              <a:t>9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8266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10.0&quot;&gt;&lt;object type=&quot;1&quot; unique_id=&quot;10001&quot;&gt;&lt;object type=&quot;2&quot; unique_id=&quot;10515&quot;&gt;&lt;object type=&quot;3&quot; unique_id=&quot;10516&quot;&gt;&lt;property id=&quot;20148&quot; value=&quot;5&quot;/&gt;&lt;property id=&quot;20300&quot; value=&quot;Slide 1 - &amp;quot;IT001 – NHẬP MÔN LẬP TRÌNH&amp;quot;&quot;/&gt;&lt;property id=&quot;20307&quot; value=&quot;311&quot;/&gt;&lt;/object&gt;&lt;object type=&quot;3&quot; unique_id=&quot;10518&quot;&gt;&lt;property id=&quot;20148&quot; value=&quot;5&quot;/&gt;&lt;property id=&quot;20300&quot; value=&quot;Slide 2 - &amp;quot;Nội dung&amp;quot;&quot;/&gt;&lt;property id=&quot;20307&quot; value=&quot;287&quot;/&gt;&lt;/object&gt;&lt;object type=&quot;3&quot; unique_id=&quot;10519&quot;&gt;&lt;property id=&quot;20148&quot; value=&quot;5&quot;/&gt;&lt;property id=&quot;20300&quot; value=&quot;Slide 3 - &amp;quot;5. Các phép toán&amp;quot;&quot;/&gt;&lt;property id=&quot;20307&quot; value=&quot;312&quot;/&gt;&lt;/object&gt;&lt;object type=&quot;3&quot; unique_id=&quot;10520&quot;&gt;&lt;property id=&quot;20148&quot; value=&quot;5&quot;/&gt;&lt;property id=&quot;20300&quot; value=&quot;Slide 4 - &amp;quot;5.1. Toán tử gán - Assignment operator&amp;quot;&quot;/&gt;&lt;property id=&quot;20307&quot; value=&quot;296&quot;/&gt;&lt;/object&gt;&lt;object type=&quot;3&quot; unique_id=&quot;10521&quot;&gt;&lt;property id=&quot;20148&quot; value=&quot;5&quot;/&gt;&lt;property id=&quot;20300&quot; value=&quot;Slide 5 - &amp;quot;5.2. Toán tử toán học - Arithmetic operators&amp;quot;&quot;/&gt;&lt;property id=&quot;20307&quot; value=&quot;314&quot;/&gt;&lt;/object&gt;&lt;object type=&quot;3&quot; unique_id=&quot;10522&quot;&gt;&lt;property id=&quot;20148&quot; value=&quot;5&quot;/&gt;&lt;property id=&quot;20300&quot; value=&quot;Slide 6 - &amp;quot;5.2. Toán tử toán học - Arithmetic operators&amp;quot;&quot;/&gt;&lt;property id=&quot;20307&quot; value=&quot;319&quot;/&gt;&lt;/object&gt;&lt;object type=&quot;3&quot; unique_id=&quot;10523&quot;&gt;&lt;property id=&quot;20148&quot; value=&quot;5&quot;/&gt;&lt;property id=&quot;20300&quot; value=&quot;Slide 7 - &amp;quot;5.3. Toán tử tăng ++, giảm --&amp;quot;&quot;/&gt;&lt;property id=&quot;20307&quot; value=&quot;315&quot;/&gt;&lt;/object&gt;&lt;object type=&quot;3&quot; unique_id=&quot;10524&quot;&gt;&lt;property id=&quot;20148&quot; value=&quot;5&quot;/&gt;&lt;property id=&quot;20300&quot; value=&quot;Slide 8 - &amp;quot;5.4. Toán tử phẩy&amp;quot;&quot;/&gt;&lt;property id=&quot;20307&quot; value=&quot;318&quot;/&gt;&lt;/object&gt;&lt;object type=&quot;3&quot; unique_id=&quot;10525&quot;&gt;&lt;property id=&quot;20148&quot; value=&quot;5&quot;/&gt;&lt;property id=&quot;20300&quot; value=&quot;Slide 9 - &amp;quot;5.5. Toán tử toán học&amp;amp;gán -Compound assignment&amp;quot;&quot;/&gt;&lt;property id=&quot;20307&quot; value=&quot;313&quot;/&gt;&lt;/object&gt;&lt;object type=&quot;3&quot; unique_id=&quot;10526&quot;&gt;&lt;property id=&quot;20148&quot; value=&quot;5&quot;/&gt;&lt;property id=&quot;20300&quot; value=&quot;Slide 10 - &amp;quot;5.6. Toán tử bit&amp;quot;&quot;/&gt;&lt;property id=&quot;20307&quot; value=&quot;320&quot;/&gt;&lt;/object&gt;&lt;object type=&quot;3&quot; unique_id=&quot;10527&quot;&gt;&lt;property id=&quot;20148&quot; value=&quot;5&quot;/&gt;&lt;property id=&quot;20300&quot; value=&quot;Slide 11 - &amp;quot;5.6. Toán tử bit&amp;quot;&quot;/&gt;&lt;property id=&quot;20307&quot; value=&quot;322&quot;/&gt;&lt;/object&gt;&lt;object type=&quot;3&quot; unique_id=&quot;10528&quot;&gt;&lt;property id=&quot;20148&quot; value=&quot;5&quot;/&gt;&lt;property id=&quot;20300&quot; value=&quot;Slide 12 - &amp;quot;5.6. Toán tử bit&amp;quot;&quot;/&gt;&lt;property id=&quot;20307&quot; value=&quot;321&quot;/&gt;&lt;/object&gt;&lt;object type=&quot;3&quot; unique_id=&quot;10529&quot;&gt;&lt;property id=&quot;20148&quot; value=&quot;5&quot;/&gt;&lt;property id=&quot;20300&quot; value=&quot;Slide 13 - &amp;quot;5.7. Toán tử điều kiện&amp;quot;&quot;/&gt;&lt;property id=&quot;20307&quot; value=&quot;324&quot;/&gt;&lt;/object&gt;&lt;object type=&quot;3&quot; unique_id=&quot;10530&quot;&gt;&lt;property id=&quot;20148&quot; value=&quot;5&quot;/&gt;&lt;property id=&quot;20300&quot; value=&quot;Slide 14 - &amp;quot;5.8. Toán tử quan hệ&amp;quot;&quot;/&gt;&lt;property id=&quot;20307&quot; value=&quot;325&quot;/&gt;&lt;/object&gt;&lt;object type=&quot;3&quot; unique_id=&quot;10531&quot;&gt;&lt;property id=&quot;20148&quot; value=&quot;5&quot;/&gt;&lt;property id=&quot;20300&quot; value=&quot;Slide 15 - &amp;quot;5.9. Toán tử luận lý&amp;quot;&quot;/&gt;&lt;property id=&quot;20307&quot; value=&quot;326&quot;/&gt;&lt;/object&gt;&lt;object type=&quot;3&quot; unique_id=&quot;10532&quot;&gt;&lt;property id=&quot;20148&quot; value=&quot;5&quot;/&gt;&lt;property id=&quot;20300&quot; value=&quot;Slide 16 - &amp;quot;5.10. Độ ưu tiên toán tử Precedence of operators&amp;quot;&quot;/&gt;&lt;property id=&quot;20307&quot; value=&quot;327&quot;/&gt;&lt;/object&gt;&lt;object type=&quot;3&quot; unique_id=&quot;10533&quot;&gt;&lt;property id=&quot;20148&quot; value=&quot;5&quot;/&gt;&lt;property id=&quot;20300&quot; value=&quot;Slide 17 - &amp;quot;5.10. Độ ưu tiên toán tử&amp;quot;&quot;/&gt;&lt;property id=&quot;20307&quot; value=&quot;328&quot;/&gt;&lt;/object&gt;&lt;object type=&quot;3&quot; unique_id=&quot;10534&quot;&gt;&lt;property id=&quot;20148&quot; value=&quot;5&quot;/&gt;&lt;property id=&quot;20300&quot; value=&quot;Slide 18 - &amp;quot;5. Các phép toán&amp;quot;&quot;/&gt;&lt;property id=&quot;20307&quot; value=&quot;329&quot;/&gt;&lt;/object&gt;&lt;object type=&quot;3&quot; unique_id=&quot;10535&quot;&gt;&lt;property id=&quot;20148&quot; value=&quot;5&quot;/&gt;&lt;property id=&quot;20300&quot; value=&quot;Slide 19 - &amp;quot;6. BIỂU THỨC&amp;quot;&quot;/&gt;&lt;property id=&quot;20307&quot; value=&quot;309&quot;/&gt;&lt;/object&gt;&lt;object type=&quot;3&quot; unique_id=&quot;10536&quot;&gt;&lt;property id=&quot;20148&quot; value=&quot;5&quot;/&gt;&lt;property id=&quot;20300&quot; value=&quot;Slide 20 - &amp;quot;7. Nhập xuất dữ liệu&amp;quot;&quot;/&gt;&lt;property id=&quot;20307&quot; value=&quot;310&quot;/&gt;&lt;/object&gt;&lt;object type=&quot;3&quot; unique_id=&quot;10537&quot;&gt;&lt;property id=&quot;20148&quot; value=&quot;5&quot;/&gt;&lt;property id=&quot;20300&quot; value=&quot;Slide 21 - &amp;quot;7.1. Câu lệnh xuất&amp;quot;&quot;/&gt;&lt;property id=&quot;20307&quot; value=&quot;261&quot;/&gt;&lt;/object&gt;&lt;object type=&quot;3&quot; unique_id=&quot;10538&quot;&gt;&lt;property id=&quot;20148&quot; value=&quot;5&quot;/&gt;&lt;property id=&quot;20300&quot; value=&quot;Slide 22 - &amp;quot;7.2. Câu lệnh xuất cout (C++)&amp;quot;&quot;/&gt;&lt;property id=&quot;20307&quot; value=&quot;262&quot;/&gt;&lt;/object&gt;&lt;object type=&quot;3&quot; unique_id=&quot;10539&quot;&gt;&lt;property id=&quot;20148&quot; value=&quot;5&quot;/&gt;&lt;property id=&quot;20300&quot; value=&quot;Slide 23 - &amp;quot;7.2. Xuất văn bản thường (literal text)&amp;quot;&quot;/&gt;&lt;property id=&quot;20307&quot; value=&quot;263&quot;/&gt;&lt;/object&gt;&lt;object type=&quot;3&quot; unique_id=&quot;10540&quot;&gt;&lt;property id=&quot;20148&quot; value=&quot;5&quot;/&gt;&lt;property id=&quot;20300&quot; value=&quot;Slide 24 - &amp;quot;7.2. Ký tự điều khiển (escape sequence)&amp;quot;&quot;/&gt;&lt;property id=&quot;20307&quot; value=&quot;264&quot;/&gt;&lt;/object&gt;&lt;object type=&quot;3&quot; unique_id=&quot;10541&quot;&gt;&lt;property id=&quot;20148&quot; value=&quot;5&quot;/&gt;&lt;property id=&quot;20300&quot; value=&quot;Slide 25 - &amp;quot;7.2. Thiết lập độ rộng khi xuất&amp;quot;&quot;/&gt;&lt;property id=&quot;20307&quot; value=&quot;265&quot;/&gt;&lt;/object&gt;&lt;object type=&quot;3&quot; unique_id=&quot;10542&quot;&gt;&lt;property id=&quot;20148&quot; value=&quot;5&quot;/&gt;&lt;property id=&quot;20300&quot; value=&quot;Slide 26 - &amp;quot;7.2. Độ chính xác khi xuất&amp;quot;&quot;/&gt;&lt;property id=&quot;20307&quot; value=&quot;266&quot;/&gt;&lt;/object&gt;&lt;object type=&quot;3&quot; unique_id=&quot;10543&quot;&gt;&lt;property id=&quot;20148&quot; value=&quot;5&quot;/&gt;&lt;property id=&quot;20300&quot; value=&quot;Slide 27 - &amp;quot;7.3. Câu lệnh xuất printf (C)&amp;quot;&quot;/&gt;&lt;property id=&quot;20307&quot; value=&quot;267&quot;/&gt;&lt;/object&gt;&lt;object type=&quot;3&quot; unique_id=&quot;10544&quot;&gt;&lt;property id=&quot;20148&quot; value=&quot;5&quot;/&gt;&lt;property id=&quot;20300&quot; value=&quot;Slide 28 - &amp;quot;7.3. Đặc tả (conversion specifier)&amp;quot;&quot;/&gt;&lt;property id=&quot;20307&quot; value=&quot;268&quot;/&gt;&lt;/object&gt;&lt;object type=&quot;3&quot; unique_id=&quot;10545&quot;&gt;&lt;property id=&quot;20148&quot; value=&quot;5&quot;/&gt;&lt;property id=&quot;20300&quot; value=&quot;Slide 29 - &amp;quot;7.3. Đặc tả (conversion specifier)&amp;quot;&quot;/&gt;&lt;property id=&quot;20307&quot; value=&quot;269&quot;/&gt;&lt;/object&gt;&lt;object type=&quot;3&quot; unique_id=&quot;10546&quot;&gt;&lt;property id=&quot;20148&quot; value=&quot;5&quot;/&gt;&lt;property id=&quot;20300&quot; value=&quot;Slide 30 - &amp;quot;7.3. Định dạng xuất (printf)&amp;quot;&quot;/&gt;&lt;property id=&quot;20307&quot; value=&quot;270&quot;/&gt;&lt;/object&gt;&lt;object type=&quot;3&quot; unique_id=&quot;10547&quot;&gt;&lt;property id=&quot;20148&quot; value=&quot;5&quot;/&gt;&lt;property id=&quot;20300&quot; value=&quot;Slide 31 - &amp;quot;7.3. Định dạng xuất (printf)&amp;quot;&quot;/&gt;&lt;property id=&quot;20307&quot; value=&quot;271&quot;/&gt;&lt;/object&gt;&lt;object type=&quot;3&quot; unique_id=&quot;10548&quot;&gt;&lt;property id=&quot;20148&quot; value=&quot;5&quot;/&gt;&lt;property id=&quot;20300&quot; value=&quot;Slide 32 - &amp;quot;7.4. Câu lệnh nhập&amp;quot;&quot;/&gt;&lt;property id=&quot;20307&quot; value=&quot;272&quot;/&gt;&lt;/object&gt;&lt;object type=&quot;3&quot; unique_id=&quot;10549&quot;&gt;&lt;property id=&quot;20148&quot; value=&quot;5&quot;/&gt;&lt;property id=&quot;20300&quot; value=&quot;Slide 33 - &amp;quot;7.5. Câu lệnh nhập std::cin&amp;gt;&amp;gt; (C++)&amp;quot;&quot;/&gt;&lt;property id=&quot;20307&quot; value=&quot;273&quot;/&gt;&lt;/object&gt;&lt;object type=&quot;3&quot; unique_id=&quot;10550&quot;&gt;&lt;property id=&quot;20148&quot; value=&quot;5&quot;/&gt;&lt;property id=&quot;20300&quot; value=&quot;Slide 34 - &amp;quot;7.5. Chương trình cộng 2 số nguyên&amp;quot;&quot;/&gt;&lt;property id=&quot;20307&quot; value=&quot;288&quot;/&gt;&lt;/object&gt;&lt;object type=&quot;3&quot; unique_id=&quot;10551&quot;&gt;&lt;property id=&quot;20148&quot; value=&quot;5&quot;/&gt;&lt;property id=&quot;20300&quot; value=&quot;Slide 35 - &amp;quot;7.6. Câu lệnh nhập scanf (C)&amp;quot;&quot;/&gt;&lt;property id=&quot;20307&quot; value=&quot;274&quot;/&gt;&lt;/object&gt;&lt;object type=&quot;3&quot; unique_id=&quot;10552&quot;&gt;&lt;property id=&quot;20148&quot; value=&quot;5&quot;/&gt;&lt;property id=&quot;20300&quot; value=&quot;Slide 36 - &amp;quot;7.6. Câu lệnh nhập scanf &amp;quot;&quot;/&gt;&lt;property id=&quot;20307&quot; value=&quot;275&quot;/&gt;&lt;/object&gt;&lt;object type=&quot;3&quot; unique_id=&quot;10553&quot;&gt;&lt;property id=&quot;20148&quot; value=&quot;5&quot;/&gt;&lt;property id=&quot;20300&quot; value=&quot;Slide 37 - &amp;quot;8. Một số hàm hữu ích khác&amp;quot;&quot;/&gt;&lt;property id=&quot;20307&quot; value=&quot;276&quot;/&gt;&lt;/object&gt;&lt;object type=&quot;3&quot; unique_id=&quot;10554&quot;&gt;&lt;property id=&quot;20148&quot; value=&quot;5&quot;/&gt;&lt;property id=&quot;20300&quot; value=&quot;Slide 38 - &amp;quot;8. Chương trình ví dụ các hàm hữu ích&amp;quot;&quot;/&gt;&lt;property id=&quot;20307&quot; value=&quot;277&quot;/&gt;&lt;/object&gt;&lt;object type=&quot;3&quot; unique_id=&quot;10555&quot;&gt;&lt;property id=&quot;20148&quot; value=&quot;5&quot;/&gt;&lt;property id=&quot;20300&quot; value=&quot;Slide 39 - &amp;quot;9. Bài tập minh họa&amp;quot;&quot;/&gt;&lt;property id=&quot;20307&quot; value=&quot;278&quot;/&gt;&lt;/object&gt;&lt;object type=&quot;3&quot; unique_id=&quot;10556&quot;&gt;&lt;property id=&quot;20148&quot; value=&quot;5&quot;/&gt;&lt;property id=&quot;20300&quot; value=&quot;Slide 40 - &amp;quot;9. Bài tập minh họa&amp;quot;&quot;/&gt;&lt;property id=&quot;20307&quot; value=&quot;330&quot;/&gt;&lt;/object&gt;&lt;object type=&quot;3&quot; unique_id=&quot;10557&quot;&gt;&lt;property id=&quot;20148&quot; value=&quot;5&quot;/&gt;&lt;property id=&quot;20300&quot; value=&quot;Slide 41 - &amp;quot;9. Bài tập minh họa&amp;quot;&quot;/&gt;&lt;property id=&quot;20307&quot; value=&quot;331&quot;/&gt;&lt;/object&gt;&lt;object type=&quot;3&quot; unique_id=&quot;10558&quot;&gt;&lt;property id=&quot;20148&quot; value=&quot;5&quot;/&gt;&lt;property id=&quot;20300&quot; value=&quot;Slide 42 - &amp;quot;9. Bài tập minh họa&amp;quot;&quot;/&gt;&lt;property id=&quot;20307&quot; value=&quot;332&quot;/&gt;&lt;/object&gt;&lt;object type=&quot;3&quot; unique_id=&quot;10559&quot;&gt;&lt;property id=&quot;20148&quot; value=&quot;5&quot;/&gt;&lt;property id=&quot;20300&quot; value=&quot;Slide 43 - &amp;quot;9. Bài tập minh họa&amp;quot;&quot;/&gt;&lt;property id=&quot;20307&quot; value=&quot;334&quot;/&gt;&lt;/object&gt;&lt;object type=&quot;3&quot; unique_id=&quot;10560&quot;&gt;&lt;property id=&quot;20148&quot; value=&quot;5&quot;/&gt;&lt;property id=&quot;20300&quot; value=&quot;Slide 44 - &amp;quot;9. Bài tập về nhà&amp;quot;&quot;/&gt;&lt;property id=&quot;20307&quot; value=&quot;294&quot;/&gt;&lt;/object&gt;&lt;object type=&quot;3&quot; unique_id=&quot;10561&quot;&gt;&lt;property id=&quot;20148&quot; value=&quot;5&quot;/&gt;&lt;property id=&quot;20300&quot; value=&quot;Slide 45 - &amp;quot;Tổng kết&amp;quot;&quot;/&gt;&lt;property id=&quot;20307&quot; value=&quot;335&quot;/&gt;&lt;/object&gt;&lt;/object&gt;&lt;object type=&quot;8&quot; unique_id=&quot;10609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1564219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template uses wide or narrow bands in teal to accent the title  and content slides. White text on a dark charcoal gray background contrast to focus attention on  your material in this widescreen (16X9) presentation. This design is versatile and works for any audience.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2012-05-11T02:03:00+00:00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TP102895238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835475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 xsi:nil="true"/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4BBF5D7C-90AF-408A-B515-5CD5355B6C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179425-1A28-435D-B8D8-925780D65C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0B0D886-CB8D-4564-A797-C05BC7D513A8}">
  <ds:schemaRefs>
    <ds:schemaRef ds:uri="http://purl.org/dc/terms/"/>
    <ds:schemaRef ds:uri="4873beb7-5857-4685-be1f-d57550cc96cc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Teal banded presentation (widescreen)</Template>
  <TotalTime>667</TotalTime>
  <Words>3507</Words>
  <Application>Microsoft Office PowerPoint</Application>
  <PresentationFormat>On-screen Show (4:3)</PresentationFormat>
  <Paragraphs>844</Paragraphs>
  <Slides>45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7" baseType="lpstr">
      <vt:lpstr>Arial</vt:lpstr>
      <vt:lpstr>Calibri</vt:lpstr>
      <vt:lpstr>Cambria Math</vt:lpstr>
      <vt:lpstr>Consolas</vt:lpstr>
      <vt:lpstr>Courier New</vt:lpstr>
      <vt:lpstr>Menlo-Bold</vt:lpstr>
      <vt:lpstr>Menlo-Regular</vt:lpstr>
      <vt:lpstr>Monaco</vt:lpstr>
      <vt:lpstr>Tahoma</vt:lpstr>
      <vt:lpstr>Verdana</vt:lpstr>
      <vt:lpstr>Wingdings</vt:lpstr>
      <vt:lpstr>Banded Design Teal 16x9</vt:lpstr>
      <vt:lpstr>IT001 – NHẬP MÔN LẬP TRÌNH</vt:lpstr>
      <vt:lpstr>Nội dung</vt:lpstr>
      <vt:lpstr>5. Các phép toán</vt:lpstr>
      <vt:lpstr>5.1. Toán tử gán - Assignment operator</vt:lpstr>
      <vt:lpstr>5.2. Toán tử toán học - Arithmetic operators</vt:lpstr>
      <vt:lpstr>5.2. Toán tử toán học - Arithmetic operators</vt:lpstr>
      <vt:lpstr>5.3. Toán tử tăng ++, giảm --</vt:lpstr>
      <vt:lpstr>5.4. Toán tử phẩy</vt:lpstr>
      <vt:lpstr>5.5. Toán tử toán học&amp;gán -Compound assignment</vt:lpstr>
      <vt:lpstr>5.6. Toán tử bit</vt:lpstr>
      <vt:lpstr>5.6. Toán tử bit</vt:lpstr>
      <vt:lpstr>5.6. Toán tử bit</vt:lpstr>
      <vt:lpstr>5.7. Toán tử điều kiện</vt:lpstr>
      <vt:lpstr>5.8. Toán tử quan hệ</vt:lpstr>
      <vt:lpstr>5.9. Toán tử luận lý</vt:lpstr>
      <vt:lpstr>5.10. Độ ưu tiên toán tử Precedence of operators</vt:lpstr>
      <vt:lpstr>5.10. Độ ưu tiên toán tử</vt:lpstr>
      <vt:lpstr>5. Các phép toán</vt:lpstr>
      <vt:lpstr>6. BIỂU THỨC</vt:lpstr>
      <vt:lpstr>7. Nhập xuất dữ liệu</vt:lpstr>
      <vt:lpstr>7.1. Câu lệnh xuất</vt:lpstr>
      <vt:lpstr>7.2. Câu lệnh xuất cout (C++)</vt:lpstr>
      <vt:lpstr>7.2. Xuất văn bản thường (literal text)</vt:lpstr>
      <vt:lpstr>7.2. Ký tự điều khiển (escape sequence)</vt:lpstr>
      <vt:lpstr>7.2. Thiết lập độ rộng khi xuất</vt:lpstr>
      <vt:lpstr>7.2. Độ chính xác khi xuất</vt:lpstr>
      <vt:lpstr>7.3. Câu lệnh xuất printf (C)</vt:lpstr>
      <vt:lpstr>7.3. Đặc tả (conversion specifier)</vt:lpstr>
      <vt:lpstr>7.3. Đặc tả (conversion specifier)</vt:lpstr>
      <vt:lpstr>7.3. Định dạng xuất (printf)</vt:lpstr>
      <vt:lpstr>7.3. Định dạng xuất (printf)</vt:lpstr>
      <vt:lpstr>7.4. Câu lệnh nhập</vt:lpstr>
      <vt:lpstr>7.5. Câu lệnh nhập std::cin&gt;&gt; (C++)</vt:lpstr>
      <vt:lpstr>7.5. Chương trình cộng 2 số nguyên</vt:lpstr>
      <vt:lpstr>7.6. Câu lệnh nhập scanf (C)</vt:lpstr>
      <vt:lpstr>7.6. Câu lệnh nhập scanf </vt:lpstr>
      <vt:lpstr>8. Một số hàm hữu ích khác</vt:lpstr>
      <vt:lpstr>8. Chương trình ví dụ các hàm hữu ích</vt:lpstr>
      <vt:lpstr>9. Bài tập minh họa</vt:lpstr>
      <vt:lpstr>9. Bài tập minh họa</vt:lpstr>
      <vt:lpstr>9. Bài tập minh họa</vt:lpstr>
      <vt:lpstr>9. Bài tập minh họa</vt:lpstr>
      <vt:lpstr>9. Bài tập minh họa</vt:lpstr>
      <vt:lpstr>9. Bài tập về nhà</vt:lpstr>
      <vt:lpstr>Tổng kết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Programming</dc:title>
  <dc:creator>Nguyễn Trí Phúc</dc:creator>
  <cp:lastModifiedBy>admin</cp:lastModifiedBy>
  <cp:revision>192</cp:revision>
  <dcterms:created xsi:type="dcterms:W3CDTF">2016-08-29T08:24:31Z</dcterms:created>
  <dcterms:modified xsi:type="dcterms:W3CDTF">2020-10-14T06:57:01Z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