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269" r:id="rId5"/>
    <p:sldId id="338" r:id="rId6"/>
    <p:sldId id="272" r:id="rId7"/>
    <p:sldId id="282" r:id="rId8"/>
    <p:sldId id="356" r:id="rId9"/>
    <p:sldId id="357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8" r:id="rId26"/>
    <p:sldId id="359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60" r:id="rId56"/>
    <p:sldId id="362" r:id="rId57"/>
    <p:sldId id="334" r:id="rId58"/>
    <p:sldId id="363" r:id="rId59"/>
    <p:sldId id="367" r:id="rId60"/>
    <p:sldId id="364" r:id="rId61"/>
    <p:sldId id="366" r:id="rId62"/>
  </p:sldIdLst>
  <p:sldSz cx="9144000" cy="6858000" type="screen4x3"/>
  <p:notesSz cx="6858000" cy="9144000"/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9" autoAdjust="0"/>
    <p:restoredTop sz="95274" autoAdjust="0"/>
  </p:normalViewPr>
  <p:slideViewPr>
    <p:cSldViewPr snapToGrid="0">
      <p:cViewPr varScale="1">
        <p:scale>
          <a:sx n="104" d="100"/>
          <a:sy n="104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28F7AE-4E89-437C-8531-E48AF0DDB12E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79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t>11/11/20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t>11/11/20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fld id="{0497C1CD-D859-C548-A4FF-D49D0D0E37AF}" type="datetime1">
              <a:rPr lang="bg-BG" smtClean="0"/>
              <a:pPr/>
              <a:t>11/11/20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t>11/11/20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t>11/11/20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t>11/11/20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t>11/11/20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t>11/11/20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t>11/11/20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t>11/11/20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t>11/11/20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50" dirty="0">
                <a:latin typeface="Arial" panose="020B0604020202020204" pitchFamily="34" charset="0"/>
                <a:cs typeface="Arial" panose="020B0604020202020204" pitchFamily="34" charset="0"/>
              </a:rPr>
              <a:t>CÁC CẤU TRÚC ĐIỀU KHIỂN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/>
              <a:t>lệnh</a:t>
            </a:r>
            <a:r>
              <a:rPr lang="en-US" dirty="0"/>
              <a:t> LẶP</a:t>
            </a:r>
          </a:p>
        </p:txBody>
      </p:sp>
    </p:spTree>
    <p:extLst>
      <p:ext uri="{BB962C8B-B14F-4D97-AF65-F5344CB8AC3E}">
        <p14:creationId xmlns:p14="http://schemas.microsoft.com/office/powerpoint/2010/main" val="9111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i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2581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394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</p:txBody>
      </p:sp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3605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94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 3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67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"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= "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8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6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i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367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42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 3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98724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45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9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"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= "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79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80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i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8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80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35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CĐR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0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802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 3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802820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36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803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i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all done</a:t>
            </a: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803845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22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22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4" y="2495649"/>
            <a:ext cx="7543800" cy="21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23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47" y="1645576"/>
            <a:ext cx="6199172" cy="42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5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minh </a:t>
            </a:r>
            <a:r>
              <a:rPr lang="en-US" altLang="en-US" dirty="0" err="1"/>
              <a:t>hoạ</a:t>
            </a:r>
            <a:r>
              <a:rPr lang="en-US" altLang="en-US" dirty="0"/>
              <a:t>: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endParaRPr lang="en-US" altLang="en-US" dirty="0"/>
          </a:p>
        </p:txBody>
      </p:sp>
      <p:sp>
        <p:nvSpPr>
          <p:cNvPr id="73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count++;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35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Chạy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endParaRPr lang="en-US" altLang="en-US" sz="2100" dirty="0"/>
          </a:p>
        </p:txBody>
      </p:sp>
      <p:sp>
        <p:nvSpPr>
          <p:cNvPr id="74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n = 4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2413" name="Text Box 13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2418" name="Text Box 18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2419" name="Text Box 19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739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sz="2100" dirty="0"/>
          </a:p>
        </p:txBody>
      </p:sp>
      <p:sp>
        <p:nvSpPr>
          <p:cNvPr id="74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3436" name="Text Box 12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64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sz="2100" dirty="0"/>
          </a:p>
        </p:txBody>
      </p:sp>
      <p:sp>
        <p:nvSpPr>
          <p:cNvPr id="74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sum = 0;</a:t>
            </a:r>
            <a:r>
              <a:rPr lang="en-US" altLang="en-US" b="1" i="1" dirty="0">
                <a:latin typeface="Courier New" panose="02070309020205020404" pitchFamily="49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4455" name="Text Box 7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4458" name="Text Box 10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4459" name="Text Box 11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4460" name="Text Box 12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4461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4462" name="Text Box 14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649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sz="2100" dirty="0"/>
          </a:p>
        </p:txBody>
      </p:sp>
      <p:sp>
        <p:nvSpPr>
          <p:cNvPr id="74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6504" name="Text Box 8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6505" name="Text Box 9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6506" name="Text Box 10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627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sz="2100" dirty="0"/>
          </a:p>
        </p:txBody>
      </p:sp>
      <p:sp>
        <p:nvSpPr>
          <p:cNvPr id="745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4547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548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548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548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548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548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8647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endParaRPr lang="en-US" sz="2800" dirty="0"/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for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while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do-while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break, continue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minh </a:t>
            </a:r>
            <a:r>
              <a:rPr lang="en-US" sz="2800" dirty="0" err="1"/>
              <a:t>họa</a:t>
            </a:r>
            <a:r>
              <a:rPr lang="en-US" sz="2800" dirty="0"/>
              <a:t> </a:t>
            </a:r>
          </a:p>
          <a:p>
            <a:pPr marL="3429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13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47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752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753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753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753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14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4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8548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8549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8550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4855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8553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8555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8556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48557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28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8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4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9574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49575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9578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9579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49580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49581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98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8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0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059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059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5060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060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060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060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84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1622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1623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51624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1625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1626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1627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1628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7674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2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2646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264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264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264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265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265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265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95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3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3675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3676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53677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7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776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776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777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777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57773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37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4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4693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4694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4696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4698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4699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4700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54701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71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5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571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571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572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572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572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572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572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--</a:t>
            </a:r>
          </a:p>
        </p:txBody>
      </p:sp>
      <p:sp>
        <p:nvSpPr>
          <p:cNvPr id="755725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23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ươ</a:t>
            </a:r>
            <a:r>
              <a:rPr lang="en-US" dirty="0"/>
              <a:t>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vi-VN" dirty="0"/>
              <a:t>đế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10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/>
              <a:t>	=&gt;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cout</a:t>
            </a:r>
            <a:endParaRPr lang="en-US" sz="2400" dirty="0"/>
          </a:p>
          <a:p>
            <a:pPr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ươ</a:t>
            </a:r>
            <a:r>
              <a:rPr lang="en-US" dirty="0"/>
              <a:t>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vi-VN" dirty="0"/>
              <a:t>đế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/>
              <a:t>	=&gt;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1000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cout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i="1" u="sng" dirty="0" err="1"/>
              <a:t>Giải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i="1" u="sng" dirty="0"/>
              <a:t>:</a:t>
            </a:r>
          </a:p>
          <a:p>
            <a:pPr lvl="1">
              <a:defRPr/>
            </a:pP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trúc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vi-VN" dirty="0" err="1"/>
              <a:t>độ</a:t>
            </a:r>
            <a:r>
              <a:rPr lang="en-US" dirty="0"/>
              <a:t>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vi-VN" dirty="0"/>
              <a:t>đ</a:t>
            </a:r>
            <a:r>
              <a:rPr lang="en-US" dirty="0" err="1"/>
              <a:t>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vi-VN" dirty="0" err="1"/>
              <a:t>đó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3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do</a:t>
            </a:r>
            <a:r>
              <a:rPr lang="en-US" dirty="0"/>
              <a:t>… </a:t>
            </a:r>
            <a:r>
              <a:rPr lang="en-US" dirty="0">
                <a:solidFill>
                  <a:srgbClr val="FF0000"/>
                </a:solidFill>
              </a:rPr>
              <a:t>while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6743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56744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6746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6747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6748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56749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92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87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58792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8793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8794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8795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8796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58797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32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9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9815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59816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9817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9818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9819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59820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59821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432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08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6084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084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6084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96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1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1866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1867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61868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--</a:t>
            </a:r>
          </a:p>
        </p:txBody>
      </p:sp>
      <p:sp>
        <p:nvSpPr>
          <p:cNvPr id="761869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92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288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288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289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289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6289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2893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99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3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3915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63916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3917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164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17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4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4932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4933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4935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4936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4937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4938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4939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64940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4941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307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4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5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596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596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6596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5965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822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6983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6984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6985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6986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6987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  <p:grpSp>
        <p:nvGrpSpPr>
          <p:cNvPr id="766990" name="Group 14"/>
          <p:cNvGrpSpPr>
            <a:grpSpLocks/>
          </p:cNvGrpSpPr>
          <p:nvPr/>
        </p:nvGrpSpPr>
        <p:grpSpPr bwMode="auto">
          <a:xfrm>
            <a:off x="5014913" y="2628900"/>
            <a:ext cx="2528888" cy="322660"/>
            <a:chOff x="3252" y="1488"/>
            <a:chExt cx="2124" cy="271"/>
          </a:xfrm>
        </p:grpSpPr>
        <p:sp>
          <p:nvSpPr>
            <p:cNvPr id="766982" name="Text Box 6"/>
            <p:cNvSpPr txBox="1">
              <a:spLocks noChangeArrowheads="1"/>
            </p:cNvSpPr>
            <p:nvPr/>
          </p:nvSpPr>
          <p:spPr bwMode="auto">
            <a:xfrm>
              <a:off x="3252" y="1488"/>
              <a:ext cx="9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5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average</a:t>
              </a:r>
            </a:p>
          </p:txBody>
        </p:sp>
        <p:sp>
          <p:nvSpPr>
            <p:cNvPr id="766988" name="Text Box 12"/>
            <p:cNvSpPr txBox="1">
              <a:spLocks noChangeArrowheads="1"/>
            </p:cNvSpPr>
            <p:nvPr/>
          </p:nvSpPr>
          <p:spPr bwMode="auto">
            <a:xfrm>
              <a:off x="4176" y="1488"/>
              <a:ext cx="1200" cy="27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500">
                  <a:latin typeface="Tahoma" panose="020B0604030504040204" pitchFamily="34" charset="0"/>
                </a:rPr>
                <a:t>2.5</a:t>
              </a:r>
            </a:p>
          </p:txBody>
        </p:sp>
      </p:grpSp>
      <p:sp>
        <p:nvSpPr>
          <p:cNvPr id="766989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7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12618" y="1510145"/>
            <a:ext cx="7606145" cy="4147705"/>
          </a:xfrm>
          <a:prstGeom prst="rect">
            <a:avLst/>
          </a:prstGeom>
          <a:noFill/>
          <a:ln/>
        </p:spPr>
        <p:txBody>
          <a:bodyPr vert="horz" lIns="69056" tIns="34529" rIns="69056" bIns="34529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>
                <a:latin typeface="Courier" pitchFamily="49" charset="0"/>
              </a:rPr>
              <a:t> </a:t>
            </a:r>
            <a:r>
              <a:rPr lang="en-US" altLang="en-US" dirty="0"/>
              <a:t>([</a:t>
            </a:r>
            <a:r>
              <a:rPr lang="en-US" altLang="en-US" i="1" dirty="0" err="1"/>
              <a:t>ForInit</a:t>
            </a:r>
            <a:r>
              <a:rPr lang="en-US" altLang="en-US" i="1" dirty="0"/>
              <a:t>]</a:t>
            </a:r>
            <a:r>
              <a:rPr lang="en-US" altLang="en-US" dirty="0"/>
              <a:t> ; [</a:t>
            </a:r>
            <a:r>
              <a:rPr lang="en-US" altLang="en-US" i="1" dirty="0" err="1"/>
              <a:t>ForExpression</a:t>
            </a:r>
            <a:r>
              <a:rPr lang="en-US" altLang="en-US" i="1" dirty="0"/>
              <a:t>]</a:t>
            </a:r>
            <a:r>
              <a:rPr lang="en-US" altLang="en-US" dirty="0"/>
              <a:t>; [</a:t>
            </a:r>
            <a:r>
              <a:rPr lang="en-US" altLang="en-US" i="1" dirty="0" err="1"/>
              <a:t>PostExpression</a:t>
            </a:r>
            <a:r>
              <a:rPr lang="en-US" altLang="en-US" i="1" dirty="0"/>
              <a:t>]</a:t>
            </a:r>
            <a:r>
              <a:rPr lang="en-US" altLang="en-US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  	 [</a:t>
            </a:r>
            <a:r>
              <a:rPr lang="en-US" altLang="en-US" i="1" dirty="0"/>
              <a:t>Action];</a:t>
            </a:r>
            <a:endParaRPr lang="en-US" altLang="en-US" i="1" dirty="0">
              <a:latin typeface="Courier" pitchFamily="49" charset="0"/>
            </a:endParaRPr>
          </a:p>
          <a:p>
            <a:endParaRPr lang="en-US" altLang="en-US" dirty="0"/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	  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8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4987636" y="2628901"/>
            <a:ext cx="11274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average</a:t>
            </a: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800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800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801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801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6801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2.5</a:t>
            </a:r>
          </a:p>
        </p:txBody>
      </p:sp>
      <p:sp>
        <p:nvSpPr>
          <p:cNvPr id="768013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61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9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69038" name="Text Box 14"/>
          <p:cNvSpPr txBox="1">
            <a:spLocks noChangeArrowheads="1"/>
          </p:cNvSpPr>
          <p:nvPr/>
        </p:nvSpPr>
        <p:spPr bwMode="auto">
          <a:xfrm>
            <a:off x="4629150" y="2000251"/>
            <a:ext cx="2800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33CC33"/>
                </a:solidFill>
                <a:latin typeface="Tahoma" panose="020B0604030504040204" pitchFamily="34" charset="0"/>
              </a:rPr>
              <a:t>Count = 4: </a:t>
            </a:r>
            <a:r>
              <a:rPr lang="en-US" altLang="en-US" sz="1800" dirty="0" err="1">
                <a:solidFill>
                  <a:srgbClr val="33CC33"/>
                </a:solidFill>
                <a:latin typeface="Tahoma" panose="020B0604030504040204" pitchFamily="34" charset="0"/>
              </a:rPr>
              <a:t>dừng</a:t>
            </a:r>
            <a:endParaRPr lang="en-US" altLang="en-US" sz="1800" dirty="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769039" name="Line 15"/>
          <p:cNvSpPr>
            <a:spLocks noChangeShapeType="1"/>
          </p:cNvSpPr>
          <p:nvPr/>
        </p:nvSpPr>
        <p:spPr bwMode="auto">
          <a:xfrm flipV="1">
            <a:off x="6686550" y="1428750"/>
            <a:ext cx="400050" cy="5715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72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dirty="0" err="1"/>
              <a:t>và</a:t>
            </a:r>
            <a:r>
              <a:rPr lang="en-US" altLang="en-US" dirty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for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while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ForInit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while (&lt;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ForExpression</a:t>
            </a:r>
            <a:r>
              <a:rPr lang="en-US" altLang="en-US" sz="2400" b="1" dirty="0">
                <a:latin typeface="Courier New" panose="02070309020205020404" pitchFamily="49" charset="0"/>
              </a:rPr>
              <a:t>&gt;)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Action;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PostExpression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744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do..while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" pitchFamily="49" charset="0"/>
              </a:rPr>
              <a:t>do</a:t>
            </a:r>
            <a:r>
              <a:rPr lang="en-US" altLang="en-US" dirty="0"/>
              <a:t> </a:t>
            </a:r>
            <a:r>
              <a:rPr lang="en-US" altLang="en-US" i="1" dirty="0"/>
              <a:t>Action</a:t>
            </a:r>
            <a:endParaRPr lang="en-US" altLang="en-US" dirty="0"/>
          </a:p>
          <a:p>
            <a:pPr>
              <a:buNone/>
            </a:pPr>
            <a:r>
              <a:rPr lang="en-US" altLang="en-US" b="1" dirty="0">
                <a:latin typeface="Courier" pitchFamily="49" charset="0"/>
              </a:rPr>
              <a:t>	    </a:t>
            </a:r>
            <a:r>
              <a:rPr lang="en-US" altLang="en-US" dirty="0">
                <a:latin typeface="Courier" pitchFamily="49" charset="0"/>
              </a:rPr>
              <a:t>while </a:t>
            </a:r>
            <a:r>
              <a:rPr lang="en-US" altLang="en-US" dirty="0"/>
              <a:t>(</a:t>
            </a:r>
            <a:r>
              <a:rPr lang="en-US" altLang="en-US" i="1" dirty="0"/>
              <a:t>Expression</a:t>
            </a:r>
            <a:r>
              <a:rPr lang="en-US" altLang="en-US" dirty="0"/>
              <a:t>)</a:t>
            </a:r>
            <a:endParaRPr lang="en-US" altLang="en-US" dirty="0">
              <a:latin typeface="Courier" pitchFamily="49" charset="0"/>
            </a:endParaRPr>
          </a:p>
          <a:p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endParaRPr lang="en-US" altLang="en-US" dirty="0"/>
          </a:p>
          <a:p>
            <a:pPr lvl="1"/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i="1" dirty="0"/>
              <a:t>Action</a:t>
            </a:r>
            <a:endParaRPr lang="en-US" altLang="en-US" dirty="0"/>
          </a:p>
          <a:p>
            <a:pPr lvl="1"/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i="1" dirty="0"/>
              <a:t>Expression</a:t>
            </a:r>
            <a:r>
              <a:rPr lang="en-US" altLang="en-US" dirty="0"/>
              <a:t> = true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Action</a:t>
            </a:r>
            <a:endParaRPr lang="en-US" altLang="en-US" i="1" dirty="0"/>
          </a:p>
          <a:p>
            <a:pPr lvl="1"/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Expression = false</a:t>
            </a:r>
          </a:p>
          <a:p>
            <a:r>
              <a:rPr lang="en-US" altLang="en-US" i="1" dirty="0"/>
              <a:t>Action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53</a:t>
            </a:fld>
            <a:endParaRPr lang="uk-UA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7296150" y="2050473"/>
            <a:ext cx="0" cy="5715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296150" y="3250623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05575" y="2631498"/>
            <a:ext cx="1695450" cy="609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eaLnBrk="0" hangingPunct="0"/>
            <a:r>
              <a:rPr lang="en-US" altLang="en-US" sz="1500" i="1">
                <a:solidFill>
                  <a:srgbClr val="33CC33"/>
                </a:solidFill>
                <a:latin typeface="Arial" panose="020B0604020202020204" pitchFamily="34" charset="0"/>
              </a:rPr>
              <a:t>Action</a:t>
            </a:r>
            <a:endParaRPr lang="en-US" altLang="en-US" sz="1500">
              <a:solidFill>
                <a:srgbClr val="33CC33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84344" y="3558995"/>
            <a:ext cx="471283" cy="30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33CC33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8153400" y="4336473"/>
            <a:ext cx="571500" cy="119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55695" y="4759145"/>
            <a:ext cx="546623" cy="30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33CC33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8724900" y="2279073"/>
            <a:ext cx="0" cy="2057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296150" y="2279073"/>
            <a:ext cx="14287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296150" y="4679373"/>
            <a:ext cx="0" cy="5143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390085" y="3945948"/>
            <a:ext cx="1809750" cy="723900"/>
          </a:xfrm>
          <a:prstGeom prst="diamond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eaLnBrk="0" hangingPunct="0"/>
            <a:r>
              <a:rPr lang="en-US" altLang="en-US" sz="1500" i="1">
                <a:solidFill>
                  <a:srgbClr val="33CC33"/>
                </a:solidFill>
                <a:latin typeface="Arial" panose="020B0604020202020204" pitchFamily="34" charset="0"/>
              </a:rPr>
              <a:t>Expression</a:t>
            </a:r>
            <a:endParaRPr lang="en-US" altLang="en-US" sz="1500">
              <a:solidFill>
                <a:srgbClr val="33CC33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239000" y="5193723"/>
            <a:ext cx="114300" cy="1143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239000" y="2221923"/>
            <a:ext cx="114300" cy="1143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7239000" y="1936173"/>
            <a:ext cx="114300" cy="1143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80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char Reply;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“Selection (y, n): ";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if (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Reply)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Reply = </a:t>
            </a:r>
            <a:r>
              <a:rPr lang="en-US" altLang="en-US" b="1" dirty="0" err="1">
                <a:latin typeface="Courier New" panose="02070309020205020404" pitchFamily="49" charset="0"/>
              </a:rPr>
              <a:t>tolower</a:t>
            </a:r>
            <a:r>
              <a:rPr lang="en-US" altLang="en-US" b="1" dirty="0">
                <a:latin typeface="Courier New" panose="02070309020205020404" pitchFamily="49" charset="0"/>
              </a:rPr>
              <a:t>(Reply);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else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Reply = 'n';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 while ((Reply != 'y') &amp;&amp; (Reply != 'n'));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dừng</a:t>
            </a:r>
            <a:endParaRPr lang="en-US" altLang="en-US" dirty="0"/>
          </a:p>
          <a:p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ràng</a:t>
            </a:r>
            <a:endParaRPr lang="en-US" altLang="en-US" dirty="0"/>
          </a:p>
          <a:p>
            <a:pPr lvl="1"/>
            <a:r>
              <a:rPr lang="en-US" altLang="en-US" dirty="0" err="1"/>
              <a:t>Chú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endParaRPr lang="en-US" altLang="en-US" dirty="0"/>
          </a:p>
          <a:p>
            <a:pPr lvl="1"/>
            <a:r>
              <a:rPr lang="en-US" altLang="en-US" dirty="0" err="1"/>
              <a:t>Chú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545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break, continue</a:t>
            </a:r>
            <a:endParaRPr lang="en-US" altLang="en-US" dirty="0"/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continue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qua </a:t>
            </a:r>
            <a:r>
              <a:rPr lang="en-US" altLang="en-US" dirty="0" err="1"/>
              <a:t>lần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.</a:t>
            </a:r>
          </a:p>
          <a:p>
            <a:endParaRPr lang="en-US" altLang="en-US" dirty="0">
              <a:solidFill>
                <a:srgbClr val="FF66FF"/>
              </a:solidFill>
            </a:endParaRPr>
          </a:p>
        </p:txBody>
      </p:sp>
      <p:sp>
        <p:nvSpPr>
          <p:cNvPr id="2458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2000" b="1" dirty="0" err="1">
                <a:solidFill>
                  <a:srgbClr val="FF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FF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continue;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2004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334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40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S=1+2+…+ 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break)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In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3,9,31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continue)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88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n. Tính </a:t>
            </a:r>
            <a:r>
              <a:rPr lang="vi-VN" dirty="0" smtClean="0"/>
              <a:t>t</a:t>
            </a:r>
            <a:r>
              <a:rPr lang="vi-VN" dirty="0" smtClean="0"/>
              <a:t>ổ</a:t>
            </a:r>
            <a:r>
              <a:rPr lang="vi-VN" dirty="0" smtClean="0"/>
              <a:t>ng</a:t>
            </a:r>
            <a:r>
              <a:rPr lang="vi-VN" dirty="0"/>
              <a:t>: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n. </a:t>
            </a:r>
            <a:r>
              <a:rPr lang="vi-VN"/>
              <a:t>Tính </a:t>
            </a:r>
            <a:r>
              <a:rPr lang="vi-VN" smtClean="0"/>
              <a:t>t</a:t>
            </a:r>
            <a:r>
              <a:rPr lang="vi-VN" smtClean="0"/>
              <a:t>ổ</a:t>
            </a:r>
            <a:r>
              <a:rPr lang="vi-VN" smtClean="0"/>
              <a:t>ng</a:t>
            </a:r>
            <a:r>
              <a:rPr lang="vi-VN" dirty="0"/>
              <a:t>: S= 1 + 1.2 + . . . . + 1.2.3….n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/>
              <a:t>Viết chương trình liệt kê tất cả các số nguyên tố </a:t>
            </a:r>
            <a:r>
              <a:rPr lang="vi-VN" dirty="0" smtClean="0"/>
              <a:t>nh</a:t>
            </a:r>
            <a:r>
              <a:rPr lang="vi-VN" dirty="0" smtClean="0"/>
              <a:t>ỏ</a:t>
            </a:r>
            <a:r>
              <a:rPr lang="vi-VN" dirty="0" smtClean="0"/>
              <a:t> </a:t>
            </a:r>
            <a:r>
              <a:rPr lang="vi-VN" dirty="0"/>
              <a:t>hơn giá trị N nhập từ bàn phím (N &lt; 100).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trong 1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số</a:t>
            </a:r>
            <a:r>
              <a:rPr lang="vi-VN" dirty="0"/>
              <a:t> 1234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S = 1 + 2 + 3 + 4 = 10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/>
              <a:t>Tìm </a:t>
            </a:r>
            <a:r>
              <a:rPr lang="vi-VN" dirty="0" smtClean="0"/>
              <a:t>ước</a:t>
            </a:r>
            <a:r>
              <a:rPr lang="vi-VN" dirty="0" smtClean="0"/>
              <a:t> s</a:t>
            </a:r>
            <a:r>
              <a:rPr lang="vi-VN" dirty="0" smtClean="0"/>
              <a:t>ố</a:t>
            </a:r>
            <a:r>
              <a:rPr lang="vi-VN" dirty="0" smtClean="0"/>
              <a:t> </a:t>
            </a:r>
            <a:r>
              <a:rPr lang="vi-VN" dirty="0"/>
              <a:t>chung lớn </a:t>
            </a:r>
            <a:r>
              <a:rPr lang="vi-VN" dirty="0" smtClean="0"/>
              <a:t>nh</a:t>
            </a:r>
            <a:r>
              <a:rPr lang="vi-VN" dirty="0" smtClean="0"/>
              <a:t>ấ</a:t>
            </a:r>
            <a:r>
              <a:rPr lang="vi-VN" dirty="0" smtClean="0"/>
              <a:t>t c</a:t>
            </a:r>
            <a:r>
              <a:rPr lang="vi-VN" dirty="0" smtClean="0"/>
              <a:t>ủ</a:t>
            </a:r>
            <a:r>
              <a:rPr lang="vi-VN" dirty="0" smtClean="0"/>
              <a:t>a </a:t>
            </a:r>
            <a:r>
              <a:rPr lang="vi-VN" dirty="0"/>
              <a:t>2 </a:t>
            </a:r>
            <a:r>
              <a:rPr lang="vi-VN" dirty="0" smtClean="0"/>
              <a:t>s</a:t>
            </a:r>
            <a:r>
              <a:rPr lang="vi-VN" dirty="0" smtClean="0"/>
              <a:t>ố</a:t>
            </a:r>
            <a:r>
              <a:rPr lang="vi-VN" dirty="0" smtClean="0"/>
              <a:t> </a:t>
            </a:r>
            <a:r>
              <a:rPr lang="vi-VN" dirty="0"/>
              <a:t>nguyên dương a và b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58</a:t>
            </a:fld>
            <a:endParaRPr lang="uk-UA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1260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0063"/>
              </p:ext>
            </p:extLst>
          </p:nvPr>
        </p:nvGraphicFramePr>
        <p:xfrm>
          <a:off x="1607127" y="1484168"/>
          <a:ext cx="2265049" cy="76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180588" imgH="393529" progId="Equation.DSMT4">
                  <p:embed/>
                </p:oleObj>
              </mc:Choice>
              <mc:Fallback>
                <p:oleObj name="Equation" r:id="rId3" imgW="1180588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127" y="1484168"/>
                        <a:ext cx="2265049" cy="767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8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31" y="857250"/>
            <a:ext cx="51803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từng bước</a:t>
            </a:r>
            <a:endParaRPr lang="en-US" alt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= 0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=</a:t>
            </a:r>
            <a:r>
              <a:rPr lang="en-US" altLang="en-US" b="1" dirty="0" smtClean="0">
                <a:latin typeface="Courier New" panose="02070309020205020404" pitchFamily="49" charset="0"/>
              </a:rPr>
              <a:t>i+1</a:t>
            </a:r>
            <a:r>
              <a:rPr lang="en-US" altLang="en-US" b="1" dirty="0" smtClean="0"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983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 3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975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=i+1)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"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= "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</p:txBody>
      </p:sp>
      <p:sp>
        <p:nvSpPr>
          <p:cNvPr id="791556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112&quot;&gt;&lt;object type=&quot;3&quot; unique_id=&quot;10113&quot;&gt;&lt;property id=&quot;20148&quot; value=&quot;5&quot;/&gt;&lt;property id=&quot;20300&quot; value=&quot;Slide 1 - &amp;quot;CÁC CẤU TRÚC ĐIỀU KHIỂN&amp;quot;&quot;/&gt;&lt;property id=&quot;20307&quot; value=&quot;269&quot;/&gt;&lt;/object&gt;&lt;object type=&quot;3&quot; unique_id=&quot;10114&quot;&gt;&lt;property id=&quot;20148&quot; value=&quot;5&quot;/&gt;&lt;property id=&quot;20300&quot; value=&quot;Slide 2 - &amp;quot;CĐR buổi học&amp;quot;&quot;/&gt;&lt;property id=&quot;20307&quot; value=&quot;338&quot;/&gt;&lt;/object&gt;&lt;object type=&quot;3&quot; unique_id=&quot;10115&quot;&gt;&lt;property id=&quot;20148&quot; value=&quot;5&quot;/&gt;&lt;property id=&quot;20300&quot; value=&quot;Slide 3 - &amp;quot;Nội dung &amp;quot;&quot;/&gt;&lt;property id=&quot;20307&quot; value=&quot;272&quot;/&gt;&lt;/object&gt;&lt;object type=&quot;3&quot; unique_id=&quot;10116&quot;&gt;&lt;property id=&quot;20148&quot; value=&quot;5&quot;/&gt;&lt;property id=&quot;20300&quot; value=&quot;Slide 4 - &amp;quot;1. Đặt vấn đề&amp;quot;&quot;/&gt;&lt;property id=&quot;20307&quot; value=&quot;282&quot;/&gt;&lt;/object&gt;&lt;object type=&quot;3&quot; unique_id=&quot;10117&quot;&gt;&lt;property id=&quot;20148&quot; value=&quot;5&quot;/&gt;&lt;property id=&quot;20300&quot; value=&quot;Slide 5 - &amp;quot;2. Cấu trúc lặp for&amp;quot;&quot;/&gt;&lt;property id=&quot;20307&quot; value=&quot;356&quot;/&gt;&lt;/object&gt;&lt;object type=&quot;3&quot; unique_id=&quot;10118&quot;&gt;&lt;property id=&quot;20148&quot; value=&quot;5&quot;/&gt;&lt;property id=&quot;20300&quot; value=&quot;Slide 6 - &amp;quot;2. Cấu trúc lặp for&amp;quot;&quot;/&gt;&lt;property id=&quot;20307&quot; value=&quot;357&quot;/&gt;&lt;/object&gt;&lt;object type=&quot;3&quot; unique_id=&quot;10119&quot;&gt;&lt;property id=&quot;20148&quot; value=&quot;5&quot;/&gt;&lt;property id=&quot;20300&quot; value=&quot;Slide 7 - &amp;quot;VD: Chạy từng bước&amp;quot;&quot;/&gt;&lt;property id=&quot;20307&quot; value=&quot;341&quot;/&gt;&lt;/object&gt;&lt;object type=&quot;3&quot; unique_id=&quot;10120&quot;&gt;&lt;property id=&quot;20148&quot; value=&quot;5&quot;/&gt;&lt;property id=&quot;20300&quot; value=&quot;Slide 8 - &amp;quot;VD: Chạy từng bước&amp;quot;&quot;/&gt;&lt;property id=&quot;20307&quot; value=&quot;342&quot;/&gt;&lt;/object&gt;&lt;object type=&quot;3&quot; unique_id=&quot;10121&quot;&gt;&lt;property id=&quot;20148&quot; value=&quot;5&quot;/&gt;&lt;property id=&quot;20300&quot; value=&quot;Slide 9 - &amp;quot;VD: Chạy từng bước&amp;quot;&quot;/&gt;&lt;property id=&quot;20307&quot; value=&quot;343&quot;/&gt;&lt;/object&gt;&lt;object type=&quot;3&quot; unique_id=&quot;10122&quot;&gt;&lt;property id=&quot;20148&quot; value=&quot;5&quot;/&gt;&lt;property id=&quot;20300&quot; value=&quot;Slide 10 - &amp;quot;VD: Chạy từng bước&amp;quot;&quot;/&gt;&lt;property id=&quot;20307&quot; value=&quot;344&quot;/&gt;&lt;/object&gt;&lt;object type=&quot;3&quot; unique_id=&quot;10123&quot;&gt;&lt;property id=&quot;20148&quot; value=&quot;5&quot;/&gt;&lt;property id=&quot;20300&quot; value=&quot;Slide 11 - &amp;quot;VD: Chạy từng bước&amp;quot;&quot;/&gt;&lt;property id=&quot;20307&quot; value=&quot;345&quot;/&gt;&lt;/object&gt;&lt;object type=&quot;3&quot; unique_id=&quot;10124&quot;&gt;&lt;property id=&quot;20148&quot; value=&quot;5&quot;/&gt;&lt;property id=&quot;20300&quot; value=&quot;Slide 12 - &amp;quot;VD: Chạy từng bước&amp;quot;&quot;/&gt;&lt;property id=&quot;20307&quot; value=&quot;346&quot;/&gt;&lt;/object&gt;&lt;object type=&quot;3&quot; unique_id=&quot;10125&quot;&gt;&lt;property id=&quot;20148&quot; value=&quot;5&quot;/&gt;&lt;property id=&quot;20300&quot; value=&quot;Slide 13 - &amp;quot;VD: Chạy từng bước&amp;quot;&quot;/&gt;&lt;property id=&quot;20307&quot; value=&quot;347&quot;/&gt;&lt;/object&gt;&lt;object type=&quot;3&quot; unique_id=&quot;10126&quot;&gt;&lt;property id=&quot;20148&quot; value=&quot;5&quot;/&gt;&lt;property id=&quot;20300&quot; value=&quot;Slide 14 - &amp;quot;VD: Chạy từng bước&amp;quot;&quot;/&gt;&lt;property id=&quot;20307&quot; value=&quot;348&quot;/&gt;&lt;/object&gt;&lt;object type=&quot;3&quot; unique_id=&quot;10127&quot;&gt;&lt;property id=&quot;20148&quot; value=&quot;5&quot;/&gt;&lt;property id=&quot;20300&quot; value=&quot;Slide 15 - &amp;quot;VD: Chạy từng bước&amp;quot;&quot;/&gt;&lt;property id=&quot;20307&quot; value=&quot;349&quot;/&gt;&lt;/object&gt;&lt;object type=&quot;3&quot; unique_id=&quot;10128&quot;&gt;&lt;property id=&quot;20148&quot; value=&quot;5&quot;/&gt;&lt;property id=&quot;20300&quot; value=&quot;Slide 16 - &amp;quot;VD: Chạy từng bước&amp;quot;&quot;/&gt;&lt;property id=&quot;20307&quot; value=&quot;350&quot;/&gt;&lt;/object&gt;&lt;object type=&quot;3&quot; unique_id=&quot;10129&quot;&gt;&lt;property id=&quot;20148&quot; value=&quot;5&quot;/&gt;&lt;property id=&quot;20300&quot; value=&quot;Slide 17 - &amp;quot;VD: Chạy từng bước&amp;quot;&quot;/&gt;&lt;property id=&quot;20307&quot; value=&quot;351&quot;/&gt;&lt;/object&gt;&lt;object type=&quot;3&quot; unique_id=&quot;10130&quot;&gt;&lt;property id=&quot;20148&quot; value=&quot;5&quot;/&gt;&lt;property id=&quot;20300&quot; value=&quot;Slide 18 - &amp;quot;VD: Chạy từng bước&amp;quot;&quot;/&gt;&lt;property id=&quot;20307&quot; value=&quot;352&quot;/&gt;&lt;/object&gt;&lt;object type=&quot;3&quot; unique_id=&quot;10131&quot;&gt;&lt;property id=&quot;20148&quot; value=&quot;5&quot;/&gt;&lt;property id=&quot;20300&quot; value=&quot;Slide 19 - &amp;quot;VD: Chạy từng bước&amp;quot;&quot;/&gt;&lt;property id=&quot;20307&quot; value=&quot;353&quot;/&gt;&lt;/object&gt;&lt;object type=&quot;3&quot; unique_id=&quot;10132&quot;&gt;&lt;property id=&quot;20148&quot; value=&quot;5&quot;/&gt;&lt;property id=&quot;20300&quot; value=&quot;Slide 20 - &amp;quot;VD: Chạy từng bước&amp;quot;&quot;/&gt;&lt;property id=&quot;20307&quot; value=&quot;354&quot;/&gt;&lt;/object&gt;&lt;object type=&quot;3&quot; unique_id=&quot;10133&quot;&gt;&lt;property id=&quot;20148&quot; value=&quot;5&quot;/&gt;&lt;property id=&quot;20300&quot; value=&quot;Slide 21 - &amp;quot;VD: Chạy từng bước&amp;quot;&quot;/&gt;&lt;property id=&quot;20307&quot; value=&quot;355&quot;/&gt;&lt;/object&gt;&lt;object type=&quot;3&quot; unique_id=&quot;10134&quot;&gt;&lt;property id=&quot;20148&quot; value=&quot;5&quot;/&gt;&lt;property id=&quot;20300&quot; value=&quot;Slide 22 - &amp;quot;3. Cấu trúc lặp while&amp;quot;&quot;/&gt;&lt;property id=&quot;20307&quot; value=&quot;358&quot;/&gt;&lt;/object&gt;&lt;object type=&quot;3&quot; unique_id=&quot;10135&quot;&gt;&lt;property id=&quot;20148&quot; value=&quot;5&quot;/&gt;&lt;property id=&quot;20300&quot; value=&quot;Slide 23 - &amp;quot;3. Cấu trúc lặp while&amp;quot;&quot;/&gt;&lt;property id=&quot;20307&quot; value=&quot;359&quot;/&gt;&lt;/object&gt;&lt;object type=&quot;3&quot; unique_id=&quot;10136&quot;&gt;&lt;property id=&quot;20148&quot; value=&quot;5&quot;/&gt;&lt;property id=&quot;20300&quot; value=&quot;Slide 24 - &amp;quot;Ví dụ minh hoạ: Tính trung bình&amp;quot;&quot;/&gt;&lt;property id=&quot;20307&quot; value=&quot;286&quot;/&gt;&lt;/object&gt;&lt;object type=&quot;3&quot; unique_id=&quot;10137&quot;&gt;&lt;property id=&quot;20148&quot; value=&quot;5&quot;/&gt;&lt;property id=&quot;20300&quot; value=&quot;Slide 25 - &amp;quot;Chạy từng bước&amp;quot;&quot;/&gt;&lt;property id=&quot;20307&quot; value=&quot;287&quot;/&gt;&lt;/object&gt;&lt;object type=&quot;3&quot; unique_id=&quot;10138&quot;&gt;&lt;property id=&quot;20148&quot; value=&quot;5&quot;/&gt;&lt;property id=&quot;20300&quot; value=&quot;Slide 26 - &amp;quot;Chạy từng bước&amp;quot;&quot;/&gt;&lt;property id=&quot;20307&quot; value=&quot;288&quot;/&gt;&lt;/object&gt;&lt;object type=&quot;3&quot; unique_id=&quot;10139&quot;&gt;&lt;property id=&quot;20148&quot; value=&quot;5&quot;/&gt;&lt;property id=&quot;20300&quot; value=&quot;Slide 27 - &amp;quot;Chạy từng bước&amp;quot;&quot;/&gt;&lt;property id=&quot;20307&quot; value=&quot;289&quot;/&gt;&lt;/object&gt;&lt;object type=&quot;3&quot; unique_id=&quot;10140&quot;&gt;&lt;property id=&quot;20148&quot; value=&quot;5&quot;/&gt;&lt;property id=&quot;20300&quot; value=&quot;Slide 28 - &amp;quot;Chạy từng bước&amp;quot;&quot;/&gt;&lt;property id=&quot;20307&quot; value=&quot;290&quot;/&gt;&lt;/object&gt;&lt;object type=&quot;3&quot; unique_id=&quot;10141&quot;&gt;&lt;property id=&quot;20148&quot; value=&quot;5&quot;/&gt;&lt;property id=&quot;20300&quot; value=&quot;Slide 29 - &amp;quot;Chạy từng bước&amp;quot;&quot;/&gt;&lt;property id=&quot;20307&quot; value=&quot;291&quot;/&gt;&lt;/object&gt;&lt;object type=&quot;3&quot; unique_id=&quot;10142&quot;&gt;&lt;property id=&quot;20148&quot; value=&quot;5&quot;/&gt;&lt;property id=&quot;20300&quot; value=&quot;Slide 30 - &amp;quot;Chạy từng bước&amp;quot;&quot;/&gt;&lt;property id=&quot;20307&quot; value=&quot;292&quot;/&gt;&lt;/object&gt;&lt;object type=&quot;3&quot; unique_id=&quot;10143&quot;&gt;&lt;property id=&quot;20148&quot; value=&quot;5&quot;/&gt;&lt;property id=&quot;20300&quot; value=&quot;Slide 31 - &amp;quot;Chạy từng bước&amp;quot;&quot;/&gt;&lt;property id=&quot;20307&quot; value=&quot;293&quot;/&gt;&lt;/object&gt;&lt;object type=&quot;3&quot; unique_id=&quot;10144&quot;&gt;&lt;property id=&quot;20148&quot; value=&quot;5&quot;/&gt;&lt;property id=&quot;20300&quot; value=&quot;Slide 32 - &amp;quot;Chạy từng bước&amp;quot;&quot;/&gt;&lt;property id=&quot;20307&quot; value=&quot;294&quot;/&gt;&lt;/object&gt;&lt;object type=&quot;3&quot; unique_id=&quot;10145&quot;&gt;&lt;property id=&quot;20148&quot; value=&quot;5&quot;/&gt;&lt;property id=&quot;20300&quot; value=&quot;Slide 33 - &amp;quot;Chạy từng bước&amp;quot;&quot;/&gt;&lt;property id=&quot;20307&quot; value=&quot;295&quot;/&gt;&lt;/object&gt;&lt;object type=&quot;3&quot; unique_id=&quot;10146&quot;&gt;&lt;property id=&quot;20148&quot; value=&quot;5&quot;/&gt;&lt;property id=&quot;20300&quot; value=&quot;Slide 34 - &amp;quot;Chạy từng bước&amp;quot;&quot;/&gt;&lt;property id=&quot;20307&quot; value=&quot;296&quot;/&gt;&lt;/object&gt;&lt;object type=&quot;3&quot; unique_id=&quot;10147&quot;&gt;&lt;property id=&quot;20148&quot; value=&quot;5&quot;/&gt;&lt;property id=&quot;20300&quot; value=&quot;Slide 35 - &amp;quot;Chạy từng bước&amp;quot;&quot;/&gt;&lt;property id=&quot;20307&quot; value=&quot;297&quot;/&gt;&lt;/object&gt;&lt;object type=&quot;3&quot; unique_id=&quot;10148&quot;&gt;&lt;property id=&quot;20148&quot; value=&quot;5&quot;/&gt;&lt;property id=&quot;20300&quot; value=&quot;Slide 36 - &amp;quot;Chạy từng bước&amp;quot;&quot;/&gt;&lt;property id=&quot;20307&quot; value=&quot;298&quot;/&gt;&lt;/object&gt;&lt;object type=&quot;3&quot; unique_id=&quot;10149&quot;&gt;&lt;property id=&quot;20148&quot; value=&quot;5&quot;/&gt;&lt;property id=&quot;20300&quot; value=&quot;Slide 37 - &amp;quot;Chạy từng bước&amp;quot;&quot;/&gt;&lt;property id=&quot;20307&quot; value=&quot;299&quot;/&gt;&lt;/object&gt;&lt;object type=&quot;3&quot; unique_id=&quot;10150&quot;&gt;&lt;property id=&quot;20148&quot; value=&quot;5&quot;/&gt;&lt;property id=&quot;20300&quot; value=&quot;Slide 38 - &amp;quot;Chạy từng bước&amp;quot;&quot;/&gt;&lt;property id=&quot;20307&quot; value=&quot;300&quot;/&gt;&lt;/object&gt;&lt;object type=&quot;3&quot; unique_id=&quot;10151&quot;&gt;&lt;property id=&quot;20148&quot; value=&quot;5&quot;/&gt;&lt;property id=&quot;20300&quot; value=&quot;Slide 39 - &amp;quot;Chạy từng bước&amp;quot;&quot;/&gt;&lt;property id=&quot;20307&quot; value=&quot;301&quot;/&gt;&lt;/object&gt;&lt;object type=&quot;3&quot; unique_id=&quot;10152&quot;&gt;&lt;property id=&quot;20148&quot; value=&quot;5&quot;/&gt;&lt;property id=&quot;20300&quot; value=&quot;Slide 40 - &amp;quot;Chạy từng bước&amp;quot;&quot;/&gt;&lt;property id=&quot;20307&quot; value=&quot;302&quot;/&gt;&lt;/object&gt;&lt;object type=&quot;3&quot; unique_id=&quot;10153&quot;&gt;&lt;property id=&quot;20148&quot; value=&quot;5&quot;/&gt;&lt;property id=&quot;20300&quot; value=&quot;Slide 41 - &amp;quot;Chạy từng bước&amp;quot;&quot;/&gt;&lt;property id=&quot;20307&quot; value=&quot;303&quot;/&gt;&lt;/object&gt;&lt;object type=&quot;3&quot; unique_id=&quot;10154&quot;&gt;&lt;property id=&quot;20148&quot; value=&quot;5&quot;/&gt;&lt;property id=&quot;20300&quot; value=&quot;Slide 42 - &amp;quot;Chạy từng bước&amp;quot;&quot;/&gt;&lt;property id=&quot;20307&quot; value=&quot;304&quot;/&gt;&lt;/object&gt;&lt;object type=&quot;3&quot; unique_id=&quot;10155&quot;&gt;&lt;property id=&quot;20148&quot; value=&quot;5&quot;/&gt;&lt;property id=&quot;20300&quot; value=&quot;Slide 43 - &amp;quot;Chạy từng bước&amp;quot;&quot;/&gt;&lt;property id=&quot;20307&quot; value=&quot;305&quot;/&gt;&lt;/object&gt;&lt;object type=&quot;3&quot; unique_id=&quot;10156&quot;&gt;&lt;property id=&quot;20148&quot; value=&quot;5&quot;/&gt;&lt;property id=&quot;20300&quot; value=&quot;Slide 44 - &amp;quot;Chạy từng bước&amp;quot;&quot;/&gt;&lt;property id=&quot;20307&quot; value=&quot;306&quot;/&gt;&lt;/object&gt;&lt;object type=&quot;3&quot; unique_id=&quot;10157&quot;&gt;&lt;property id=&quot;20148&quot; value=&quot;5&quot;/&gt;&lt;property id=&quot;20300&quot; value=&quot;Slide 45 - &amp;quot;Chạy từng bước&amp;quot;&quot;/&gt;&lt;property id=&quot;20307&quot; value=&quot;307&quot;/&gt;&lt;/object&gt;&lt;object type=&quot;3&quot; unique_id=&quot;10158&quot;&gt;&lt;property id=&quot;20148&quot; value=&quot;5&quot;/&gt;&lt;property id=&quot;20300&quot; value=&quot;Slide 46 - &amp;quot;Chạy từng bước&amp;quot;&quot;/&gt;&lt;property id=&quot;20307&quot; value=&quot;308&quot;/&gt;&lt;/object&gt;&lt;object type=&quot;3&quot; unique_id=&quot;10159&quot;&gt;&lt;property id=&quot;20148&quot; value=&quot;5&quot;/&gt;&lt;property id=&quot;20300&quot; value=&quot;Slide 47 - &amp;quot;Chạy từng bước&amp;quot;&quot;/&gt;&lt;property id=&quot;20307&quot; value=&quot;309&quot;/&gt;&lt;/object&gt;&lt;object type=&quot;3&quot; unique_id=&quot;10160&quot;&gt;&lt;property id=&quot;20148&quot; value=&quot;5&quot;/&gt;&lt;property id=&quot;20300&quot; value=&quot;Slide 48 - &amp;quot;Chạy từng bước&amp;quot;&quot;/&gt;&lt;property id=&quot;20307&quot; value=&quot;310&quot;/&gt;&lt;/object&gt;&lt;object type=&quot;3&quot; unique_id=&quot;10161&quot;&gt;&lt;property id=&quot;20148&quot; value=&quot;5&quot;/&gt;&lt;property id=&quot;20300&quot; value=&quot;Slide 49 - &amp;quot;Chạy từng bước&amp;quot;&quot;/&gt;&lt;property id=&quot;20307&quot; value=&quot;311&quot;/&gt;&lt;/object&gt;&lt;object type=&quot;3&quot; unique_id=&quot;10162&quot;&gt;&lt;property id=&quot;20148&quot; value=&quot;5&quot;/&gt;&lt;property id=&quot;20300&quot; value=&quot;Slide 50 - &amp;quot;Chạy từng bước&amp;quot;&quot;/&gt;&lt;property id=&quot;20307&quot; value=&quot;312&quot;/&gt;&lt;/object&gt;&lt;object type=&quot;3&quot; unique_id=&quot;10163&quot;&gt;&lt;property id=&quot;20148&quot; value=&quot;5&quot;/&gt;&lt;property id=&quot;20300&quot; value=&quot;Slide 51 - &amp;quot;Chạy từng bước&amp;quot;&quot;/&gt;&lt;property id=&quot;20307&quot; value=&quot;313&quot;/&gt;&lt;/object&gt;&lt;object type=&quot;3&quot; unique_id=&quot;10164&quot;&gt;&lt;property id=&quot;20148&quot; value=&quot;5&quot;/&gt;&lt;property id=&quot;20300&quot; value=&quot;Slide 52 - &amp;quot;For và While&amp;quot;&quot;/&gt;&lt;property id=&quot;20307&quot; value=&quot;360&quot;/&gt;&lt;/object&gt;&lt;object type=&quot;3&quot; unique_id=&quot;10165&quot;&gt;&lt;property id=&quot;20148&quot; value=&quot;5&quot;/&gt;&lt;property id=&quot;20300&quot; value=&quot;Slide 53 - &amp;quot;4. Cấu trúc lặp do..while&amp;quot;&quot;/&gt;&lt;property id=&quot;20307&quot; value=&quot;362&quot;/&gt;&lt;/object&gt;&lt;object type=&quot;3&quot; unique_id=&quot;10166&quot;&gt;&lt;property id=&quot;20148&quot; value=&quot;5&quot;/&gt;&lt;property id=&quot;20300&quot; value=&quot;Slide 54 - &amp;quot;Ví dụ&amp;quot;&quot;/&gt;&lt;property id=&quot;20307&quot; value=&quot;334&quot;/&gt;&lt;/object&gt;&lt;object type=&quot;3&quot; unique_id=&quot;10167&quot;&gt;&lt;property id=&quot;20148&quot; value=&quot;5&quot;/&gt;&lt;property id=&quot;20300&quot; value=&quot;Slide 55 - &amp;quot;Một số lưu ý&amp;quot;&quot;/&gt;&lt;property id=&quot;20307&quot; value=&quot;363&quot;/&gt;&lt;/object&gt;&lt;object type=&quot;3&quot; unique_id=&quot;10168&quot;&gt;&lt;property id=&quot;20148&quot; value=&quot;5&quot;/&gt;&lt;property id=&quot;20300&quot; value=&quot;Slide 56 - &amp;quot;5. Câu lệnh break, continue&amp;quot;&quot;/&gt;&lt;property id=&quot;20307&quot; value=&quot;367&quot;/&gt;&lt;/object&gt;&lt;object type=&quot;3&quot; unique_id=&quot;10169&quot;&gt;&lt;property id=&quot;20148&quot; value=&quot;5&quot;/&gt;&lt;property id=&quot;20300&quot; value=&quot;Slide 57 - &amp;quot;6. Một số ví dụ&amp;quot;&quot;/&gt;&lt;property id=&quot;20307&quot; value=&quot;364&quot;/&gt;&lt;/object&gt;&lt;object type=&quot;3&quot; unique_id=&quot;10170&quot;&gt;&lt;property id=&quot;20148&quot; value=&quot;5&quot;/&gt;&lt;property id=&quot;20300&quot; value=&quot;Slide 58 - &amp;quot;Bài tập bắt buộc&amp;quot;&quot;/&gt;&lt;property id=&quot;20307&quot; value=&quot;366&quot;/&gt;&lt;/object&gt;&lt;/object&gt;&lt;object type=&quot;8&quot; unique_id=&quot;1023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{6AF7EEDB-D063-BA4A-80D1-F6318FCA5999}tf16401378</Template>
  <TotalTime>1136</TotalTime>
  <Words>1921</Words>
  <Application>Microsoft Macintosh PowerPoint</Application>
  <PresentationFormat>On-screen Show (4:3)</PresentationFormat>
  <Paragraphs>826</Paragraphs>
  <Slides>58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Banded Design Teal 16x9</vt:lpstr>
      <vt:lpstr>Equation</vt:lpstr>
      <vt:lpstr>CÁC CẤU TRÚC ĐIỀU KHIỂN</vt:lpstr>
      <vt:lpstr>CĐR buổi học</vt:lpstr>
      <vt:lpstr>Nội dung </vt:lpstr>
      <vt:lpstr>1. Đặt vấn đề</vt:lpstr>
      <vt:lpstr>2. Cấu trúc lặp for</vt:lpstr>
      <vt:lpstr>2. Cấu trúc lặp for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3. Cấu trúc lặp while</vt:lpstr>
      <vt:lpstr>3. Cấu trúc lặp while</vt:lpstr>
      <vt:lpstr>Ví dụ minh hoạ: Tính trung bình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For và While</vt:lpstr>
      <vt:lpstr>4. Cấu trúc lặp do..while</vt:lpstr>
      <vt:lpstr>Ví dụ</vt:lpstr>
      <vt:lpstr>Một số lưu ý</vt:lpstr>
      <vt:lpstr>5. Câu lệnh break, continue</vt:lpstr>
      <vt:lpstr>6. Một số ví dụ</vt:lpstr>
      <vt:lpstr>Bài tập bắt buộc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Nguyễn Trí Phúc</dc:creator>
  <cp:lastModifiedBy>welcome</cp:lastModifiedBy>
  <cp:revision>23</cp:revision>
  <dcterms:created xsi:type="dcterms:W3CDTF">2016-08-29T08:24:31Z</dcterms:created>
  <dcterms:modified xsi:type="dcterms:W3CDTF">2020-11-11T03:57:56Z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