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69" r:id="rId5"/>
    <p:sldId id="338" r:id="rId6"/>
    <p:sldId id="272" r:id="rId7"/>
    <p:sldId id="339" r:id="rId8"/>
    <p:sldId id="340" r:id="rId9"/>
    <p:sldId id="341" r:id="rId10"/>
    <p:sldId id="273" r:id="rId11"/>
    <p:sldId id="274" r:id="rId12"/>
    <p:sldId id="275" r:id="rId13"/>
    <p:sldId id="276" r:id="rId14"/>
    <p:sldId id="277" r:id="rId15"/>
    <p:sldId id="344" r:id="rId16"/>
    <p:sldId id="345" r:id="rId17"/>
    <p:sldId id="346" r:id="rId18"/>
    <p:sldId id="347" r:id="rId19"/>
    <p:sldId id="281" r:id="rId20"/>
    <p:sldId id="348" r:id="rId21"/>
    <p:sldId id="342" r:id="rId22"/>
    <p:sldId id="343" r:id="rId23"/>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95284" autoAdjust="0"/>
  </p:normalViewPr>
  <p:slideViewPr>
    <p:cSldViewPr snapToGrid="0">
      <p:cViewPr varScale="1">
        <p:scale>
          <a:sx n="98" d="100"/>
          <a:sy n="98" d="100"/>
        </p:scale>
        <p:origin x="-1176" y="-120"/>
      </p:cViewPr>
      <p:guideLst>
        <p:guide orient="horz" pos="2160"/>
        <p:guide pos="288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11/9/20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11/9/20</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userDrawn="1"/>
        </p:nvSpPr>
        <p:spPr>
          <a:xfrm>
            <a:off x="2380" y="1610590"/>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971550" y="2286000"/>
            <a:ext cx="7200900" cy="1517904"/>
          </a:xfrm>
        </p:spPr>
        <p:txBody>
          <a:bodyPr anchor="b"/>
          <a:lstStyle>
            <a:lvl1pPr algn="ctr">
              <a:defRPr sz="405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500" cap="all"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endParaRPr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2FE9B70-7480-7847-89A0-7C69C38915C5}" type="datetime1">
              <a:rPr lang="en-US" smtClean="0"/>
              <a:t>11/9/20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83F087-D257-6D4F-9A5A-DA8CE079BFDC}" type="datetime1">
              <a:rPr lang="en-US" smtClean="0"/>
              <a:t>11/9/20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dirty="0"/>
          </a:p>
        </p:txBody>
      </p:sp>
      <p:sp>
        <p:nvSpPr>
          <p:cNvPr id="8" name="Rectangle 7"/>
          <p:cNvSpPr/>
          <p:nvPr userDrawn="1"/>
        </p:nvSpPr>
        <p:spPr>
          <a:xfrm>
            <a:off x="0"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dirty="0"/>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2400"/>
            </a:lvl1pPr>
            <a:lvl2pPr>
              <a:defRPr sz="2000"/>
            </a:lvl2pPr>
            <a:lvl3pPr>
              <a:defRPr sz="20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1000"/>
            </a:lvl1pPr>
          </a:lstStyle>
          <a:p>
            <a:fld id="{0497C1CD-D859-C548-A4FF-D49D0D0E37AF}" type="datetime1">
              <a:rPr lang="bg-BG" smtClean="0"/>
              <a:pPr/>
              <a:t>11/9/20</a:t>
            </a:fld>
            <a:endParaRPr lang="bg-BG" dirty="0"/>
          </a:p>
        </p:txBody>
      </p:sp>
      <p:sp>
        <p:nvSpPr>
          <p:cNvPr id="5" name="Footer Placeholder 4"/>
          <p:cNvSpPr>
            <a:spLocks noGrp="1"/>
          </p:cNvSpPr>
          <p:nvPr>
            <p:ph type="ftr" sz="quarter" idx="11"/>
          </p:nvPr>
        </p:nvSpPr>
        <p:spPr>
          <a:xfrm>
            <a:off x="197427" y="6601968"/>
            <a:ext cx="7548996" cy="237744"/>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1000"/>
            </a:lvl1pPr>
          </a:lstStyle>
          <a:p>
            <a:fld id="{CA8D9AD5-F248-4919-864A-CFD76CC027D6}" type="slidenum">
              <a:rPr lang="uk-UA" smtClean="0"/>
              <a:pPr/>
              <a:t>‹#›</a:t>
            </a:fld>
            <a:endParaRPr lang="uk-UA" dirty="0"/>
          </a:p>
        </p:txBody>
      </p:sp>
      <p:pic>
        <p:nvPicPr>
          <p:cNvPr id="10" name="Picture 9"/>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8216150" y="80529"/>
            <a:ext cx="684376" cy="566305"/>
          </a:xfrm>
          <a:prstGeom prst="rect">
            <a:avLst/>
          </a:prstGeom>
        </p:spPr>
      </p:pic>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4050"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50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BA2EB-C8DD-9D4A-BDA0-5163D1DD845B}" type="datetime1">
              <a:rPr lang="en-US" smtClean="0"/>
              <a:t>11/9/20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094F25E-5347-8F48-BE3D-3DDB0A264CD1}" type="datetime1">
              <a:rPr lang="en-US" smtClean="0"/>
              <a:t>11/9/20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0584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916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A9B6784-403D-8A43-A0E5-87C0DBB97C95}" type="datetime1">
              <a:rPr lang="en-US" smtClean="0"/>
              <a:t>11/9/20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12BB85-D86E-224B-9A33-38FE0D1F1662}" type="datetime1">
              <a:rPr lang="en-US" smtClean="0"/>
              <a:t>11/9/20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B39CB-FC9E-064C-8E34-5600C5C99FAC}" type="datetime1">
              <a:rPr lang="en-US" smtClean="0"/>
              <a:t>11/9/20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E92D2B1-FA6D-AC4C-9CE1-2D68A123C41D}" type="datetime1">
              <a:rPr lang="en-US" smtClean="0"/>
              <a:t>11/9/20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796D6DF-1CB8-324E-8235-A938B21CBBEA}" type="datetime1">
              <a:rPr lang="en-US" smtClean="0"/>
              <a:t>11/9/20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3"/>
            <a:ext cx="713232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A359B86D-CBC9-9144-AEF8-8745F30C2BD2}" type="datetime1">
              <a:rPr lang="en-US" smtClean="0"/>
              <a:t>11/9/20</a:t>
            </a:fld>
            <a:endParaRPr/>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6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685800" rtl="0" eaLnBrk="1" latinLnBrk="0" hangingPunct="1">
        <a:lnSpc>
          <a:spcPct val="90000"/>
        </a:lnSpc>
        <a:spcBef>
          <a:spcPct val="0"/>
        </a:spcBef>
        <a:buFont typeface="Arial" pitchFamily="34" charset="0"/>
        <a:buNone/>
        <a:defRPr sz="2550" b="0" i="0" u="none"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80000"/>
        <a:buFont typeface="Arial" pitchFamily="34" charset="0"/>
        <a:buChar char="•"/>
        <a:defRPr sz="15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1350" b="0" i="0" u="none"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12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750" dirty="0">
                <a:latin typeface="Arial" panose="020B0604020202020204" pitchFamily="34" charset="0"/>
                <a:cs typeface="Arial" panose="020B0604020202020204" pitchFamily="34" charset="0"/>
              </a:rPr>
              <a:t>CÁC CẤU TRÚC ĐIỀU KHIỂN</a:t>
            </a:r>
          </a:p>
        </p:txBody>
      </p:sp>
      <p:sp>
        <p:nvSpPr>
          <p:cNvPr id="3" name="Subtitle 2"/>
          <p:cNvSpPr>
            <a:spLocks noGrp="1"/>
          </p:cNvSpPr>
          <p:nvPr>
            <p:ph type="subTitle"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endParaRPr lang="en-US" dirty="0"/>
          </a:p>
        </p:txBody>
      </p:sp>
    </p:spTree>
    <p:extLst>
      <p:ext uri="{BB962C8B-B14F-4D97-AF65-F5344CB8AC3E}">
        <p14:creationId xmlns:p14="http://schemas.microsoft.com/office/powerpoint/2010/main" val="91110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if</a:t>
            </a:r>
          </a:p>
        </p:txBody>
      </p:sp>
      <p:sp>
        <p:nvSpPr>
          <p:cNvPr id="3" name="Content Placeholder 2"/>
          <p:cNvSpPr>
            <a:spLocks noGrp="1"/>
          </p:cNvSpPr>
          <p:nvPr>
            <p:ph idx="1"/>
          </p:nvPr>
        </p:nvSpPr>
        <p:spPr>
          <a:xfrm>
            <a:off x="599326" y="1242372"/>
            <a:ext cx="6686550" cy="2833217"/>
          </a:xfrm>
        </p:spPr>
        <p:txBody>
          <a:bodyPr>
            <a:normAutofit/>
          </a:bodyPr>
          <a:lstStyle/>
          <a:p>
            <a:r>
              <a:rPr lang="en-US" altLang="en-US" sz="2800" dirty="0" err="1"/>
              <a:t>Cú</a:t>
            </a:r>
            <a:r>
              <a:rPr lang="en-US" altLang="en-US" sz="2800" dirty="0"/>
              <a:t> </a:t>
            </a:r>
            <a:r>
              <a:rPr lang="en-US" altLang="en-US" sz="2800" dirty="0" err="1"/>
              <a:t>pháp</a:t>
            </a:r>
            <a:r>
              <a:rPr lang="en-US" altLang="en-US" sz="2800" dirty="0"/>
              <a:t>:</a:t>
            </a:r>
          </a:p>
          <a:p>
            <a:pPr marL="0" indent="0">
              <a:buNone/>
            </a:pPr>
            <a:r>
              <a:rPr lang="en-US" altLang="en-US" sz="2800" b="1" i="1" dirty="0"/>
              <a:t>			</a:t>
            </a:r>
            <a:r>
              <a:rPr lang="vi-VN" altLang="en-US" sz="2800" b="1" i="1" dirty="0"/>
              <a:t>if</a:t>
            </a:r>
            <a:r>
              <a:rPr lang="vi-VN" altLang="en-US" sz="2800" i="1" dirty="0"/>
              <a:t>  (btđk) </a:t>
            </a:r>
            <a:endParaRPr lang="en-US" altLang="en-US" sz="2800" i="1" dirty="0" smtClean="0"/>
          </a:p>
          <a:p>
            <a:pPr marL="0" indent="0">
              <a:buNone/>
            </a:pPr>
            <a:r>
              <a:rPr lang="en-US" altLang="en-US" sz="2800" i="1"/>
              <a:t>	</a:t>
            </a:r>
            <a:r>
              <a:rPr lang="en-US" altLang="en-US" sz="2800" i="1" smtClean="0"/>
              <a:t>			</a:t>
            </a:r>
            <a:r>
              <a:rPr lang="vi-VN" altLang="en-US" sz="2800" i="1" smtClean="0"/>
              <a:t>Lệnh </a:t>
            </a:r>
            <a:r>
              <a:rPr lang="vi-VN" altLang="en-US" sz="2800" i="1" dirty="0"/>
              <a:t>A ;</a:t>
            </a:r>
          </a:p>
          <a:p>
            <a:r>
              <a:rPr lang="en-US" altLang="en-US" sz="2800" dirty="0" err="1"/>
              <a:t>Lưu</a:t>
            </a:r>
            <a:r>
              <a:rPr lang="en-US" altLang="en-US" sz="2800" dirty="0"/>
              <a:t> </a:t>
            </a:r>
            <a:r>
              <a:rPr lang="en-US" altLang="en-US" sz="2800" dirty="0" err="1"/>
              <a:t>đồ</a:t>
            </a:r>
            <a:r>
              <a:rPr lang="en-US" altLang="en-US" sz="2800" dirty="0"/>
              <a:t>:</a:t>
            </a:r>
          </a:p>
          <a:p>
            <a:endParaRPr lang="en-US" sz="2800" dirty="0"/>
          </a:p>
        </p:txBody>
      </p:sp>
      <p:grpSp>
        <p:nvGrpSpPr>
          <p:cNvPr id="15" name="Group 14"/>
          <p:cNvGrpSpPr/>
          <p:nvPr/>
        </p:nvGrpSpPr>
        <p:grpSpPr>
          <a:xfrm>
            <a:off x="3170633" y="3506273"/>
            <a:ext cx="3259419" cy="2659000"/>
            <a:chOff x="8503276" y="2488842"/>
            <a:chExt cx="2895600" cy="2362200"/>
          </a:xfrm>
        </p:grpSpPr>
        <p:sp>
          <p:nvSpPr>
            <p:cNvPr id="4" name="Text Box 4"/>
            <p:cNvSpPr txBox="1">
              <a:spLocks noChangeArrowheads="1"/>
            </p:cNvSpPr>
            <p:nvPr/>
          </p:nvSpPr>
          <p:spPr bwMode="auto">
            <a:xfrm>
              <a:off x="8579476" y="4089042"/>
              <a:ext cx="1524000" cy="328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latin typeface="Times New Roman" panose="02020603050405020304" pitchFamily="18" charset="0"/>
                  <a:cs typeface="Times New Roman" panose="02020603050405020304" pitchFamily="18" charset="0"/>
                </a:rPr>
                <a:t>Lệnh A</a:t>
              </a:r>
            </a:p>
          </p:txBody>
        </p:sp>
        <p:sp>
          <p:nvSpPr>
            <p:cNvPr id="5" name="Oval 5"/>
            <p:cNvSpPr>
              <a:spLocks noChangeArrowheads="1"/>
            </p:cNvSpPr>
            <p:nvPr/>
          </p:nvSpPr>
          <p:spPr bwMode="auto">
            <a:xfrm>
              <a:off x="9189076" y="2488842"/>
              <a:ext cx="304800" cy="304800"/>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 name="Oval 6"/>
            <p:cNvSpPr>
              <a:spLocks noChangeArrowheads="1"/>
            </p:cNvSpPr>
            <p:nvPr/>
          </p:nvSpPr>
          <p:spPr bwMode="auto">
            <a:xfrm>
              <a:off x="11094076" y="3250842"/>
              <a:ext cx="304800" cy="3048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AutoShape 7"/>
            <p:cNvSpPr>
              <a:spLocks noChangeArrowheads="1"/>
            </p:cNvSpPr>
            <p:nvPr/>
          </p:nvSpPr>
          <p:spPr bwMode="auto">
            <a:xfrm>
              <a:off x="8503276" y="3098442"/>
              <a:ext cx="1676400" cy="609600"/>
            </a:xfrm>
            <a:prstGeom prst="flowChartDecision">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dirty="0"/>
                <a:t>btđk≠0</a:t>
              </a:r>
            </a:p>
          </p:txBody>
        </p:sp>
        <p:sp>
          <p:nvSpPr>
            <p:cNvPr id="8" name="Line 8"/>
            <p:cNvSpPr>
              <a:spLocks noChangeShapeType="1"/>
            </p:cNvSpPr>
            <p:nvPr/>
          </p:nvSpPr>
          <p:spPr bwMode="auto">
            <a:xfrm>
              <a:off x="10179676" y="3403242"/>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9"/>
            <p:cNvSpPr>
              <a:spLocks noChangeShapeType="1"/>
            </p:cNvSpPr>
            <p:nvPr/>
          </p:nvSpPr>
          <p:spPr bwMode="auto">
            <a:xfrm>
              <a:off x="9341476" y="2793642"/>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0"/>
            <p:cNvSpPr>
              <a:spLocks noChangeShapeType="1"/>
            </p:cNvSpPr>
            <p:nvPr/>
          </p:nvSpPr>
          <p:spPr bwMode="auto">
            <a:xfrm>
              <a:off x="9341476" y="3708042"/>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1"/>
            <p:cNvSpPr>
              <a:spLocks noChangeShapeType="1"/>
            </p:cNvSpPr>
            <p:nvPr/>
          </p:nvSpPr>
          <p:spPr bwMode="auto">
            <a:xfrm>
              <a:off x="9341476" y="447004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9341476" y="4851042"/>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3"/>
            <p:cNvSpPr>
              <a:spLocks noChangeShapeType="1"/>
            </p:cNvSpPr>
            <p:nvPr/>
          </p:nvSpPr>
          <p:spPr bwMode="auto">
            <a:xfrm>
              <a:off x="10484476" y="3403242"/>
              <a:ext cx="0" cy="1447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 name="Text Box 14"/>
            <p:cNvSpPr txBox="1">
              <a:spLocks noChangeArrowheads="1"/>
            </p:cNvSpPr>
            <p:nvPr/>
          </p:nvSpPr>
          <p:spPr bwMode="auto">
            <a:xfrm>
              <a:off x="9341476" y="3631842"/>
              <a:ext cx="304800" cy="3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t>Đ</a:t>
              </a:r>
              <a:endParaRPr lang="en-US" altLang="en-US" dirty="0">
                <a:latin typeface=".VnTime" pitchFamily="34" charset="0"/>
              </a:endParaRPr>
            </a:p>
          </p:txBody>
        </p:sp>
        <p:sp>
          <p:nvSpPr>
            <p:cNvPr id="16" name="Text Box 14"/>
            <p:cNvSpPr txBox="1">
              <a:spLocks noChangeArrowheads="1"/>
            </p:cNvSpPr>
            <p:nvPr/>
          </p:nvSpPr>
          <p:spPr bwMode="auto">
            <a:xfrm>
              <a:off x="10011488" y="2998935"/>
              <a:ext cx="304800" cy="3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t>S</a:t>
              </a:r>
              <a:endParaRPr lang="en-US" altLang="en-US" dirty="0">
                <a:latin typeface=".VnTime" pitchFamily="34" charset="0"/>
              </a:endParaRPr>
            </a:p>
          </p:txBody>
        </p:sp>
      </p:grpSp>
    </p:spTree>
    <p:extLst>
      <p:ext uri="{BB962C8B-B14F-4D97-AF65-F5344CB8AC3E}">
        <p14:creationId xmlns:p14="http://schemas.microsoft.com/office/powerpoint/2010/main" val="19657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if..else</a:t>
            </a:r>
            <a:r>
              <a:rPr lang="en-US" dirty="0"/>
              <a:t>..</a:t>
            </a:r>
          </a:p>
        </p:txBody>
      </p:sp>
      <p:sp>
        <p:nvSpPr>
          <p:cNvPr id="3" name="Content Placeholder 2"/>
          <p:cNvSpPr>
            <a:spLocks noGrp="1"/>
          </p:cNvSpPr>
          <p:nvPr>
            <p:ph idx="1"/>
          </p:nvPr>
        </p:nvSpPr>
        <p:spPr>
          <a:xfrm>
            <a:off x="671617" y="1054461"/>
            <a:ext cx="6686550" cy="2833217"/>
          </a:xfrm>
        </p:spPr>
        <p:txBody>
          <a:bodyPr>
            <a:normAutofit lnSpcReduction="10000"/>
          </a:bodyPr>
          <a:lstStyle/>
          <a:p>
            <a:r>
              <a:rPr lang="en-US" altLang="en-US" sz="2800" dirty="0" err="1"/>
              <a:t>Cú</a:t>
            </a:r>
            <a:r>
              <a:rPr lang="en-US" altLang="en-US" sz="2800" dirty="0"/>
              <a:t> </a:t>
            </a:r>
            <a:r>
              <a:rPr lang="en-US" altLang="en-US" sz="2800" dirty="0" err="1"/>
              <a:t>pháp</a:t>
            </a:r>
            <a:r>
              <a:rPr lang="en-US" altLang="en-US" sz="2800" dirty="0"/>
              <a:t>:</a:t>
            </a:r>
          </a:p>
          <a:p>
            <a:pPr lvl="3">
              <a:buNone/>
            </a:pPr>
            <a:r>
              <a:rPr lang="en-US" altLang="en-US" sz="2800" b="1" i="1" dirty="0"/>
              <a:t>		</a:t>
            </a:r>
            <a:r>
              <a:rPr lang="vi-VN" altLang="en-US" sz="2800" b="1" i="1" dirty="0"/>
              <a:t>if</a:t>
            </a:r>
            <a:r>
              <a:rPr lang="vi-VN" altLang="en-US" sz="2800" i="1" dirty="0"/>
              <a:t>  (btđk) </a:t>
            </a:r>
            <a:endParaRPr lang="en-US" altLang="en-US" sz="2800" i="1" dirty="0" smtClean="0"/>
          </a:p>
          <a:p>
            <a:pPr lvl="3">
              <a:buNone/>
            </a:pPr>
            <a:r>
              <a:rPr lang="en-US" altLang="en-US" sz="2800" i="1" dirty="0"/>
              <a:t>	</a:t>
            </a:r>
            <a:r>
              <a:rPr lang="en-US" altLang="en-US" sz="2800" i="1" dirty="0" smtClean="0"/>
              <a:t>		l</a:t>
            </a:r>
            <a:r>
              <a:rPr lang="vi-VN" altLang="en-US" sz="2800" i="1" dirty="0" smtClean="0"/>
              <a:t>ệnh </a:t>
            </a:r>
            <a:r>
              <a:rPr lang="vi-VN" altLang="en-US" sz="2800" i="1" dirty="0"/>
              <a:t>1 ;</a:t>
            </a:r>
          </a:p>
          <a:p>
            <a:pPr lvl="3">
              <a:buNone/>
            </a:pPr>
            <a:r>
              <a:rPr lang="en-US" altLang="en-US" sz="2800" dirty="0"/>
              <a:t>		</a:t>
            </a:r>
            <a:r>
              <a:rPr lang="en-US" altLang="en-US" sz="2800" b="1" i="1" dirty="0"/>
              <a:t>else </a:t>
            </a:r>
            <a:endParaRPr lang="en-US" altLang="en-US" sz="2800" b="1" i="1" dirty="0" smtClean="0"/>
          </a:p>
          <a:p>
            <a:pPr lvl="3">
              <a:buNone/>
            </a:pPr>
            <a:r>
              <a:rPr lang="en-US" altLang="en-US" sz="2800" b="1" i="1" dirty="0"/>
              <a:t>	</a:t>
            </a:r>
            <a:r>
              <a:rPr lang="en-US" altLang="en-US" sz="2800" b="1" i="1" dirty="0" smtClean="0"/>
              <a:t>		</a:t>
            </a:r>
            <a:r>
              <a:rPr lang="en-US" altLang="en-US" sz="2800" i="1" dirty="0" err="1" smtClean="0"/>
              <a:t>lệnh</a:t>
            </a:r>
            <a:r>
              <a:rPr lang="en-US" altLang="en-US" sz="2800" i="1" dirty="0" smtClean="0"/>
              <a:t> </a:t>
            </a:r>
            <a:r>
              <a:rPr lang="en-US" altLang="en-US" sz="2800" i="1" dirty="0"/>
              <a:t>2 ;</a:t>
            </a:r>
          </a:p>
          <a:p>
            <a:r>
              <a:rPr lang="en-US" altLang="en-US" sz="2800" dirty="0" err="1"/>
              <a:t>Lưu</a:t>
            </a:r>
            <a:r>
              <a:rPr lang="en-US" altLang="en-US" sz="2800" dirty="0"/>
              <a:t> </a:t>
            </a:r>
            <a:r>
              <a:rPr lang="en-US" altLang="en-US" sz="2800" dirty="0" err="1"/>
              <a:t>đồ</a:t>
            </a:r>
            <a:r>
              <a:rPr lang="en-US" altLang="en-US" sz="2800" dirty="0"/>
              <a:t>:</a:t>
            </a:r>
          </a:p>
          <a:p>
            <a:endParaRPr lang="en-US" sz="2800" dirty="0"/>
          </a:p>
        </p:txBody>
      </p:sp>
      <p:grpSp>
        <p:nvGrpSpPr>
          <p:cNvPr id="31" name="Group 30"/>
          <p:cNvGrpSpPr/>
          <p:nvPr/>
        </p:nvGrpSpPr>
        <p:grpSpPr>
          <a:xfrm>
            <a:off x="3103138" y="3267330"/>
            <a:ext cx="2937724" cy="3115768"/>
            <a:chOff x="4414234" y="3896932"/>
            <a:chExt cx="2514600" cy="2667000"/>
          </a:xfrm>
        </p:grpSpPr>
        <p:grpSp>
          <p:nvGrpSpPr>
            <p:cNvPr id="16" name="Group 16"/>
            <p:cNvGrpSpPr>
              <a:grpSpLocks/>
            </p:cNvGrpSpPr>
            <p:nvPr/>
          </p:nvGrpSpPr>
          <p:grpSpPr bwMode="auto">
            <a:xfrm>
              <a:off x="4414234" y="3896932"/>
              <a:ext cx="2514600" cy="2667000"/>
              <a:chOff x="4953000" y="3657600"/>
              <a:chExt cx="2514600" cy="2667000"/>
            </a:xfrm>
          </p:grpSpPr>
          <p:sp>
            <p:nvSpPr>
              <p:cNvPr id="17" name="Text Box 5"/>
              <p:cNvSpPr txBox="1">
                <a:spLocks noChangeArrowheads="1"/>
              </p:cNvSpPr>
              <p:nvPr/>
            </p:nvSpPr>
            <p:spPr bwMode="auto">
              <a:xfrm>
                <a:off x="5029200" y="5257800"/>
                <a:ext cx="1066800" cy="342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Lệnh 1</a:t>
                </a:r>
              </a:p>
            </p:txBody>
          </p:sp>
          <p:sp>
            <p:nvSpPr>
              <p:cNvPr id="18" name="Oval 6"/>
              <p:cNvSpPr>
                <a:spLocks noChangeArrowheads="1"/>
              </p:cNvSpPr>
              <p:nvPr/>
            </p:nvSpPr>
            <p:spPr bwMode="auto">
              <a:xfrm>
                <a:off x="5638800" y="3657600"/>
                <a:ext cx="304800" cy="304800"/>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 name="Oval 7"/>
              <p:cNvSpPr>
                <a:spLocks noChangeArrowheads="1"/>
              </p:cNvSpPr>
              <p:nvPr/>
            </p:nvSpPr>
            <p:spPr bwMode="auto">
              <a:xfrm>
                <a:off x="5638800" y="6019800"/>
                <a:ext cx="304800" cy="3048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 name="AutoShape 8"/>
              <p:cNvSpPr>
                <a:spLocks noChangeArrowheads="1"/>
              </p:cNvSpPr>
              <p:nvPr/>
            </p:nvSpPr>
            <p:spPr bwMode="auto">
              <a:xfrm>
                <a:off x="4953000" y="4267200"/>
                <a:ext cx="1676400" cy="609600"/>
              </a:xfrm>
              <a:prstGeom prst="flowChartDecision">
                <a:avLst/>
              </a:prstGeom>
              <a:solidFill>
                <a:srgbClr val="92D05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000" dirty="0"/>
                  <a:t>btđk≠0</a:t>
                </a:r>
              </a:p>
            </p:txBody>
          </p:sp>
          <p:sp>
            <p:nvSpPr>
              <p:cNvPr id="21" name="Line 9"/>
              <p:cNvSpPr>
                <a:spLocks noChangeShapeType="1"/>
              </p:cNvSpPr>
              <p:nvPr/>
            </p:nvSpPr>
            <p:spPr bwMode="auto">
              <a:xfrm>
                <a:off x="6629400" y="4572000"/>
                <a:ext cx="304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0"/>
              <p:cNvSpPr>
                <a:spLocks noChangeShapeType="1"/>
              </p:cNvSpPr>
              <p:nvPr/>
            </p:nvSpPr>
            <p:spPr bwMode="auto">
              <a:xfrm>
                <a:off x="5791200" y="3962400"/>
                <a:ext cx="0" cy="304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1"/>
              <p:cNvSpPr>
                <a:spLocks noChangeShapeType="1"/>
              </p:cNvSpPr>
              <p:nvPr/>
            </p:nvSpPr>
            <p:spPr bwMode="auto">
              <a:xfrm>
                <a:off x="5791200" y="4876800"/>
                <a:ext cx="0" cy="3810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2"/>
              <p:cNvSpPr>
                <a:spLocks noChangeShapeType="1"/>
              </p:cNvSpPr>
              <p:nvPr/>
            </p:nvSpPr>
            <p:spPr bwMode="auto">
              <a:xfrm>
                <a:off x="5791200" y="5638800"/>
                <a:ext cx="0" cy="3810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3"/>
              <p:cNvSpPr>
                <a:spLocks noChangeShapeType="1"/>
              </p:cNvSpPr>
              <p:nvPr/>
            </p:nvSpPr>
            <p:spPr bwMode="auto">
              <a:xfrm>
                <a:off x="5943600" y="6172200"/>
                <a:ext cx="990600" cy="0"/>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6" name="Text Box 15"/>
              <p:cNvSpPr txBox="1">
                <a:spLocks noChangeArrowheads="1"/>
              </p:cNvSpPr>
              <p:nvPr/>
            </p:nvSpPr>
            <p:spPr bwMode="auto">
              <a:xfrm>
                <a:off x="5867400" y="4800600"/>
                <a:ext cx="304800" cy="3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latin typeface=".VnTime" pitchFamily="34" charset="0"/>
                  </a:rPr>
                  <a:t>Đ</a:t>
                </a:r>
              </a:p>
            </p:txBody>
          </p:sp>
          <p:sp>
            <p:nvSpPr>
              <p:cNvPr id="27" name="Text Box 16"/>
              <p:cNvSpPr txBox="1">
                <a:spLocks noChangeArrowheads="1"/>
              </p:cNvSpPr>
              <p:nvPr/>
            </p:nvSpPr>
            <p:spPr bwMode="auto">
              <a:xfrm>
                <a:off x="6400800" y="5257800"/>
                <a:ext cx="1066800" cy="342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Lệnh 2</a:t>
                </a:r>
              </a:p>
            </p:txBody>
          </p:sp>
          <p:sp>
            <p:nvSpPr>
              <p:cNvPr id="28" name="Line 17"/>
              <p:cNvSpPr>
                <a:spLocks noChangeShapeType="1"/>
              </p:cNvSpPr>
              <p:nvPr/>
            </p:nvSpPr>
            <p:spPr bwMode="auto">
              <a:xfrm>
                <a:off x="6934200" y="4572000"/>
                <a:ext cx="0" cy="685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18"/>
              <p:cNvSpPr>
                <a:spLocks noChangeShapeType="1"/>
              </p:cNvSpPr>
              <p:nvPr/>
            </p:nvSpPr>
            <p:spPr bwMode="auto">
              <a:xfrm>
                <a:off x="6934200" y="5638800"/>
                <a:ext cx="0" cy="5334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Text Box 15"/>
            <p:cNvSpPr txBox="1">
              <a:spLocks noChangeArrowheads="1"/>
            </p:cNvSpPr>
            <p:nvPr/>
          </p:nvSpPr>
          <p:spPr bwMode="auto">
            <a:xfrm>
              <a:off x="6090634" y="4431141"/>
              <a:ext cx="304800" cy="3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latin typeface=".VnTime" pitchFamily="34" charset="0"/>
                </a:rPr>
                <a:t>S</a:t>
              </a:r>
            </a:p>
          </p:txBody>
        </p:sp>
      </p:grpSp>
    </p:spTree>
    <p:extLst>
      <p:ext uri="{BB962C8B-B14F-4D97-AF65-F5344CB8AC3E}">
        <p14:creationId xmlns:p14="http://schemas.microsoft.com/office/powerpoint/2010/main" val="16069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7" y="1998152"/>
            <a:ext cx="5704647" cy="3970318"/>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12</a:t>
            </a:fld>
            <a:endParaRPr lang="uk-UA" dirty="0"/>
          </a:p>
        </p:txBody>
      </p:sp>
      <p:sp>
        <p:nvSpPr>
          <p:cNvPr id="9" name="Rectangle 8"/>
          <p:cNvSpPr/>
          <p:nvPr/>
        </p:nvSpPr>
        <p:spPr>
          <a:xfrm>
            <a:off x="1779086" y="3632843"/>
            <a:ext cx="3034145" cy="1200329"/>
          </a:xfrm>
          <a:prstGeom prst="rect">
            <a:avLst/>
          </a:prstGeom>
          <a:ln>
            <a:solidFill>
              <a:schemeClr val="accent1"/>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1</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m = a;</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(b &lt; m) m = b;</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(c &lt; m) m = c;</a:t>
            </a:r>
          </a:p>
        </p:txBody>
      </p:sp>
      <p:sp>
        <p:nvSpPr>
          <p:cNvPr id="13" name="Content Placeholder 2"/>
          <p:cNvSpPr txBox="1">
            <a:spLocks/>
          </p:cNvSpPr>
          <p:nvPr/>
        </p:nvSpPr>
        <p:spPr>
          <a:xfrm>
            <a:off x="197426" y="893619"/>
            <a:ext cx="8946573" cy="796636"/>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a:buFont typeface="Arial" pitchFamily="34" charset="0"/>
              <a:buNone/>
            </a:pPr>
            <a:r>
              <a:rPr lang="vi-VN" altLang="en-US"/>
              <a:t>Viết chương trình tìm giá trị bé nhất của ba số a, b, c cho trước.</a:t>
            </a:r>
            <a:endParaRPr lang="en-US" altLang="en-US"/>
          </a:p>
          <a:p>
            <a:endParaRPr lang="en-US"/>
          </a:p>
          <a:p>
            <a:endParaRPr lang="en-US" dirty="0"/>
          </a:p>
        </p:txBody>
      </p:sp>
    </p:spTree>
    <p:extLst>
      <p:ext uri="{BB962C8B-B14F-4D97-AF65-F5344CB8AC3E}">
        <p14:creationId xmlns:p14="http://schemas.microsoft.com/office/powerpoint/2010/main" val="25824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8" y="1998152"/>
            <a:ext cx="5510684" cy="4524315"/>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3" name="Content Placeholder 2"/>
          <p:cNvSpPr>
            <a:spLocks noGrp="1"/>
          </p:cNvSpPr>
          <p:nvPr>
            <p:ph idx="1"/>
          </p:nvPr>
        </p:nvSpPr>
        <p:spPr>
          <a:xfrm>
            <a:off x="197426" y="893619"/>
            <a:ext cx="8946573" cy="796636"/>
          </a:xfrm>
        </p:spPr>
        <p:txBody>
          <a:bodyPr/>
          <a:lstStyle/>
          <a:p>
            <a:pPr>
              <a:buNone/>
            </a:pPr>
            <a:r>
              <a:rPr lang="vi-VN" altLang="en-US" dirty="0" err="1"/>
              <a:t>Viết</a:t>
            </a:r>
            <a:r>
              <a:rPr lang="vi-VN" altLang="en-US" dirty="0"/>
              <a:t> chương </a:t>
            </a:r>
            <a:r>
              <a:rPr lang="vi-VN" altLang="en-US" dirty="0" err="1"/>
              <a:t>trình</a:t>
            </a:r>
            <a:r>
              <a:rPr lang="vi-VN" altLang="en-US" dirty="0"/>
              <a:t> </a:t>
            </a:r>
            <a:r>
              <a:rPr lang="vi-VN" altLang="en-US" dirty="0" err="1"/>
              <a:t>tìm</a:t>
            </a:r>
            <a:r>
              <a:rPr lang="vi-VN" altLang="en-US" dirty="0"/>
              <a:t> </a:t>
            </a:r>
            <a:r>
              <a:rPr lang="vi-VN" altLang="en-US" dirty="0" err="1"/>
              <a:t>giá</a:t>
            </a:r>
            <a:r>
              <a:rPr lang="vi-VN" altLang="en-US" dirty="0"/>
              <a:t> </a:t>
            </a:r>
            <a:r>
              <a:rPr lang="vi-VN" altLang="en-US" dirty="0" err="1"/>
              <a:t>trị</a:t>
            </a:r>
            <a:r>
              <a:rPr lang="vi-VN" altLang="en-US" dirty="0"/>
              <a:t> </a:t>
            </a:r>
            <a:r>
              <a:rPr lang="vi-VN" altLang="en-US" dirty="0" err="1"/>
              <a:t>bé</a:t>
            </a:r>
            <a:r>
              <a:rPr lang="vi-VN" altLang="en-US" dirty="0"/>
              <a:t> </a:t>
            </a:r>
            <a:r>
              <a:rPr lang="vi-VN" altLang="en-US" dirty="0" err="1"/>
              <a:t>nhất</a:t>
            </a:r>
            <a:r>
              <a:rPr lang="vi-VN" altLang="en-US" dirty="0"/>
              <a:t> </a:t>
            </a:r>
            <a:r>
              <a:rPr lang="vi-VN" altLang="en-US" dirty="0" err="1"/>
              <a:t>của</a:t>
            </a:r>
            <a:r>
              <a:rPr lang="vi-VN" altLang="en-US" dirty="0"/>
              <a:t> ba </a:t>
            </a:r>
            <a:r>
              <a:rPr lang="vi-VN" altLang="en-US" dirty="0" err="1"/>
              <a:t>số</a:t>
            </a:r>
            <a:r>
              <a:rPr lang="vi-VN" altLang="en-US" dirty="0"/>
              <a:t> a, b, c cho </a:t>
            </a:r>
            <a:r>
              <a:rPr lang="vi-VN" altLang="en-US" dirty="0" err="1"/>
              <a:t>trước</a:t>
            </a:r>
            <a:r>
              <a:rPr lang="vi-VN" altLang="en-US" dirty="0"/>
              <a:t>.</a:t>
            </a: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13</a:t>
            </a:fld>
            <a:endParaRPr lang="uk-UA" dirty="0"/>
          </a:p>
        </p:txBody>
      </p:sp>
      <p:sp>
        <p:nvSpPr>
          <p:cNvPr id="11" name="Rectangle 10"/>
          <p:cNvSpPr/>
          <p:nvPr/>
        </p:nvSpPr>
        <p:spPr>
          <a:xfrm>
            <a:off x="1648691" y="3467605"/>
            <a:ext cx="2923309" cy="2031325"/>
          </a:xfrm>
          <a:prstGeom prst="rect">
            <a:avLst/>
          </a:prstGeom>
          <a:ln>
            <a:solidFill>
              <a:schemeClr val="accent5">
                <a:lumMod val="60000"/>
                <a:lumOff val="40000"/>
              </a:schemeClr>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2</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(a&lt;b)</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(a&lt;c) m=a;</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m=c;</a:t>
            </a:r>
          </a:p>
          <a:p>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(b&lt;c) m=b;</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m=c;</a:t>
            </a:r>
          </a:p>
        </p:txBody>
      </p:sp>
    </p:spTree>
    <p:extLst>
      <p:ext uri="{BB962C8B-B14F-4D97-AF65-F5344CB8AC3E}">
        <p14:creationId xmlns:p14="http://schemas.microsoft.com/office/powerpoint/2010/main" val="86292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8" y="1998152"/>
            <a:ext cx="5967884" cy="3693319"/>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14</a:t>
            </a:fld>
            <a:endParaRPr lang="uk-UA" dirty="0"/>
          </a:p>
        </p:txBody>
      </p:sp>
      <p:sp>
        <p:nvSpPr>
          <p:cNvPr id="10" name="Rectangle 9"/>
          <p:cNvSpPr/>
          <p:nvPr/>
        </p:nvSpPr>
        <p:spPr>
          <a:xfrm>
            <a:off x="1767510" y="3684446"/>
            <a:ext cx="6489799" cy="646331"/>
          </a:xfrm>
          <a:prstGeom prst="rect">
            <a:avLst/>
          </a:prstGeom>
          <a:ln>
            <a:solidFill>
              <a:srgbClr val="FFC000"/>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m= (a&lt;b) ? ((a&lt;c) ?</a:t>
            </a:r>
            <a:r>
              <a:rPr lang="en-US" dirty="0" err="1">
                <a:solidFill>
                  <a:prstClr val="black"/>
                </a:solidFill>
                <a:latin typeface="Consolas" panose="020B0609020204030204" pitchFamily="49" charset="0"/>
              </a:rPr>
              <a:t>a:c</a:t>
            </a:r>
            <a:r>
              <a:rPr lang="en-US" dirty="0">
                <a:solidFill>
                  <a:prstClr val="black"/>
                </a:solidFill>
                <a:latin typeface="Consolas" panose="020B0609020204030204" pitchFamily="49" charset="0"/>
              </a:rPr>
              <a:t>) : ((b&lt;c)? b : c);</a:t>
            </a:r>
          </a:p>
        </p:txBody>
      </p:sp>
      <p:sp>
        <p:nvSpPr>
          <p:cNvPr id="12" name="Content Placeholder 2"/>
          <p:cNvSpPr txBox="1">
            <a:spLocks/>
          </p:cNvSpPr>
          <p:nvPr/>
        </p:nvSpPr>
        <p:spPr>
          <a:xfrm>
            <a:off x="197426" y="893619"/>
            <a:ext cx="8946573" cy="796636"/>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a:buFont typeface="Arial" pitchFamily="34" charset="0"/>
              <a:buNone/>
            </a:pPr>
            <a:r>
              <a:rPr lang="vi-VN" altLang="en-US"/>
              <a:t>Viết chương trình tìm giá trị bé nhất của ba số a, b, c cho trước.</a:t>
            </a:r>
            <a:endParaRPr lang="en-US" altLang="en-US"/>
          </a:p>
          <a:p>
            <a:endParaRPr lang="en-US"/>
          </a:p>
          <a:p>
            <a:endParaRPr lang="en-US" dirty="0"/>
          </a:p>
        </p:txBody>
      </p:sp>
    </p:spTree>
    <p:extLst>
      <p:ext uri="{BB962C8B-B14F-4D97-AF65-F5344CB8AC3E}">
        <p14:creationId xmlns:p14="http://schemas.microsoft.com/office/powerpoint/2010/main" val="17888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3" name="Content Placeholder 2"/>
          <p:cNvSpPr>
            <a:spLocks noGrp="1"/>
          </p:cNvSpPr>
          <p:nvPr>
            <p:ph idx="1"/>
          </p:nvPr>
        </p:nvSpPr>
        <p:spPr/>
        <p:txBody>
          <a:bodyPr/>
          <a:lstStyle/>
          <a:p>
            <a:r>
              <a:rPr lang="en-US" altLang="en-US" dirty="0" err="1"/>
              <a:t>Cú</a:t>
            </a:r>
            <a:r>
              <a:rPr lang="en-US" altLang="en-US" dirty="0"/>
              <a:t> </a:t>
            </a:r>
            <a:r>
              <a:rPr lang="en-US" altLang="en-US" dirty="0" err="1"/>
              <a:t>pháp</a:t>
            </a:r>
            <a:r>
              <a:rPr lang="en-US" altLang="en-US" dirty="0"/>
              <a:t>:</a:t>
            </a:r>
          </a:p>
          <a:p>
            <a:pPr>
              <a:buNone/>
            </a:pPr>
            <a:endParaRPr lang="en-US" altLang="en-US" dirty="0"/>
          </a:p>
          <a:p>
            <a:endParaRPr lang="en-US" altLang="en-US" dirty="0">
              <a:latin typeface=".VnTimeH" pitchFamily="34" charset="0"/>
            </a:endParaRPr>
          </a:p>
          <a:p>
            <a:endParaRPr lang="en-US" altLang="en-US" dirty="0">
              <a:latin typeface=".VnTimeH" pitchFamily="34" charset="0"/>
            </a:endParaRPr>
          </a:p>
          <a:p>
            <a:endParaRPr lang="en-US" altLang="en-US" sz="2000" dirty="0"/>
          </a:p>
          <a:p>
            <a:r>
              <a:rPr lang="en-US" altLang="en-US" b="1" dirty="0" err="1"/>
              <a:t>Biểu</a:t>
            </a:r>
            <a:r>
              <a:rPr lang="en-US" altLang="en-US" b="1" dirty="0"/>
              <a:t> </a:t>
            </a:r>
            <a:r>
              <a:rPr lang="en-US" altLang="en-US" b="1" dirty="0" err="1"/>
              <a:t>thức</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err="1"/>
              <a:t>là</a:t>
            </a:r>
            <a:r>
              <a:rPr lang="en-US" altLang="en-US" dirty="0"/>
              <a:t> </a:t>
            </a:r>
            <a:r>
              <a:rPr lang="en-US" altLang="en-US" dirty="0" err="1"/>
              <a:t>một</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số</a:t>
            </a:r>
            <a:r>
              <a:rPr lang="en-US" altLang="en-US" dirty="0"/>
              <a:t> </a:t>
            </a:r>
            <a:r>
              <a:rPr lang="en-US" altLang="en-US" dirty="0" err="1"/>
              <a:t>học</a:t>
            </a:r>
            <a:r>
              <a:rPr lang="en-US" altLang="en-US" dirty="0"/>
              <a:t> </a:t>
            </a:r>
            <a:r>
              <a:rPr lang="en-US" altLang="en-US" dirty="0" err="1"/>
              <a:t>nhận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nguyên</a:t>
            </a:r>
            <a:r>
              <a:rPr lang="en-US" altLang="en-US" dirty="0"/>
              <a:t>. </a:t>
            </a:r>
          </a:p>
          <a:p>
            <a:r>
              <a:rPr lang="en-US" altLang="en-US" dirty="0" err="1"/>
              <a:t>Hằng</a:t>
            </a:r>
            <a:r>
              <a:rPr lang="en-US" altLang="en-US" dirty="0"/>
              <a:t> </a:t>
            </a:r>
            <a:r>
              <a:rPr lang="en-US" altLang="en-US" dirty="0" err="1"/>
              <a:t>số</a:t>
            </a:r>
            <a:r>
              <a:rPr lang="en-US" altLang="en-US" dirty="0"/>
              <a:t> 1, </a:t>
            </a:r>
            <a:r>
              <a:rPr lang="en-US" altLang="en-US" dirty="0" err="1"/>
              <a:t>hằng</a:t>
            </a:r>
            <a:r>
              <a:rPr lang="en-US" altLang="en-US" dirty="0"/>
              <a:t> </a:t>
            </a:r>
            <a:r>
              <a:rPr lang="en-US" altLang="en-US" dirty="0" err="1"/>
              <a:t>số</a:t>
            </a:r>
            <a:r>
              <a:rPr lang="en-US" altLang="en-US" dirty="0"/>
              <a:t> 2,… </a:t>
            </a:r>
            <a:r>
              <a:rPr lang="en-US" altLang="en-US" dirty="0" err="1"/>
              <a:t>là</a:t>
            </a:r>
            <a:r>
              <a:rPr lang="en-US" altLang="en-US" dirty="0"/>
              <a:t> </a:t>
            </a:r>
            <a:r>
              <a:rPr lang="en-US" altLang="en-US" dirty="0" err="1"/>
              <a:t>các</a:t>
            </a:r>
            <a:r>
              <a:rPr lang="en-US" altLang="en-US" dirty="0"/>
              <a:t> </a:t>
            </a:r>
            <a:r>
              <a:rPr lang="en-US" altLang="en-US" dirty="0" err="1"/>
              <a:t>hằng</a:t>
            </a:r>
            <a:r>
              <a:rPr lang="en-US" altLang="en-US" dirty="0"/>
              <a:t> </a:t>
            </a:r>
            <a:r>
              <a:rPr lang="en-US" altLang="en-US" dirty="0" err="1"/>
              <a:t>số</a:t>
            </a:r>
            <a:r>
              <a:rPr lang="en-US" altLang="en-US" dirty="0"/>
              <a:t> </a:t>
            </a:r>
            <a:r>
              <a:rPr lang="en-US" altLang="en-US" dirty="0" err="1"/>
              <a:t>chọn</a:t>
            </a:r>
            <a:r>
              <a:rPr lang="en-US" altLang="en-US" dirty="0"/>
              <a:t>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nhánh</a:t>
            </a:r>
            <a:r>
              <a:rPr lang="en-US" altLang="en-US" dirty="0"/>
              <a:t> </a:t>
            </a:r>
            <a:r>
              <a:rPr lang="en-US" altLang="en-US" dirty="0" err="1"/>
              <a:t>chọn</a:t>
            </a:r>
            <a:r>
              <a:rPr lang="en-US" altLang="en-US" dirty="0"/>
              <a:t> </a:t>
            </a:r>
            <a:r>
              <a:rPr lang="en-US" altLang="en-US" i="1" dirty="0"/>
              <a:t>case</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Đây</a:t>
            </a:r>
            <a:r>
              <a:rPr lang="en-US" altLang="en-US" dirty="0"/>
              <a:t> </a:t>
            </a:r>
            <a:r>
              <a:rPr lang="en-US" altLang="en-US" dirty="0" err="1"/>
              <a:t>là</a:t>
            </a:r>
            <a:r>
              <a:rPr lang="en-US" altLang="en-US" dirty="0"/>
              <a:t> </a:t>
            </a:r>
            <a:r>
              <a:rPr lang="en-US" altLang="en-US" dirty="0" err="1"/>
              <a:t>các</a:t>
            </a:r>
            <a:r>
              <a:rPr lang="en-US" altLang="en-US" dirty="0"/>
              <a:t> </a:t>
            </a:r>
            <a:r>
              <a:rPr lang="en-US" altLang="en-US" dirty="0" err="1"/>
              <a:t>hằng</a:t>
            </a:r>
            <a:r>
              <a:rPr lang="en-US" altLang="en-US" dirty="0"/>
              <a:t> </a:t>
            </a:r>
            <a:r>
              <a:rPr lang="en-US" altLang="en-US" dirty="0" err="1"/>
              <a:t>số</a:t>
            </a:r>
            <a:r>
              <a:rPr lang="en-US" altLang="en-US" dirty="0"/>
              <a:t> </a:t>
            </a:r>
            <a:r>
              <a:rPr lang="en-US" altLang="en-US" dirty="0" err="1"/>
              <a:t>mà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p>
          <a:p>
            <a:r>
              <a:rPr lang="en-US" altLang="en-US" dirty="0" err="1"/>
              <a:t>Nhánh</a:t>
            </a:r>
            <a:r>
              <a:rPr lang="en-US" altLang="en-US" dirty="0"/>
              <a:t> </a:t>
            </a:r>
            <a:r>
              <a:rPr lang="en-US" altLang="en-US" i="1" dirty="0"/>
              <a:t>default </a:t>
            </a:r>
            <a:r>
              <a:rPr lang="en-US" altLang="en-US" dirty="0" err="1"/>
              <a:t>là</a:t>
            </a:r>
            <a:r>
              <a:rPr lang="en-US" altLang="en-US" dirty="0"/>
              <a:t> </a:t>
            </a:r>
            <a:r>
              <a:rPr lang="en-US" altLang="en-US" dirty="0" err="1"/>
              <a:t>nhánh</a:t>
            </a:r>
            <a:r>
              <a:rPr lang="en-US" altLang="en-US" dirty="0"/>
              <a:t> </a:t>
            </a:r>
            <a:r>
              <a:rPr lang="en-US" altLang="en-US" dirty="0" err="1"/>
              <a:t>lựa</a:t>
            </a:r>
            <a:r>
              <a:rPr lang="en-US" altLang="en-US" dirty="0"/>
              <a:t> </a:t>
            </a:r>
            <a:r>
              <a:rPr lang="en-US" altLang="en-US" dirty="0" err="1"/>
              <a:t>chọn</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dirty="0" err="1"/>
              <a:t>khi</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nhánh</a:t>
            </a:r>
            <a:r>
              <a:rPr lang="en-US" altLang="en-US" dirty="0"/>
              <a:t> </a:t>
            </a:r>
            <a:r>
              <a:rPr lang="en-US" altLang="en-US" dirty="0" err="1"/>
              <a:t>nào</a:t>
            </a:r>
            <a:r>
              <a:rPr lang="en-US" altLang="en-US" dirty="0"/>
              <a:t> </a:t>
            </a:r>
            <a:r>
              <a:rPr lang="en-US" altLang="en-US" dirty="0" err="1"/>
              <a:t>khác</a:t>
            </a:r>
            <a:r>
              <a:rPr lang="en-US" altLang="en-US" dirty="0"/>
              <a:t> </a:t>
            </a:r>
            <a:r>
              <a:rPr lang="en-US" altLang="en-US" dirty="0" err="1"/>
              <a:t>được</a:t>
            </a:r>
            <a:r>
              <a:rPr lang="en-US" altLang="en-US" dirty="0"/>
              <a:t> </a:t>
            </a:r>
            <a:r>
              <a:rPr lang="en-US" altLang="en-US" dirty="0" err="1"/>
              <a:t>chọn</a:t>
            </a:r>
            <a:r>
              <a:rPr lang="en-US" altLang="en-US" dirty="0"/>
              <a:t>. </a:t>
            </a:r>
            <a:r>
              <a:rPr lang="en-US" altLang="en-US" dirty="0" err="1"/>
              <a:t>Nhánh</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không</a:t>
            </a:r>
            <a:r>
              <a:rPr lang="en-US" altLang="en-US" dirty="0"/>
              <a:t> </a:t>
            </a:r>
            <a:r>
              <a:rPr lang="en-US" altLang="en-US" dirty="0" err="1"/>
              <a:t>bắt</a:t>
            </a:r>
            <a:r>
              <a:rPr lang="en-US" altLang="en-US" dirty="0"/>
              <a:t> </a:t>
            </a:r>
            <a:r>
              <a:rPr lang="en-US" altLang="en-US" dirty="0" err="1"/>
              <a:t>buộc</a:t>
            </a:r>
            <a:r>
              <a:rPr lang="en-US" altLang="en-US" dirty="0"/>
              <a:t> </a:t>
            </a:r>
            <a:r>
              <a:rPr lang="en-US" altLang="en-US" dirty="0" err="1"/>
              <a:t>phải</a:t>
            </a:r>
            <a:r>
              <a:rPr lang="en-US" altLang="en-US" dirty="0"/>
              <a:t> </a:t>
            </a:r>
            <a:r>
              <a:rPr lang="en-US" altLang="en-US" dirty="0" err="1"/>
              <a:t>có</a:t>
            </a:r>
            <a:r>
              <a:rPr lang="en-US" alt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15</a:t>
            </a:fld>
            <a:endParaRPr lang="uk-UA" dirty="0"/>
          </a:p>
        </p:txBody>
      </p:sp>
      <p:sp>
        <p:nvSpPr>
          <p:cNvPr id="5" name="Rounded Rectangle 5"/>
          <p:cNvSpPr>
            <a:spLocks noChangeArrowheads="1"/>
          </p:cNvSpPr>
          <p:nvPr/>
        </p:nvSpPr>
        <p:spPr bwMode="auto">
          <a:xfrm>
            <a:off x="2575019" y="1205345"/>
            <a:ext cx="3742654" cy="1981199"/>
          </a:xfrm>
          <a:prstGeom prst="roundRect">
            <a:avLst>
              <a:gd name="adj" fmla="val 16667"/>
            </a:avLst>
          </a:prstGeom>
          <a:solidFill>
            <a:srgbClr val="92D05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i="1" dirty="0"/>
              <a:t>switch</a:t>
            </a:r>
            <a:r>
              <a:rPr lang="en-US" altLang="en-US" i="1" dirty="0"/>
              <a:t> </a:t>
            </a:r>
            <a:r>
              <a:rPr lang="en-US" altLang="en-US" dirty="0"/>
              <a:t>(</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p>
          <a:p>
            <a:r>
              <a:rPr lang="en-US" altLang="en-US" b="1" i="1" dirty="0"/>
              <a:t>   case</a:t>
            </a:r>
            <a:r>
              <a:rPr lang="en-US" altLang="en-US" i="1" dirty="0"/>
              <a:t> </a:t>
            </a:r>
            <a:r>
              <a:rPr lang="en-US" altLang="en-US" dirty="0" err="1"/>
              <a:t>hằng</a:t>
            </a:r>
            <a:r>
              <a:rPr lang="en-US" altLang="en-US" dirty="0"/>
              <a:t> </a:t>
            </a:r>
            <a:r>
              <a:rPr lang="en-US" altLang="en-US" dirty="0" err="1"/>
              <a:t>số</a:t>
            </a:r>
            <a:r>
              <a:rPr lang="en-US" altLang="en-US" dirty="0"/>
              <a:t> 1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1</a:t>
            </a:r>
          </a:p>
          <a:p>
            <a:r>
              <a:rPr lang="en-US" altLang="en-US" b="1" i="1" dirty="0"/>
              <a:t>   case</a:t>
            </a:r>
            <a:r>
              <a:rPr lang="en-US" altLang="en-US" i="1" dirty="0"/>
              <a:t> </a:t>
            </a:r>
            <a:r>
              <a:rPr lang="en-US" altLang="en-US" dirty="0" err="1"/>
              <a:t>hằng</a:t>
            </a:r>
            <a:r>
              <a:rPr lang="en-US" altLang="en-US" dirty="0"/>
              <a:t> </a:t>
            </a:r>
            <a:r>
              <a:rPr lang="en-US" altLang="en-US" dirty="0" err="1"/>
              <a:t>số</a:t>
            </a:r>
            <a:r>
              <a:rPr lang="en-US" altLang="en-US" dirty="0"/>
              <a:t> 2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2</a:t>
            </a:r>
          </a:p>
          <a:p>
            <a:r>
              <a:rPr lang="en-US" altLang="en-US" dirty="0"/>
              <a:t>   …</a:t>
            </a:r>
          </a:p>
          <a:p>
            <a:r>
              <a:rPr lang="en-US" altLang="en-US" dirty="0"/>
              <a:t>   [</a:t>
            </a:r>
            <a:r>
              <a:rPr lang="en-US" altLang="en-US" b="1" i="1" dirty="0"/>
              <a:t>default</a:t>
            </a:r>
            <a:r>
              <a:rPr lang="en-US" altLang="en-US" dirty="0"/>
              <a:t>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default]</a:t>
            </a:r>
          </a:p>
          <a:p>
            <a:r>
              <a:rPr lang="en-US" altLang="en-US" dirty="0"/>
              <a:t>}</a:t>
            </a:r>
          </a:p>
          <a:p>
            <a:endParaRPr lang="en-US" altLang="en-US" dirty="0"/>
          </a:p>
        </p:txBody>
      </p:sp>
    </p:spTree>
    <p:extLst>
      <p:ext uri="{BB962C8B-B14F-4D97-AF65-F5344CB8AC3E}">
        <p14:creationId xmlns:p14="http://schemas.microsoft.com/office/powerpoint/2010/main" val="42713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4" name="Rectangle 3"/>
          <p:cNvSpPr/>
          <p:nvPr/>
        </p:nvSpPr>
        <p:spPr>
          <a:xfrm>
            <a:off x="443345" y="1496291"/>
            <a:ext cx="8395855" cy="4801314"/>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 </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char</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it-IT" dirty="0">
                <a:solidFill>
                  <a:prstClr val="black"/>
                </a:solidFill>
                <a:latin typeface="Consolas" panose="020B0609020204030204" pitchFamily="49" charset="0"/>
              </a:rPr>
              <a:t>	cout &lt;&lt; </a:t>
            </a:r>
            <a:r>
              <a:rPr lang="it-IT" dirty="0">
                <a:solidFill>
                  <a:srgbClr val="A31515"/>
                </a:solidFill>
                <a:latin typeface="Consolas" panose="020B0609020204030204" pitchFamily="49" charset="0"/>
              </a:rPr>
              <a:t>"Nhap gia tri ch="</a:t>
            </a:r>
            <a:r>
              <a:rPr lang="it-IT"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		case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a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b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khac</a:t>
            </a:r>
            <a:r>
              <a:rPr lang="en-US" dirty="0">
                <a:solidFill>
                  <a:srgbClr val="A31515"/>
                </a:solidFill>
                <a:latin typeface="Consolas" panose="020B0609020204030204" pitchFamily="49" charset="0"/>
              </a:rPr>
              <a:t> a </a:t>
            </a:r>
            <a:r>
              <a:rPr lang="en-US" dirty="0" err="1">
                <a:solidFill>
                  <a:srgbClr val="A31515"/>
                </a:solidFill>
                <a:latin typeface="Consolas" panose="020B0609020204030204" pitchFamily="49" charset="0"/>
              </a:rPr>
              <a:t>va</a:t>
            </a:r>
            <a:r>
              <a:rPr lang="en-US" dirty="0">
                <a:solidFill>
                  <a:srgbClr val="A31515"/>
                </a:solidFill>
                <a:latin typeface="Consolas" panose="020B0609020204030204" pitchFamily="49" charset="0"/>
              </a:rPr>
              <a:t> b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
        <p:nvSpPr>
          <p:cNvPr id="6" name="Content Placeholder 5"/>
          <p:cNvSpPr>
            <a:spLocks noGrp="1"/>
          </p:cNvSpPr>
          <p:nvPr>
            <p:ph idx="1"/>
          </p:nvPr>
        </p:nvSpPr>
        <p:spPr>
          <a:xfrm>
            <a:off x="197427" y="893619"/>
            <a:ext cx="8749146" cy="602672"/>
          </a:xfrm>
        </p:spPr>
        <p:txBody>
          <a:bodyPr/>
          <a:lstStyle/>
          <a:p>
            <a:r>
              <a:rPr lang="en-US" dirty="0" err="1"/>
              <a:t>Ví</a:t>
            </a:r>
            <a:r>
              <a:rPr lang="en-US" dirty="0"/>
              <a:t> </a:t>
            </a:r>
            <a:r>
              <a:rPr lang="en-US" dirty="0" err="1"/>
              <a:t>dụ</a:t>
            </a:r>
            <a:r>
              <a:rPr lang="en-US" dirty="0"/>
              <a:t>:	</a:t>
            </a:r>
          </a:p>
        </p:txBody>
      </p:sp>
    </p:spTree>
    <p:extLst>
      <p:ext uri="{BB962C8B-B14F-4D97-AF65-F5344CB8AC3E}">
        <p14:creationId xmlns:p14="http://schemas.microsoft.com/office/powerpoint/2010/main" val="31346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17</a:t>
            </a:fld>
            <a:endParaRPr lang="uk-UA" dirty="0"/>
          </a:p>
        </p:txBody>
      </p:sp>
      <p:sp>
        <p:nvSpPr>
          <p:cNvPr id="5" name="Rectangle 4"/>
          <p:cNvSpPr/>
          <p:nvPr/>
        </p:nvSpPr>
        <p:spPr>
          <a:xfrm>
            <a:off x="2285999" y="1028343"/>
            <a:ext cx="6289965" cy="4801314"/>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Nhap</a:t>
            </a:r>
            <a:r>
              <a:rPr lang="en-US" dirty="0">
                <a:solidFill>
                  <a:prstClr val="black"/>
                </a:solidFill>
                <a:latin typeface="Consolas" panose="020B0609020204030204" pitchFamily="49" charset="0"/>
              </a:rPr>
              <a:t> a: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scanf</a:t>
            </a:r>
            <a:r>
              <a:rPr lang="en-US" dirty="0">
                <a:solidFill>
                  <a:prstClr val="black"/>
                </a:solidFill>
                <a:latin typeface="Consolas" panose="020B0609020204030204" pitchFamily="49" charset="0"/>
              </a:rPr>
              <a:t>(“%d”, &amp;a);</a:t>
            </a:r>
          </a:p>
          <a:p>
            <a:endParaRPr lang="en-US" dirty="0">
              <a:solidFill>
                <a:prstClr val="black"/>
              </a:solidFill>
              <a:latin typeface="Consolas" panose="020B0609020204030204" pitchFamily="49" charset="0"/>
            </a:endParaRPr>
          </a:p>
          <a:p>
            <a:pPr lvl="2"/>
            <a:r>
              <a:rPr lang="en-US" dirty="0">
                <a:solidFill>
                  <a:srgbClr val="0000FF"/>
                </a:solidFill>
                <a:latin typeface="Consolas" panose="020B0609020204030204" pitchFamily="49" charset="0"/>
              </a:rPr>
              <a:t>switch</a:t>
            </a:r>
            <a:r>
              <a:rPr lang="en-US" dirty="0">
                <a:solidFill>
                  <a:prstClr val="black"/>
                </a:solidFill>
                <a:latin typeface="Consolas" panose="020B0609020204030204" pitchFamily="49" charset="0"/>
              </a:rPr>
              <a:t> (a)</a:t>
            </a:r>
          </a:p>
          <a:p>
            <a:pPr lvl="2"/>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1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(“Mot”);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2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(“Hai”);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3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(“Ba”);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default</a:t>
            </a:r>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Ko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biet</a:t>
            </a:r>
            <a:r>
              <a:rPr lang="en-US" dirty="0">
                <a:solidFill>
                  <a:prstClr val="black"/>
                </a:solidFill>
                <a:latin typeface="Consolas" panose="020B0609020204030204" pitchFamily="49" charset="0"/>
              </a:rPr>
              <a:t> doc”);</a:t>
            </a:r>
          </a:p>
          <a:p>
            <a:pPr lvl="2"/>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5224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minh </a:t>
            </a:r>
            <a:r>
              <a:rPr lang="en-US" dirty="0" err="1"/>
              <a:t>họa</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1: </a:t>
            </a:r>
            <a:r>
              <a:rPr lang="en-US" dirty="0" err="1"/>
              <a:t>Viết</a:t>
            </a:r>
            <a:r>
              <a:rPr lang="en-US" dirty="0"/>
              <a:t> </a:t>
            </a:r>
            <a:r>
              <a:rPr lang="en-US" dirty="0" err="1"/>
              <a:t>chương</a:t>
            </a:r>
            <a:r>
              <a:rPr lang="en-US" dirty="0"/>
              <a:t> </a:t>
            </a:r>
            <a:r>
              <a:rPr lang="en-US" dirty="0" err="1"/>
              <a:t>trình</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chẵn</a:t>
            </a:r>
            <a:r>
              <a:rPr lang="en-US" dirty="0"/>
              <a:t>, </a:t>
            </a:r>
            <a:r>
              <a:rPr lang="en-US" dirty="0" err="1"/>
              <a:t>lẻ</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nguyên</a:t>
            </a:r>
            <a:endParaRPr lang="en-US" dirty="0"/>
          </a:p>
          <a:p>
            <a:r>
              <a:rPr lang="en-US" dirty="0" err="1"/>
              <a:t>Ví</a:t>
            </a:r>
            <a:r>
              <a:rPr lang="en-US" dirty="0"/>
              <a:t> </a:t>
            </a:r>
            <a:r>
              <a:rPr lang="en-US" dirty="0" err="1"/>
              <a:t>dụ</a:t>
            </a:r>
            <a:r>
              <a:rPr lang="en-US" dirty="0"/>
              <a:t> 2: </a:t>
            </a:r>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max </a:t>
            </a:r>
            <a:r>
              <a:rPr lang="en-US" dirty="0" err="1"/>
              <a:t>của</a:t>
            </a:r>
            <a:r>
              <a:rPr lang="en-US" dirty="0"/>
              <a:t> 2 </a:t>
            </a:r>
            <a:r>
              <a:rPr lang="en-US" dirty="0" err="1"/>
              <a:t>số</a:t>
            </a:r>
            <a:r>
              <a:rPr lang="en-US" dirty="0"/>
              <a:t> </a:t>
            </a:r>
            <a:r>
              <a:rPr lang="en-US" dirty="0" err="1"/>
              <a:t>thực</a:t>
            </a:r>
            <a:endParaRPr lang="en-US" dirty="0"/>
          </a:p>
          <a:p>
            <a:r>
              <a:rPr lang="en-US" dirty="0" err="1"/>
              <a:t>Ví</a:t>
            </a:r>
            <a:r>
              <a:rPr lang="en-US" dirty="0"/>
              <a:t> </a:t>
            </a:r>
            <a:r>
              <a:rPr lang="en-US" dirty="0" err="1"/>
              <a:t>dụ</a:t>
            </a:r>
            <a:r>
              <a:rPr lang="en-US" dirty="0"/>
              <a:t> 3: </a:t>
            </a:r>
            <a:r>
              <a:rPr lang="en-US" dirty="0" err="1"/>
              <a:t>Viết</a:t>
            </a:r>
            <a:r>
              <a:rPr lang="en-US" dirty="0"/>
              <a:t> </a:t>
            </a:r>
            <a:r>
              <a:rPr lang="en-US" dirty="0" err="1"/>
              <a:t>chương</a:t>
            </a:r>
            <a:r>
              <a:rPr lang="en-US" dirty="0"/>
              <a:t> </a:t>
            </a:r>
            <a:r>
              <a:rPr lang="en-US" dirty="0" err="1"/>
              <a:t>trình</a:t>
            </a:r>
            <a:r>
              <a:rPr lang="en-US" dirty="0"/>
              <a:t>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endParaRPr lang="en-US" dirty="0"/>
          </a:p>
          <a:p>
            <a:r>
              <a:rPr lang="en-US" dirty="0" err="1"/>
              <a:t>Ví</a:t>
            </a:r>
            <a:r>
              <a:rPr lang="en-US" dirty="0"/>
              <a:t> </a:t>
            </a:r>
            <a:r>
              <a:rPr lang="en-US" dirty="0" err="1"/>
              <a:t>dụ</a:t>
            </a:r>
            <a:r>
              <a:rPr lang="en-US" dirty="0"/>
              <a:t> 4: </a:t>
            </a:r>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học</a:t>
            </a:r>
            <a:r>
              <a:rPr lang="en-US" dirty="0"/>
              <a:t> </a:t>
            </a:r>
            <a:r>
              <a:rPr lang="en-US" dirty="0" err="1"/>
              <a:t>lực</a:t>
            </a:r>
            <a:r>
              <a:rPr lang="en-US" dirty="0"/>
              <a:t> </a:t>
            </a:r>
            <a:r>
              <a:rPr lang="en-US" dirty="0" err="1"/>
              <a:t>của</a:t>
            </a:r>
            <a:r>
              <a:rPr lang="en-US" dirty="0"/>
              <a:t> SV </a:t>
            </a:r>
            <a:r>
              <a:rPr lang="en-US" dirty="0" err="1"/>
              <a:t>dựa</a:t>
            </a:r>
            <a:r>
              <a:rPr lang="en-US" dirty="0"/>
              <a:t> </a:t>
            </a:r>
            <a:r>
              <a:rPr lang="en-US" dirty="0" err="1"/>
              <a:t>trên</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dùng</a:t>
            </a:r>
            <a:r>
              <a:rPr lang="en-US" dirty="0"/>
              <a:t> switch-case</a:t>
            </a: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18</a:t>
            </a:fld>
            <a:endParaRPr lang="uk-UA" dirty="0"/>
          </a:p>
        </p:txBody>
      </p:sp>
    </p:spTree>
    <p:extLst>
      <p:ext uri="{BB962C8B-B14F-4D97-AF65-F5344CB8AC3E}">
        <p14:creationId xmlns:p14="http://schemas.microsoft.com/office/powerpoint/2010/main" val="42699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bắt</a:t>
            </a:r>
            <a:r>
              <a:rPr lang="en-US" dirty="0"/>
              <a:t> </a:t>
            </a:r>
            <a:r>
              <a:rPr lang="en-US" dirty="0" err="1"/>
              <a:t>buộc</a:t>
            </a:r>
            <a:endParaRPr lang="en-US" dirty="0"/>
          </a:p>
        </p:txBody>
      </p:sp>
      <p:sp>
        <p:nvSpPr>
          <p:cNvPr id="3" name="Content Placeholder 2"/>
          <p:cNvSpPr>
            <a:spLocks noGrp="1"/>
          </p:cNvSpPr>
          <p:nvPr>
            <p:ph idx="1"/>
          </p:nvPr>
        </p:nvSpPr>
        <p:spPr/>
        <p:txBody>
          <a:bodyPr/>
          <a:lstStyle/>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 b, c. In </a:t>
            </a:r>
            <a:r>
              <a:rPr lang="en-US" dirty="0" err="1">
                <a:latin typeface="Tahoma" panose="020B0604030504040204" pitchFamily="34" charset="0"/>
                <a:ea typeface="Tahoma" panose="020B0604030504040204" pitchFamily="34" charset="0"/>
                <a:cs typeface="Tahoma" panose="020B0604030504040204" pitchFamily="34" charset="0"/>
              </a:rPr>
              <a: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dần</a:t>
            </a:r>
            <a:r>
              <a:rPr lang="en-US" dirty="0">
                <a:latin typeface="Tahoma" panose="020B0604030504040204" pitchFamily="34" charset="0"/>
                <a:ea typeface="Tahoma" panose="020B0604030504040204" pitchFamily="34" charset="0"/>
                <a:cs typeface="Tahoma" panose="020B0604030504040204" pitchFamily="34" charset="0"/>
              </a:rPr>
              <a:t>.</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bậc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ax</a:t>
            </a:r>
            <a:r>
              <a:rPr lang="en-US" baseline="30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+bx+c=0</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a:t>
            </a:r>
            <a:r>
              <a:rPr lang="en-US" dirty="0">
                <a:latin typeface="Tahoma" panose="020B0604030504040204" pitchFamily="34" charset="0"/>
                <a:ea typeface="Tahoma" panose="020B0604030504040204" pitchFamily="34" charset="0"/>
                <a:cs typeface="Tahoma" panose="020B0604030504040204" pitchFamily="34" charset="0"/>
              </a:rPr>
              <a:t>, b, </a:t>
            </a:r>
            <a:r>
              <a:rPr lang="en-US" dirty="0" smtClean="0">
                <a:latin typeface="Tahoma" panose="020B0604030504040204" pitchFamily="34" charset="0"/>
                <a:ea typeface="Tahoma" panose="020B0604030504040204" pitchFamily="34" charset="0"/>
                <a:cs typeface="Tahoma" panose="020B0604030504040204" pitchFamily="34" charset="0"/>
              </a:rPr>
              <a:t>c. </a:t>
            </a:r>
            <a:r>
              <a:rPr lang="en-US" dirty="0" err="1" smtClean="0">
                <a:latin typeface="Tahoma" panose="020B0604030504040204" pitchFamily="34" charset="0"/>
                <a:ea typeface="Tahoma" panose="020B0604030504040204" pitchFamily="34" charset="0"/>
                <a:cs typeface="Tahoma" panose="020B0604030504040204" pitchFamily="34" charset="0"/>
              </a:rPr>
              <a:t>Kiểm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xem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tam </a:t>
            </a:r>
            <a:r>
              <a:rPr lang="en-US" dirty="0" err="1">
                <a:latin typeface="Tahoma" panose="020B0604030504040204" pitchFamily="34" charset="0"/>
                <a:ea typeface="Tahoma" panose="020B0604030504040204" pitchFamily="34" charset="0"/>
                <a:cs typeface="Tahoma" panose="020B0604030504040204" pitchFamily="34" charset="0"/>
              </a:rPr>
              <a:t>giác</a:t>
            </a:r>
            <a:r>
              <a:rPr lang="en-US" dirty="0">
                <a:latin typeface="Tahoma" panose="020B0604030504040204" pitchFamily="34" charset="0"/>
                <a:ea typeface="Tahoma" panose="020B0604030504040204" pitchFamily="34" charset="0"/>
                <a:cs typeface="Tahoma" panose="020B0604030504040204" pitchFamily="34" charset="0"/>
              </a:rPr>
              <a:t> hay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tam </a:t>
            </a:r>
            <a:r>
              <a:rPr lang="en-US" dirty="0" err="1">
                <a:latin typeface="Tahoma" panose="020B0604030504040204" pitchFamily="34" charset="0"/>
                <a:ea typeface="Tahoma" panose="020B0604030504040204" pitchFamily="34" charset="0"/>
                <a:cs typeface="Tahoma" panose="020B0604030504040204" pitchFamily="34" charset="0"/>
              </a:rPr>
              <a:t>giác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gì</a:t>
            </a:r>
            <a:r>
              <a:rPr lang="en-US" dirty="0" smtClean="0">
                <a:latin typeface="Tahoma" panose="020B0604030504040204" pitchFamily="34" charset="0"/>
                <a:ea typeface="Tahoma" panose="020B0604030504040204" pitchFamily="34" charset="0"/>
                <a:cs typeface="Tahoma" panose="020B0604030504040204" pitchFamily="34" charset="0"/>
              </a:rPr>
              <a:t>: </a:t>
            </a:r>
            <a:r>
              <a:rPr lang="vi-VN">
                <a:ea typeface="Tahoma" panose="020B0604030504040204" pitchFamily="34" charset="0"/>
                <a:cs typeface="Tahoma" panose="020B0604030504040204" pitchFamily="34" charset="0"/>
              </a:rPr>
              <a:t>không phải tam giác, tam giác thường, cân, đều, vuông</a:t>
            </a:r>
            <a:r>
              <a:rPr lang="en-US"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taxi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1 km </a:t>
            </a:r>
            <a:r>
              <a:rPr lang="en-US" dirty="0" err="1">
                <a:latin typeface="Tahoma" panose="020B0604030504040204" pitchFamily="34" charset="0"/>
                <a:ea typeface="Tahoma" panose="020B0604030504040204" pitchFamily="34" charset="0"/>
                <a:cs typeface="Tahoma" panose="020B0604030504040204" pitchFamily="34" charset="0"/>
              </a:rPr>
              <a:t>đầu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15000đ,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2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5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13500đ,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6 </a:t>
            </a:r>
            <a:r>
              <a:rPr lang="en-US" dirty="0" err="1">
                <a:latin typeface="Tahoma" panose="020B0604030504040204" pitchFamily="34" charset="0"/>
                <a:ea typeface="Tahoma" panose="020B0604030504040204" pitchFamily="34" charset="0"/>
                <a:cs typeface="Tahoma" panose="020B0604030504040204" pitchFamily="34" charset="0"/>
              </a:rPr>
              <a:t>trở</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11000đ,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120km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tổng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&gt; 1975), </a:t>
            </a:r>
            <a:r>
              <a:rPr lang="en-US" dirty="0" err="1">
                <a:latin typeface="Tahoma" panose="020B0604030504040204" pitchFamily="34" charset="0"/>
                <a:ea typeface="Tahoma" panose="020B0604030504040204" pitchFamily="34" charset="0"/>
                <a:cs typeface="Tahoma" panose="020B0604030504040204" pitchFamily="34" charset="0"/>
              </a:rPr>
              <a:t>kiểm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a:t>
            </a:r>
          </a:p>
          <a:p>
            <a:pPr marL="491490" indent="-457200">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19</a:t>
            </a:fld>
            <a:endParaRPr lang="uk-UA" dirty="0"/>
          </a:p>
        </p:txBody>
      </p:sp>
    </p:spTree>
    <p:extLst>
      <p:ext uri="{BB962C8B-B14F-4D97-AF65-F5344CB8AC3E}">
        <p14:creationId xmlns:p14="http://schemas.microsoft.com/office/powerpoint/2010/main" val="120184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CĐR </a:t>
            </a:r>
            <a:r>
              <a:rPr lang="en-US" dirty="0" err="1"/>
              <a:t>buổi</a:t>
            </a:r>
            <a:r>
              <a:rPr lang="en-US" dirty="0"/>
              <a:t> </a:t>
            </a:r>
            <a:r>
              <a:rPr lang="en-US" dirty="0" err="1"/>
              <a:t>học</a:t>
            </a:r>
            <a:endParaRPr lang="en-US" dirty="0"/>
          </a:p>
        </p:txBody>
      </p:sp>
      <p:sp>
        <p:nvSpPr>
          <p:cNvPr id="3" name="Content Placeholder 2"/>
          <p:cNvSpPr>
            <a:spLocks noGrp="1"/>
          </p:cNvSpPr>
          <p:nvPr>
            <p:ph idx="1"/>
          </p:nvPr>
        </p:nvSpPr>
        <p:spPr/>
        <p:txBody>
          <a:bodyPr/>
          <a:lstStyle/>
          <a:p>
            <a:pPr>
              <a:lnSpc>
                <a:spcPct val="150000"/>
              </a:lnSpc>
            </a:pPr>
            <a:r>
              <a:rPr lang="en-US" dirty="0"/>
              <a:t>Sau </a:t>
            </a:r>
            <a:r>
              <a:rPr lang="en-US" dirty="0" err="1"/>
              <a:t>khi</a:t>
            </a:r>
            <a:r>
              <a:rPr lang="en-US" dirty="0"/>
              <a:t> </a:t>
            </a:r>
            <a:r>
              <a:rPr lang="en-US" dirty="0" err="1"/>
              <a:t>học</a:t>
            </a:r>
            <a:r>
              <a:rPr lang="en-US" dirty="0"/>
              <a:t> </a:t>
            </a:r>
            <a:r>
              <a:rPr lang="en-US" dirty="0" err="1"/>
              <a:t>xong</a:t>
            </a:r>
            <a:r>
              <a:rPr lang="en-US" dirty="0"/>
              <a:t> </a:t>
            </a:r>
            <a:r>
              <a:rPr lang="en-US" dirty="0" err="1"/>
              <a:t>buổi</a:t>
            </a:r>
            <a:r>
              <a:rPr lang="en-US" dirty="0"/>
              <a:t> </a:t>
            </a:r>
            <a:r>
              <a:rPr lang="en-US" dirty="0" err="1"/>
              <a:t>học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khả</a:t>
            </a:r>
            <a:r>
              <a:rPr lang="en-US" dirty="0"/>
              <a:t> </a:t>
            </a:r>
            <a:r>
              <a:rPr lang="en-US" dirty="0" err="1"/>
              <a:t>năng</a:t>
            </a:r>
            <a:r>
              <a:rPr lang="en-US" dirty="0"/>
              <a:t>:</a:t>
            </a:r>
          </a:p>
          <a:p>
            <a:pPr lvl="1"/>
            <a:r>
              <a:rPr lang="en-US" dirty="0" err="1">
                <a:latin typeface="Tahoma" panose="020B0604030504040204" pitchFamily="34" charset="0"/>
                <a:ea typeface="Tahoma" panose="020B0604030504040204" pitchFamily="34" charset="0"/>
                <a:cs typeface="Tahoma" panose="020B0604030504040204" pitchFamily="34" charset="0"/>
              </a:rPr>
              <a:t>Hiểu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vận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trúc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2</a:t>
            </a:fld>
            <a:endParaRPr lang="uk-UA" dirty="0"/>
          </a:p>
        </p:txBody>
      </p:sp>
    </p:spTree>
    <p:extLst>
      <p:ext uri="{BB962C8B-B14F-4D97-AF65-F5344CB8AC3E}">
        <p14:creationId xmlns:p14="http://schemas.microsoft.com/office/powerpoint/2010/main" val="13109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p>
        </p:txBody>
      </p:sp>
      <p:sp>
        <p:nvSpPr>
          <p:cNvPr id="3" name="Content Placeholder 2"/>
          <p:cNvSpPr>
            <a:spLocks noGrp="1"/>
          </p:cNvSpPr>
          <p:nvPr>
            <p:ph idx="1"/>
          </p:nvPr>
        </p:nvSpPr>
        <p:spPr/>
        <p:txBody>
          <a:bodyPr>
            <a:normAutofit/>
          </a:bodyPr>
          <a:lstStyle/>
          <a:p>
            <a:pPr marL="491490" indent="-457200">
              <a:buFont typeface="+mj-lt"/>
              <a:buAutoNum type="arabicPeriod"/>
            </a:pPr>
            <a:r>
              <a:rPr lang="en-US" sz="2800" dirty="0" err="1"/>
              <a:t>Khái</a:t>
            </a:r>
            <a:r>
              <a:rPr lang="en-US" sz="2800" dirty="0"/>
              <a:t> </a:t>
            </a:r>
            <a:r>
              <a:rPr lang="en-US" sz="2800" dirty="0" err="1"/>
              <a:t>niệm</a:t>
            </a:r>
            <a:r>
              <a:rPr lang="en-US" sz="2800" dirty="0"/>
              <a:t> </a:t>
            </a:r>
            <a:r>
              <a:rPr lang="en-US" sz="2800" dirty="0" err="1"/>
              <a:t>câu</a:t>
            </a:r>
            <a:r>
              <a:rPr lang="en-US" sz="2800" dirty="0"/>
              <a:t> </a:t>
            </a:r>
            <a:r>
              <a:rPr lang="en-US" sz="2800" dirty="0" err="1"/>
              <a:t>lệnh</a:t>
            </a:r>
            <a:r>
              <a:rPr lang="en-US" sz="2800" dirty="0"/>
              <a:t> </a:t>
            </a:r>
            <a:r>
              <a:rPr lang="en-US" sz="2800" dirty="0" err="1"/>
              <a:t>và</a:t>
            </a:r>
            <a:r>
              <a:rPr lang="en-US" sz="2800" dirty="0"/>
              <a:t> </a:t>
            </a:r>
            <a:r>
              <a:rPr lang="en-US" sz="2800" dirty="0" err="1"/>
              <a:t>khối</a:t>
            </a:r>
            <a:r>
              <a:rPr lang="en-US" sz="2800" dirty="0"/>
              <a:t> </a:t>
            </a:r>
            <a:r>
              <a:rPr lang="en-US" sz="2800" dirty="0" err="1"/>
              <a:t>lệnh</a:t>
            </a:r>
            <a:r>
              <a:rPr lang="en-US" sz="2800" dirty="0"/>
              <a:t> </a:t>
            </a:r>
            <a:r>
              <a:rPr lang="en-US" sz="2800" dirty="0" err="1"/>
              <a:t>trong</a:t>
            </a:r>
            <a:r>
              <a:rPr lang="en-US" sz="2800" dirty="0"/>
              <a:t> </a:t>
            </a:r>
            <a:r>
              <a:rPr lang="en-US" sz="2800" dirty="0" err="1"/>
              <a:t>lập</a:t>
            </a:r>
            <a:r>
              <a:rPr lang="en-US" sz="2800" dirty="0"/>
              <a:t> </a:t>
            </a:r>
            <a:r>
              <a:rPr lang="en-US" sz="2800" dirty="0" err="1"/>
              <a:t>trình</a:t>
            </a:r>
            <a:endParaRPr lang="en-US" sz="2800" dirty="0"/>
          </a:p>
          <a:p>
            <a:pPr marL="491490" indent="-457200" defTabSz="693738">
              <a:buFont typeface="+mj-lt"/>
              <a:buAutoNum type="arabicPeriod"/>
            </a:pPr>
            <a:r>
              <a:rPr lang="en-US" sz="2800" dirty="0" err="1"/>
              <a:t>Phạm</a:t>
            </a:r>
            <a:r>
              <a:rPr lang="en-US" sz="2800" dirty="0"/>
              <a:t> vi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biến</a:t>
            </a:r>
            <a:r>
              <a:rPr lang="en-US" sz="2800" dirty="0"/>
              <a:t> </a:t>
            </a:r>
            <a:r>
              <a:rPr lang="en-US" sz="2800" dirty="0" err="1"/>
              <a:t>trong</a:t>
            </a:r>
            <a:r>
              <a:rPr lang="en-US" sz="2800" dirty="0"/>
              <a:t> </a:t>
            </a:r>
            <a:r>
              <a:rPr lang="en-US" sz="2800" dirty="0" err="1"/>
              <a:t>các</a:t>
            </a:r>
            <a:r>
              <a:rPr lang="en-US" sz="2800" dirty="0"/>
              <a:t> </a:t>
            </a:r>
            <a:r>
              <a:rPr lang="en-US" sz="2800" dirty="0" err="1"/>
              <a:t>khối</a:t>
            </a:r>
            <a:r>
              <a:rPr lang="en-US" sz="2800" dirty="0"/>
              <a:t> </a:t>
            </a:r>
            <a:r>
              <a:rPr lang="en-US" sz="2800" dirty="0" err="1"/>
              <a:t>lệnh</a:t>
            </a:r>
            <a:endParaRPr lang="en-US" sz="2800" dirty="0"/>
          </a:p>
          <a:p>
            <a:pPr marL="491490" indent="-457200" defTabSz="693738">
              <a:buFont typeface="+mj-lt"/>
              <a:buAutoNum type="arabicPeriod"/>
            </a:pPr>
            <a:r>
              <a:rPr lang="en-US" sz="2800" dirty="0" err="1"/>
              <a:t>Giới</a:t>
            </a:r>
            <a:r>
              <a:rPr lang="en-US" sz="2800" dirty="0"/>
              <a:t> </a:t>
            </a:r>
            <a:r>
              <a:rPr lang="en-US" sz="2800" dirty="0" err="1"/>
              <a:t>thiệu</a:t>
            </a:r>
            <a:r>
              <a:rPr lang="en-US" sz="2800" dirty="0"/>
              <a:t> </a:t>
            </a:r>
            <a:r>
              <a:rPr lang="en-US" sz="2800" dirty="0" err="1"/>
              <a:t>về</a:t>
            </a:r>
            <a:r>
              <a:rPr lang="en-US" sz="2800" dirty="0"/>
              <a:t> </a:t>
            </a:r>
            <a:r>
              <a:rPr lang="en-US" sz="2800" dirty="0" err="1"/>
              <a:t>cấu</a:t>
            </a:r>
            <a:r>
              <a:rPr lang="en-US" sz="2800" dirty="0"/>
              <a:t> </a:t>
            </a:r>
            <a:r>
              <a:rPr lang="en-US" sz="2800" dirty="0" err="1"/>
              <a:t>trúc</a:t>
            </a:r>
            <a:r>
              <a:rPr lang="en-US" sz="2800" dirty="0"/>
              <a:t> </a:t>
            </a:r>
            <a:r>
              <a:rPr lang="en-US" sz="2800" dirty="0" err="1"/>
              <a:t>điều</a:t>
            </a:r>
            <a:r>
              <a:rPr lang="en-US" sz="2800" dirty="0"/>
              <a:t> </a:t>
            </a:r>
            <a:r>
              <a:rPr lang="en-US" sz="2800" dirty="0" err="1"/>
              <a:t>khiển</a:t>
            </a:r>
            <a:endParaRPr lang="en-US" sz="2800" dirty="0"/>
          </a:p>
          <a:p>
            <a:pPr marL="491490" indent="-457200">
              <a:buFont typeface="+mj-lt"/>
              <a:buAutoNum type="arabicPeriod"/>
            </a:pPr>
            <a:r>
              <a:rPr lang="en-US" sz="2800" dirty="0" err="1"/>
              <a:t>Cấu</a:t>
            </a:r>
            <a:r>
              <a:rPr lang="en-US" sz="2800" dirty="0"/>
              <a:t> </a:t>
            </a:r>
            <a:r>
              <a:rPr lang="en-US" sz="2800" dirty="0" err="1"/>
              <a:t>trúc</a:t>
            </a:r>
            <a:r>
              <a:rPr lang="en-US" sz="2800" dirty="0"/>
              <a:t> </a:t>
            </a:r>
            <a:r>
              <a:rPr lang="en-US" sz="2800" dirty="0" err="1"/>
              <a:t>rẽ</a:t>
            </a:r>
            <a:r>
              <a:rPr lang="en-US" sz="2800" dirty="0"/>
              <a:t> </a:t>
            </a:r>
            <a:r>
              <a:rPr lang="en-US" sz="2800" dirty="0" err="1"/>
              <a:t>nhánh</a:t>
            </a:r>
            <a:endParaRPr lang="en-US" sz="2800" dirty="0"/>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if</a:t>
            </a:r>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if-else</a:t>
            </a:r>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switch-case</a:t>
            </a:r>
          </a:p>
          <a:p>
            <a:pPr marL="491490" indent="-457200">
              <a:buFont typeface="+mj-lt"/>
              <a:buAutoNum type="arabicPeriod"/>
            </a:pPr>
            <a:r>
              <a:rPr lang="en-US" sz="2800" dirty="0" err="1"/>
              <a:t>Một</a:t>
            </a:r>
            <a:r>
              <a:rPr lang="en-US" sz="2800" dirty="0"/>
              <a:t> </a:t>
            </a:r>
            <a:r>
              <a:rPr lang="en-US" sz="2800" dirty="0" err="1"/>
              <a:t>số</a:t>
            </a:r>
            <a:r>
              <a:rPr lang="en-US" sz="2800" dirty="0"/>
              <a:t> </a:t>
            </a:r>
            <a:r>
              <a:rPr lang="en-US" sz="2800" dirty="0" err="1"/>
              <a:t>ví</a:t>
            </a:r>
            <a:r>
              <a:rPr lang="en-US" sz="2800" dirty="0"/>
              <a:t> </a:t>
            </a:r>
            <a:r>
              <a:rPr lang="en-US" sz="2800" dirty="0" err="1"/>
              <a:t>dụ</a:t>
            </a:r>
            <a:r>
              <a:rPr lang="en-US" sz="2800" dirty="0"/>
              <a:t> minh </a:t>
            </a:r>
            <a:r>
              <a:rPr lang="en-US" sz="2800" dirty="0" err="1"/>
              <a:t>họa</a:t>
            </a:r>
            <a:r>
              <a:rPr lang="en-US" sz="2800" dirty="0"/>
              <a:t> </a:t>
            </a:r>
            <a:endParaRPr lang="en-US" sz="2000" dirty="0"/>
          </a:p>
          <a:p>
            <a:pPr marL="34290" indent="0">
              <a:buNone/>
            </a:pPr>
            <a:endParaRPr lang="en-US" sz="2800" dirty="0"/>
          </a:p>
        </p:txBody>
      </p:sp>
    </p:spTree>
    <p:extLst>
      <p:ext uri="{BB962C8B-B14F-4D97-AF65-F5344CB8AC3E}">
        <p14:creationId xmlns:p14="http://schemas.microsoft.com/office/powerpoint/2010/main" val="358139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Khái</a:t>
            </a:r>
            <a:r>
              <a:rPr lang="en-US" dirty="0"/>
              <a:t> </a:t>
            </a:r>
            <a:r>
              <a:rPr lang="en-US" dirty="0" err="1"/>
              <a:t>niệm</a:t>
            </a:r>
            <a:r>
              <a:rPr lang="en-US" dirty="0"/>
              <a:t> </a:t>
            </a:r>
            <a:r>
              <a:rPr lang="en-US" dirty="0" err="1"/>
              <a:t>câu</a:t>
            </a:r>
            <a:r>
              <a:rPr lang="en-US" dirty="0"/>
              <a:t> </a:t>
            </a:r>
            <a:r>
              <a:rPr lang="en-US" dirty="0" err="1"/>
              <a:t>lệnh</a:t>
            </a:r>
            <a:r>
              <a:rPr lang="en-US" dirty="0"/>
              <a:t> </a:t>
            </a:r>
            <a:r>
              <a:rPr lang="en-US" dirty="0" err="1"/>
              <a:t>và</a:t>
            </a:r>
            <a:r>
              <a:rPr lang="en-US" dirty="0"/>
              <a:t> </a:t>
            </a:r>
            <a:r>
              <a:rPr lang="en-US" dirty="0" err="1"/>
              <a:t>khối</a:t>
            </a:r>
            <a:r>
              <a:rPr lang="en-US" dirty="0"/>
              <a:t> </a:t>
            </a:r>
            <a:r>
              <a:rPr lang="en-US" dirty="0" err="1"/>
              <a:t>lệnh</a:t>
            </a:r>
            <a:r>
              <a:rPr lang="en-US" dirty="0"/>
              <a:t> </a:t>
            </a:r>
            <a:r>
              <a:rPr lang="en-US" dirty="0" err="1"/>
              <a:t>trong</a:t>
            </a:r>
            <a:r>
              <a:rPr lang="en-US" dirty="0"/>
              <a:t> </a:t>
            </a:r>
            <a:r>
              <a:rPr lang="en-US" dirty="0" err="1"/>
              <a:t>lập</a:t>
            </a:r>
            <a:r>
              <a:rPr lang="en-US" dirty="0"/>
              <a:t> </a:t>
            </a:r>
            <a:r>
              <a:rPr lang="en-US" dirty="0" err="1"/>
              <a:t>trình</a:t>
            </a:r>
            <a:endParaRPr lang="en-US" dirty="0"/>
          </a:p>
        </p:txBody>
      </p:sp>
      <p:sp>
        <p:nvSpPr>
          <p:cNvPr id="3" name="Content Placeholder 2"/>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Câu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lệnh</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vi-VN" dirty="0" err="1"/>
              <a:t>Một</a:t>
            </a:r>
            <a:r>
              <a:rPr lang="vi-VN" dirty="0"/>
              <a:t> câu </a:t>
            </a:r>
            <a:r>
              <a:rPr lang="vi-VN" dirty="0" err="1"/>
              <a:t>lệnh</a:t>
            </a:r>
            <a:r>
              <a:rPr lang="vi-VN" dirty="0"/>
              <a:t> (</a:t>
            </a:r>
            <a:r>
              <a:rPr lang="vi-VN" dirty="0" err="1"/>
              <a:t>statement</a:t>
            </a:r>
            <a:r>
              <a:rPr lang="vi-VN" dirty="0"/>
              <a:t>) </a:t>
            </a:r>
            <a:r>
              <a:rPr lang="vi-VN" dirty="0" err="1"/>
              <a:t>xác</a:t>
            </a:r>
            <a:r>
              <a:rPr lang="vi-VN" dirty="0"/>
              <a:t> </a:t>
            </a:r>
            <a:r>
              <a:rPr lang="vi-VN" dirty="0" err="1"/>
              <a:t>định</a:t>
            </a:r>
            <a:r>
              <a:rPr lang="vi-VN" dirty="0"/>
              <a:t> </a:t>
            </a:r>
            <a:r>
              <a:rPr lang="vi-VN" dirty="0" err="1"/>
              <a:t>một</a:t>
            </a:r>
            <a:r>
              <a:rPr lang="vi-VN" dirty="0"/>
              <a:t> công </a:t>
            </a:r>
            <a:r>
              <a:rPr lang="vi-VN" dirty="0" err="1"/>
              <a:t>việc</a:t>
            </a:r>
            <a:r>
              <a:rPr lang="vi-VN" dirty="0"/>
              <a:t> </a:t>
            </a:r>
            <a:r>
              <a:rPr lang="vi-VN" dirty="0" err="1"/>
              <a:t>mà</a:t>
            </a:r>
            <a:r>
              <a:rPr lang="vi-VN" dirty="0"/>
              <a:t> chương </a:t>
            </a:r>
            <a:r>
              <a:rPr lang="vi-VN" dirty="0" err="1"/>
              <a:t>trình</a:t>
            </a:r>
            <a:r>
              <a:rPr lang="vi-VN" dirty="0"/>
              <a:t> </a:t>
            </a:r>
            <a:r>
              <a:rPr lang="vi-VN" dirty="0" err="1"/>
              <a:t>phải</a:t>
            </a:r>
            <a:r>
              <a:rPr lang="vi-VN" dirty="0"/>
              <a:t> </a:t>
            </a:r>
            <a:r>
              <a:rPr lang="vi-VN" dirty="0" err="1"/>
              <a:t>thực</a:t>
            </a:r>
            <a:r>
              <a:rPr lang="vi-VN" dirty="0"/>
              <a:t> </a:t>
            </a:r>
            <a:r>
              <a:rPr lang="vi-VN" dirty="0" err="1"/>
              <a:t>hiện</a:t>
            </a:r>
            <a:r>
              <a:rPr lang="vi-VN" dirty="0"/>
              <a:t> </a:t>
            </a:r>
            <a:r>
              <a:rPr lang="vi-VN" dirty="0" err="1"/>
              <a:t>để</a:t>
            </a:r>
            <a:r>
              <a:rPr lang="vi-VN" dirty="0"/>
              <a:t> </a:t>
            </a:r>
            <a:r>
              <a:rPr lang="vi-VN" dirty="0" err="1"/>
              <a:t>xử</a:t>
            </a:r>
            <a:r>
              <a:rPr lang="vi-VN" dirty="0"/>
              <a:t> </a:t>
            </a:r>
            <a:r>
              <a:rPr lang="vi-VN" dirty="0" err="1"/>
              <a:t>lý</a:t>
            </a:r>
            <a:r>
              <a:rPr lang="vi-VN" dirty="0"/>
              <a:t> </a:t>
            </a:r>
            <a:r>
              <a:rPr lang="vi-VN" dirty="0" err="1"/>
              <a:t>dữ</a:t>
            </a:r>
            <a:r>
              <a:rPr lang="vi-VN" dirty="0"/>
              <a:t> </a:t>
            </a:r>
            <a:r>
              <a:rPr lang="vi-VN" dirty="0" err="1"/>
              <a:t>liệu</a:t>
            </a:r>
            <a:r>
              <a:rPr lang="vi-VN" dirty="0"/>
              <a:t> </a:t>
            </a:r>
            <a:r>
              <a:rPr lang="vi-VN" dirty="0" err="1"/>
              <a:t>đã</a:t>
            </a:r>
            <a:r>
              <a:rPr lang="vi-VN" dirty="0"/>
              <a:t> </a:t>
            </a:r>
            <a:r>
              <a:rPr lang="vi-VN" dirty="0" err="1"/>
              <a:t>được</a:t>
            </a:r>
            <a:r>
              <a:rPr lang="vi-VN" dirty="0"/>
              <a:t> mô </a:t>
            </a:r>
            <a:r>
              <a:rPr lang="vi-VN" dirty="0" err="1"/>
              <a:t>tả</a:t>
            </a:r>
            <a:r>
              <a:rPr lang="vi-VN" dirty="0"/>
              <a:t> </a:t>
            </a:r>
            <a:r>
              <a:rPr lang="vi-VN" dirty="0" err="1"/>
              <a:t>và</a:t>
            </a:r>
            <a:r>
              <a:rPr lang="vi-VN" dirty="0"/>
              <a:t> khai </a:t>
            </a:r>
            <a:r>
              <a:rPr lang="vi-VN" dirty="0" err="1"/>
              <a:t>báo</a:t>
            </a:r>
            <a:r>
              <a:rPr lang="vi-VN" dirty="0"/>
              <a:t>. </a:t>
            </a:r>
            <a:endParaRPr lang="en-US" dirty="0"/>
          </a:p>
          <a:p>
            <a:pPr lvl="1"/>
            <a:r>
              <a:rPr lang="vi-VN" dirty="0" err="1"/>
              <a:t>Các</a:t>
            </a:r>
            <a:r>
              <a:rPr lang="vi-VN" dirty="0"/>
              <a:t> câu </a:t>
            </a:r>
            <a:r>
              <a:rPr lang="vi-VN" dirty="0" err="1"/>
              <a:t>lệnh</a:t>
            </a:r>
            <a:r>
              <a:rPr lang="vi-VN" dirty="0"/>
              <a:t> </a:t>
            </a:r>
            <a:r>
              <a:rPr lang="vi-VN" dirty="0" err="1"/>
              <a:t>được</a:t>
            </a:r>
            <a:r>
              <a:rPr lang="vi-VN" dirty="0"/>
              <a:t> ngăn </a:t>
            </a:r>
            <a:r>
              <a:rPr lang="vi-VN" dirty="0" err="1"/>
              <a:t>cách</a:t>
            </a:r>
            <a:r>
              <a:rPr lang="vi-VN" dirty="0"/>
              <a:t> </a:t>
            </a:r>
            <a:r>
              <a:rPr lang="vi-VN" dirty="0" err="1"/>
              <a:t>với</a:t>
            </a:r>
            <a:r>
              <a:rPr lang="vi-VN" dirty="0"/>
              <a:t> nhau </a:t>
            </a:r>
            <a:r>
              <a:rPr lang="vi-VN" dirty="0" err="1"/>
              <a:t>bởi</a:t>
            </a:r>
            <a:r>
              <a:rPr lang="vi-VN" dirty="0"/>
              <a:t> </a:t>
            </a:r>
            <a:r>
              <a:rPr lang="vi-VN" dirty="0" err="1"/>
              <a:t>dấu</a:t>
            </a:r>
            <a:r>
              <a:rPr lang="vi-VN" dirty="0"/>
              <a:t> </a:t>
            </a:r>
            <a:r>
              <a:rPr lang="vi-VN" dirty="0" err="1"/>
              <a:t>chấm</a:t>
            </a:r>
            <a:r>
              <a:rPr lang="vi-VN" dirty="0"/>
              <a:t> </a:t>
            </a:r>
            <a:r>
              <a:rPr lang="vi-VN" dirty="0" err="1"/>
              <a:t>phẩy</a:t>
            </a:r>
            <a:r>
              <a:rPr lang="vi-VN" dirty="0"/>
              <a:t> (;).</a:t>
            </a:r>
            <a:endParaRPr lang="en-US" dirty="0"/>
          </a:p>
          <a:p>
            <a:pPr lvl="1"/>
            <a:r>
              <a:rPr lang="en-US" dirty="0">
                <a:latin typeface="Tahoma" panose="020B0604030504040204" pitchFamily="34" charset="0"/>
                <a:ea typeface="Tahoma" panose="020B0604030504040204" pitchFamily="34" charset="0"/>
                <a:cs typeface="Tahoma" panose="020B0604030504040204" pitchFamily="34" charset="0"/>
              </a:rPr>
              <a:t>VD:</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Khối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lệnh</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dãy</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các</a:t>
            </a:r>
            <a:r>
              <a:rPr lang="vi-VN" dirty="0">
                <a:latin typeface="Tahoma" panose="020B0604030504040204" pitchFamily="34" charset="0"/>
                <a:ea typeface="Tahoma" panose="020B0604030504040204" pitchFamily="34" charset="0"/>
                <a:cs typeface="Tahoma" panose="020B0604030504040204" pitchFamily="34" charset="0"/>
              </a:rPr>
              <a:t> câu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bao </a:t>
            </a:r>
            <a:r>
              <a:rPr lang="vi-VN" dirty="0" err="1">
                <a:latin typeface="Tahoma" panose="020B0604030504040204" pitchFamily="34" charset="0"/>
                <a:ea typeface="Tahoma" panose="020B0604030504040204" pitchFamily="34" charset="0"/>
                <a:cs typeface="Tahoma" panose="020B0604030504040204" pitchFamily="34" charset="0"/>
              </a:rPr>
              <a:t>bởi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các</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dấu</a:t>
            </a:r>
            <a:r>
              <a:rPr lang="vi-VN" dirty="0">
                <a:latin typeface="Tahoma" panose="020B0604030504040204" pitchFamily="34" charset="0"/>
                <a:ea typeface="Tahoma" panose="020B0604030504040204" pitchFamily="34" charset="0"/>
                <a:cs typeface="Tahoma" panose="020B0604030504040204" pitchFamily="34" charset="0"/>
              </a:rPr>
              <a:t> { } </a:t>
            </a:r>
            <a:r>
              <a:rPr lang="vi-VN" dirty="0" err="1">
                <a:latin typeface="Tahoma" panose="020B0604030504040204" pitchFamily="34" charset="0"/>
                <a:ea typeface="Tahoma" panose="020B0604030504040204" pitchFamily="34" charset="0"/>
                <a:cs typeface="Tahoma" panose="020B0604030504040204" pitchFamily="34" charset="0"/>
              </a:rPr>
              <a:t>gọi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khối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4</a:t>
            </a:fld>
            <a:endParaRPr lang="uk-UA" dirty="0"/>
          </a:p>
        </p:txBody>
      </p:sp>
      <p:sp>
        <p:nvSpPr>
          <p:cNvPr id="5" name="Rectangle 4"/>
          <p:cNvSpPr/>
          <p:nvPr/>
        </p:nvSpPr>
        <p:spPr>
          <a:xfrm>
            <a:off x="1676399" y="4757450"/>
            <a:ext cx="6525492" cy="1754326"/>
          </a:xfrm>
          <a:prstGeom prst="rect">
            <a:avLst/>
          </a:prstGeom>
        </p:spPr>
        <p:txBody>
          <a:bodyPr wrap="square">
            <a:spAutoFit/>
          </a:bodyPr>
          <a:lstStyle/>
          <a:p>
            <a:r>
              <a:rPr lang="en-US" dirty="0">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n;</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vao</a:t>
            </a:r>
            <a:r>
              <a:rPr lang="en-US" dirty="0">
                <a:solidFill>
                  <a:srgbClr val="A31515"/>
                </a:solidFill>
                <a:latin typeface="Consolas" panose="020B0609020204030204" pitchFamily="49" charset="0"/>
              </a:rPr>
              <a:t> so </a:t>
            </a:r>
            <a:r>
              <a:rPr lang="en-US" dirty="0" err="1">
                <a:solidFill>
                  <a:srgbClr val="A31515"/>
                </a:solidFill>
                <a:latin typeface="Consolas" panose="020B0609020204030204" pitchFamily="49" charset="0"/>
              </a:rPr>
              <a:t>nguyen</a:t>
            </a:r>
            <a:r>
              <a:rPr lang="en-US" dirty="0">
                <a:solidFill>
                  <a:srgbClr val="A31515"/>
                </a:solidFill>
                <a:latin typeface="Consolas" panose="020B0609020204030204" pitchFamily="49" charset="0"/>
              </a:rPr>
              <a:t> n =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&gt;&gt;n;</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"So n= "</a:t>
            </a:r>
            <a:r>
              <a:rPr lang="en-US" dirty="0">
                <a:solidFill>
                  <a:prstClr val="black"/>
                </a:solidFill>
                <a:latin typeface="Consolas" panose="020B0609020204030204" pitchFamily="49" charset="0"/>
              </a:rPr>
              <a:t>&lt;&lt;n;</a:t>
            </a:r>
          </a:p>
          <a:p>
            <a:r>
              <a:rPr lang="en-US" dirty="0">
                <a:solidFill>
                  <a:prstClr val="black"/>
                </a:solidFill>
                <a:latin typeface="Consolas" panose="020B0609020204030204" pitchFamily="49" charset="0"/>
              </a:rPr>
              <a:t>}</a:t>
            </a:r>
          </a:p>
        </p:txBody>
      </p:sp>
      <p:sp>
        <p:nvSpPr>
          <p:cNvPr id="6" name="Rectangle 5"/>
          <p:cNvSpPr/>
          <p:nvPr/>
        </p:nvSpPr>
        <p:spPr>
          <a:xfrm>
            <a:off x="1676399" y="2474141"/>
            <a:ext cx="6525492" cy="1200329"/>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n;</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vao</a:t>
            </a:r>
            <a:r>
              <a:rPr lang="en-US" dirty="0">
                <a:solidFill>
                  <a:srgbClr val="A31515"/>
                </a:solidFill>
                <a:latin typeface="Consolas" panose="020B0609020204030204" pitchFamily="49" charset="0"/>
              </a:rPr>
              <a:t> so </a:t>
            </a:r>
            <a:r>
              <a:rPr lang="en-US" dirty="0" err="1">
                <a:solidFill>
                  <a:srgbClr val="A31515"/>
                </a:solidFill>
                <a:latin typeface="Consolas" panose="020B0609020204030204" pitchFamily="49" charset="0"/>
              </a:rPr>
              <a:t>nguyen</a:t>
            </a:r>
            <a:r>
              <a:rPr lang="en-US" dirty="0">
                <a:solidFill>
                  <a:srgbClr val="A31515"/>
                </a:solidFill>
                <a:latin typeface="Consolas" panose="020B0609020204030204" pitchFamily="49" charset="0"/>
              </a:rPr>
              <a:t> n =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&gt;&gt;n;</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"So n= "</a:t>
            </a:r>
            <a:r>
              <a:rPr lang="en-US" dirty="0">
                <a:solidFill>
                  <a:prstClr val="black"/>
                </a:solidFill>
                <a:latin typeface="Consolas" panose="020B0609020204030204" pitchFamily="49" charset="0"/>
              </a:rPr>
              <a:t>&lt;&lt;n;</a:t>
            </a:r>
          </a:p>
        </p:txBody>
      </p:sp>
    </p:spTree>
    <p:extLst>
      <p:ext uri="{BB962C8B-B14F-4D97-AF65-F5344CB8AC3E}">
        <p14:creationId xmlns:p14="http://schemas.microsoft.com/office/powerpoint/2010/main" val="21366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Phạm</a:t>
            </a:r>
            <a:r>
              <a:rPr lang="en-US" dirty="0"/>
              <a:t> vi </a:t>
            </a:r>
            <a:r>
              <a:rPr lang="en-US" dirty="0" err="1"/>
              <a:t>hoạt</a:t>
            </a:r>
            <a:r>
              <a:rPr lang="en-US" dirty="0"/>
              <a:t> </a:t>
            </a:r>
            <a:r>
              <a:rPr lang="en-US" dirty="0" err="1"/>
              <a:t>động</a:t>
            </a:r>
            <a:r>
              <a:rPr lang="en-US" dirty="0"/>
              <a:t> </a:t>
            </a:r>
            <a:r>
              <a:rPr lang="en-US" dirty="0" err="1"/>
              <a:t>của</a:t>
            </a:r>
            <a:r>
              <a:rPr lang="en-US" dirty="0"/>
              <a:t> </a:t>
            </a:r>
            <a:r>
              <a:rPr lang="en-US" dirty="0" err="1"/>
              <a:t>biến</a:t>
            </a:r>
            <a:r>
              <a:rPr lang="en-US" dirty="0"/>
              <a:t> </a:t>
            </a:r>
            <a:r>
              <a:rPr lang="en-US" dirty="0" err="1"/>
              <a:t>trong</a:t>
            </a:r>
            <a:r>
              <a:rPr lang="en-US" dirty="0"/>
              <a:t> </a:t>
            </a:r>
            <a:r>
              <a:rPr lang="en-US" dirty="0" err="1"/>
              <a:t>các</a:t>
            </a:r>
            <a:r>
              <a:rPr lang="en-US" dirty="0"/>
              <a:t> </a:t>
            </a:r>
            <a:r>
              <a:rPr lang="en-US" dirty="0" err="1"/>
              <a:t>khối</a:t>
            </a:r>
            <a:r>
              <a:rPr lang="en-US" dirty="0"/>
              <a:t> </a:t>
            </a:r>
            <a:r>
              <a:rPr lang="en-US" dirty="0" err="1"/>
              <a:t>lệnh</a:t>
            </a:r>
            <a:endParaRPr lang="en-US" dirty="0"/>
          </a:p>
        </p:txBody>
      </p:sp>
      <p:sp>
        <p:nvSpPr>
          <p:cNvPr id="3" name="Content Placeholder 2"/>
          <p:cNvSpPr>
            <a:spLocks noGrp="1"/>
          </p:cNvSpPr>
          <p:nvPr>
            <p:ph idx="1"/>
          </p:nvPr>
        </p:nvSpPr>
        <p:spPr/>
        <p:txBody>
          <a:bodyPr/>
          <a:lstStyle/>
          <a:p>
            <a:r>
              <a:rPr lang="vi-VN" dirty="0" err="1"/>
              <a:t>Tất</a:t>
            </a:r>
            <a:r>
              <a:rPr lang="vi-VN" dirty="0"/>
              <a:t> </a:t>
            </a:r>
            <a:r>
              <a:rPr lang="vi-VN" dirty="0" err="1"/>
              <a:t>cả</a:t>
            </a:r>
            <a:r>
              <a:rPr lang="vi-VN" dirty="0"/>
              <a:t> </a:t>
            </a:r>
            <a:r>
              <a:rPr lang="vi-VN" dirty="0" err="1"/>
              <a:t>các</a:t>
            </a:r>
            <a:r>
              <a:rPr lang="vi-VN" dirty="0"/>
              <a:t> </a:t>
            </a:r>
            <a:r>
              <a:rPr lang="vi-VN" dirty="0" err="1"/>
              <a:t>biến</a:t>
            </a:r>
            <a:r>
              <a:rPr lang="vi-VN" dirty="0"/>
              <a:t> </a:t>
            </a:r>
            <a:r>
              <a:rPr lang="vi-VN" dirty="0" err="1"/>
              <a:t>mà</a:t>
            </a:r>
            <a:r>
              <a:rPr lang="vi-VN" dirty="0"/>
              <a:t> </a:t>
            </a:r>
            <a:r>
              <a:rPr lang="vi-VN" dirty="0" err="1"/>
              <a:t>chúng</a:t>
            </a:r>
            <a:r>
              <a:rPr lang="vi-VN" dirty="0"/>
              <a:t> ta </a:t>
            </a:r>
            <a:r>
              <a:rPr lang="vi-VN" dirty="0" err="1"/>
              <a:t>sẽ</a:t>
            </a:r>
            <a:r>
              <a:rPr lang="vi-VN" dirty="0"/>
              <a:t> </a:t>
            </a:r>
            <a:r>
              <a:rPr lang="vi-VN" dirty="0" err="1"/>
              <a:t>sử</a:t>
            </a:r>
            <a:r>
              <a:rPr lang="vi-VN" dirty="0"/>
              <a:t> </a:t>
            </a:r>
            <a:r>
              <a:rPr lang="vi-VN" dirty="0" err="1"/>
              <a:t>dụng</a:t>
            </a:r>
            <a:r>
              <a:rPr lang="vi-VN" dirty="0"/>
              <a:t> </a:t>
            </a:r>
            <a:r>
              <a:rPr lang="vi-VN" dirty="0" err="1"/>
              <a:t>đều</a:t>
            </a:r>
            <a:r>
              <a:rPr lang="vi-VN" dirty="0"/>
              <a:t> </a:t>
            </a:r>
            <a:r>
              <a:rPr lang="vi-VN" dirty="0" err="1"/>
              <a:t>phải</a:t>
            </a:r>
            <a:r>
              <a:rPr lang="vi-VN" dirty="0"/>
              <a:t> </a:t>
            </a:r>
            <a:r>
              <a:rPr lang="vi-VN" dirty="0" err="1"/>
              <a:t>được</a:t>
            </a:r>
            <a:r>
              <a:rPr lang="vi-VN" dirty="0"/>
              <a:t> khai </a:t>
            </a:r>
            <a:r>
              <a:rPr lang="vi-VN" dirty="0" err="1"/>
              <a:t>báo</a:t>
            </a:r>
            <a:r>
              <a:rPr lang="vi-VN" dirty="0"/>
              <a:t> </a:t>
            </a:r>
            <a:r>
              <a:rPr lang="vi-VN" dirty="0" err="1"/>
              <a:t>trước</a:t>
            </a:r>
            <a:r>
              <a:rPr lang="vi-VN" dirty="0"/>
              <a:t>.</a:t>
            </a:r>
            <a:endParaRPr lang="en-US" dirty="0"/>
          </a:p>
          <a:p>
            <a:endParaRPr lang="en-US" dirty="0"/>
          </a:p>
          <a:p>
            <a:endParaRPr lang="en-US" dirty="0"/>
          </a:p>
          <a:p>
            <a:endParaRPr lang="en-US" dirty="0"/>
          </a:p>
          <a:p>
            <a:endParaRPr lang="en-US" dirty="0"/>
          </a:p>
          <a:p>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vi </a:t>
            </a:r>
            <a:r>
              <a:rPr lang="en-US" dirty="0" err="1">
                <a:latin typeface="Tahoma" panose="020B0604030504040204" pitchFamily="34" charset="0"/>
                <a:ea typeface="Tahoma" panose="020B0604030504040204" pitchFamily="34" charset="0"/>
                <a:cs typeface="Tahoma" panose="020B0604030504040204" pitchFamily="34" charset="0"/>
              </a:rPr>
              <a:t>hoạt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động</a:t>
            </a:r>
            <a:r>
              <a:rPr lang="en-US"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của</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biến</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chính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khối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err="1">
                <a:latin typeface="Tahoma" panose="020B0604030504040204" pitchFamily="34" charset="0"/>
                <a:ea typeface="Tahoma" panose="020B0604030504040204" pitchFamily="34" charset="0"/>
                <a:cs typeface="Tahoma" panose="020B0604030504040204" pitchFamily="34" charset="0"/>
              </a:rPr>
              <a:t>Nếu</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trong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hàm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tầm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hoạt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động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sẽ</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hàm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còn</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nếu</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trong </a:t>
            </a:r>
            <a:r>
              <a:rPr lang="vi-VN" dirty="0" err="1">
                <a:latin typeface="Tahoma" panose="020B0604030504040204" pitchFamily="34" charset="0"/>
                <a:ea typeface="Tahoma" panose="020B0604030504040204" pitchFamily="34" charset="0"/>
                <a:cs typeface="Tahoma" panose="020B0604030504040204" pitchFamily="34" charset="0"/>
              </a:rPr>
              <a:t>vòng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lặp</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thì</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tầm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hoạt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động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sẽ</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chỉ</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vòng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lặp</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đó</a:t>
            </a:r>
            <a:r>
              <a:rPr lang="vi-VN"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5</a:t>
            </a:fld>
            <a:endParaRPr lang="uk-UA" dirty="0"/>
          </a:p>
        </p:txBody>
      </p:sp>
      <p:sp>
        <p:nvSpPr>
          <p:cNvPr id="6" name="Rectangle 5"/>
          <p:cNvSpPr/>
          <p:nvPr/>
        </p:nvSpPr>
        <p:spPr>
          <a:xfrm>
            <a:off x="1524001" y="1637671"/>
            <a:ext cx="7620000" cy="2031325"/>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Error identifier 'x' is undefined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8000"/>
                </a:solidFill>
                <a:latin typeface="Consolas" panose="020B0609020204030204" pitchFamily="49" charset="0"/>
              </a:rPr>
              <a:t>// Build: error C2065: 'x' : undeclared identifier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y=5;</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&lt;&lt;y;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41855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Phạm</a:t>
            </a:r>
            <a:r>
              <a:rPr lang="en-US" dirty="0"/>
              <a:t> vi </a:t>
            </a:r>
            <a:r>
              <a:rPr lang="en-US" dirty="0" err="1"/>
              <a:t>hoạt</a:t>
            </a:r>
            <a:r>
              <a:rPr lang="en-US" dirty="0"/>
              <a:t> </a:t>
            </a:r>
            <a:r>
              <a:rPr lang="en-US" dirty="0" err="1"/>
              <a:t>động</a:t>
            </a:r>
            <a:r>
              <a:rPr lang="en-US" dirty="0"/>
              <a:t> </a:t>
            </a:r>
            <a:r>
              <a:rPr lang="en-US" dirty="0" err="1"/>
              <a:t>của</a:t>
            </a:r>
            <a:r>
              <a:rPr lang="en-US" dirty="0"/>
              <a:t> </a:t>
            </a:r>
            <a:r>
              <a:rPr lang="en-US" dirty="0" err="1"/>
              <a:t>biến</a:t>
            </a:r>
            <a:r>
              <a:rPr lang="en-US" dirty="0"/>
              <a:t> </a:t>
            </a:r>
            <a:r>
              <a:rPr lang="en-US" dirty="0" err="1"/>
              <a:t>trong</a:t>
            </a:r>
            <a:r>
              <a:rPr lang="en-US" dirty="0"/>
              <a:t> </a:t>
            </a:r>
            <a:r>
              <a:rPr lang="en-US" dirty="0" err="1"/>
              <a:t>các</a:t>
            </a:r>
            <a:r>
              <a:rPr lang="en-US" dirty="0"/>
              <a:t> </a:t>
            </a:r>
            <a:r>
              <a:rPr lang="en-US" dirty="0" err="1"/>
              <a:t>khối</a:t>
            </a:r>
            <a:r>
              <a:rPr lang="en-US" dirty="0"/>
              <a:t> </a:t>
            </a:r>
            <a:r>
              <a:rPr lang="en-US" dirty="0" err="1"/>
              <a:t>lệnh</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6</a:t>
            </a:fld>
            <a:endParaRPr lang="uk-UA" dirty="0"/>
          </a:p>
        </p:txBody>
      </p:sp>
      <p:sp>
        <p:nvSpPr>
          <p:cNvPr id="5" name="Rectangle 4"/>
          <p:cNvSpPr/>
          <p:nvPr/>
        </p:nvSpPr>
        <p:spPr>
          <a:xfrm>
            <a:off x="1842654" y="1125233"/>
            <a:ext cx="6180513" cy="4247317"/>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x=3;</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x=5;</a:t>
            </a:r>
          </a:p>
          <a:p>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x=7;</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7</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67589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Giới</a:t>
            </a:r>
            <a:r>
              <a:rPr lang="en-US" dirty="0"/>
              <a:t> </a:t>
            </a:r>
            <a:r>
              <a:rPr lang="en-US" dirty="0" err="1"/>
              <a:t>thiệu</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3 loại cấu trúc điều khiển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lệnh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cơ bản:</a:t>
            </a:r>
          </a:p>
          <a:p>
            <a:pPr>
              <a:lnSpc>
                <a:spcPct val="150000"/>
              </a:lnSpc>
            </a:pPr>
            <a:r>
              <a:rPr lang="vi-VN" altLang="en-US" b="1" dirty="0">
                <a:latin typeface="Tahoma" panose="020B0604030504040204" pitchFamily="34" charset="0"/>
                <a:ea typeface="Tahoma" panose="020B0604030504040204" pitchFamily="34" charset="0"/>
                <a:cs typeface="Tahoma" panose="020B0604030504040204" pitchFamily="34" charset="0"/>
              </a:rPr>
              <a:t>Cấu trúc tuần tự </a:t>
            </a:r>
            <a:r>
              <a:rPr lang="vi-VN" altLang="en-US" dirty="0">
                <a:latin typeface="Tahoma" panose="020B0604030504040204" pitchFamily="34" charset="0"/>
                <a:ea typeface="Tahoma" panose="020B0604030504040204" pitchFamily="34" charset="0"/>
                <a:cs typeface="Tahoma" panose="020B0604030504040204" pitchFamily="34" charset="0"/>
              </a:rPr>
              <a:t>: là cách tổ chức các lệnh thành từng khối. Phần cấu trúc khối lệnh đã được trình bầy trong chương 1.</a:t>
            </a:r>
            <a:endParaRPr lang="en-US" alt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altLang="en-US" b="1" dirty="0" err="1">
                <a:latin typeface="Tahoma" panose="020B0604030504040204" pitchFamily="34" charset="0"/>
                <a:ea typeface="Tahoma" panose="020B0604030504040204" pitchFamily="34" charset="0"/>
                <a:cs typeface="Tahoma" panose="020B0604030504040204" pitchFamily="34" charset="0"/>
              </a:rPr>
              <a:t>Cấu</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trúc</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rẽ</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a:latin typeface="Tahoma" panose="020B0604030504040204" pitchFamily="34" charset="0"/>
                <a:ea typeface="Tahoma" panose="020B0604030504040204" pitchFamily="34" charset="0"/>
                <a:cs typeface="Tahoma" panose="020B0604030504040204" pitchFamily="34" charset="0"/>
              </a:rPr>
              <a:t>if </a:t>
            </a:r>
            <a:r>
              <a:rPr lang="en-US" altLang="en-US" i="1" dirty="0" err="1">
                <a:latin typeface="Tahoma" panose="020B0604030504040204" pitchFamily="34" charset="0"/>
                <a:ea typeface="Tahoma" panose="020B0604030504040204" pitchFamily="34" charset="0"/>
                <a:cs typeface="Tahoma" panose="020B0604030504040204" pitchFamily="34" charset="0"/>
              </a:rPr>
              <a:t>và</a:t>
            </a:r>
            <a:r>
              <a:rPr lang="en-US" altLang="en-US" i="1" dirty="0">
                <a:latin typeface="Tahoma" panose="020B0604030504040204" pitchFamily="34" charset="0"/>
                <a:ea typeface="Tahoma" panose="020B0604030504040204" pitchFamily="34" charset="0"/>
                <a:cs typeface="Tahoma" panose="020B0604030504040204" pitchFamily="34" charset="0"/>
              </a:rPr>
              <a:t> switch.</a:t>
            </a:r>
          </a:p>
          <a:p>
            <a:pPr>
              <a:lnSpc>
                <a:spcPct val="150000"/>
              </a:lnSpc>
            </a:pPr>
            <a:r>
              <a:rPr lang="en-US" altLang="en-US" b="1" dirty="0" err="1">
                <a:latin typeface="Tahoma" panose="020B0604030504040204" pitchFamily="34" charset="0"/>
                <a:ea typeface="Tahoma" panose="020B0604030504040204" pitchFamily="34" charset="0"/>
                <a:cs typeface="Tahoma" panose="020B0604030504040204" pitchFamily="34" charset="0"/>
              </a:rPr>
              <a:t>Cấu</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trúc</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lặp</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a:latin typeface="Tahoma" panose="020B0604030504040204" pitchFamily="34" charset="0"/>
                <a:ea typeface="Tahoma" panose="020B0604030504040204" pitchFamily="34" charset="0"/>
                <a:cs typeface="Tahoma" panose="020B0604030504040204" pitchFamily="34" charset="0"/>
              </a:rPr>
              <a:t>for, while, do while.</a:t>
            </a:r>
          </a:p>
          <a:p>
            <a:pPr>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491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Giới</a:t>
            </a:r>
            <a:r>
              <a:rPr lang="en-US" dirty="0"/>
              <a:t> </a:t>
            </a:r>
            <a:r>
              <a:rPr lang="en-US" dirty="0" err="1"/>
              <a:t>thiệu</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p:txBody>
      </p:sp>
      <p:grpSp>
        <p:nvGrpSpPr>
          <p:cNvPr id="39" name="Group 50"/>
          <p:cNvGrpSpPr>
            <a:grpSpLocks/>
          </p:cNvGrpSpPr>
          <p:nvPr/>
        </p:nvGrpSpPr>
        <p:grpSpPr bwMode="auto">
          <a:xfrm>
            <a:off x="2154797" y="2392252"/>
            <a:ext cx="800100" cy="2857500"/>
            <a:chOff x="838200" y="1600200"/>
            <a:chExt cx="1066800" cy="3810000"/>
          </a:xfrm>
        </p:grpSpPr>
        <p:sp>
          <p:nvSpPr>
            <p:cNvPr id="40" name="Rounded Rectangle 39"/>
            <p:cNvSpPr/>
            <p:nvPr/>
          </p:nvSpPr>
          <p:spPr>
            <a:xfrm>
              <a:off x="8382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41" name="Rounded Rectangle 40"/>
            <p:cNvSpPr/>
            <p:nvPr/>
          </p:nvSpPr>
          <p:spPr>
            <a:xfrm>
              <a:off x="838200" y="31242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S2</a:t>
              </a:r>
              <a:endParaRPr lang="en-AU" sz="1350">
                <a:solidFill>
                  <a:schemeClr val="tx1"/>
                </a:solidFill>
                <a:latin typeface="Arial" pitchFamily="34" charset="0"/>
                <a:cs typeface="Arial" pitchFamily="34" charset="0"/>
              </a:endParaRPr>
            </a:p>
          </p:txBody>
        </p:sp>
        <p:cxnSp>
          <p:nvCxnSpPr>
            <p:cNvPr id="42" name="Straight Arrow Connector 41"/>
            <p:cNvCxnSpPr>
              <a:stCxn id="40" idx="2"/>
              <a:endCxn id="41" idx="0"/>
            </p:cNvCxnSpPr>
            <p:nvPr/>
          </p:nvCxnSpPr>
          <p:spPr>
            <a:xfrm rot="5400000">
              <a:off x="1182688" y="2935288"/>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1181100" y="39243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38200" y="41148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S3</a:t>
              </a:r>
              <a:endParaRPr lang="en-AU" sz="1350">
                <a:solidFill>
                  <a:schemeClr val="tx1"/>
                </a:solidFill>
                <a:latin typeface="Arial" pitchFamily="34" charset="0"/>
                <a:cs typeface="Arial" pitchFamily="34" charset="0"/>
              </a:endParaRPr>
            </a:p>
          </p:txBody>
        </p:sp>
        <p:sp>
          <p:nvSpPr>
            <p:cNvPr id="45" name="Oval 44"/>
            <p:cNvSpPr/>
            <p:nvPr/>
          </p:nvSpPr>
          <p:spPr>
            <a:xfrm>
              <a:off x="12192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sp>
          <p:nvSpPr>
            <p:cNvPr id="46" name="Oval 45"/>
            <p:cNvSpPr/>
            <p:nvPr/>
          </p:nvSpPr>
          <p:spPr>
            <a:xfrm>
              <a:off x="12192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47" name="Straight Arrow Connector 46"/>
            <p:cNvCxnSpPr/>
            <p:nvPr/>
          </p:nvCxnSpPr>
          <p:spPr>
            <a:xfrm rot="5400000">
              <a:off x="11811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1181100" y="49149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grpSp>
        <p:nvGrpSpPr>
          <p:cNvPr id="49" name="Group 58"/>
          <p:cNvGrpSpPr>
            <a:grpSpLocks/>
          </p:cNvGrpSpPr>
          <p:nvPr/>
        </p:nvGrpSpPr>
        <p:grpSpPr bwMode="auto">
          <a:xfrm>
            <a:off x="3697847" y="2392252"/>
            <a:ext cx="2057400" cy="2857500"/>
            <a:chOff x="2895600" y="1600200"/>
            <a:chExt cx="2743200" cy="3810000"/>
          </a:xfrm>
        </p:grpSpPr>
        <p:sp>
          <p:nvSpPr>
            <p:cNvPr id="50" name="Rounded Rectangle 49"/>
            <p:cNvSpPr/>
            <p:nvPr/>
          </p:nvSpPr>
          <p:spPr>
            <a:xfrm>
              <a:off x="37338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51" name="Oval 50"/>
            <p:cNvSpPr/>
            <p:nvPr/>
          </p:nvSpPr>
          <p:spPr>
            <a:xfrm>
              <a:off x="41148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52" name="Straight Arrow Connector 51"/>
            <p:cNvCxnSpPr/>
            <p:nvPr/>
          </p:nvCxnSpPr>
          <p:spPr>
            <a:xfrm rot="5400000">
              <a:off x="40767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2895600" y="39624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S2</a:t>
              </a:r>
              <a:endParaRPr lang="en-AU" sz="1350">
                <a:solidFill>
                  <a:schemeClr val="tx1"/>
                </a:solidFill>
                <a:latin typeface="Arial" pitchFamily="34" charset="0"/>
                <a:cs typeface="Arial" pitchFamily="34" charset="0"/>
              </a:endParaRPr>
            </a:p>
          </p:txBody>
        </p:sp>
        <p:cxnSp>
          <p:nvCxnSpPr>
            <p:cNvPr id="54" name="Straight Arrow Connector 53"/>
            <p:cNvCxnSpPr>
              <a:stCxn id="55" idx="1"/>
              <a:endCxn id="53" idx="0"/>
            </p:cNvCxnSpPr>
            <p:nvPr/>
          </p:nvCxnSpPr>
          <p:spPr>
            <a:xfrm rot="10800000" flipV="1">
              <a:off x="3429000" y="3352800"/>
              <a:ext cx="533400" cy="609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5" name="Diamond 54"/>
            <p:cNvSpPr/>
            <p:nvPr/>
          </p:nvSpPr>
          <p:spPr>
            <a:xfrm>
              <a:off x="3962400" y="3124200"/>
              <a:ext cx="609600" cy="457200"/>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500">
                  <a:solidFill>
                    <a:schemeClr val="tx1"/>
                  </a:solidFill>
                </a:rPr>
                <a:t>C</a:t>
              </a:r>
              <a:endParaRPr lang="en-AU" sz="1350">
                <a:solidFill>
                  <a:schemeClr val="tx1"/>
                </a:solidFill>
              </a:endParaRPr>
            </a:p>
          </p:txBody>
        </p:sp>
        <p:cxnSp>
          <p:nvCxnSpPr>
            <p:cNvPr id="56" name="Straight Arrow Connector 55"/>
            <p:cNvCxnSpPr/>
            <p:nvPr/>
          </p:nvCxnSpPr>
          <p:spPr>
            <a:xfrm rot="5400000">
              <a:off x="4076700" y="29337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3"/>
              <a:endCxn id="58" idx="0"/>
            </p:cNvCxnSpPr>
            <p:nvPr/>
          </p:nvCxnSpPr>
          <p:spPr>
            <a:xfrm>
              <a:off x="4572000" y="3352800"/>
              <a:ext cx="533400" cy="609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4572000" y="39624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S3</a:t>
              </a:r>
              <a:endParaRPr lang="en-AU" sz="1350">
                <a:solidFill>
                  <a:schemeClr val="tx1"/>
                </a:solidFill>
                <a:latin typeface="Arial" pitchFamily="34" charset="0"/>
                <a:cs typeface="Arial" pitchFamily="34" charset="0"/>
              </a:endParaRPr>
            </a:p>
          </p:txBody>
        </p:sp>
        <p:sp>
          <p:nvSpPr>
            <p:cNvPr id="59" name="Oval 58"/>
            <p:cNvSpPr/>
            <p:nvPr/>
          </p:nvSpPr>
          <p:spPr>
            <a:xfrm>
              <a:off x="41148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0" name="Straight Arrow Connector 59"/>
            <p:cNvCxnSpPr>
              <a:stCxn id="53" idx="2"/>
              <a:endCxn id="59" idx="0"/>
            </p:cNvCxnSpPr>
            <p:nvPr/>
          </p:nvCxnSpPr>
          <p:spPr>
            <a:xfrm rot="16200000" flipH="1">
              <a:off x="3581400" y="4419600"/>
              <a:ext cx="533400" cy="838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2"/>
              <a:endCxn id="59" idx="0"/>
            </p:cNvCxnSpPr>
            <p:nvPr/>
          </p:nvCxnSpPr>
          <p:spPr>
            <a:xfrm rot="5400000">
              <a:off x="4419600" y="4419600"/>
              <a:ext cx="533400" cy="838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grpSp>
        <p:nvGrpSpPr>
          <p:cNvPr id="62" name="Group 54"/>
          <p:cNvGrpSpPr>
            <a:grpSpLocks/>
          </p:cNvGrpSpPr>
          <p:nvPr/>
        </p:nvGrpSpPr>
        <p:grpSpPr bwMode="auto">
          <a:xfrm>
            <a:off x="6383897" y="2392252"/>
            <a:ext cx="800100" cy="2171700"/>
            <a:chOff x="6477000" y="1600200"/>
            <a:chExt cx="1066800" cy="2895600"/>
          </a:xfrm>
        </p:grpSpPr>
        <p:sp>
          <p:nvSpPr>
            <p:cNvPr id="63" name="Rounded Rectangle 62"/>
            <p:cNvSpPr/>
            <p:nvPr/>
          </p:nvSpPr>
          <p:spPr>
            <a:xfrm>
              <a:off x="64770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64" name="Oval 63"/>
            <p:cNvSpPr/>
            <p:nvPr/>
          </p:nvSpPr>
          <p:spPr>
            <a:xfrm>
              <a:off x="68580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5" name="Straight Arrow Connector 64"/>
            <p:cNvCxnSpPr/>
            <p:nvPr/>
          </p:nvCxnSpPr>
          <p:spPr>
            <a:xfrm rot="5400000">
              <a:off x="68199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6" name="Diamond 65"/>
            <p:cNvSpPr/>
            <p:nvPr/>
          </p:nvSpPr>
          <p:spPr>
            <a:xfrm>
              <a:off x="6705600" y="3124200"/>
              <a:ext cx="609600" cy="457200"/>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500">
                  <a:solidFill>
                    <a:schemeClr val="tx1"/>
                  </a:solidFill>
                </a:rPr>
                <a:t>C</a:t>
              </a:r>
              <a:endParaRPr lang="en-AU" sz="1350">
                <a:solidFill>
                  <a:schemeClr val="tx1"/>
                </a:solidFill>
              </a:endParaRPr>
            </a:p>
          </p:txBody>
        </p:sp>
        <p:cxnSp>
          <p:nvCxnSpPr>
            <p:cNvPr id="67" name="Straight Arrow Connector 66"/>
            <p:cNvCxnSpPr/>
            <p:nvPr/>
          </p:nvCxnSpPr>
          <p:spPr>
            <a:xfrm rot="5400000">
              <a:off x="6819900" y="29337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858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9" name="Straight Arrow Connector 68"/>
            <p:cNvCxnSpPr>
              <a:stCxn id="66" idx="2"/>
              <a:endCxn id="68" idx="0"/>
            </p:cNvCxnSpPr>
            <p:nvPr/>
          </p:nvCxnSpPr>
          <p:spPr>
            <a:xfrm rot="5400000">
              <a:off x="6705601" y="3886200"/>
              <a:ext cx="609600" cy="317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66" idx="3"/>
              <a:endCxn id="63" idx="3"/>
            </p:cNvCxnSpPr>
            <p:nvPr/>
          </p:nvCxnSpPr>
          <p:spPr>
            <a:xfrm flipV="1">
              <a:off x="7315200" y="2438400"/>
              <a:ext cx="228600" cy="914400"/>
            </a:xfrm>
            <a:prstGeom prst="bentConnector3">
              <a:avLst>
                <a:gd name="adj1" fmla="val 200000"/>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71" name="TextBox 55"/>
          <p:cNvSpPr txBox="1">
            <a:spLocks noChangeArrowheads="1"/>
          </p:cNvSpPr>
          <p:nvPr/>
        </p:nvSpPr>
        <p:spPr bwMode="auto">
          <a:xfrm>
            <a:off x="1754747" y="5429536"/>
            <a:ext cx="1600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tuần tự</a:t>
            </a:r>
          </a:p>
        </p:txBody>
      </p:sp>
      <p:sp>
        <p:nvSpPr>
          <p:cNvPr id="72" name="TextBox 56"/>
          <p:cNvSpPr txBox="1">
            <a:spLocks noChangeArrowheads="1"/>
          </p:cNvSpPr>
          <p:nvPr/>
        </p:nvSpPr>
        <p:spPr bwMode="auto">
          <a:xfrm>
            <a:off x="3869297" y="5421202"/>
            <a:ext cx="1714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rẽ nhánh</a:t>
            </a:r>
          </a:p>
        </p:txBody>
      </p:sp>
      <p:sp>
        <p:nvSpPr>
          <p:cNvPr id="73" name="TextBox 57"/>
          <p:cNvSpPr txBox="1">
            <a:spLocks noChangeArrowheads="1"/>
          </p:cNvSpPr>
          <p:nvPr/>
        </p:nvSpPr>
        <p:spPr bwMode="auto">
          <a:xfrm>
            <a:off x="5926697" y="5421202"/>
            <a:ext cx="1714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lặp</a:t>
            </a:r>
          </a:p>
        </p:txBody>
      </p:sp>
    </p:spTree>
    <p:extLst>
      <p:ext uri="{BB962C8B-B14F-4D97-AF65-F5344CB8AC3E}">
        <p14:creationId xmlns:p14="http://schemas.microsoft.com/office/powerpoint/2010/main" val="117068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Các</a:t>
            </a:r>
            <a:r>
              <a:rPr lang="en-US" dirty="0"/>
              <a:t> </a:t>
            </a:r>
            <a:r>
              <a:rPr lang="en-US" dirty="0" err="1"/>
              <a:t>cấu</a:t>
            </a:r>
            <a:r>
              <a:rPr lang="en-US" dirty="0"/>
              <a:t> </a:t>
            </a:r>
            <a:r>
              <a:rPr lang="en-US" dirty="0" err="1"/>
              <a:t>trúc</a:t>
            </a:r>
            <a:r>
              <a:rPr lang="en-US" dirty="0"/>
              <a:t> </a:t>
            </a:r>
            <a:r>
              <a:rPr lang="en-US" dirty="0" err="1"/>
              <a:t>rẽ</a:t>
            </a:r>
            <a:r>
              <a:rPr lang="en-US" dirty="0"/>
              <a:t> </a:t>
            </a:r>
            <a:r>
              <a:rPr lang="en-US" dirty="0" err="1"/>
              <a:t>nhánh</a:t>
            </a:r>
            <a:endParaRPr lang="en-US" dirty="0"/>
          </a:p>
        </p:txBody>
      </p:sp>
      <p:sp>
        <p:nvSpPr>
          <p:cNvPr id="3" name="Content Placeholder 2"/>
          <p:cNvSpPr>
            <a:spLocks noGrp="1"/>
          </p:cNvSpPr>
          <p:nvPr>
            <p:ph idx="1"/>
          </p:nvPr>
        </p:nvSpPr>
        <p:spPr/>
        <p:txBody>
          <a:bodyPr>
            <a:noAutofit/>
          </a:bodyPr>
          <a:lstStyle/>
          <a:p>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rẽ</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thể</a:t>
            </a:r>
            <a:r>
              <a:rPr lang="en-US" altLang="en-US" dirty="0">
                <a:latin typeface="Tahoma" panose="020B0604030504040204" pitchFamily="34" charset="0"/>
                <a:ea typeface="Tahoma" panose="020B0604030504040204" pitchFamily="34" charset="0"/>
                <a:cs typeface="Tahoma" panose="020B0604030504040204" pitchFamily="34" charset="0"/>
              </a:rPr>
              <a:t> chia </a:t>
            </a:r>
            <a:r>
              <a:rPr lang="en-US" altLang="en-US" dirty="0" err="1">
                <a:latin typeface="Tahoma" panose="020B0604030504040204" pitchFamily="34" charset="0"/>
                <a:ea typeface="Tahoma" panose="020B0604030504040204" pitchFamily="34" charset="0"/>
                <a:cs typeface="Tahoma" panose="020B0604030504040204" pitchFamily="34" charset="0"/>
              </a:rPr>
              <a:t>làm</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hai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loại</a:t>
            </a:r>
            <a:r>
              <a:rPr lang="en-US" altLang="en-US" dirty="0">
                <a:latin typeface="Tahoma" panose="020B0604030504040204" pitchFamily="34" charset="0"/>
                <a:ea typeface="Tahoma" panose="020B0604030504040204" pitchFamily="34" charset="0"/>
                <a:cs typeface="Tahoma" panose="020B0604030504040204" pitchFamily="34" charset="0"/>
              </a:rPr>
              <a:t>:</a:t>
            </a:r>
          </a:p>
          <a:p>
            <a:pPr lvl="1"/>
            <a:r>
              <a:rPr lang="vi-VN" altLang="en-US" dirty="0">
                <a:latin typeface="Tahoma" panose="020B0604030504040204" pitchFamily="34" charset="0"/>
                <a:ea typeface="Tahoma" panose="020B0604030504040204" pitchFamily="34" charset="0"/>
                <a:cs typeface="Tahoma" panose="020B0604030504040204" pitchFamily="34" charset="0"/>
              </a:rPr>
              <a:t>Cấu trúc rẽ một trong hai nhánh : như cấu trúc </a:t>
            </a:r>
            <a:r>
              <a:rPr lang="vi-VN" altLang="en-US" i="1" dirty="0">
                <a:latin typeface="Tahoma" panose="020B0604030504040204" pitchFamily="34" charset="0"/>
                <a:ea typeface="Tahoma" panose="020B0604030504040204" pitchFamily="34" charset="0"/>
                <a:cs typeface="Tahoma" panose="020B0604030504040204" pitchFamily="34" charset="0"/>
              </a:rPr>
              <a:t>if</a:t>
            </a:r>
            <a:r>
              <a:rPr lang="vi-VN" altLang="en-US" dirty="0">
                <a:latin typeface="Tahoma" panose="020B0604030504040204" pitchFamily="34" charset="0"/>
                <a:ea typeface="Tahoma" panose="020B0604030504040204" pitchFamily="34" charset="0"/>
                <a:cs typeface="Tahoma" panose="020B0604030504040204" pitchFamily="34" charset="0"/>
              </a:rPr>
              <a:t>, </a:t>
            </a:r>
            <a:r>
              <a:rPr lang="vi-VN" altLang="en-US" i="1" dirty="0">
                <a:latin typeface="Tahoma" panose="020B0604030504040204" pitchFamily="34" charset="0"/>
                <a:ea typeface="Tahoma" panose="020B0604030504040204" pitchFamily="34" charset="0"/>
                <a:cs typeface="Tahoma" panose="020B0604030504040204" pitchFamily="34" charset="0"/>
              </a:rPr>
              <a:t>if..else </a:t>
            </a:r>
            <a:r>
              <a:rPr lang="vi-VN" altLang="en-US" dirty="0">
                <a:latin typeface="Tahoma" panose="020B0604030504040204" pitchFamily="34" charset="0"/>
                <a:ea typeface="Tahoma" panose="020B0604030504040204" pitchFamily="34" charset="0"/>
                <a:cs typeface="Tahoma" panose="020B0604030504040204" pitchFamily="34" charset="0"/>
              </a:rPr>
              <a:t>và lệnh </a:t>
            </a:r>
            <a:r>
              <a:rPr lang="vi-VN" altLang="en-US" i="1"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a:t>
            </a:r>
          </a:p>
          <a:p>
            <a:pPr lvl="1"/>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rẽ</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một</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hai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hoặc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nhiều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err="1">
                <a:latin typeface="Tahoma" panose="020B0604030504040204" pitchFamily="34" charset="0"/>
                <a:ea typeface="Tahoma" panose="020B0604030504040204" pitchFamily="34" charset="0"/>
                <a:cs typeface="Tahoma" panose="020B0604030504040204" pitchFamily="34" charset="0"/>
              </a:rPr>
              <a:t>switch..case</a:t>
            </a:r>
            <a:r>
              <a:rPr lang="en-US" altLang="en-US" i="1" dirty="0">
                <a:latin typeface="Tahoma" panose="020B0604030504040204" pitchFamily="34" charset="0"/>
                <a:ea typeface="Tahoma" panose="020B0604030504040204" pitchFamily="34" charset="0"/>
                <a:cs typeface="Tahoma" panose="020B0604030504040204" pitchFamily="34" charset="0"/>
              </a:rPr>
              <a:t>. </a:t>
            </a:r>
          </a:p>
          <a:p>
            <a:pPr>
              <a:lnSpc>
                <a:spcPct val="150000"/>
              </a:lnSpc>
            </a:pPr>
            <a:r>
              <a:rPr lang="vi-VN" altLang="en-US" dirty="0">
                <a:latin typeface="Tahoma" panose="020B0604030504040204" pitchFamily="34" charset="0"/>
                <a:ea typeface="Tahoma" panose="020B0604030504040204" pitchFamily="34" charset="0"/>
                <a:cs typeface="Tahoma" panose="020B0604030504040204" pitchFamily="34" charset="0"/>
              </a:rPr>
              <a:t>Trong hai cấu trúc này thì cấu trúc hai nhánh tổng quát hơn vì nó có thể áp dụng cho mọi loại biểu thức điều kiện rẽ nhánh và cấu trúc này cho phép lồng nhau để tạo thành các cấu trúc rẽ nhiều nhánh. Còn cấu trúc rẽ nhiều nhánh switch chỉ có thể áp dụng với biểu thức điều kiện rẽ nhánh </a:t>
            </a:r>
            <a:r>
              <a:rPr lang="en-US" altLang="en-US" dirty="0" err="1">
                <a:latin typeface="Tahoma" panose="020B0604030504040204" pitchFamily="34" charset="0"/>
                <a:ea typeface="Tahoma" panose="020B0604030504040204" pitchFamily="34" charset="0"/>
                <a:cs typeface="Tahoma" panose="020B0604030504040204" pitchFamily="34" charset="0"/>
              </a:rPr>
              <a:t>với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giá</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trị</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rời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rạc</a:t>
            </a:r>
            <a:r>
              <a:rPr lang="vi-VN" altLang="en-US" dirty="0">
                <a:latin typeface="Tahoma" panose="020B0604030504040204" pitchFamily="34" charset="0"/>
                <a:ea typeface="Tahoma" panose="020B0604030504040204" pitchFamily="34" charset="0"/>
                <a:cs typeface="Tahoma" panose="020B0604030504040204" pitchFamily="34" charset="0"/>
              </a:rPr>
              <a:t>. </a:t>
            </a:r>
          </a:p>
          <a:p>
            <a:endParaRPr lang="en-US" sz="1650" dirty="0">
              <a:latin typeface="Calibri (Body)"/>
            </a:endParaRPr>
          </a:p>
        </p:txBody>
      </p:sp>
    </p:spTree>
    <p:extLst>
      <p:ext uri="{BB962C8B-B14F-4D97-AF65-F5344CB8AC3E}">
        <p14:creationId xmlns:p14="http://schemas.microsoft.com/office/powerpoint/2010/main" val="18613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11&quot;&gt;&lt;object type=&quot;3&quot; unique_id=&quot;10412&quot;&gt;&lt;property id=&quot;20148&quot; value=&quot;5&quot;/&gt;&lt;property id=&quot;20300&quot; value=&quot;Slide 1 - &amp;quot;CÁC CẤU TRÚC ĐIỀU KHIỂN&amp;quot;&quot;/&gt;&lt;property id=&quot;20307&quot; value=&quot;269&quot;/&gt;&lt;/object&gt;&lt;object type=&quot;3&quot; unique_id=&quot;10413&quot;&gt;&lt;property id=&quot;20148&quot; value=&quot;5&quot;/&gt;&lt;property id=&quot;20300&quot; value=&quot;Slide 2 - &amp;quot;CĐR buổi học&amp;quot;&quot;/&gt;&lt;property id=&quot;20307&quot; value=&quot;338&quot;/&gt;&lt;/object&gt;&lt;object type=&quot;3&quot; unique_id=&quot;10414&quot;&gt;&lt;property id=&quot;20148&quot; value=&quot;5&quot;/&gt;&lt;property id=&quot;20300&quot; value=&quot;Slide 3 - &amp;quot;Nội dung &amp;quot;&quot;/&gt;&lt;property id=&quot;20307&quot; value=&quot;272&quot;/&gt;&lt;/object&gt;&lt;object type=&quot;3&quot; unique_id=&quot;10415&quot;&gt;&lt;property id=&quot;20148&quot; value=&quot;5&quot;/&gt;&lt;property id=&quot;20300&quot; value=&quot;Slide 4 - &amp;quot;1. Khái niệm câu lệnh và khối lệnh trong lập trình&amp;quot;&quot;/&gt;&lt;property id=&quot;20307&quot; value=&quot;339&quot;/&gt;&lt;/object&gt;&lt;object type=&quot;3&quot; unique_id=&quot;10416&quot;&gt;&lt;property id=&quot;20148&quot; value=&quot;5&quot;/&gt;&lt;property id=&quot;20300&quot; value=&quot;Slide 5 - &amp;quot;2. Phạm vi hoạt động của biến trong các khối lệnh&amp;quot;&quot;/&gt;&lt;property id=&quot;20307&quot; value=&quot;340&quot;/&gt;&lt;/object&gt;&lt;object type=&quot;3&quot; unique_id=&quot;10417&quot;&gt;&lt;property id=&quot;20148&quot; value=&quot;5&quot;/&gt;&lt;property id=&quot;20300&quot; value=&quot;Slide 6 - &amp;quot;2. Phạm vi hoạt động của biến trong các khối lệnh&amp;quot;&quot;/&gt;&lt;property id=&quot;20307&quot; value=&quot;341&quot;/&gt;&lt;/object&gt;&lt;object type=&quot;3&quot; unique_id=&quot;10418&quot;&gt;&lt;property id=&quot;20148&quot; value=&quot;5&quot;/&gt;&lt;property id=&quot;20300&quot; value=&quot;Slide 7 - &amp;quot;3. Giới thiệu về cấu trúc điều khiển&amp;quot;&quot;/&gt;&lt;property id=&quot;20307&quot; value=&quot;273&quot;/&gt;&lt;/object&gt;&lt;object type=&quot;3&quot; unique_id=&quot;10419&quot;&gt;&lt;property id=&quot;20148&quot; value=&quot;5&quot;/&gt;&lt;property id=&quot;20300&quot; value=&quot;Slide 8 - &amp;quot;3. Giới thiệu về cấu trúc điều khiển&amp;quot;&quot;/&gt;&lt;property id=&quot;20307&quot; value=&quot;274&quot;/&gt;&lt;/object&gt;&lt;object type=&quot;3&quot; unique_id=&quot;10420&quot;&gt;&lt;property id=&quot;20148&quot; value=&quot;5&quot;/&gt;&lt;property id=&quot;20300&quot; value=&quot;Slide 9 - &amp;quot;4. Các cấu trúc rẽ nhánh&amp;quot;&quot;/&gt;&lt;property id=&quot;20307&quot; value=&quot;275&quot;/&gt;&lt;/object&gt;&lt;object type=&quot;3&quot; unique_id=&quot;10421&quot;&gt;&lt;property id=&quot;20148&quot; value=&quot;5&quot;/&gt;&lt;property id=&quot;20300&quot; value=&quot;Slide 10 - &amp;quot;4.1 Cấu trúc rẽ nhánh if&amp;quot;&quot;/&gt;&lt;property id=&quot;20307&quot; value=&quot;276&quot;/&gt;&lt;/object&gt;&lt;object type=&quot;3&quot; unique_id=&quot;10422&quot;&gt;&lt;property id=&quot;20148&quot; value=&quot;5&quot;/&gt;&lt;property id=&quot;20300&quot; value=&quot;Slide 11 - &amp;quot;4.2 Cấu trúc rẽ nhánh if..else..&amp;quot;&quot;/&gt;&lt;property id=&quot;20307&quot; value=&quot;277&quot;/&gt;&lt;/object&gt;&lt;object type=&quot;3&quot; unique_id=&quot;10423&quot;&gt;&lt;property id=&quot;20148&quot; value=&quot;5&quot;/&gt;&lt;property id=&quot;20300&quot; value=&quot;Slide 12 - &amp;quot;Ví dụ minh hoạ&amp;quot;&quot;/&gt;&lt;property id=&quot;20307&quot; value=&quot;344&quot;/&gt;&lt;/object&gt;&lt;object type=&quot;3&quot; unique_id=&quot;10424&quot;&gt;&lt;property id=&quot;20148&quot; value=&quot;5&quot;/&gt;&lt;property id=&quot;20300&quot; value=&quot;Slide 13 - &amp;quot;Ví dụ minh hoạ&amp;quot;&quot;/&gt;&lt;property id=&quot;20307&quot; value=&quot;345&quot;/&gt;&lt;/object&gt;&lt;object type=&quot;3&quot; unique_id=&quot;10425&quot;&gt;&lt;property id=&quot;20148&quot; value=&quot;5&quot;/&gt;&lt;property id=&quot;20300&quot; value=&quot;Slide 14 - &amp;quot;Ví dụ minh hoạ&amp;quot;&quot;/&gt;&lt;property id=&quot;20307&quot; value=&quot;346&quot;/&gt;&lt;/object&gt;&lt;object type=&quot;3&quot; unique_id=&quot;10426&quot;&gt;&lt;property id=&quot;20148&quot; value=&quot;5&quot;/&gt;&lt;property id=&quot;20300&quot; value=&quot;Slide 15 - &amp;quot;4.3 Cấu trúc rẽ nhánh switch..case..&amp;quot;&quot;/&gt;&lt;property id=&quot;20307&quot; value=&quot;347&quot;/&gt;&lt;/object&gt;&lt;object type=&quot;3&quot; unique_id=&quot;10427&quot;&gt;&lt;property id=&quot;20148&quot; value=&quot;5&quot;/&gt;&lt;property id=&quot;20300&quot; value=&quot;Slide 16 - &amp;quot;4.4 Cấu trúc rẽ nhánh switch..case..&amp;quot;&quot;/&gt;&lt;property id=&quot;20307&quot; value=&quot;281&quot;/&gt;&lt;/object&gt;&lt;object type=&quot;3&quot; unique_id=&quot;10428&quot;&gt;&lt;property id=&quot;20148&quot; value=&quot;5&quot;/&gt;&lt;property id=&quot;20300&quot; value=&quot;Slide 17 - &amp;quot;4.4 Cấu trúc rẽ nhánh switch..case..&amp;quot;&quot;/&gt;&lt;property id=&quot;20307&quot; value=&quot;348&quot;/&gt;&lt;/object&gt;&lt;object type=&quot;3&quot; unique_id=&quot;10429&quot;&gt;&lt;property id=&quot;20148&quot; value=&quot;5&quot;/&gt;&lt;property id=&quot;20300&quot; value=&quot;Slide 18 - &amp;quot;5. Một số ví dụ minh họa&amp;quot;&quot;/&gt;&lt;property id=&quot;20307&quot; value=&quot;342&quot;/&gt;&lt;/object&gt;&lt;object type=&quot;3&quot; unique_id=&quot;10430&quot;&gt;&lt;property id=&quot;20148&quot; value=&quot;5&quot;/&gt;&lt;property id=&quot;20300&quot; value=&quot;Slide 19 - &amp;quot;Bài tập bắt buộc&amp;quot;&quot;/&gt;&lt;property id=&quot;20307&quot; value=&quot;343&quot;/&gt;&lt;/object&gt;&lt;/object&gt;&lt;object type=&quot;8&quot; unique_id=&quot;10451&quot;&gt;&lt;/object&gt;&lt;/object&gt;&lt;/database&gt;"/>
  <p:tag name="MMPROD_NEXTUNIQUEID" val="10010"/>
  <p:tag name="SECTOMILLISECCONVERTED" val="1"/>
</p:tagLst>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1564219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uses wide or narrow bands in teal to accent the title  and content slides. White text on a dark charcoal gray background contrast to focus attention on  your material in this widescreen (16X9) presentation. This design is versatile and works for any audience.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2012-05-11T02:03:00+00:00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TP102895238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835475</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 xsi:nil="true"/>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customXml/itemProps2.xml><?xml version="1.0" encoding="utf-8"?>
<ds:datastoreItem xmlns:ds="http://schemas.openxmlformats.org/officeDocument/2006/customXml" ds:itemID="{40B0D886-CB8D-4564-A797-C05BC7D513A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22179425-1A28-435D-B8D8-925780D65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2030</TotalTime>
  <Words>1416</Words>
  <Application>Microsoft Macintosh PowerPoint</Application>
  <PresentationFormat>On-screen Show (4:3)</PresentationFormat>
  <Paragraphs>242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Banded Design Teal 16x9</vt:lpstr>
      <vt:lpstr>CÁC CẤU TRÚC ĐIỀU KHIỂN</vt:lpstr>
      <vt:lpstr>CĐR buổi học</vt:lpstr>
      <vt:lpstr>Nội dung </vt:lpstr>
      <vt:lpstr>1. Khái niệm câu lệnh và khối lệnh trong lập trình</vt:lpstr>
      <vt:lpstr>2. Phạm vi hoạt động của biến trong các khối lệnh</vt:lpstr>
      <vt:lpstr>2. Phạm vi hoạt động của biến trong các khối lệnh</vt:lpstr>
      <vt:lpstr>3. Giới thiệu về cấu trúc điều khiển</vt:lpstr>
      <vt:lpstr>3. Giới thiệu về cấu trúc điều khiển</vt:lpstr>
      <vt:lpstr>4. Các cấu trúc rẽ nhánh</vt:lpstr>
      <vt:lpstr>4.1 Cấu trúc rẽ nhánh if</vt:lpstr>
      <vt:lpstr>4.2 Cấu trúc rẽ nhánh if..else..</vt:lpstr>
      <vt:lpstr>Ví dụ minh hoạ</vt:lpstr>
      <vt:lpstr>Ví dụ minh hoạ</vt:lpstr>
      <vt:lpstr>Ví dụ minh hoạ</vt:lpstr>
      <vt:lpstr>4.3 Cấu trúc rẽ nhánh switch..case..</vt:lpstr>
      <vt:lpstr>4.4 Cấu trúc rẽ nhánh switch..case..</vt:lpstr>
      <vt:lpstr>4.4 Cấu trúc rẽ nhánh switch..case..</vt:lpstr>
      <vt:lpstr>5. Một số ví dụ minh họa</vt:lpstr>
      <vt:lpstr>Bài tập bắt buộc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Programming</dc:title>
  <dc:creator>Nguyễn Trí Phúc</dc:creator>
  <cp:lastModifiedBy>welcome</cp:lastModifiedBy>
  <cp:revision>30</cp:revision>
  <dcterms:created xsi:type="dcterms:W3CDTF">2016-08-29T08:24:31Z</dcterms:created>
  <dcterms:modified xsi:type="dcterms:W3CDTF">2020-11-09T10:34:36Z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