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363D3D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3E4"/>
          </a:solidFill>
        </a:fill>
      </a:tcStyle>
    </a:wholeTbl>
    <a:band2H>
      <a:tcTxStyle/>
      <a:tcStyle>
        <a:tcBdr/>
        <a:fill>
          <a:solidFill>
            <a:srgbClr val="E7F2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ECCB"/>
          </a:solidFill>
        </a:fill>
      </a:tcStyle>
    </a:wholeTbl>
    <a:band2H>
      <a:tcTxStyle/>
      <a:tcStyle>
        <a:tcBdr/>
        <a:fill>
          <a:solidFill>
            <a:srgbClr val="FB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4E4"/>
          </a:solidFill>
        </a:fill>
      </a:tcStyle>
    </a:wholeTbl>
    <a:band2H>
      <a:tcTxStyle/>
      <a:tcStyle>
        <a:tcBdr/>
        <a:fill>
          <a:solidFill>
            <a:srgbClr val="E8EB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63D3D"/>
              </a:solidFill>
              <a:prstDash val="solid"/>
              <a:round/>
            </a:ln>
          </a:top>
          <a:bottom>
            <a:ln w="254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63D3D"/>
              </a:solidFill>
              <a:prstDash val="solid"/>
              <a:round/>
            </a:ln>
          </a:top>
          <a:bottom>
            <a:ln w="254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CD"/>
          </a:solidFill>
        </a:fill>
      </a:tcStyle>
    </a:wholeTbl>
    <a:band2H>
      <a:tcTxStyle/>
      <a:tcStyle>
        <a:tcBdr/>
        <a:fill>
          <a:solidFill>
            <a:srgbClr val="E7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3D3D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3D3D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63D3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12700" cap="flat">
              <a:solidFill>
                <a:srgbClr val="363D3D"/>
              </a:solidFill>
              <a:prstDash val="solid"/>
              <a:round/>
            </a:ln>
          </a:top>
          <a:bottom>
            <a:ln w="127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solidFill>
            <a:srgbClr val="363D3D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12700" cap="flat">
              <a:solidFill>
                <a:srgbClr val="363D3D"/>
              </a:solidFill>
              <a:prstDash val="solid"/>
              <a:round/>
            </a:ln>
          </a:top>
          <a:bottom>
            <a:ln w="127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solidFill>
            <a:srgbClr val="363D3D">
              <a:alpha val="20000"/>
            </a:srgbClr>
          </a:solidFill>
        </a:fill>
      </a:tcStyle>
    </a:firstCol>
    <a:lastRow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50800" cap="flat">
              <a:solidFill>
                <a:srgbClr val="363D3D"/>
              </a:solidFill>
              <a:prstDash val="solid"/>
              <a:round/>
            </a:ln>
          </a:top>
          <a:bottom>
            <a:ln w="127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363D3D"/>
        </a:fontRef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round/>
            </a:ln>
          </a:left>
          <a:right>
            <a:ln w="12700" cap="flat">
              <a:solidFill>
                <a:srgbClr val="363D3D"/>
              </a:solidFill>
              <a:prstDash val="solid"/>
              <a:round/>
            </a:ln>
          </a:right>
          <a:top>
            <a:ln w="12700" cap="flat">
              <a:solidFill>
                <a:srgbClr val="363D3D"/>
              </a:solidFill>
              <a:prstDash val="solid"/>
              <a:round/>
            </a:ln>
          </a:top>
          <a:bottom>
            <a:ln w="25400" cap="flat">
              <a:solidFill>
                <a:srgbClr val="363D3D"/>
              </a:solidFill>
              <a:prstDash val="solid"/>
              <a:round/>
            </a:ln>
          </a:bottom>
          <a:insideH>
            <a:ln w="12700" cap="flat">
              <a:solidFill>
                <a:srgbClr val="363D3D"/>
              </a:solidFill>
              <a:prstDash val="solid"/>
              <a:round/>
            </a:ln>
          </a:insideH>
          <a:insideV>
            <a:ln w="12700" cap="flat">
              <a:solidFill>
                <a:srgbClr val="363D3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96" y="-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38253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6;p2"/>
          <p:cNvSpPr/>
          <p:nvPr/>
        </p:nvSpPr>
        <p:spPr>
          <a:xfrm>
            <a:off x="3172" y="1610590"/>
            <a:ext cx="12188830" cy="3979721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295400" y="2286000"/>
            <a:ext cx="9601200" cy="151790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00" y="3959352"/>
            <a:ext cx="9601200" cy="914401"/>
          </a:xfrm>
          <a:prstGeom prst="rect">
            <a:avLst/>
          </a:prstGeom>
        </p:spPr>
        <p:txBody>
          <a:bodyPr>
            <a:normAutofit/>
          </a:bodyPr>
          <a:lstStyle>
            <a:lvl1pPr marL="304800" indent="-1524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04800" indent="312419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04800" indent="777239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04800" indent="1242061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04800" indent="1699261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1341119" y="467359"/>
            <a:ext cx="9509761" cy="12334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4032186" y="-789113"/>
            <a:ext cx="4127628" cy="9509761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63636" indent="-369276"/>
            <a:lvl3pPr marL="1451609" indent="-40004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 rot="5400000">
            <a:off x="7090570" y="1908968"/>
            <a:ext cx="5897563" cy="2628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756569" y="-643732"/>
            <a:ext cx="5897564" cy="7734301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63636" indent="-369276"/>
            <a:lvl3pPr marL="1451609" indent="-400048"/>
            <a:lvl4pPr marL="1988819" indent="-480058"/>
            <a:lvl5pPr marL="2446019" indent="-480058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3"/>
          <p:cNvSpPr/>
          <p:nvPr/>
        </p:nvSpPr>
        <p:spPr>
          <a:xfrm>
            <a:off x="3172" y="-1"/>
            <a:ext cx="12188830" cy="727366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Google Shape;21;p3"/>
          <p:cNvSpPr/>
          <p:nvPr/>
        </p:nvSpPr>
        <p:spPr>
          <a:xfrm>
            <a:off x="-1" y="6583680"/>
            <a:ext cx="12188830" cy="274321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xfrm>
            <a:off x="263235" y="0"/>
            <a:ext cx="11665530" cy="7273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xfrm>
            <a:off x="263235" y="893619"/>
            <a:ext cx="11665530" cy="5527965"/>
          </a:xfrm>
          <a:prstGeom prst="rect">
            <a:avLst/>
          </a:prstGeom>
        </p:spPr>
        <p:txBody>
          <a:bodyPr>
            <a:normAutofit/>
          </a:bodyPr>
          <a:lstStyle>
            <a:lvl1pPr indent="-350520">
              <a:buSzPts val="2400"/>
              <a:defRPr sz="2400"/>
            </a:lvl1pPr>
            <a:lvl2pPr marL="980439" indent="-396239">
              <a:buSzPts val="2400"/>
              <a:defRPr sz="2400"/>
            </a:lvl2pPr>
            <a:lvl3pPr marL="1437639" indent="-396239">
              <a:buSzPts val="2400"/>
              <a:defRPr sz="2400"/>
            </a:lvl3pPr>
            <a:lvl4pPr marL="1983739" indent="-464819">
              <a:buSzPts val="2400"/>
              <a:defRPr sz="2400"/>
            </a:lvl4pPr>
            <a:lvl5pPr marL="2440939" indent="-464818">
              <a:buSzPts val="2400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Google Shape;27;p3" descr="Google Shape;27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4866" y="80529"/>
            <a:ext cx="912502" cy="56630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5927" y="6592590"/>
            <a:ext cx="232837" cy="2565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1295400" y="2130551"/>
            <a:ext cx="9601200" cy="235915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95400" y="4572000"/>
            <a:ext cx="9601200" cy="8412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1pPr>
            <a:lvl2pPr marL="228600" indent="4572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2pPr>
            <a:lvl3pPr marL="228600" indent="9144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3pPr>
            <a:lvl4pPr marL="228600" indent="13716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4pPr>
            <a:lvl5pPr marL="228600" indent="182880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8E8F8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1341119" y="467359"/>
            <a:ext cx="9509761" cy="12334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41119" y="1901951"/>
            <a:ext cx="4572001" cy="4123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7;p5"/>
          <p:cNvSpPr txBox="1">
            <a:spLocks noGrp="1"/>
          </p:cNvSpPr>
          <p:nvPr>
            <p:ph type="body" sz="half" idx="13"/>
          </p:nvPr>
        </p:nvSpPr>
        <p:spPr>
          <a:xfrm>
            <a:off x="6278879" y="1901951"/>
            <a:ext cx="4572001" cy="4123945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xfrm>
            <a:off x="1341119" y="467359"/>
            <a:ext cx="9509761" cy="12334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41119" y="1837464"/>
            <a:ext cx="4572001" cy="7665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spcBef>
                <a:spcPts val="0"/>
              </a:spcBef>
              <a:buClrTx/>
              <a:buSzTx/>
              <a:buFontTx/>
              <a:buNone/>
            </a:lvl1pPr>
            <a:lvl2pPr marL="228600" indent="457200">
              <a:spcBef>
                <a:spcPts val="0"/>
              </a:spcBef>
              <a:buClrTx/>
              <a:buSzTx/>
              <a:buFontTx/>
              <a:buNone/>
            </a:lvl2pPr>
            <a:lvl3pPr marL="228600" indent="914400">
              <a:spcBef>
                <a:spcPts val="0"/>
              </a:spcBef>
              <a:buClrTx/>
              <a:buSzTx/>
              <a:buFontTx/>
              <a:buNone/>
            </a:lvl3pPr>
            <a:lvl4pPr marL="228600" indent="1371600">
              <a:spcBef>
                <a:spcPts val="0"/>
              </a:spcBef>
              <a:buClrTx/>
              <a:buSzTx/>
              <a:buFontTx/>
              <a:buNone/>
            </a:lvl4pPr>
            <a:lvl5pPr marL="228600" indent="1828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Google Shape;44;p6"/>
          <p:cNvSpPr txBox="1">
            <a:spLocks noGrp="1"/>
          </p:cNvSpPr>
          <p:nvPr>
            <p:ph type="body" sz="quarter" idx="13"/>
          </p:nvPr>
        </p:nvSpPr>
        <p:spPr>
          <a:xfrm>
            <a:off x="1341119" y="2740734"/>
            <a:ext cx="4572001" cy="3288848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297179">
              <a:buSzPts val="1300"/>
              <a:defRPr sz="1300"/>
            </a:pPr>
            <a:endParaRPr/>
          </a:p>
        </p:txBody>
      </p:sp>
      <p:sp>
        <p:nvSpPr>
          <p:cNvPr id="55" name="Google Shape;45;p6"/>
          <p:cNvSpPr txBox="1">
            <a:spLocks noGrp="1"/>
          </p:cNvSpPr>
          <p:nvPr>
            <p:ph type="body" sz="quarter" idx="14"/>
          </p:nvPr>
        </p:nvSpPr>
        <p:spPr>
          <a:xfrm>
            <a:off x="6278879" y="1837464"/>
            <a:ext cx="4572001" cy="76658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56" name="Google Shape;46;p6"/>
          <p:cNvSpPr txBox="1">
            <a:spLocks noGrp="1"/>
          </p:cNvSpPr>
          <p:nvPr>
            <p:ph type="body" sz="quarter" idx="15"/>
          </p:nvPr>
        </p:nvSpPr>
        <p:spPr>
          <a:xfrm>
            <a:off x="6278879" y="2740734"/>
            <a:ext cx="4572001" cy="3288848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297179">
              <a:buSzPts val="1300"/>
              <a:defRPr sz="13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1341119" y="467359"/>
            <a:ext cx="9509761" cy="12334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7470647" y="2350007"/>
            <a:ext cx="4206242" cy="19933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758951"/>
            <a:ext cx="6629400" cy="53309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62;p9"/>
          <p:cNvSpPr txBox="1">
            <a:spLocks noGrp="1"/>
          </p:cNvSpPr>
          <p:nvPr>
            <p:ph type="body" sz="quarter" idx="13"/>
          </p:nvPr>
        </p:nvSpPr>
        <p:spPr>
          <a:xfrm>
            <a:off x="7470647" y="4361688"/>
            <a:ext cx="4206241" cy="17282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0">
              <a:spcBef>
                <a:spcPts val="900"/>
              </a:spcBef>
              <a:buClrTx/>
              <a:buSzTx/>
              <a:buFontTx/>
              <a:buNone/>
              <a:defRPr sz="1200"/>
            </a:pPr>
            <a:endParaRPr/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7470647" y="2350007"/>
            <a:ext cx="4206242" cy="19933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0" name="Google Shape;68;p10"/>
          <p:cNvSpPr>
            <a:spLocks noGrp="1"/>
          </p:cNvSpPr>
          <p:nvPr>
            <p:ph type="pic" idx="13"/>
          </p:nvPr>
        </p:nvSpPr>
        <p:spPr>
          <a:xfrm>
            <a:off x="301752" y="502919"/>
            <a:ext cx="6702553" cy="584301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470647" y="4361688"/>
            <a:ext cx="4206242" cy="17282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>
              <a:spcBef>
                <a:spcPts val="900"/>
              </a:spcBef>
              <a:buClrTx/>
              <a:buSzTx/>
              <a:buFontTx/>
              <a:buNone/>
              <a:defRPr sz="1200"/>
            </a:lvl1pPr>
            <a:lvl2pPr marL="228600" indent="457200">
              <a:spcBef>
                <a:spcPts val="900"/>
              </a:spcBef>
              <a:buClrTx/>
              <a:buSzTx/>
              <a:buFontTx/>
              <a:buNone/>
              <a:defRPr sz="1200"/>
            </a:lvl2pPr>
            <a:lvl3pPr marL="228600" indent="914400">
              <a:spcBef>
                <a:spcPts val="900"/>
              </a:spcBef>
              <a:buClrTx/>
              <a:buSzTx/>
              <a:buFontTx/>
              <a:buNone/>
              <a:defRPr sz="1200"/>
            </a:lvl3pPr>
            <a:lvl4pPr marL="228600" indent="1371600">
              <a:spcBef>
                <a:spcPts val="900"/>
              </a:spcBef>
              <a:buClrTx/>
              <a:buSzTx/>
              <a:buFontTx/>
              <a:buNone/>
              <a:defRPr sz="1200"/>
            </a:lvl4pPr>
            <a:lvl5pPr marL="228600" indent="1828800">
              <a:spcBef>
                <a:spcPts val="900"/>
              </a:spcBef>
              <a:buClrTx/>
              <a:buSzTx/>
              <a:buFont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669538" y="6624340"/>
            <a:ext cx="181343" cy="1930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600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04800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1pPr>
      <a:lvl2pPr marL="960119" marR="0" indent="-342900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2pPr>
      <a:lvl3pPr marL="1443989" marR="0" indent="-361950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3pPr>
      <a:lvl4pPr marL="1969769" marR="0" indent="-422908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4pPr>
      <a:lvl5pPr marL="2426969" marR="0" indent="-422908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5pPr>
      <a:lvl6pPr marL="28908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6pPr>
      <a:lvl7pPr marL="33480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7pPr>
      <a:lvl8pPr marL="38052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8pPr>
      <a:lvl9pPr marL="4262437" marR="0" indent="-442912" algn="l" defTabSz="914400" rtl="0" latinLnBrk="0">
        <a:lnSpc>
          <a:spcPct val="90000"/>
        </a:lnSpc>
        <a:spcBef>
          <a:spcPts val="1300"/>
        </a:spcBef>
        <a:spcAft>
          <a:spcPts val="0"/>
        </a:spcAft>
        <a:buClr>
          <a:srgbClr val="363D3D"/>
        </a:buClr>
        <a:buSzPts val="1500"/>
        <a:buFont typeface="Arial"/>
        <a:buChar char="•"/>
        <a:tabLst/>
        <a:defRPr sz="1500" b="0" i="0" u="none" strike="noStrike" cap="none" spc="0" baseline="0">
          <a:ln>
            <a:noFill/>
          </a:ln>
          <a:solidFill>
            <a:srgbClr val="363D3D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89;p13"/>
          <p:cNvSpPr txBox="1">
            <a:spLocks noGrp="1"/>
          </p:cNvSpPr>
          <p:nvPr>
            <p:ph type="ctrTitle"/>
          </p:nvPr>
        </p:nvSpPr>
        <p:spPr>
          <a:xfrm>
            <a:off x="1295400" y="2285999"/>
            <a:ext cx="9601200" cy="151790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Kiểu cấu trúc - STRUCT</a:t>
            </a:r>
          </a:p>
        </p:txBody>
      </p:sp>
      <p:sp>
        <p:nvSpPr>
          <p:cNvPr id="120" name="Google Shape;90;p1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2;p22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Truy xuất dữ liệu kiểu cấu trúc</a:t>
            </a:r>
          </a:p>
        </p:txBody>
      </p:sp>
      <p:sp>
        <p:nvSpPr>
          <p:cNvPr id="166" name="Google Shape;163;p22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</a:pPr>
            <a:r>
              <a:t>Đặc điểm</a:t>
            </a:r>
          </a:p>
          <a:p>
            <a:pPr marL="445769" lvl="1" indent="-171448">
              <a:spcBef>
                <a:spcPts val="700"/>
              </a:spcBef>
              <a:buSzPts val="2000"/>
              <a:defRPr sz="2000"/>
            </a:pPr>
            <a:r>
              <a:t>Không thể truy xuất trực tiếp</a:t>
            </a:r>
          </a:p>
          <a:p>
            <a:pPr marL="445769" lvl="1" indent="-171448">
              <a:spcBef>
                <a:spcPts val="700"/>
              </a:spcBef>
              <a:buSzPts val="2000"/>
              <a:defRPr sz="2000"/>
            </a:pPr>
            <a:r>
              <a:t>Thông qua toán tử thành phần cấu trúc hay còn gọi là toán tử chấm (dot operation)</a:t>
            </a:r>
          </a:p>
          <a:p>
            <a:pPr marL="69849" lvl="1" indent="306070">
              <a:spcBef>
                <a:spcPts val="700"/>
              </a:spcBef>
              <a:buSzTx/>
              <a:buNone/>
              <a:defRPr sz="2000"/>
            </a:pPr>
            <a:endParaRPr/>
          </a:p>
          <a:p>
            <a:pPr marL="205740" indent="-171450"/>
            <a:r>
              <a:t>Ví dụ</a:t>
            </a:r>
          </a:p>
        </p:txBody>
      </p:sp>
      <p:sp>
        <p:nvSpPr>
          <p:cNvPr id="167" name="Google Shape;164;p22"/>
          <p:cNvSpPr txBox="1"/>
          <p:nvPr/>
        </p:nvSpPr>
        <p:spPr>
          <a:xfrm>
            <a:off x="2589211" y="3023622"/>
            <a:ext cx="7315201" cy="340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&lt;tên biến cấu trúc&gt;</a:t>
            </a:r>
            <a:r>
              <a:rPr>
                <a:solidFill>
                  <a:srgbClr val="FF0000"/>
                </a:solidFill>
              </a:rPr>
              <a:t>.</a:t>
            </a:r>
            <a:r>
              <a:t>&lt;tên thành phần&gt;</a:t>
            </a:r>
          </a:p>
        </p:txBody>
      </p:sp>
      <p:sp>
        <p:nvSpPr>
          <p:cNvPr id="168" name="Google Shape;165;p22"/>
          <p:cNvSpPr txBox="1"/>
          <p:nvPr/>
        </p:nvSpPr>
        <p:spPr>
          <a:xfrm>
            <a:off x="2589211" y="4022411"/>
            <a:ext cx="7315201" cy="209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diem1;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cout &lt;&lt; diem1.x &lt;&lt; diem1.y;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1" animBg="1" advAuto="0"/>
      <p:bldP spid="168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Gán dữ liệu kiểu cấu trúc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</a:pPr>
            <a:r>
              <a:t>Có 2 cách</a:t>
            </a:r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205740" indent="-171450"/>
            <a:r>
              <a:t>Ví dụ</a:t>
            </a:r>
          </a:p>
        </p:txBody>
      </p:sp>
      <p:sp>
        <p:nvSpPr>
          <p:cNvPr id="172" name="Google Shape;172;p23"/>
          <p:cNvSpPr txBox="1"/>
          <p:nvPr/>
        </p:nvSpPr>
        <p:spPr>
          <a:xfrm>
            <a:off x="2589211" y="1395552"/>
            <a:ext cx="8305801" cy="92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&lt;biến cấu trúc đích&gt; = &lt;biến cấu trúc nguồn&gt;;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&lt;biến cấu trúc đích&gt;.&lt;tên thành phần&gt; = &lt;giá trị&gt;;</a:t>
            </a:r>
          </a:p>
        </p:txBody>
      </p:sp>
      <p:sp>
        <p:nvSpPr>
          <p:cNvPr id="173" name="Google Shape;173;p23"/>
          <p:cNvSpPr txBox="1"/>
          <p:nvPr/>
        </p:nvSpPr>
        <p:spPr>
          <a:xfrm>
            <a:off x="2589211" y="3311456"/>
            <a:ext cx="7315201" cy="267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x,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diem1 = {2912, 1706}, diem2;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diem2 = diem1;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diem2.x = diem1.x;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diem2.y = diem1.y * 2; </a:t>
            </a:r>
          </a:p>
        </p:txBody>
      </p:sp>
      <p:sp>
        <p:nvSpPr>
          <p:cNvPr id="174" name="Google Shape;174;p23"/>
          <p:cNvSpPr/>
          <p:nvPr/>
        </p:nvSpPr>
        <p:spPr>
          <a:xfrm>
            <a:off x="2667698" y="1395552"/>
            <a:ext cx="6358857" cy="39130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2A7F81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2667699" y="4891516"/>
            <a:ext cx="2033611" cy="39130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2A7F81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2667699" y="2041236"/>
            <a:ext cx="7104375" cy="369980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2A7F81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667699" y="5209309"/>
            <a:ext cx="3105029" cy="674255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2A7F81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0" dur="100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xit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4" dur="10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1" animBg="1" advAuto="0"/>
      <p:bldP spid="174" grpId="2" animBg="1" advAuto="0"/>
      <p:bldP spid="174" grpId="4" animBg="1" advAuto="0"/>
      <p:bldP spid="175" grpId="3" animBg="1" advAuto="0"/>
      <p:bldP spid="175" grpId="5" animBg="1" advAuto="0"/>
      <p:bldP spid="176" grpId="6" animBg="1" advAuto="0"/>
      <p:bldP spid="176" grpId="8" animBg="1" advAuto="0"/>
      <p:bldP spid="177" grpId="7" animBg="1" advAuto="0"/>
      <p:bldP spid="177" grpId="9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82;p24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Cấu trúc phức tạp</a:t>
            </a:r>
          </a:p>
        </p:txBody>
      </p:sp>
      <p:sp>
        <p:nvSpPr>
          <p:cNvPr id="180" name="Google Shape;183;p24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>
            <a:lvl1pPr marL="205740" indent="-171450">
              <a:spcBef>
                <a:spcPts val="0"/>
              </a:spcBef>
            </a:lvl1pPr>
          </a:lstStyle>
          <a:p>
            <a:r>
              <a:t>Thành phần của cấu trúc là cấu trúc khác</a:t>
            </a:r>
          </a:p>
        </p:txBody>
      </p:sp>
      <p:sp>
        <p:nvSpPr>
          <p:cNvPr id="181" name="Google Shape;184;p24"/>
          <p:cNvSpPr txBox="1"/>
          <p:nvPr/>
        </p:nvSpPr>
        <p:spPr>
          <a:xfrm>
            <a:off x="2590800" y="1617205"/>
            <a:ext cx="7010400" cy="4429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HINHCHUNHAT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struct</a:t>
            </a:r>
            <a:r>
              <a:rPr>
                <a:solidFill>
                  <a:srgbClr val="000000"/>
                </a:solidFill>
              </a:rPr>
              <a:t> DIEM traitren;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struct</a:t>
            </a:r>
            <a:r>
              <a:rPr>
                <a:solidFill>
                  <a:srgbClr val="000000"/>
                </a:solidFill>
              </a:rPr>
              <a:t> DIEM phaiduoi;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hcn1;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…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hcn1.traitren.x = 2912;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hcn1.traitren.y = 1706;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9;p25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Cấu trúc phức tạp</a:t>
            </a:r>
          </a:p>
        </p:txBody>
      </p:sp>
      <p:sp>
        <p:nvSpPr>
          <p:cNvPr id="184" name="Google Shape;190;p25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>
            <a:lvl1pPr marL="205740" indent="-171450">
              <a:spcBef>
                <a:spcPts val="0"/>
              </a:spcBef>
            </a:lvl1pPr>
          </a:lstStyle>
          <a:p>
            <a:r>
              <a:t>Cấu trúc đệ quy (tự trỏ)</a:t>
            </a:r>
          </a:p>
        </p:txBody>
      </p:sp>
      <p:sp>
        <p:nvSpPr>
          <p:cNvPr id="185" name="Google Shape;191;p25"/>
          <p:cNvSpPr txBox="1"/>
          <p:nvPr/>
        </p:nvSpPr>
        <p:spPr>
          <a:xfrm>
            <a:off x="2590800" y="1541371"/>
            <a:ext cx="7010400" cy="3553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PERSON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char</a:t>
            </a:r>
            <a:r>
              <a:rPr>
                <a:solidFill>
                  <a:srgbClr val="000000"/>
                </a:solidFill>
              </a:rPr>
              <a:t> hoten[30];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struct</a:t>
            </a:r>
            <a:r>
              <a:rPr>
                <a:solidFill>
                  <a:srgbClr val="000000"/>
                </a:solidFill>
              </a:rPr>
              <a:t> PERSON *father, *mother;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NODE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value;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struct</a:t>
            </a:r>
            <a:r>
              <a:rPr>
                <a:solidFill>
                  <a:srgbClr val="000000"/>
                </a:solidFill>
              </a:rPr>
              <a:t> NODE *pNext;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  <p:sp>
        <p:nvSpPr>
          <p:cNvPr id="186" name="Google Shape;192;p25"/>
          <p:cNvSpPr/>
          <p:nvPr/>
        </p:nvSpPr>
        <p:spPr>
          <a:xfrm>
            <a:off x="3554264" y="2503914"/>
            <a:ext cx="4536792" cy="39130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2A7F81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7" name="Google Shape;193;p25"/>
          <p:cNvSpPr/>
          <p:nvPr/>
        </p:nvSpPr>
        <p:spPr>
          <a:xfrm>
            <a:off x="3554264" y="4309862"/>
            <a:ext cx="4536792" cy="391304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2A7F81"/>
            </a:solidFill>
            <a:miter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  <p:bldP spid="187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98;p26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Các lưu ý về cấu trúc</a:t>
            </a:r>
          </a:p>
        </p:txBody>
      </p:sp>
      <p:sp>
        <p:nvSpPr>
          <p:cNvPr id="190" name="Google Shape;199;p26"/>
          <p:cNvSpPr txBox="1">
            <a:spLocks noGrp="1"/>
          </p:cNvSpPr>
          <p:nvPr>
            <p:ph type="body" sz="half" idx="1"/>
          </p:nvPr>
        </p:nvSpPr>
        <p:spPr>
          <a:xfrm>
            <a:off x="2530488" y="969613"/>
            <a:ext cx="8915401" cy="3198349"/>
          </a:xfrm>
          <a:prstGeom prst="rect">
            <a:avLst/>
          </a:prstGeom>
        </p:spPr>
        <p:txBody>
          <a:bodyPr/>
          <a:lstStyle/>
          <a:p>
            <a:pPr marL="205740" indent="-171450" algn="just"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SzPts val="2200"/>
              <a:defRPr sz="2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Kiểu</a:t>
            </a:r>
            <a:r>
              <a:rPr>
                <a:solidFill>
                  <a:srgbClr val="363D3D"/>
                </a:solidFill>
              </a:rPr>
              <a:t> cấu trúc được định nghĩa </a:t>
            </a:r>
            <a:r>
              <a:t>để làm khuôn dạng</a:t>
            </a:r>
            <a:r>
              <a:rPr>
                <a:solidFill>
                  <a:srgbClr val="363D3D"/>
                </a:solidFill>
              </a:rPr>
              <a:t> còn </a:t>
            </a:r>
            <a:r>
              <a:t>biến</a:t>
            </a:r>
            <a:r>
              <a:rPr>
                <a:solidFill>
                  <a:srgbClr val="363D3D"/>
                </a:solidFill>
              </a:rPr>
              <a:t> cấu trúc được khai báo </a:t>
            </a:r>
            <a:r>
              <a:t>để sử dụng khuôn dạng đã định nghĩa</a:t>
            </a:r>
            <a:r>
              <a:rPr>
                <a:solidFill>
                  <a:srgbClr val="363D3D"/>
                </a:solidFill>
              </a:rPr>
              <a:t>.</a:t>
            </a:r>
          </a:p>
          <a:p>
            <a:pPr marL="58673" indent="88392" algn="just">
              <a:lnSpc>
                <a:spcPct val="80000"/>
              </a:lnSpc>
              <a:buSz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solidFill>
                <a:srgbClr val="363D3D"/>
              </a:solidFill>
            </a:endParaRPr>
          </a:p>
          <a:p>
            <a:pPr marL="205740" indent="-171450" algn="just">
              <a:lnSpc>
                <a:spcPct val="80000"/>
              </a:lnSpc>
              <a:buClr>
                <a:srgbClr val="FF0000"/>
              </a:buClr>
              <a:buSzPts val="2200"/>
              <a:defRPr sz="2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Trong C++</a:t>
            </a:r>
            <a:r>
              <a:rPr>
                <a:solidFill>
                  <a:srgbClr val="363D3D"/>
                </a:solidFill>
              </a:rPr>
              <a:t>, có thể bỏ từ khóa struct khi khai báo biến (hoặc sử dụng </a:t>
            </a:r>
            <a:r>
              <a:t>typedef</a:t>
            </a:r>
            <a:r>
              <a:rPr>
                <a:solidFill>
                  <a:srgbClr val="363D3D"/>
                </a:solidFill>
              </a:rPr>
              <a:t>)</a:t>
            </a:r>
          </a:p>
          <a:p>
            <a:pPr marL="58673" indent="88392" algn="just">
              <a:lnSpc>
                <a:spcPct val="80000"/>
              </a:lnSpc>
              <a:buSzTx/>
              <a:buNone/>
              <a:defRPr sz="2200">
                <a:latin typeface="Tahoma"/>
                <a:ea typeface="Tahoma"/>
                <a:cs typeface="Tahoma"/>
                <a:sym typeface="Tahoma"/>
              </a:defRPr>
            </a:pPr>
            <a:endParaRPr>
              <a:solidFill>
                <a:srgbClr val="363D3D"/>
              </a:solidFill>
            </a:endParaRPr>
          </a:p>
          <a:p>
            <a:pPr marL="205740" indent="-171450" algn="just">
              <a:lnSpc>
                <a:spcPct val="80000"/>
              </a:lnSpc>
              <a:buSzPts val="2200"/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Khi </a:t>
            </a:r>
            <a:r>
              <a:rPr>
                <a:solidFill>
                  <a:srgbClr val="FF0000"/>
                </a:solidFill>
              </a:rPr>
              <a:t>nhập các biến kiểu số thực</a:t>
            </a:r>
            <a:r>
              <a:t> trong cấu trúc phải nhập thông qua một biến trung gian.</a:t>
            </a:r>
          </a:p>
        </p:txBody>
      </p:sp>
      <p:sp>
        <p:nvSpPr>
          <p:cNvPr id="191" name="Google Shape;200;p26"/>
          <p:cNvSpPr txBox="1"/>
          <p:nvPr/>
        </p:nvSpPr>
        <p:spPr>
          <a:xfrm>
            <a:off x="2530488" y="4410211"/>
            <a:ext cx="7315201" cy="150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 { </a:t>
            </a:r>
            <a:r>
              <a:t>float</a:t>
            </a:r>
            <a:r>
              <a:rPr>
                <a:solidFill>
                  <a:srgbClr val="000000"/>
                </a:solidFill>
              </a:rPr>
              <a:t> x, y;} d1;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float</a:t>
            </a:r>
            <a:r>
              <a:rPr>
                <a:solidFill>
                  <a:srgbClr val="000000"/>
                </a:solidFill>
              </a:rPr>
              <a:t> temp; 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cin &gt;&gt; temp;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d1.x = temp;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205;p27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Mảng cấu trúc	</a:t>
            </a:r>
          </a:p>
        </p:txBody>
      </p:sp>
      <p:sp>
        <p:nvSpPr>
          <p:cNvPr id="194" name="Google Shape;206;p27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>
            <a:lvl1pPr marL="205740" indent="-171450">
              <a:spcBef>
                <a:spcPts val="0"/>
              </a:spcBef>
            </a:lvl1pPr>
            <a:lvl2pPr marL="445769" indent="-171448">
              <a:spcBef>
                <a:spcPts val="700"/>
              </a:spcBef>
              <a:buSzPts val="2000"/>
              <a:defRPr sz="2000"/>
            </a:lvl2pPr>
          </a:lstStyle>
          <a:p>
            <a:r>
              <a:t>Mảng cấu trúc</a:t>
            </a:r>
          </a:p>
          <a:p>
            <a:pPr lvl="1"/>
            <a:r>
              <a:t>Tương tự như mảng với kiểu dữ liệu cơ sở (char, int, float, …)</a:t>
            </a:r>
          </a:p>
        </p:txBody>
      </p:sp>
      <p:sp>
        <p:nvSpPr>
          <p:cNvPr id="195" name="Google Shape;207;p27"/>
          <p:cNvSpPr txBox="1"/>
          <p:nvPr/>
        </p:nvSpPr>
        <p:spPr>
          <a:xfrm>
            <a:off x="2590800" y="2012026"/>
            <a:ext cx="7010400" cy="2676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DIEM mang1[20];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DIEM mang2[10] = {{3, 2}, {4, 4}, {2, 7}};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212;p28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Kích thước cấu trúc</a:t>
            </a:r>
          </a:p>
        </p:txBody>
      </p:sp>
      <p:sp>
        <p:nvSpPr>
          <p:cNvPr id="198" name="Google Shape;213;p28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49529" indent="106680">
              <a:spcBef>
                <a:spcPts val="0"/>
              </a:spcBef>
              <a:buSzTx/>
              <a:buNone/>
            </a:pPr>
            <a:endParaRPr/>
          </a:p>
        </p:txBody>
      </p:sp>
      <p:sp>
        <p:nvSpPr>
          <p:cNvPr id="199" name="Google Shape;214;p28"/>
          <p:cNvSpPr txBox="1"/>
          <p:nvPr/>
        </p:nvSpPr>
        <p:spPr>
          <a:xfrm>
            <a:off x="263235" y="893618"/>
            <a:ext cx="2705049" cy="191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B1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a;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double</a:t>
            </a:r>
            <a:r>
              <a:t> c;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b;	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Sizeof (B1) = ??</a:t>
            </a:r>
          </a:p>
        </p:txBody>
      </p:sp>
      <p:sp>
        <p:nvSpPr>
          <p:cNvPr id="200" name="Google Shape;215;p28"/>
          <p:cNvSpPr txBox="1"/>
          <p:nvPr/>
        </p:nvSpPr>
        <p:spPr>
          <a:xfrm>
            <a:off x="263234" y="3091198"/>
            <a:ext cx="2705050" cy="218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B2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a;</a:t>
            </a:r>
          </a:p>
          <a:p>
            <a:pPr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b;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double</a:t>
            </a:r>
            <a:r>
              <a:t> c;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Sizeof (B2) = ??</a:t>
            </a:r>
          </a:p>
        </p:txBody>
      </p:sp>
      <p:sp>
        <p:nvSpPr>
          <p:cNvPr id="201" name="Google Shape;216;p28"/>
          <p:cNvSpPr txBox="1"/>
          <p:nvPr/>
        </p:nvSpPr>
        <p:spPr>
          <a:xfrm>
            <a:off x="2447777" y="2518579"/>
            <a:ext cx="675250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24</a:t>
            </a:r>
          </a:p>
        </p:txBody>
      </p:sp>
      <p:sp>
        <p:nvSpPr>
          <p:cNvPr id="202" name="Google Shape;217;p28"/>
          <p:cNvSpPr txBox="1"/>
          <p:nvPr/>
        </p:nvSpPr>
        <p:spPr>
          <a:xfrm>
            <a:off x="2447777" y="4734924"/>
            <a:ext cx="675250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18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16</a:t>
            </a:r>
          </a:p>
        </p:txBody>
      </p:sp>
      <p:sp>
        <p:nvSpPr>
          <p:cNvPr id="203" name="Google Shape;218;p28"/>
          <p:cNvSpPr txBox="1"/>
          <p:nvPr/>
        </p:nvSpPr>
        <p:spPr>
          <a:xfrm>
            <a:off x="263235" y="5248047"/>
            <a:ext cx="6221971" cy="146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just">
              <a:defRPr sz="2200">
                <a:latin typeface="Tahoma"/>
                <a:ea typeface="Tahoma"/>
                <a:cs typeface="Tahoma"/>
                <a:sym typeface="Tahoma"/>
              </a:defRPr>
            </a:pPr>
            <a:r>
              <a:t>Sự khác biệt đến từ </a:t>
            </a:r>
            <a:r>
              <a:rPr>
                <a:solidFill>
                  <a:srgbClr val="FF0000"/>
                </a:solidFill>
              </a:rPr>
              <a:t>thứ tự khai báo các biến </a:t>
            </a:r>
            <a:r>
              <a:t>và </a:t>
            </a:r>
            <a:r>
              <a:rPr>
                <a:solidFill>
                  <a:srgbClr val="FF0000"/>
                </a:solidFill>
              </a:rPr>
              <a:t>biên kích thước </a:t>
            </a:r>
            <a:r>
              <a:t>(tính theo byte) của cấu trúc.</a:t>
            </a:r>
            <a:endParaRPr>
              <a:solidFill>
                <a:srgbClr val="000000"/>
              </a:solidFill>
            </a:endParaRPr>
          </a:p>
          <a:p>
            <a:pPr algn="just">
              <a:defRPr sz="2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Biên mặc định </a:t>
            </a:r>
            <a:r>
              <a:rPr>
                <a:solidFill>
                  <a:srgbClr val="363D3D"/>
                </a:solidFill>
              </a:rPr>
              <a:t>của VC++ là 8 byte.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06" name="Google Shape;219;p28"/>
          <p:cNvGrpSpPr/>
          <p:nvPr/>
        </p:nvGrpSpPr>
        <p:grpSpPr>
          <a:xfrm>
            <a:off x="5867400" y="1306459"/>
            <a:ext cx="434927" cy="459700"/>
            <a:chOff x="0" y="0"/>
            <a:chExt cx="434926" cy="459699"/>
          </a:xfrm>
        </p:grpSpPr>
        <p:sp>
          <p:nvSpPr>
            <p:cNvPr id="204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5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09" name="Google Shape;220;p28"/>
          <p:cNvGrpSpPr/>
          <p:nvPr/>
        </p:nvGrpSpPr>
        <p:grpSpPr>
          <a:xfrm>
            <a:off x="6302326" y="1306459"/>
            <a:ext cx="434927" cy="459700"/>
            <a:chOff x="0" y="0"/>
            <a:chExt cx="434926" cy="459699"/>
          </a:xfrm>
        </p:grpSpPr>
        <p:sp>
          <p:nvSpPr>
            <p:cNvPr id="207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8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12" name="Google Shape;221;p28"/>
          <p:cNvGrpSpPr/>
          <p:nvPr/>
        </p:nvGrpSpPr>
        <p:grpSpPr>
          <a:xfrm>
            <a:off x="6767997" y="1306459"/>
            <a:ext cx="434927" cy="459700"/>
            <a:chOff x="0" y="0"/>
            <a:chExt cx="434926" cy="459699"/>
          </a:xfrm>
        </p:grpSpPr>
        <p:sp>
          <p:nvSpPr>
            <p:cNvPr id="210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1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15" name="Google Shape;222;p28"/>
          <p:cNvGrpSpPr/>
          <p:nvPr/>
        </p:nvGrpSpPr>
        <p:grpSpPr>
          <a:xfrm>
            <a:off x="7205535" y="1306459"/>
            <a:ext cx="434927" cy="459700"/>
            <a:chOff x="0" y="0"/>
            <a:chExt cx="434926" cy="459699"/>
          </a:xfrm>
        </p:grpSpPr>
        <p:sp>
          <p:nvSpPr>
            <p:cNvPr id="213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4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18" name="Google Shape;223;p28"/>
          <p:cNvGrpSpPr/>
          <p:nvPr/>
        </p:nvGrpSpPr>
        <p:grpSpPr>
          <a:xfrm>
            <a:off x="5864788" y="1679431"/>
            <a:ext cx="434927" cy="459700"/>
            <a:chOff x="0" y="0"/>
            <a:chExt cx="434926" cy="459699"/>
          </a:xfrm>
        </p:grpSpPr>
        <p:sp>
          <p:nvSpPr>
            <p:cNvPr id="216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17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	</a:t>
              </a:r>
            </a:p>
          </p:txBody>
        </p:sp>
      </p:grpSp>
      <p:grpSp>
        <p:nvGrpSpPr>
          <p:cNvPr id="221" name="Google Shape;224;p28"/>
          <p:cNvGrpSpPr/>
          <p:nvPr/>
        </p:nvGrpSpPr>
        <p:grpSpPr>
          <a:xfrm>
            <a:off x="6317698" y="1683942"/>
            <a:ext cx="434927" cy="459701"/>
            <a:chOff x="0" y="0"/>
            <a:chExt cx="434926" cy="459699"/>
          </a:xfrm>
        </p:grpSpPr>
        <p:sp>
          <p:nvSpPr>
            <p:cNvPr id="219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20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24" name="Google Shape;225;p28"/>
          <p:cNvGrpSpPr/>
          <p:nvPr/>
        </p:nvGrpSpPr>
        <p:grpSpPr>
          <a:xfrm>
            <a:off x="6772033" y="1678081"/>
            <a:ext cx="434927" cy="459701"/>
            <a:chOff x="0" y="0"/>
            <a:chExt cx="434926" cy="459699"/>
          </a:xfrm>
        </p:grpSpPr>
        <p:sp>
          <p:nvSpPr>
            <p:cNvPr id="222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23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27" name="Google Shape;226;p28"/>
          <p:cNvGrpSpPr/>
          <p:nvPr/>
        </p:nvGrpSpPr>
        <p:grpSpPr>
          <a:xfrm>
            <a:off x="7205535" y="1678081"/>
            <a:ext cx="434927" cy="459701"/>
            <a:chOff x="0" y="0"/>
            <a:chExt cx="434926" cy="459699"/>
          </a:xfrm>
        </p:grpSpPr>
        <p:sp>
          <p:nvSpPr>
            <p:cNvPr id="225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26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30" name="Google Shape;227;p28"/>
          <p:cNvGrpSpPr/>
          <p:nvPr/>
        </p:nvGrpSpPr>
        <p:grpSpPr>
          <a:xfrm>
            <a:off x="7668596" y="1678081"/>
            <a:ext cx="434927" cy="459701"/>
            <a:chOff x="0" y="0"/>
            <a:chExt cx="434926" cy="459699"/>
          </a:xfrm>
        </p:grpSpPr>
        <p:sp>
          <p:nvSpPr>
            <p:cNvPr id="228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29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33" name="Google Shape;228;p28"/>
          <p:cNvGrpSpPr/>
          <p:nvPr/>
        </p:nvGrpSpPr>
        <p:grpSpPr>
          <a:xfrm>
            <a:off x="8131657" y="1678081"/>
            <a:ext cx="434927" cy="459701"/>
            <a:chOff x="0" y="0"/>
            <a:chExt cx="434926" cy="459699"/>
          </a:xfrm>
        </p:grpSpPr>
        <p:sp>
          <p:nvSpPr>
            <p:cNvPr id="231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32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36" name="Google Shape;229;p28"/>
          <p:cNvGrpSpPr/>
          <p:nvPr/>
        </p:nvGrpSpPr>
        <p:grpSpPr>
          <a:xfrm>
            <a:off x="8566583" y="1678081"/>
            <a:ext cx="434927" cy="459701"/>
            <a:chOff x="0" y="0"/>
            <a:chExt cx="434926" cy="459699"/>
          </a:xfrm>
        </p:grpSpPr>
        <p:sp>
          <p:nvSpPr>
            <p:cNvPr id="234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35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39" name="Google Shape;230;p28"/>
          <p:cNvGrpSpPr/>
          <p:nvPr/>
        </p:nvGrpSpPr>
        <p:grpSpPr>
          <a:xfrm>
            <a:off x="9001508" y="1678081"/>
            <a:ext cx="434927" cy="459701"/>
            <a:chOff x="0" y="0"/>
            <a:chExt cx="434926" cy="459699"/>
          </a:xfrm>
        </p:grpSpPr>
        <p:sp>
          <p:nvSpPr>
            <p:cNvPr id="237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38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42" name="Google Shape;231;p28"/>
          <p:cNvGrpSpPr/>
          <p:nvPr/>
        </p:nvGrpSpPr>
        <p:grpSpPr>
          <a:xfrm>
            <a:off x="7666914" y="1330780"/>
            <a:ext cx="1769522" cy="371623"/>
            <a:chOff x="0" y="0"/>
            <a:chExt cx="1769520" cy="371622"/>
          </a:xfrm>
        </p:grpSpPr>
        <p:sp>
          <p:nvSpPr>
            <p:cNvPr id="240" name="Rounded Rectangle"/>
            <p:cNvSpPr/>
            <p:nvPr/>
          </p:nvSpPr>
          <p:spPr>
            <a:xfrm>
              <a:off x="0" y="0"/>
              <a:ext cx="1769521" cy="3716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0000"/>
                </a:gs>
                <a:gs pos="3500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1" name="Đệm 4 byte"/>
            <p:cNvSpPr txBox="1"/>
            <p:nvPr/>
          </p:nvSpPr>
          <p:spPr>
            <a:xfrm>
              <a:off x="18140" y="411"/>
              <a:ext cx="1733240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Đệm 4 byte</a:t>
              </a:r>
            </a:p>
          </p:txBody>
        </p:sp>
      </p:grpSp>
      <p:grpSp>
        <p:nvGrpSpPr>
          <p:cNvPr id="245" name="Google Shape;232;p28"/>
          <p:cNvGrpSpPr/>
          <p:nvPr/>
        </p:nvGrpSpPr>
        <p:grpSpPr>
          <a:xfrm>
            <a:off x="5878536" y="2056914"/>
            <a:ext cx="434927" cy="459701"/>
            <a:chOff x="0" y="0"/>
            <a:chExt cx="434926" cy="459699"/>
          </a:xfrm>
        </p:grpSpPr>
        <p:sp>
          <p:nvSpPr>
            <p:cNvPr id="243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4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8" name="Google Shape;233;p28"/>
          <p:cNvGrpSpPr/>
          <p:nvPr/>
        </p:nvGrpSpPr>
        <p:grpSpPr>
          <a:xfrm>
            <a:off x="6313408" y="2056742"/>
            <a:ext cx="434927" cy="459701"/>
            <a:chOff x="0" y="0"/>
            <a:chExt cx="434926" cy="459699"/>
          </a:xfrm>
        </p:grpSpPr>
        <p:sp>
          <p:nvSpPr>
            <p:cNvPr id="246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7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51" name="Google Shape;234;p28"/>
          <p:cNvGrpSpPr/>
          <p:nvPr/>
        </p:nvGrpSpPr>
        <p:grpSpPr>
          <a:xfrm>
            <a:off x="7195304" y="2056742"/>
            <a:ext cx="434927" cy="459701"/>
            <a:chOff x="0" y="0"/>
            <a:chExt cx="434926" cy="459699"/>
          </a:xfrm>
        </p:grpSpPr>
        <p:sp>
          <p:nvSpPr>
            <p:cNvPr id="249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0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54" name="Google Shape;235;p28"/>
          <p:cNvGrpSpPr/>
          <p:nvPr/>
        </p:nvGrpSpPr>
        <p:grpSpPr>
          <a:xfrm>
            <a:off x="6760378" y="2060025"/>
            <a:ext cx="434927" cy="459701"/>
            <a:chOff x="0" y="0"/>
            <a:chExt cx="434926" cy="459699"/>
          </a:xfrm>
        </p:grpSpPr>
        <p:sp>
          <p:nvSpPr>
            <p:cNvPr id="252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3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57" name="Google Shape;236;p28"/>
          <p:cNvGrpSpPr/>
          <p:nvPr/>
        </p:nvGrpSpPr>
        <p:grpSpPr>
          <a:xfrm>
            <a:off x="7653928" y="2100781"/>
            <a:ext cx="1769522" cy="371623"/>
            <a:chOff x="0" y="0"/>
            <a:chExt cx="1769520" cy="371622"/>
          </a:xfrm>
        </p:grpSpPr>
        <p:sp>
          <p:nvSpPr>
            <p:cNvPr id="255" name="Rounded Rectangle"/>
            <p:cNvSpPr/>
            <p:nvPr/>
          </p:nvSpPr>
          <p:spPr>
            <a:xfrm>
              <a:off x="0" y="0"/>
              <a:ext cx="1769521" cy="371623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FF0000"/>
                </a:gs>
                <a:gs pos="35000">
                  <a:srgbClr val="FF0000"/>
                </a:gs>
                <a:gs pos="100000">
                  <a:srgbClr val="FF0000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56" name="Đệm 4 byte"/>
            <p:cNvSpPr txBox="1"/>
            <p:nvPr/>
          </p:nvSpPr>
          <p:spPr>
            <a:xfrm>
              <a:off x="18140" y="411"/>
              <a:ext cx="1733240" cy="370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800">
                  <a:solidFill>
                    <a:srgbClr val="003366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Đệm 4 byte</a:t>
              </a:r>
            </a:p>
          </p:txBody>
        </p:sp>
      </p:grpSp>
      <p:grpSp>
        <p:nvGrpSpPr>
          <p:cNvPr id="260" name="Google Shape;237;p28"/>
          <p:cNvGrpSpPr/>
          <p:nvPr/>
        </p:nvGrpSpPr>
        <p:grpSpPr>
          <a:xfrm>
            <a:off x="5893187" y="3287668"/>
            <a:ext cx="434927" cy="459701"/>
            <a:chOff x="0" y="0"/>
            <a:chExt cx="434926" cy="459699"/>
          </a:xfrm>
        </p:grpSpPr>
        <p:sp>
          <p:nvSpPr>
            <p:cNvPr id="258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63" name="Google Shape;238;p28"/>
          <p:cNvGrpSpPr/>
          <p:nvPr/>
        </p:nvGrpSpPr>
        <p:grpSpPr>
          <a:xfrm>
            <a:off x="6328114" y="3287668"/>
            <a:ext cx="434927" cy="459701"/>
            <a:chOff x="0" y="0"/>
            <a:chExt cx="434926" cy="459699"/>
          </a:xfrm>
        </p:grpSpPr>
        <p:sp>
          <p:nvSpPr>
            <p:cNvPr id="261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2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66" name="Google Shape;239;p28"/>
          <p:cNvGrpSpPr/>
          <p:nvPr/>
        </p:nvGrpSpPr>
        <p:grpSpPr>
          <a:xfrm>
            <a:off x="6793786" y="3287668"/>
            <a:ext cx="434927" cy="459701"/>
            <a:chOff x="0" y="0"/>
            <a:chExt cx="434926" cy="459699"/>
          </a:xfrm>
        </p:grpSpPr>
        <p:sp>
          <p:nvSpPr>
            <p:cNvPr id="264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5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69" name="Google Shape;240;p28"/>
          <p:cNvGrpSpPr/>
          <p:nvPr/>
        </p:nvGrpSpPr>
        <p:grpSpPr>
          <a:xfrm>
            <a:off x="7231322" y="3287668"/>
            <a:ext cx="434927" cy="459701"/>
            <a:chOff x="0" y="0"/>
            <a:chExt cx="434926" cy="459699"/>
          </a:xfrm>
        </p:grpSpPr>
        <p:sp>
          <p:nvSpPr>
            <p:cNvPr id="267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8" name="a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272" name="Google Shape;241;p28"/>
          <p:cNvGrpSpPr/>
          <p:nvPr/>
        </p:nvGrpSpPr>
        <p:grpSpPr>
          <a:xfrm>
            <a:off x="7693861" y="3287656"/>
            <a:ext cx="434927" cy="459701"/>
            <a:chOff x="0" y="0"/>
            <a:chExt cx="434926" cy="459699"/>
          </a:xfrm>
        </p:grpSpPr>
        <p:sp>
          <p:nvSpPr>
            <p:cNvPr id="270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75" name="Google Shape;242;p28"/>
          <p:cNvGrpSpPr/>
          <p:nvPr/>
        </p:nvGrpSpPr>
        <p:grpSpPr>
          <a:xfrm>
            <a:off x="8128786" y="3287656"/>
            <a:ext cx="434927" cy="459701"/>
            <a:chOff x="0" y="0"/>
            <a:chExt cx="434926" cy="459699"/>
          </a:xfrm>
        </p:grpSpPr>
        <p:sp>
          <p:nvSpPr>
            <p:cNvPr id="273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74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78" name="Google Shape;243;p28"/>
          <p:cNvGrpSpPr/>
          <p:nvPr/>
        </p:nvGrpSpPr>
        <p:grpSpPr>
          <a:xfrm>
            <a:off x="8594459" y="3287656"/>
            <a:ext cx="434927" cy="459701"/>
            <a:chOff x="0" y="0"/>
            <a:chExt cx="434926" cy="459699"/>
          </a:xfrm>
        </p:grpSpPr>
        <p:sp>
          <p:nvSpPr>
            <p:cNvPr id="276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81" name="Google Shape;244;p28"/>
          <p:cNvGrpSpPr/>
          <p:nvPr/>
        </p:nvGrpSpPr>
        <p:grpSpPr>
          <a:xfrm>
            <a:off x="9031995" y="3287656"/>
            <a:ext cx="434928" cy="459701"/>
            <a:chOff x="0" y="0"/>
            <a:chExt cx="434926" cy="459699"/>
          </a:xfrm>
        </p:grpSpPr>
        <p:sp>
          <p:nvSpPr>
            <p:cNvPr id="279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b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84" name="Google Shape;245;p28"/>
          <p:cNvGrpSpPr/>
          <p:nvPr/>
        </p:nvGrpSpPr>
        <p:grpSpPr>
          <a:xfrm>
            <a:off x="5890576" y="3688771"/>
            <a:ext cx="434927" cy="459701"/>
            <a:chOff x="0" y="0"/>
            <a:chExt cx="434926" cy="459699"/>
          </a:xfrm>
        </p:grpSpPr>
        <p:sp>
          <p:nvSpPr>
            <p:cNvPr id="282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83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	</a:t>
              </a:r>
            </a:p>
          </p:txBody>
        </p:sp>
      </p:grpSp>
      <p:grpSp>
        <p:nvGrpSpPr>
          <p:cNvPr id="287" name="Google Shape;246;p28"/>
          <p:cNvGrpSpPr/>
          <p:nvPr/>
        </p:nvGrpSpPr>
        <p:grpSpPr>
          <a:xfrm>
            <a:off x="6343486" y="3693282"/>
            <a:ext cx="434927" cy="459701"/>
            <a:chOff x="0" y="0"/>
            <a:chExt cx="434926" cy="459699"/>
          </a:xfrm>
        </p:grpSpPr>
        <p:sp>
          <p:nvSpPr>
            <p:cNvPr id="285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86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90" name="Google Shape;247;p28"/>
          <p:cNvGrpSpPr/>
          <p:nvPr/>
        </p:nvGrpSpPr>
        <p:grpSpPr>
          <a:xfrm>
            <a:off x="6797822" y="3687420"/>
            <a:ext cx="434927" cy="459701"/>
            <a:chOff x="0" y="0"/>
            <a:chExt cx="434926" cy="459699"/>
          </a:xfrm>
        </p:grpSpPr>
        <p:sp>
          <p:nvSpPr>
            <p:cNvPr id="288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89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93" name="Google Shape;248;p28"/>
          <p:cNvGrpSpPr/>
          <p:nvPr/>
        </p:nvGrpSpPr>
        <p:grpSpPr>
          <a:xfrm>
            <a:off x="7231322" y="3687420"/>
            <a:ext cx="434927" cy="459701"/>
            <a:chOff x="0" y="0"/>
            <a:chExt cx="434926" cy="459699"/>
          </a:xfrm>
        </p:grpSpPr>
        <p:sp>
          <p:nvSpPr>
            <p:cNvPr id="291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92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96" name="Google Shape;249;p28"/>
          <p:cNvGrpSpPr/>
          <p:nvPr/>
        </p:nvGrpSpPr>
        <p:grpSpPr>
          <a:xfrm>
            <a:off x="7694383" y="3687420"/>
            <a:ext cx="434927" cy="459701"/>
            <a:chOff x="0" y="0"/>
            <a:chExt cx="434926" cy="459699"/>
          </a:xfrm>
        </p:grpSpPr>
        <p:sp>
          <p:nvSpPr>
            <p:cNvPr id="294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95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299" name="Google Shape;250;p28"/>
          <p:cNvGrpSpPr/>
          <p:nvPr/>
        </p:nvGrpSpPr>
        <p:grpSpPr>
          <a:xfrm>
            <a:off x="8157444" y="3687420"/>
            <a:ext cx="434927" cy="459701"/>
            <a:chOff x="0" y="0"/>
            <a:chExt cx="434926" cy="459699"/>
          </a:xfrm>
        </p:grpSpPr>
        <p:sp>
          <p:nvSpPr>
            <p:cNvPr id="297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298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302" name="Google Shape;251;p28"/>
          <p:cNvGrpSpPr/>
          <p:nvPr/>
        </p:nvGrpSpPr>
        <p:grpSpPr>
          <a:xfrm>
            <a:off x="8592370" y="3687420"/>
            <a:ext cx="434927" cy="459701"/>
            <a:chOff x="0" y="0"/>
            <a:chExt cx="434926" cy="459699"/>
          </a:xfrm>
        </p:grpSpPr>
        <p:sp>
          <p:nvSpPr>
            <p:cNvPr id="300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01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305" name="Google Shape;252;p28"/>
          <p:cNvGrpSpPr/>
          <p:nvPr/>
        </p:nvGrpSpPr>
        <p:grpSpPr>
          <a:xfrm>
            <a:off x="9027297" y="3687420"/>
            <a:ext cx="434927" cy="459701"/>
            <a:chOff x="0" y="0"/>
            <a:chExt cx="434926" cy="459699"/>
          </a:xfrm>
        </p:grpSpPr>
        <p:sp>
          <p:nvSpPr>
            <p:cNvPr id="303" name="Rounded Rectangle"/>
            <p:cNvSpPr/>
            <p:nvPr/>
          </p:nvSpPr>
          <p:spPr>
            <a:xfrm>
              <a:off x="0" y="44038"/>
              <a:ext cx="434927" cy="371624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C6FFA2"/>
                </a:gs>
                <a:gs pos="35000">
                  <a:srgbClr val="D6FCBE"/>
                </a:gs>
                <a:gs pos="100000">
                  <a:srgbClr val="EEFFE4"/>
                </a:gs>
              </a:gsLst>
              <a:lin ang="16200000" scaled="0"/>
            </a:gradFill>
            <a:ln w="9525" cap="flat">
              <a:solidFill>
                <a:srgbClr val="80B74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764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304" name="c"/>
            <p:cNvSpPr txBox="1"/>
            <p:nvPr/>
          </p:nvSpPr>
          <p:spPr>
            <a:xfrm>
              <a:off x="18140" y="0"/>
              <a:ext cx="398646" cy="45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2400">
                  <a:solidFill>
                    <a:srgbClr val="003366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4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" presetClass="entr" presetSubtype="4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" presetClass="entr" presetSubtype="4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" presetClass="entr" presetSubtype="4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9" presetClass="entr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9" presetClass="entr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9" presetClass="entr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9" presetClass="entr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500"/>
                            </p:stCondLst>
                            <p:childTnLst>
                              <p:par>
                                <p:cTn id="99" presetID="9" presetClass="entr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4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" presetClass="entr" presetSubtype="4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" presetClass="entr" presetSubtype="4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" presetClass="entr" presetSubtype="4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" presetClass="entr" presetSubtype="4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" presetClass="entr" presetSubtype="4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500"/>
                            </p:stCondLst>
                            <p:childTnLst>
                              <p:par>
                                <p:cTn id="139" presetID="2" presetClass="entr" presetSubtype="4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" presetClass="entr" presetSubtype="4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2" presetClass="entr" presetSubtype="4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0"/>
                            </p:stCondLst>
                            <p:childTnLst>
                              <p:par>
                                <p:cTn id="154" presetID="2" presetClass="entr" presetSubtype="4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"/>
                            </p:stCondLst>
                            <p:childTnLst>
                              <p:par>
                                <p:cTn id="159" presetID="2" presetClass="entr" presetSubtype="4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6000"/>
                            </p:stCondLst>
                            <p:childTnLst>
                              <p:par>
                                <p:cTn id="164" presetID="2" presetClass="entr" presetSubtype="4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500"/>
                            </p:stCondLst>
                            <p:childTnLst>
                              <p:par>
                                <p:cTn id="169" presetID="2" presetClass="entr" presetSubtype="4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000"/>
                            </p:stCondLst>
                            <p:childTnLst>
                              <p:par>
                                <p:cTn id="174" presetID="2" presetClass="entr" presetSubtype="4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0"/>
                            </p:stCondLst>
                            <p:childTnLst>
                              <p:par>
                                <p:cTn id="179" presetID="2" presetClass="entr" presetSubtype="4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animBg="1" advAuto="0"/>
      <p:bldP spid="202" grpId="2" animBg="1" advAuto="0"/>
      <p:bldP spid="203" grpId="3" animBg="1" advAuto="0"/>
      <p:bldP spid="206" grpId="4" animBg="1" advAuto="0"/>
      <p:bldP spid="209" grpId="5" animBg="1" advAuto="0"/>
      <p:bldP spid="212" grpId="6" animBg="1" advAuto="0"/>
      <p:bldP spid="215" grpId="7" animBg="1" advAuto="0"/>
      <p:bldP spid="218" grpId="8" animBg="1" advAuto="0"/>
      <p:bldP spid="221" grpId="9" animBg="1" advAuto="0"/>
      <p:bldP spid="224" grpId="10" animBg="1" advAuto="0"/>
      <p:bldP spid="227" grpId="11" animBg="1" advAuto="0"/>
      <p:bldP spid="230" grpId="12" animBg="1" advAuto="0"/>
      <p:bldP spid="233" grpId="13" animBg="1" advAuto="0"/>
      <p:bldP spid="236" grpId="14" animBg="1" advAuto="0"/>
      <p:bldP spid="239" grpId="15" animBg="1" advAuto="0"/>
      <p:bldP spid="242" grpId="16" animBg="1" advAuto="0"/>
      <p:bldP spid="245" grpId="17" animBg="1" advAuto="0"/>
      <p:bldP spid="248" grpId="18" animBg="1" advAuto="0"/>
      <p:bldP spid="251" grpId="19" animBg="1" advAuto="0"/>
      <p:bldP spid="254" grpId="20" animBg="1" advAuto="0"/>
      <p:bldP spid="257" grpId="21" animBg="1" advAuto="0"/>
      <p:bldP spid="260" grpId="22" animBg="1" advAuto="0"/>
      <p:bldP spid="263" grpId="23" animBg="1" advAuto="0"/>
      <p:bldP spid="266" grpId="24" animBg="1" advAuto="0"/>
      <p:bldP spid="269" grpId="25" animBg="1" advAuto="0"/>
      <p:bldP spid="272" grpId="26" animBg="1" advAuto="0"/>
      <p:bldP spid="275" grpId="27" animBg="1" advAuto="0"/>
      <p:bldP spid="278" grpId="28" animBg="1" advAuto="0"/>
      <p:bldP spid="281" grpId="29" animBg="1" advAuto="0"/>
      <p:bldP spid="284" grpId="30" animBg="1" advAuto="0"/>
      <p:bldP spid="287" grpId="31" animBg="1" advAuto="0"/>
      <p:bldP spid="290" grpId="32" animBg="1" advAuto="0"/>
      <p:bldP spid="293" grpId="33" animBg="1" advAuto="0"/>
      <p:bldP spid="296" grpId="34" animBg="1" advAuto="0"/>
      <p:bldP spid="299" grpId="35" animBg="1" advAuto="0"/>
      <p:bldP spid="302" grpId="36" animBg="1" advAuto="0"/>
      <p:bldP spid="305" grpId="37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257;p29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Kích thước cấu trúc</a:t>
            </a:r>
          </a:p>
        </p:txBody>
      </p:sp>
      <p:sp>
        <p:nvSpPr>
          <p:cNvPr id="30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 algn="just">
              <a:spcBef>
                <a:spcPts val="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Tối ưu kích thước cấu trúc dựa trên thứ tự các biến (tối ưu cục bộ trên cấu trúc).</a:t>
            </a:r>
          </a:p>
          <a:p>
            <a:pPr marL="205740" indent="-171450" algn="just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Hoặc tối ưu biên cho cấu trúc (alignment of struct). Ví dụ trên nếu thay đổi biên cấu trúc thành 1 hoặc 4 thì </a:t>
            </a:r>
            <a:r>
              <a:rPr b="1">
                <a:solidFill>
                  <a:srgbClr val="FF0000"/>
                </a:solidFill>
              </a:rPr>
              <a:t>sizeof(B1) = 16.</a:t>
            </a:r>
          </a:p>
          <a:p>
            <a:pPr marL="205740" indent="-171450" algn="just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Điều chỉnh biên cấu trúc: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Project settings → Compile Option C/C++ → Code Generation → Structure Alignment.</a:t>
            </a:r>
          </a:p>
          <a:p>
            <a:pPr marL="49529" indent="106680" algn="just">
              <a:buSzTx/>
              <a:buNone/>
              <a:defRPr b="1">
                <a:latin typeface="Consolas"/>
                <a:ea typeface="Consolas"/>
                <a:cs typeface="Consolas"/>
                <a:sym typeface="Consolas"/>
              </a:defRPr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205740" indent="-171450" algn="just">
              <a:buClr>
                <a:srgbClr val="FF0000"/>
              </a:buClr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Dễ dàng điều chỉnh biên để tối ưu. Hay biên cấu trúc càng nhỏ càng giúp giảm vùng đệm thì càng tốt ??</a:t>
            </a:r>
          </a:p>
          <a:p>
            <a:pPr marL="445769" lvl="1" indent="-171448" algn="just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Không. Biên nhỏ giúp giảm kích thước của cấu trúc nhưng làm tăng thời gian xử lý của tác vụ memory allocator ← Cần điều phối thích hợp giữa kích thước cấu trúc và tốc độ xử lý.</a:t>
            </a:r>
          </a:p>
          <a:p>
            <a:pPr marL="445769" lvl="1" indent="-171448" algn="just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Chương trình dùng nhiều cấu trúc có thành phần khác nhau điều chỉnh biên tốt nhất sẽ khó khăn</a:t>
            </a:r>
          </a:p>
          <a:p>
            <a:pPr marL="445769" lvl="1" indent="-171448" algn="just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Ưu tiên: tối ưu bằng cách khai báo thứ tự các thành phần cấu trúc phù hợp với biên cấu trúc.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263;p30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Truyền cấu trúc cho hàm</a:t>
            </a:r>
          </a:p>
        </p:txBody>
      </p:sp>
      <p:sp>
        <p:nvSpPr>
          <p:cNvPr id="311" name="Google Shape;264;p30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445769" lvl="1" indent="-171448">
              <a:spcBef>
                <a:spcPts val="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Giống như truyền kiểu dữ liệu cơ sở</a:t>
            </a:r>
          </a:p>
          <a:p>
            <a:pPr marL="685800" lvl="2" indent="-171450">
              <a:spcBef>
                <a:spcPts val="6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Tham trị (không thay đổi sau khi kết thúc hàm)</a:t>
            </a:r>
          </a:p>
          <a:p>
            <a:pPr marL="685800" lvl="2" indent="-171450">
              <a:spcBef>
                <a:spcPts val="6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Tham chiếu</a:t>
            </a:r>
          </a:p>
          <a:p>
            <a:pPr marL="685800" lvl="2" indent="-171450">
              <a:spcBef>
                <a:spcPts val="6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Con trỏ</a:t>
            </a:r>
          </a:p>
          <a:p>
            <a:pPr marL="49529" lvl="1" indent="346711">
              <a:spcBef>
                <a:spcPts val="70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445769" lvl="1" indent="-171448">
              <a:spcBef>
                <a:spcPts val="70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Ví dụ</a:t>
            </a:r>
          </a:p>
        </p:txBody>
      </p:sp>
      <p:sp>
        <p:nvSpPr>
          <p:cNvPr id="312" name="Google Shape;265;p30"/>
          <p:cNvSpPr txBox="1"/>
          <p:nvPr/>
        </p:nvSpPr>
        <p:spPr>
          <a:xfrm>
            <a:off x="2590800" y="3215576"/>
            <a:ext cx="7010400" cy="267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 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x,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xuat1(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x,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y) { … };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xuat2(DIEM diem) { … };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xuat3(DIEM &amp;diem) { … };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xuat4(DIEM *diem) { … };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270;p31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Bài tập minh họa</a:t>
            </a:r>
          </a:p>
        </p:txBody>
      </p:sp>
      <p:sp>
        <p:nvSpPr>
          <p:cNvPr id="315" name="Google Shape;271;p31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0" indent="34290">
              <a:spcBef>
                <a:spcPts val="0"/>
              </a:spcBef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1. Xây dựng cấu trúc sinh viên: tên, mssv, lớp</a:t>
            </a:r>
          </a:p>
          <a:p>
            <a:pPr marL="0" indent="3429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2. Nhập, xuất cho danh sách sinh viên</a:t>
            </a:r>
          </a:p>
          <a:p>
            <a:pPr marL="0" indent="3429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3. Tìm sinh viên theo tên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95;p14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grpSp>
        <p:nvGrpSpPr>
          <p:cNvPr id="133" name="Google Shape;96;p14"/>
          <p:cNvGrpSpPr/>
          <p:nvPr/>
        </p:nvGrpSpPr>
        <p:grpSpPr>
          <a:xfrm>
            <a:off x="1725667" y="1937509"/>
            <a:ext cx="9418495" cy="2857484"/>
            <a:chOff x="0" y="0"/>
            <a:chExt cx="9418494" cy="2857483"/>
          </a:xfrm>
        </p:grpSpPr>
        <p:sp>
          <p:nvSpPr>
            <p:cNvPr id="123" name="Google Shape;97;p14"/>
            <p:cNvSpPr/>
            <p:nvPr/>
          </p:nvSpPr>
          <p:spPr>
            <a:xfrm>
              <a:off x="489" y="0"/>
              <a:ext cx="607093" cy="2857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303" h="21600" extrusionOk="0">
                  <a:moveTo>
                    <a:pt x="411" y="0"/>
                  </a:moveTo>
                  <a:cubicBezTo>
                    <a:pt x="21600" y="5965"/>
                    <a:pt x="21600" y="15635"/>
                    <a:pt x="411" y="21600"/>
                  </a:cubicBezTo>
                  <a:lnTo>
                    <a:pt x="0" y="21484"/>
                  </a:lnTo>
                  <a:cubicBezTo>
                    <a:pt x="20963" y="15584"/>
                    <a:pt x="20963" y="6016"/>
                    <a:pt x="0" y="116"/>
                  </a:cubicBezTo>
                  <a:close/>
                </a:path>
              </a:pathLst>
            </a:custGeom>
            <a:noFill/>
            <a:ln w="9525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4" name="Google Shape;98;p14"/>
            <p:cNvSpPr/>
            <p:nvPr/>
          </p:nvSpPr>
          <p:spPr>
            <a:xfrm>
              <a:off x="374840" y="229248"/>
              <a:ext cx="9043655" cy="599746"/>
            </a:xfrm>
            <a:prstGeom prst="rect">
              <a:avLst/>
            </a:prstGeom>
            <a:gradFill flip="none" rotWithShape="1">
              <a:gsLst>
                <a:gs pos="0">
                  <a:srgbClr val="ED6A57"/>
                </a:gs>
                <a:gs pos="50000">
                  <a:srgbClr val="F14E2D"/>
                </a:gs>
                <a:gs pos="100000">
                  <a:srgbClr val="E03C1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" name="Google Shape;99;p14"/>
            <p:cNvSpPr txBox="1"/>
            <p:nvPr/>
          </p:nvSpPr>
          <p:spPr>
            <a:xfrm>
              <a:off x="374840" y="215446"/>
              <a:ext cx="9043655" cy="627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8724" tIns="78724" rIns="78724" bIns="78724" numCol="1" anchor="ctr">
              <a:spAutoFit/>
            </a:bodyPr>
            <a:lstStyle>
              <a:lvl1pPr>
                <a:lnSpc>
                  <a:spcPct val="90000"/>
                </a:lnSpc>
                <a:defRPr sz="31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Khái niệm kiểu cấu trúc (struct)</a:t>
              </a:r>
            </a:p>
          </p:txBody>
        </p:sp>
        <p:sp>
          <p:nvSpPr>
            <p:cNvPr id="126" name="Google Shape;100;p14"/>
            <p:cNvSpPr/>
            <p:nvPr/>
          </p:nvSpPr>
          <p:spPr>
            <a:xfrm>
              <a:off x="0" y="154280"/>
              <a:ext cx="749683" cy="74968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A543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" name="Google Shape;101;p14"/>
            <p:cNvSpPr/>
            <p:nvPr/>
          </p:nvSpPr>
          <p:spPr>
            <a:xfrm>
              <a:off x="592848" y="1128867"/>
              <a:ext cx="8825647" cy="599746"/>
            </a:xfrm>
            <a:prstGeom prst="rect">
              <a:avLst/>
            </a:prstGeom>
            <a:gradFill flip="none" rotWithShape="1">
              <a:gsLst>
                <a:gs pos="0">
                  <a:srgbClr val="65D45D"/>
                </a:gs>
                <a:gs pos="50000">
                  <a:srgbClr val="46D538"/>
                </a:gs>
                <a:gs pos="100000">
                  <a:srgbClr val="37C329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" name="Google Shape;102;p14"/>
            <p:cNvSpPr txBox="1"/>
            <p:nvPr/>
          </p:nvSpPr>
          <p:spPr>
            <a:xfrm>
              <a:off x="592848" y="1115065"/>
              <a:ext cx="8825647" cy="627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8724" tIns="78724" rIns="78724" bIns="78724" numCol="1" anchor="ctr">
              <a:spAutoFit/>
            </a:bodyPr>
            <a:lstStyle>
              <a:lvl1pPr>
                <a:lnSpc>
                  <a:spcPct val="90000"/>
                </a:lnSpc>
                <a:defRPr sz="31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Khai báo và truy xuất kiểu cấu trúc</a:t>
              </a:r>
            </a:p>
          </p:txBody>
        </p:sp>
        <p:sp>
          <p:nvSpPr>
            <p:cNvPr id="129" name="Google Shape;103;p14"/>
            <p:cNvSpPr/>
            <p:nvPr/>
          </p:nvSpPr>
          <p:spPr>
            <a:xfrm>
              <a:off x="218007" y="1053899"/>
              <a:ext cx="749683" cy="74968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4DCE4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" name="Google Shape;104;p14"/>
            <p:cNvSpPr/>
            <p:nvPr/>
          </p:nvSpPr>
          <p:spPr>
            <a:xfrm>
              <a:off x="374840" y="2028486"/>
              <a:ext cx="9043655" cy="599746"/>
            </a:xfrm>
            <a:prstGeom prst="rect">
              <a:avLst/>
            </a:prstGeom>
            <a:gradFill flip="none" rotWithShape="1">
              <a:gsLst>
                <a:gs pos="0">
                  <a:srgbClr val="677FB7"/>
                </a:gs>
                <a:gs pos="50000">
                  <a:srgbClr val="4A6EB3"/>
                </a:gs>
                <a:gs pos="100000">
                  <a:srgbClr val="3D5EA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" name="Google Shape;105;p14"/>
            <p:cNvSpPr txBox="1"/>
            <p:nvPr/>
          </p:nvSpPr>
          <p:spPr>
            <a:xfrm>
              <a:off x="374840" y="2014684"/>
              <a:ext cx="9043655" cy="627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8724" tIns="78724" rIns="78724" bIns="78724" numCol="1" anchor="ctr">
              <a:spAutoFit/>
            </a:bodyPr>
            <a:lstStyle>
              <a:lvl1pPr>
                <a:lnSpc>
                  <a:spcPct val="90000"/>
                </a:lnSpc>
                <a:defRPr sz="3100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t>Bài tập</a:t>
              </a:r>
            </a:p>
          </p:txBody>
        </p:sp>
        <p:sp>
          <p:nvSpPr>
            <p:cNvPr id="132" name="Google Shape;106;p14"/>
            <p:cNvSpPr/>
            <p:nvPr/>
          </p:nvSpPr>
          <p:spPr>
            <a:xfrm>
              <a:off x="0" y="1953518"/>
              <a:ext cx="749683" cy="74968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5070A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xmlns:p14="http://schemas.microsoft.com/office/powerpoint/2010/main" spd="slow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276;p32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Bài tập minh họa</a:t>
            </a:r>
          </a:p>
        </p:txBody>
      </p:sp>
      <p:sp>
        <p:nvSpPr>
          <p:cNvPr id="318" name="Google Shape;277;p32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>
            <a:lvl1pPr marL="0" indent="34290">
              <a:spcBef>
                <a:spcPts val="0"/>
              </a:spcBef>
              <a:buSzTx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Tạo cấu trúc sinh viên				Nhập danh sách sinh viên</a:t>
            </a:r>
          </a:p>
        </p:txBody>
      </p:sp>
      <p:sp>
        <p:nvSpPr>
          <p:cNvPr id="319" name="Google Shape;278;p32"/>
          <p:cNvSpPr txBox="1"/>
          <p:nvPr/>
        </p:nvSpPr>
        <p:spPr>
          <a:xfrm>
            <a:off x="263235" y="1477108"/>
            <a:ext cx="3577246" cy="18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typedef</a:t>
            </a:r>
            <a:r>
              <a:rPr>
                <a:solidFill>
                  <a:srgbClr val="000000"/>
                </a:solidFill>
              </a:rPr>
              <a:t> </a:t>
            </a:r>
            <a:r>
              <a:t>struct</a:t>
            </a:r>
            <a:r>
              <a:rPr>
                <a:solidFill>
                  <a:srgbClr val="000000"/>
                </a:solidFill>
              </a:rPr>
              <a:t> SinhVien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char</a:t>
            </a:r>
            <a:r>
              <a:t> ten[50];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char</a:t>
            </a:r>
            <a:r>
              <a:t> mssv[10];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char</a:t>
            </a:r>
            <a:r>
              <a:t> lop[5];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}SV;</a:t>
            </a:r>
          </a:p>
        </p:txBody>
      </p:sp>
      <p:sp>
        <p:nvSpPr>
          <p:cNvPr id="320" name="Google Shape;279;p32"/>
          <p:cNvSpPr txBox="1"/>
          <p:nvPr/>
        </p:nvSpPr>
        <p:spPr>
          <a:xfrm>
            <a:off x="5449642" y="1464628"/>
            <a:ext cx="6327374" cy="3845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NhapSinhVien(SV dssv[],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&amp;n)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   cout &lt;&lt; “nhap so luong sinh vien”;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cin &gt;&gt; n; 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for(int i=0;i&lt;n:i++)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{	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cout &lt;&lt; </a:t>
            </a:r>
            <a:r>
              <a:rPr>
                <a:solidFill>
                  <a:srgbClr val="A31515"/>
                </a:solidFill>
              </a:rPr>
              <a:t>"Nhap ten sinh vien : “</a:t>
            </a:r>
            <a:r>
              <a:t>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gets(dssv[i].ten);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cout &lt;&lt;</a:t>
            </a:r>
            <a:r>
              <a:rPr>
                <a:solidFill>
                  <a:srgbClr val="A31515"/>
                </a:solidFill>
              </a:rPr>
              <a:t>"Nhap ma so sinh vien : “</a:t>
            </a:r>
            <a:r>
              <a:t>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gets(dssv[i].mssv);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cout &lt;&lt;</a:t>
            </a:r>
            <a:r>
              <a:rPr>
                <a:solidFill>
                  <a:srgbClr val="A31515"/>
                </a:solidFill>
              </a:rPr>
              <a:t>"Nhap lop cua sinh vien : “</a:t>
            </a:r>
            <a:r>
              <a:t>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gets(dssv[i].lop);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}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1" animBg="1" advAuto="0"/>
      <p:bldP spid="320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284;p33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Bài tập minh họa</a:t>
            </a:r>
          </a:p>
        </p:txBody>
      </p:sp>
      <p:sp>
        <p:nvSpPr>
          <p:cNvPr id="323" name="Google Shape;285;p33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>
            <a:lvl1pPr marL="0" indent="34290">
              <a:spcBef>
                <a:spcPts val="0"/>
              </a:spcBef>
              <a:buSzTx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Xuất danh sách sinh viên				Tìm sinh viên theo tên</a:t>
            </a:r>
          </a:p>
        </p:txBody>
      </p:sp>
      <p:sp>
        <p:nvSpPr>
          <p:cNvPr id="324" name="Google Shape;286;p33"/>
          <p:cNvSpPr txBox="1"/>
          <p:nvPr/>
        </p:nvSpPr>
        <p:spPr>
          <a:xfrm>
            <a:off x="0" y="1233873"/>
            <a:ext cx="5160387" cy="4504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50000"/>
              </a:lnSpc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void</a:t>
            </a:r>
            <a:r>
              <a:rPr>
                <a:solidFill>
                  <a:srgbClr val="000000"/>
                </a:solidFill>
              </a:rPr>
              <a:t> XuatSinhVien(SV dssv[],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n)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for(int i=0;i&lt;n:i++)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	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cout &lt;&lt; </a:t>
            </a:r>
            <a:r>
              <a:rPr>
                <a:solidFill>
                  <a:srgbClr val="A31515"/>
                </a:solidFill>
              </a:rPr>
              <a:t>"Ten sinh vien : “</a:t>
            </a:r>
            <a:r>
              <a:t>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puts(dssv[i].ten);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cout &lt;&lt; </a:t>
            </a:r>
            <a:r>
              <a:rPr>
                <a:solidFill>
                  <a:srgbClr val="A31515"/>
                </a:solidFill>
              </a:rPr>
              <a:t>"Ma so sinh vien : “</a:t>
            </a:r>
            <a:r>
              <a:t>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puts(dssv[i].mssv);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cout &lt;&lt;</a:t>
            </a:r>
            <a:r>
              <a:rPr>
                <a:solidFill>
                  <a:srgbClr val="A31515"/>
                </a:solidFill>
              </a:rPr>
              <a:t>"Lop cua sinh vien : “</a:t>
            </a:r>
            <a:r>
              <a:t>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puts(dssv[i].lop);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 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25" name="Google Shape;287;p33"/>
          <p:cNvSpPr txBox="1"/>
          <p:nvPr/>
        </p:nvSpPr>
        <p:spPr>
          <a:xfrm>
            <a:off x="5598941" y="1327354"/>
            <a:ext cx="6329824" cy="351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000000"/>
                </a:solidFill>
              </a:rPr>
              <a:t> TimSVTheoTen(SV dssv[], </a:t>
            </a:r>
            <a:r>
              <a:t>int</a:t>
            </a:r>
            <a:r>
              <a:rPr>
                <a:solidFill>
                  <a:srgbClr val="000000"/>
                </a:solidFill>
              </a:rPr>
              <a:t> n, </a:t>
            </a:r>
            <a:r>
              <a:t>char</a:t>
            </a:r>
            <a:r>
              <a:rPr>
                <a:solidFill>
                  <a:srgbClr val="000000"/>
                </a:solidFill>
              </a:rPr>
              <a:t> ten[])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vitritimthay = -1;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for</a:t>
            </a:r>
            <a:r>
              <a:t> ( </a:t>
            </a:r>
            <a:r>
              <a:rPr>
                <a:solidFill>
                  <a:srgbClr val="0000FF"/>
                </a:solidFill>
              </a:rPr>
              <a:t>int</a:t>
            </a:r>
            <a:r>
              <a:t> i = 0; i &lt; n; i++ )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{ 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</a:t>
            </a:r>
            <a:r>
              <a:rPr>
                <a:solidFill>
                  <a:srgbClr val="0000FF"/>
                </a:solidFill>
              </a:rPr>
              <a:t>if</a:t>
            </a:r>
            <a:r>
              <a:t> (strcmp(dssv[i].ten, ten) == 0)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{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vitritimthay = i;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	</a:t>
            </a:r>
            <a:r>
              <a:rPr>
                <a:solidFill>
                  <a:srgbClr val="0000FF"/>
                </a:solidFill>
              </a:rPr>
              <a:t>break</a:t>
            </a:r>
            <a:r>
              <a:t>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	}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return</a:t>
            </a:r>
            <a:r>
              <a:t> vitritimthay;</a:t>
            </a:r>
          </a:p>
          <a:p>
            <a:pPr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7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1" animBg="1" advAuto="0"/>
      <p:bldP spid="325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292;p34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Bài tập bắt buộc</a:t>
            </a:r>
          </a:p>
        </p:txBody>
      </p:sp>
      <p:sp>
        <p:nvSpPr>
          <p:cNvPr id="328" name="Google Shape;293;p34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491490" indent="-457200">
              <a:spcBef>
                <a:spcPts val="0"/>
              </a:spcBef>
              <a:buFontTx/>
              <a:buAutoNum type="arabicPeriod"/>
            </a:pPr>
            <a:r>
              <a:rPr dirty="0"/>
              <a:t>Khai báo kiểu dữ liệu Đơn thức, nhập/xuất đơn thức, tính tổng/hiệu/</a:t>
            </a:r>
            <a:r>
              <a:rPr dirty="0" smtClean="0"/>
              <a:t>tíc</a:t>
            </a:r>
            <a:r>
              <a:rPr lang="vi-VN" dirty="0" smtClean="0"/>
              <a:t>h</a:t>
            </a:r>
            <a:r>
              <a:rPr dirty="0" smtClean="0"/>
              <a:t> </a:t>
            </a:r>
            <a:r>
              <a:rPr dirty="0"/>
              <a:t>hai đơn </a:t>
            </a:r>
            <a:r>
              <a:rPr dirty="0" smtClean="0"/>
              <a:t>thức</a:t>
            </a:r>
            <a:endParaRPr lang="en-US" dirty="0" smtClean="0"/>
          </a:p>
          <a:p>
            <a:pPr marL="491490" indent="-457200">
              <a:spcBef>
                <a:spcPts val="0"/>
              </a:spcBef>
              <a:buFontTx/>
              <a:buAutoNum type="arabicPeriod"/>
            </a:pPr>
            <a:endParaRPr dirty="0"/>
          </a:p>
          <a:p>
            <a:pPr marL="34290" indent="0">
              <a:buNone/>
            </a:pPr>
            <a:r>
              <a:rPr lang="cs-CZ" dirty="0" smtClean="0"/>
              <a:t>2. </a:t>
            </a:r>
            <a:r>
              <a:rPr lang="cs-CZ" dirty="0" err="1" smtClean="0"/>
              <a:t>Khai</a:t>
            </a:r>
            <a:r>
              <a:rPr lang="cs-CZ" dirty="0" smtClean="0"/>
              <a:t> </a:t>
            </a:r>
            <a:r>
              <a:rPr lang="cs-CZ" dirty="0" err="1"/>
              <a:t>báo</a:t>
            </a:r>
            <a:r>
              <a:rPr lang="cs-CZ" dirty="0"/>
              <a:t> </a:t>
            </a:r>
            <a:r>
              <a:rPr lang="cs-CZ" dirty="0" err="1"/>
              <a:t>kiểu</a:t>
            </a:r>
            <a:r>
              <a:rPr lang="cs-CZ" dirty="0"/>
              <a:t> </a:t>
            </a:r>
            <a:r>
              <a:rPr lang="cs-CZ" dirty="0" err="1"/>
              <a:t>dữ</a:t>
            </a:r>
            <a:r>
              <a:rPr lang="cs-CZ" dirty="0"/>
              <a:t> </a:t>
            </a:r>
            <a:r>
              <a:rPr lang="cs-CZ" dirty="0" err="1"/>
              <a:t>liệu</a:t>
            </a:r>
            <a:r>
              <a:rPr lang="cs-CZ" dirty="0"/>
              <a:t> </a:t>
            </a:r>
            <a:r>
              <a:rPr lang="cs-CZ" dirty="0" err="1" smtClean="0"/>
              <a:t>phân</a:t>
            </a:r>
            <a:r>
              <a:rPr lang="cs-CZ" dirty="0" smtClean="0"/>
              <a:t> </a:t>
            </a:r>
            <a:r>
              <a:rPr lang="cs-CZ" dirty="0" err="1" smtClean="0"/>
              <a:t>số</a:t>
            </a:r>
            <a:r>
              <a:rPr lang="cs-CZ" dirty="0" smtClean="0"/>
              <a:t>, </a:t>
            </a:r>
            <a:r>
              <a:rPr lang="cs-CZ" dirty="0" err="1"/>
              <a:t>nhập</a:t>
            </a:r>
            <a:r>
              <a:rPr lang="cs-CZ" dirty="0"/>
              <a:t>/</a:t>
            </a:r>
            <a:r>
              <a:rPr lang="cs-CZ" dirty="0" err="1"/>
              <a:t>xuất</a:t>
            </a:r>
            <a:r>
              <a:rPr lang="cs-CZ" dirty="0"/>
              <a:t> </a:t>
            </a:r>
            <a:r>
              <a:rPr lang="cs-CZ" dirty="0" err="1"/>
              <a:t>phân</a:t>
            </a:r>
            <a:r>
              <a:rPr lang="cs-CZ" dirty="0"/>
              <a:t> </a:t>
            </a:r>
            <a:r>
              <a:rPr lang="cs-CZ" dirty="0" err="1"/>
              <a:t>số</a:t>
            </a:r>
            <a:r>
              <a:rPr lang="cs-CZ" dirty="0" smtClean="0"/>
              <a:t>, </a:t>
            </a:r>
            <a:r>
              <a:rPr lang="cs-CZ" dirty="0" err="1"/>
              <a:t>tính</a:t>
            </a:r>
            <a:r>
              <a:rPr lang="cs-CZ" dirty="0"/>
              <a:t> </a:t>
            </a:r>
            <a:r>
              <a:rPr lang="cs-CZ" dirty="0" err="1"/>
              <a:t>tổng</a:t>
            </a:r>
            <a:r>
              <a:rPr lang="cs-CZ" dirty="0"/>
              <a:t>/</a:t>
            </a:r>
            <a:r>
              <a:rPr lang="cs-CZ" dirty="0" err="1"/>
              <a:t>hiệu</a:t>
            </a:r>
            <a:r>
              <a:rPr lang="cs-CZ" dirty="0"/>
              <a:t>/</a:t>
            </a:r>
            <a:r>
              <a:rPr lang="cs-CZ" dirty="0" err="1"/>
              <a:t>tích</a:t>
            </a:r>
            <a:r>
              <a:rPr lang="cs-CZ" dirty="0"/>
              <a:t> </a:t>
            </a:r>
            <a:r>
              <a:rPr lang="cs-CZ" dirty="0" err="1"/>
              <a:t>hai</a:t>
            </a:r>
            <a:r>
              <a:rPr lang="cs-CZ" dirty="0"/>
              <a:t> </a:t>
            </a:r>
            <a:r>
              <a:rPr lang="cs-CZ" dirty="0" err="1"/>
              <a:t>phân</a:t>
            </a:r>
            <a:r>
              <a:rPr lang="cs-CZ" dirty="0"/>
              <a:t> </a:t>
            </a:r>
            <a:r>
              <a:rPr lang="cs-CZ" dirty="0" err="1" smtClean="0"/>
              <a:t>số</a:t>
            </a:r>
            <a:r>
              <a:rPr lang="cs-CZ" smtClean="0"/>
              <a:t>.</a:t>
            </a:r>
            <a:endParaRPr lang="cs-CZ" dirty="0"/>
          </a:p>
          <a:p>
            <a:pPr marL="34290" indent="0"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11;p15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t>Đặt vấn đề</a:t>
            </a:r>
          </a:p>
        </p:txBody>
      </p:sp>
      <p:sp>
        <p:nvSpPr>
          <p:cNvPr id="136" name="Google Shape;112;p15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Thông tin 1 sinh viên (SV)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MSSV: kiểu chuỗi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Tên SV: kiểu chuỗi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Ngày tháng năm sinh: kiểu chuỗi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Giới tính: ký tự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Điểm toán, lý, hóa: số thực</a:t>
            </a:r>
          </a:p>
          <a:p>
            <a:pPr marL="49529" indent="10668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05740" indent="-171450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Yêu cầu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Lưu thông tin cho N sinh viên ?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Truyền thông tin N sinh viên vào một hàm ?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17;p16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Đặt vấn đề	</a:t>
            </a:r>
          </a:p>
        </p:txBody>
      </p:sp>
      <p:sp>
        <p:nvSpPr>
          <p:cNvPr id="139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Khai báo các biến để lưu trữ 1 SV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char mssv[7];	// “0012078”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char hoten[30];	// “Nguyen Van A”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char ntns[8];	// “29/12/82”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char phai;		// ‘y’ ⬄ Nam, ‘n’ ⬄ Nữ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float toan, ly, hoa;	// 8.5 9.0 10.0</a:t>
            </a:r>
          </a:p>
          <a:p>
            <a:pPr marL="49529" indent="106680">
              <a:buSzTx/>
              <a:buNone/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05740" indent="-171450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Truyền thông tin 1 SV cho hàm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void xuat(char mssv[], char hoten[], char ntns[], char phai, float toan, float ly, float hoa);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23;p17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Đặt vấn đề</a:t>
            </a:r>
          </a:p>
        </p:txBody>
      </p:sp>
      <p:sp>
        <p:nvSpPr>
          <p:cNvPr id="142" name="Google Shape;124;p17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Nhận xét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Đặt tên biến khó khăn và khó quản lý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Truyền tham số cho hàm quá nhiều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Tìm kiếm, sắp xếp, sao chép,… khó khăn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Tốn nhiều bộ nhớ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…</a:t>
            </a:r>
          </a:p>
          <a:p>
            <a:pPr marL="49529" indent="106680">
              <a:buSzTx/>
              <a:buNone/>
              <a:defRPr>
                <a:solidFill>
                  <a:srgbClr val="818F8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05740" indent="-171450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Ý tưởng</a:t>
            </a:r>
          </a:p>
          <a:p>
            <a:pPr marL="445769" lvl="1" indent="-171448">
              <a:spcBef>
                <a:spcPts val="700"/>
              </a:spcBef>
              <a:buSzPts val="2000"/>
              <a:defRPr sz="2000">
                <a:latin typeface="Tahoma"/>
                <a:ea typeface="Tahoma"/>
                <a:cs typeface="Tahoma"/>
                <a:sym typeface="Tahoma"/>
              </a:defRPr>
            </a:pPr>
            <a:r>
              <a:t>Gom những thông tin của cùng 1 SV thành một kiểu dữ liệu mới =&gt; Kiểu </a:t>
            </a:r>
            <a:r>
              <a:rPr>
                <a:solidFill>
                  <a:srgbClr val="FF0000"/>
                </a:solidFill>
              </a:rPr>
              <a:t>struct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29;p18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Khai báo kiểu cấu trúc</a:t>
            </a:r>
          </a:p>
        </p:txBody>
      </p:sp>
      <p:sp>
        <p:nvSpPr>
          <p:cNvPr id="145" name="Google Shape;130;p18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</a:pPr>
            <a:r>
              <a:t>Cú pháp</a:t>
            </a:r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205740" indent="-171450"/>
            <a:r>
              <a:t>Ví dụ</a:t>
            </a:r>
          </a:p>
        </p:txBody>
      </p:sp>
      <p:sp>
        <p:nvSpPr>
          <p:cNvPr id="146" name="Google Shape;131;p18"/>
          <p:cNvSpPr txBox="1"/>
          <p:nvPr/>
        </p:nvSpPr>
        <p:spPr>
          <a:xfrm>
            <a:off x="2371097" y="1280098"/>
            <a:ext cx="7010401" cy="18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struct &lt;tên kiểu cấu trúc&gt;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1&gt;;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n&gt;;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  <p:sp>
        <p:nvSpPr>
          <p:cNvPr id="147" name="Google Shape;132;p18"/>
          <p:cNvSpPr txBox="1"/>
          <p:nvPr/>
        </p:nvSpPr>
        <p:spPr>
          <a:xfrm>
            <a:off x="2371097" y="3950199"/>
            <a:ext cx="7010401" cy="1508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37;p19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Khai báo biến cấu trúc	</a:t>
            </a:r>
          </a:p>
        </p:txBody>
      </p:sp>
      <p:sp>
        <p:nvSpPr>
          <p:cNvPr id="150" name="Google Shape;138;p19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Cú pháp không tường minh</a:t>
            </a:r>
          </a:p>
          <a:p>
            <a:pPr marL="49529" indent="106680">
              <a:buSzTx/>
              <a:buNone/>
              <a:defRPr>
                <a:solidFill>
                  <a:srgbClr val="818F8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49529" indent="106680">
              <a:buSzTx/>
              <a:buNone/>
              <a:defRPr>
                <a:solidFill>
                  <a:srgbClr val="818F8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49529" indent="106680">
              <a:buSzTx/>
              <a:buNone/>
              <a:defRPr>
                <a:solidFill>
                  <a:srgbClr val="818F8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49529" indent="106680">
              <a:buSzTx/>
              <a:buNone/>
              <a:defRPr>
                <a:solidFill>
                  <a:srgbClr val="818F8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49529" indent="106680">
              <a:buSzTx/>
              <a:buNone/>
              <a:defRPr>
                <a:solidFill>
                  <a:srgbClr val="818F8F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  <a:p>
            <a:pPr marL="205740" indent="-171450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Ví dụ</a:t>
            </a:r>
          </a:p>
        </p:txBody>
      </p:sp>
      <p:sp>
        <p:nvSpPr>
          <p:cNvPr id="151" name="Google Shape;139;p19"/>
          <p:cNvSpPr txBox="1"/>
          <p:nvPr/>
        </p:nvSpPr>
        <p:spPr>
          <a:xfrm>
            <a:off x="2496933" y="1384417"/>
            <a:ext cx="7010401" cy="2092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struct &lt;tên kiểu cấu trúc&gt;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1&gt;;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n&gt;;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363D3D"/>
                </a:solidFill>
              </a:rPr>
              <a:t> &lt;tên kiểu cấu trúc&gt; &lt;tên biến&gt;;</a:t>
            </a:r>
          </a:p>
        </p:txBody>
      </p:sp>
      <p:sp>
        <p:nvSpPr>
          <p:cNvPr id="152" name="Google Shape;140;p19"/>
          <p:cNvSpPr txBox="1"/>
          <p:nvPr/>
        </p:nvSpPr>
        <p:spPr>
          <a:xfrm>
            <a:off x="2496933" y="4241555"/>
            <a:ext cx="7543801" cy="209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 diem1, diem2;</a:t>
            </a:r>
            <a:r>
              <a:rPr>
                <a:solidFill>
                  <a:srgbClr val="008000"/>
                </a:solidFill>
              </a:rPr>
              <a:t>// C++ có thể bỏ struct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45;p20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Sử dụng typedef</a:t>
            </a:r>
          </a:p>
        </p:txBody>
      </p:sp>
      <p:sp>
        <p:nvSpPr>
          <p:cNvPr id="155" name="Google Shape;146;p20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</a:pPr>
            <a:r>
              <a:t>Cú pháp</a:t>
            </a:r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205740" indent="-171450"/>
            <a:r>
              <a:t>Ví dụ</a:t>
            </a:r>
          </a:p>
        </p:txBody>
      </p:sp>
      <p:sp>
        <p:nvSpPr>
          <p:cNvPr id="156" name="Google Shape;147;p20"/>
          <p:cNvSpPr txBox="1"/>
          <p:nvPr/>
        </p:nvSpPr>
        <p:spPr>
          <a:xfrm>
            <a:off x="2589211" y="1244736"/>
            <a:ext cx="7543801" cy="20926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typedef</a:t>
            </a:r>
            <a:r>
              <a:rPr>
                <a:solidFill>
                  <a:srgbClr val="363D3D"/>
                </a:solidFill>
              </a:rPr>
              <a:t> struct</a:t>
            </a: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1&gt;;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n&gt;;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} &lt;tên kiểu cấu trúc&gt;;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&lt;tên kiểu cấu trúc&gt; &lt;tên biến&gt;;</a:t>
            </a:r>
          </a:p>
        </p:txBody>
      </p:sp>
      <p:sp>
        <p:nvSpPr>
          <p:cNvPr id="157" name="Google Shape;148;p20"/>
          <p:cNvSpPr txBox="1"/>
          <p:nvPr/>
        </p:nvSpPr>
        <p:spPr>
          <a:xfrm>
            <a:off x="2589211" y="4171713"/>
            <a:ext cx="7543801" cy="1800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typedef 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defRPr sz="2000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 strike="noStrike">
                <a:solidFill>
                  <a:srgbClr val="000000"/>
                </a:solidFill>
              </a:rPr>
              <a:t> DIEM diem1, diem2;</a:t>
            </a:r>
            <a:r>
              <a:rPr strike="noStrike">
                <a:solidFill>
                  <a:srgbClr val="008000"/>
                </a:solidFill>
              </a:rPr>
              <a:t>// C++ có thể bỏ struct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/>
      <p:bldP spid="157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3;p21"/>
          <p:cNvSpPr txBox="1">
            <a:spLocks noGrp="1"/>
          </p:cNvSpPr>
          <p:nvPr>
            <p:ph type="title"/>
          </p:nvPr>
        </p:nvSpPr>
        <p:spPr>
          <a:xfrm>
            <a:off x="263235" y="-1"/>
            <a:ext cx="11665530" cy="727366"/>
          </a:xfrm>
          <a:prstGeom prst="rect">
            <a:avLst/>
          </a:prstGeom>
        </p:spPr>
        <p:txBody>
          <a:bodyPr/>
          <a:lstStyle/>
          <a:p>
            <a:r>
              <a:t>Khởi tạo cho biến cấu trúc</a:t>
            </a:r>
          </a:p>
        </p:txBody>
      </p:sp>
      <p:sp>
        <p:nvSpPr>
          <p:cNvPr id="160" name="Google Shape;154;p21"/>
          <p:cNvSpPr txBox="1">
            <a:spLocks noGrp="1"/>
          </p:cNvSpPr>
          <p:nvPr>
            <p:ph type="body" idx="1"/>
          </p:nvPr>
        </p:nvSpPr>
        <p:spPr>
          <a:xfrm>
            <a:off x="263235" y="893618"/>
            <a:ext cx="11665530" cy="5527966"/>
          </a:xfrm>
          <a:prstGeom prst="rect">
            <a:avLst/>
          </a:prstGeom>
        </p:spPr>
        <p:txBody>
          <a:bodyPr/>
          <a:lstStyle/>
          <a:p>
            <a:pPr marL="205740" indent="-171450">
              <a:spcBef>
                <a:spcPts val="0"/>
              </a:spcBef>
            </a:pPr>
            <a:r>
              <a:t>Cú pháp tường minh</a:t>
            </a:r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49529" indent="106680">
              <a:buSzTx/>
              <a:buNone/>
            </a:pPr>
            <a:endParaRPr/>
          </a:p>
          <a:p>
            <a:pPr marL="205740" indent="-171450"/>
            <a:r>
              <a:t>Ví dụ</a:t>
            </a:r>
          </a:p>
        </p:txBody>
      </p:sp>
      <p:sp>
        <p:nvSpPr>
          <p:cNvPr id="161" name="Google Shape;155;p21"/>
          <p:cNvSpPr txBox="1"/>
          <p:nvPr/>
        </p:nvSpPr>
        <p:spPr>
          <a:xfrm>
            <a:off x="2589211" y="1464844"/>
            <a:ext cx="7010401" cy="180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struct &lt;tên kiểu cấu trúc&gt;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1&gt;;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	&lt;kiểu dữ liệu&gt; &lt;tên thành phần n&gt;;</a:t>
            </a:r>
            <a:endParaRPr>
              <a:solidFill>
                <a:srgbClr val="000000"/>
              </a:solidFill>
            </a:endParaRPr>
          </a:p>
          <a:p>
            <a:pPr>
              <a:defRPr sz="2000" b="1">
                <a:latin typeface="Consolas"/>
                <a:ea typeface="Consolas"/>
                <a:cs typeface="Consolas"/>
                <a:sym typeface="Consolas"/>
              </a:defRPr>
            </a:pPr>
            <a:r>
              <a:t>} &lt;tên biến&gt; = {&lt;giá trị 1&gt;,…,&lt;giá trị n&gt;};</a:t>
            </a:r>
          </a:p>
        </p:txBody>
      </p:sp>
      <p:sp>
        <p:nvSpPr>
          <p:cNvPr id="162" name="Google Shape;156;p21"/>
          <p:cNvSpPr txBox="1"/>
          <p:nvPr/>
        </p:nvSpPr>
        <p:spPr>
          <a:xfrm>
            <a:off x="2589211" y="4352223"/>
            <a:ext cx="7010401" cy="1508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struct</a:t>
            </a:r>
            <a:r>
              <a:rPr>
                <a:solidFill>
                  <a:srgbClr val="000000"/>
                </a:solidFill>
              </a:rPr>
              <a:t> DIEM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x;</a:t>
            </a:r>
          </a:p>
          <a:p>
            <a:pPr>
              <a:defRPr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	int</a:t>
            </a:r>
            <a:r>
              <a:rPr>
                <a:solidFill>
                  <a:srgbClr val="000000"/>
                </a:solidFill>
              </a:rPr>
              <a:t> y;</a:t>
            </a:r>
          </a:p>
          <a:p>
            <a:pPr>
              <a:defRPr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 diem1 = {2912, 1706}, diem2;</a:t>
            </a:r>
          </a:p>
        </p:txBody>
      </p:sp>
      <p:sp>
        <p:nvSpPr>
          <p:cNvPr id="163" name="Google Shape;157;p21"/>
          <p:cNvSpPr/>
          <p:nvPr/>
        </p:nvSpPr>
        <p:spPr>
          <a:xfrm>
            <a:off x="2934870" y="5605753"/>
            <a:ext cx="2895480" cy="304801"/>
          </a:xfrm>
          <a:prstGeom prst="rect">
            <a:avLst/>
          </a:prstGeom>
          <a:solidFill>
            <a:srgbClr val="0099FF">
              <a:alpha val="31764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18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 advAuto="0"/>
      <p:bldP spid="163" grpId="2" animBg="1" advAuto="0"/>
    </p:bldLst>
  </p:timing>
</p:sld>
</file>

<file path=ppt/theme/theme1.xml><?xml version="1.0" encoding="utf-8"?>
<a:theme xmlns:a="http://schemas.openxmlformats.org/drawingml/2006/main" name="Banded Design Teal 16x9">
  <a:themeElements>
    <a:clrScheme name="Banded Design Teal 16x9">
      <a:dk1>
        <a:srgbClr val="363D3D"/>
      </a:dk1>
      <a:lt1>
        <a:srgbClr val="FFFFFF"/>
      </a:lt1>
      <a:dk2>
        <a:srgbClr val="A7A7A7"/>
      </a:dk2>
      <a:lt2>
        <a:srgbClr val="535353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0000FF"/>
      </a:hlink>
      <a:folHlink>
        <a:srgbClr val="FF00FF"/>
      </a:folHlink>
    </a:clrScheme>
    <a:fontScheme name="Banded Design Teal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anded Design Teal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nded Design Teal 16x9">
  <a:themeElements>
    <a:clrScheme name="Banded Design Teal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0000FF"/>
      </a:hlink>
      <a:folHlink>
        <a:srgbClr val="FF00FF"/>
      </a:folHlink>
    </a:clrScheme>
    <a:fontScheme name="Banded Design Teal 16x9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anded Design Teal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363D3D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1007</Words>
  <Application>Microsoft Macintosh PowerPoint</Application>
  <PresentationFormat>Custom</PresentationFormat>
  <Paragraphs>327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Banded Design Teal 16x9</vt:lpstr>
      <vt:lpstr>Kiểu cấu trúc - STRUCT</vt:lpstr>
      <vt:lpstr>PowerPoint Presentation</vt:lpstr>
      <vt:lpstr>Đặt vấn đề</vt:lpstr>
      <vt:lpstr>Đặt vấn đề </vt:lpstr>
      <vt:lpstr>Đặt vấn đề</vt:lpstr>
      <vt:lpstr>Khai báo kiểu cấu trúc</vt:lpstr>
      <vt:lpstr>Khai báo biến cấu trúc </vt:lpstr>
      <vt:lpstr>Sử dụng typedef</vt:lpstr>
      <vt:lpstr>Khởi tạo cho biến cấu trúc</vt:lpstr>
      <vt:lpstr>Truy xuất dữ liệu kiểu cấu trúc</vt:lpstr>
      <vt:lpstr>Gán dữ liệu kiểu cấu trúc</vt:lpstr>
      <vt:lpstr>Cấu trúc phức tạp</vt:lpstr>
      <vt:lpstr>Cấu trúc phức tạp</vt:lpstr>
      <vt:lpstr>Các lưu ý về cấu trúc</vt:lpstr>
      <vt:lpstr>Mảng cấu trúc </vt:lpstr>
      <vt:lpstr>Kích thước cấu trúc</vt:lpstr>
      <vt:lpstr>Kích thước cấu trúc</vt:lpstr>
      <vt:lpstr>Truyền cấu trúc cho hàm</vt:lpstr>
      <vt:lpstr>Bài tập minh họa</vt:lpstr>
      <vt:lpstr>Bài tập minh họa</vt:lpstr>
      <vt:lpstr>Bài tập minh họa</vt:lpstr>
      <vt:lpstr>Bài tập bắt buộc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Kiểu cấu trúc - STRUCT</dc:title>
  <cp:lastModifiedBy>welcome</cp:lastModifiedBy>
  <cp:revision>3</cp:revision>
  <dcterms:modified xsi:type="dcterms:W3CDTF">2021-01-11T07:34:21Z</dcterms:modified>
</cp:coreProperties>
</file>