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3"/>
  </p:sldMasterIdLst>
  <p:notesMasterIdLst>
    <p:notesMasterId r:id="rId14"/>
  </p:notesMasterIdLst>
  <p:handoutMasterIdLst>
    <p:handoutMasterId r:id="rId15"/>
  </p:handoutMasterIdLst>
  <p:sldIdLst>
    <p:sldId id="281" r:id="rId4"/>
    <p:sldId id="286" r:id="rId5"/>
    <p:sldId id="290" r:id="rId6"/>
    <p:sldId id="284" r:id="rId7"/>
    <p:sldId id="287" r:id="rId8"/>
    <p:sldId id="282" r:id="rId9"/>
    <p:sldId id="289" r:id="rId10"/>
    <p:sldId id="291" r:id="rId11"/>
    <p:sldId id="283"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226B1"/>
    <a:srgbClr val="225F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napToObjects="1">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9B122-D7EA-46F1-916B-0029FAA35E7D}" type="datetimeFigureOut">
              <a:rPr lang="en-US" smtClean="0"/>
              <a:t>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71EF5B-51A8-4BA3-909E-D0AB5D0CE4D3}" type="slidenum">
              <a:rPr lang="en-US" smtClean="0"/>
              <a:t>‹#›</a:t>
            </a:fld>
            <a:endParaRPr lang="en-US"/>
          </a:p>
        </p:txBody>
      </p:sp>
    </p:spTree>
    <p:extLst>
      <p:ext uri="{BB962C8B-B14F-4D97-AF65-F5344CB8AC3E}">
        <p14:creationId xmlns:p14="http://schemas.microsoft.com/office/powerpoint/2010/main" val="41088375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94E5B-94CB-48A4-99FB-100CBD643FFC}"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6417C-17BA-459C-99BF-81CD241C4F0B}" type="slidenum">
              <a:rPr lang="en-US" smtClean="0"/>
              <a:t>‹#›</a:t>
            </a:fld>
            <a:endParaRPr lang="en-US"/>
          </a:p>
        </p:txBody>
      </p:sp>
    </p:spTree>
    <p:extLst>
      <p:ext uri="{BB962C8B-B14F-4D97-AF65-F5344CB8AC3E}">
        <p14:creationId xmlns:p14="http://schemas.microsoft.com/office/powerpoint/2010/main" val="163362102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75-5FA8-E945-84FB-174A9F9B8F60}"/>
              </a:ext>
            </a:extLst>
          </p:cNvPr>
          <p:cNvSpPr>
            <a:spLocks noGrp="1"/>
          </p:cNvSpPr>
          <p:nvPr>
            <p:ph type="ctrTitle"/>
          </p:nvPr>
        </p:nvSpPr>
        <p:spPr>
          <a:xfrm>
            <a:off x="457200" y="1828799"/>
            <a:ext cx="11274552" cy="3200400"/>
          </a:xfrm>
        </p:spPr>
        <p:txBody>
          <a:bodyPr anchor="ctr" anchorCtr="0"/>
          <a:lstStyle>
            <a:lvl1pPr algn="l">
              <a:defRPr sz="6000" b="0">
                <a:solidFill>
                  <a:srgbClr val="225F98"/>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D438689-ACF5-504B-889E-00549194B9FC}"/>
              </a:ext>
            </a:extLst>
          </p:cNvPr>
          <p:cNvSpPr>
            <a:spLocks noGrp="1"/>
          </p:cNvSpPr>
          <p:nvPr>
            <p:ph type="subTitle" idx="1" hasCustomPrompt="1"/>
          </p:nvPr>
        </p:nvSpPr>
        <p:spPr>
          <a:xfrm>
            <a:off x="7159752" y="5943600"/>
            <a:ext cx="4572000" cy="332399"/>
          </a:xfrm>
        </p:spPr>
        <p:txBody>
          <a:bodyPr lIns="0" tIns="0" rIns="0" bIns="0">
            <a:spAutoFit/>
          </a:bodyPr>
          <a:lstStyle>
            <a:lvl1pPr marL="0" indent="0" algn="r">
              <a:buNone/>
              <a:defRPr sz="2400">
                <a:solidFill>
                  <a:srgbClr val="225F9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Driving Collaborative Innovation</a:t>
            </a:r>
          </a:p>
        </p:txBody>
      </p:sp>
      <p:pic>
        <p:nvPicPr>
          <p:cNvPr id="9" name="Picture 8">
            <a:extLst>
              <a:ext uri="{FF2B5EF4-FFF2-40B4-BE49-F238E27FC236}">
                <a16:creationId xmlns:a16="http://schemas.microsoft.com/office/drawing/2014/main" id="{9A143C46-92CE-EE43-A275-336CAA09C0E4}"/>
              </a:ext>
            </a:extLst>
          </p:cNvPr>
          <p:cNvPicPr>
            <a:picLocks noChangeAspect="1"/>
          </p:cNvPicPr>
          <p:nvPr userDrawn="1"/>
        </p:nvPicPr>
        <p:blipFill>
          <a:blip r:embed="rId2"/>
          <a:stretch>
            <a:fillRect/>
          </a:stretch>
        </p:blipFill>
        <p:spPr>
          <a:xfrm>
            <a:off x="457200" y="457200"/>
            <a:ext cx="2240280" cy="913020"/>
          </a:xfrm>
          <a:prstGeom prst="rect">
            <a:avLst/>
          </a:prstGeom>
        </p:spPr>
      </p:pic>
      <p:sp>
        <p:nvSpPr>
          <p:cNvPr id="4" name="Footer Placeholder 3">
            <a:extLst>
              <a:ext uri="{FF2B5EF4-FFF2-40B4-BE49-F238E27FC236}">
                <a16:creationId xmlns:a16="http://schemas.microsoft.com/office/drawing/2014/main" id="{A52FDD37-1F20-A040-DED5-9636FE793FB1}"/>
              </a:ext>
            </a:extLst>
          </p:cNvPr>
          <p:cNvSpPr>
            <a:spLocks noGrp="1"/>
          </p:cNvSpPr>
          <p:nvPr>
            <p:ph type="ftr" sz="quarter" idx="10"/>
          </p:nvPr>
        </p:nvSpPr>
        <p:spPr/>
        <p:txBody>
          <a:bodyPr/>
          <a:lstStyle/>
          <a:p>
            <a:r>
              <a:rPr lang="en-US"/>
              <a:t>SRC Select Disclosure OR SRC Confidential</a:t>
            </a:r>
            <a:endParaRPr lang="en-US" dirty="0"/>
          </a:p>
        </p:txBody>
      </p:sp>
      <p:sp>
        <p:nvSpPr>
          <p:cNvPr id="5" name="Slide Number Placeholder 4">
            <a:extLst>
              <a:ext uri="{FF2B5EF4-FFF2-40B4-BE49-F238E27FC236}">
                <a16:creationId xmlns:a16="http://schemas.microsoft.com/office/drawing/2014/main" id="{4C2FBE7D-E8D5-BE9F-5284-48D83694F366}"/>
              </a:ext>
            </a:extLst>
          </p:cNvPr>
          <p:cNvSpPr>
            <a:spLocks noGrp="1"/>
          </p:cNvSpPr>
          <p:nvPr>
            <p:ph type="sldNum" sz="quarter" idx="11"/>
          </p:nvPr>
        </p:nvSpPr>
        <p:spPr/>
        <p:txBody>
          <a:bodyPr/>
          <a:lstStyle/>
          <a:p>
            <a:fld id="{23B2D0D0-7CC3-49AC-87EA-E4809F9E013C}" type="slidenum">
              <a:rPr lang="en-US" smtClean="0"/>
              <a:pPr/>
              <a:t>‹#›</a:t>
            </a:fld>
            <a:endParaRPr lang="en-US" dirty="0"/>
          </a:p>
        </p:txBody>
      </p:sp>
    </p:spTree>
    <p:extLst>
      <p:ext uri="{BB962C8B-B14F-4D97-AF65-F5344CB8AC3E}">
        <p14:creationId xmlns:p14="http://schemas.microsoft.com/office/powerpoint/2010/main" val="303323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A3DA-252B-1247-B38D-947141359FC9}"/>
              </a:ext>
            </a:extLst>
          </p:cNvPr>
          <p:cNvSpPr>
            <a:spLocks noGrp="1"/>
          </p:cNvSpPr>
          <p:nvPr>
            <p:ph type="title"/>
          </p:nvPr>
        </p:nvSpPr>
        <p:spPr>
          <a:xfrm>
            <a:off x="457200" y="3657600"/>
            <a:ext cx="11274552" cy="1828800"/>
          </a:xfrm>
        </p:spPr>
        <p:txBody>
          <a:bodyPr anchor="ctr" anchorCtr="0">
            <a:normAutofit/>
          </a:bodyPr>
          <a:lstStyle>
            <a:lvl1pPr>
              <a:defRPr sz="4800">
                <a:solidFill>
                  <a:srgbClr val="225F98"/>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lumMod val="50000"/>
                    <a:lumOff val="50000"/>
                  </a:schemeClr>
                </a:solidFill>
                <a:latin typeface="Gill Sans MT" panose="020B0502020104020203" pitchFamily="34" charset="0"/>
              </a:defRPr>
            </a:lvl1pPr>
          </a:lstStyle>
          <a:p>
            <a:r>
              <a:rPr lang="en-US" dirty="0"/>
              <a:t>SRC Select Disclosure OR SRC Confidential</a:t>
            </a:r>
          </a:p>
        </p:txBody>
      </p:sp>
      <p:sp>
        <p:nvSpPr>
          <p:cNvPr id="4" name="Slide Number Placeholder 3"/>
          <p:cNvSpPr>
            <a:spLocks noGrp="1"/>
          </p:cNvSpPr>
          <p:nvPr>
            <p:ph type="sldNum" sz="quarter" idx="11"/>
          </p:nvPr>
        </p:nvSpPr>
        <p:spPr/>
        <p:txBody>
          <a:bodyPr/>
          <a:lstStyle/>
          <a:p>
            <a:fld id="{23B2D0D0-7CC3-49AC-87EA-E4809F9E013C}" type="slidenum">
              <a:rPr lang="en-US" smtClean="0"/>
              <a:t>‹#›</a:t>
            </a:fld>
            <a:endParaRPr lang="en-US" dirty="0"/>
          </a:p>
        </p:txBody>
      </p:sp>
    </p:spTree>
    <p:extLst>
      <p:ext uri="{BB962C8B-B14F-4D97-AF65-F5344CB8AC3E}">
        <p14:creationId xmlns:p14="http://schemas.microsoft.com/office/powerpoint/2010/main" val="96415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957" y="685800"/>
            <a:ext cx="5486400" cy="5486400"/>
          </a:xfrm>
          <a:prstGeom prst="rect">
            <a:avLst/>
          </a:prstGeom>
        </p:spPr>
      </p:pic>
      <p:sp>
        <p:nvSpPr>
          <p:cNvPr id="2" name="Footer Placeholder 3">
            <a:extLst>
              <a:ext uri="{FF2B5EF4-FFF2-40B4-BE49-F238E27FC236}">
                <a16:creationId xmlns:a16="http://schemas.microsoft.com/office/drawing/2014/main" id="{F35630C2-2A32-190A-E68F-F358C6D5603D}"/>
              </a:ext>
            </a:extLst>
          </p:cNvPr>
          <p:cNvSpPr>
            <a:spLocks noGrp="1"/>
          </p:cNvSpPr>
          <p:nvPr>
            <p:ph type="ftr" sz="quarter" idx="3"/>
          </p:nvPr>
        </p:nvSpPr>
        <p:spPr>
          <a:xfrm>
            <a:off x="7662672" y="6355080"/>
            <a:ext cx="3657600" cy="365125"/>
          </a:xfrm>
          <a:prstGeom prst="rect">
            <a:avLst/>
          </a:prstGeom>
        </p:spPr>
        <p:txBody>
          <a:bodyPr vert="horz" lIns="0" tIns="45720" rIns="0" bIns="45720" rtlCol="0" anchor="ctr"/>
          <a:lstStyle>
            <a:lvl1pPr algn="r">
              <a:defRPr sz="1300">
                <a:solidFill>
                  <a:schemeClr val="tx1">
                    <a:lumMod val="50000"/>
                    <a:lumOff val="50000"/>
                  </a:schemeClr>
                </a:solidFill>
                <a:latin typeface="Gill Sans MT" panose="020B0502020104020203" pitchFamily="34" charset="0"/>
              </a:defRPr>
            </a:lvl1pPr>
          </a:lstStyle>
          <a:p>
            <a:r>
              <a:rPr lang="en-US" dirty="0"/>
              <a:t>SRC Select Disclosure OR SRC Confidential</a:t>
            </a:r>
          </a:p>
        </p:txBody>
      </p:sp>
      <p:sp>
        <p:nvSpPr>
          <p:cNvPr id="5" name="Slide Number Placeholder 4">
            <a:extLst>
              <a:ext uri="{FF2B5EF4-FFF2-40B4-BE49-F238E27FC236}">
                <a16:creationId xmlns:a16="http://schemas.microsoft.com/office/drawing/2014/main" id="{9056B400-F866-0C05-BC11-0DBCA74849EC}"/>
              </a:ext>
            </a:extLst>
          </p:cNvPr>
          <p:cNvSpPr>
            <a:spLocks noGrp="1"/>
          </p:cNvSpPr>
          <p:nvPr>
            <p:ph type="sldNum" sz="quarter" idx="4"/>
          </p:nvPr>
        </p:nvSpPr>
        <p:spPr>
          <a:xfrm>
            <a:off x="11320272" y="6355080"/>
            <a:ext cx="457200" cy="365125"/>
          </a:xfrm>
          <a:prstGeom prst="rect">
            <a:avLst/>
          </a:prstGeom>
        </p:spPr>
        <p:txBody>
          <a:bodyPr vert="horz" lIns="0" tIns="45720" rIns="0" bIns="45720" rtlCol="0" anchor="ctr"/>
          <a:lstStyle>
            <a:lvl1pPr algn="r">
              <a:defRPr sz="1300" b="0">
                <a:solidFill>
                  <a:srgbClr val="225F98"/>
                </a:solidFill>
                <a:latin typeface="+mj-lt"/>
              </a:defRPr>
            </a:lvl1pPr>
          </a:lstStyle>
          <a:p>
            <a:fld id="{23B2D0D0-7CC3-49AC-87EA-E4809F9E013C}" type="slidenum">
              <a:rPr lang="en-US" smtClean="0"/>
              <a:pPr/>
              <a:t>‹#›</a:t>
            </a:fld>
            <a:endParaRPr lang="en-US" dirty="0"/>
          </a:p>
        </p:txBody>
      </p:sp>
    </p:spTree>
    <p:extLst>
      <p:ext uri="{BB962C8B-B14F-4D97-AF65-F5344CB8AC3E}">
        <p14:creationId xmlns:p14="http://schemas.microsoft.com/office/powerpoint/2010/main" val="13722704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E284-391B-4542-871D-8613D51DE1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CC0C015-AB42-B247-8988-D77553576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1"/>
          </p:nvPr>
        </p:nvSpPr>
        <p:spPr/>
        <p:txBody>
          <a:bodyPr/>
          <a:lstStyle/>
          <a:p>
            <a:fld id="{23B2D0D0-7CC3-49AC-87EA-E4809F9E013C}" type="slidenum">
              <a:rPr lang="en-US" smtClean="0"/>
              <a:t>‹#›</a:t>
            </a:fld>
            <a:endParaRPr lang="en-US" dirty="0"/>
          </a:p>
        </p:txBody>
      </p:sp>
      <p:sp>
        <p:nvSpPr>
          <p:cNvPr id="8" name="Footer Placeholder 7"/>
          <p:cNvSpPr>
            <a:spLocks noGrp="1"/>
          </p:cNvSpPr>
          <p:nvPr>
            <p:ph type="ftr" sz="quarter" idx="12"/>
          </p:nvPr>
        </p:nvSpPr>
        <p:spPr/>
        <p:txBody>
          <a:bodyPr/>
          <a:lstStyle/>
          <a:p>
            <a:r>
              <a:rPr lang="en-US"/>
              <a:t>SRC Select Disclosure OR SRC Confidential</a:t>
            </a:r>
            <a:endParaRPr lang="en-US" dirty="0"/>
          </a:p>
        </p:txBody>
      </p:sp>
    </p:spTree>
    <p:extLst>
      <p:ext uri="{BB962C8B-B14F-4D97-AF65-F5344CB8AC3E}">
        <p14:creationId xmlns:p14="http://schemas.microsoft.com/office/powerpoint/2010/main" val="319881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E82A-20A5-8343-990C-F3175FC7381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EDFDB1C-8FEF-0146-8854-7A8929930AFA}"/>
              </a:ext>
            </a:extLst>
          </p:cNvPr>
          <p:cNvSpPr>
            <a:spLocks noGrp="1"/>
          </p:cNvSpPr>
          <p:nvPr>
            <p:ph sz="half" idx="1"/>
          </p:nvPr>
        </p:nvSpPr>
        <p:spPr>
          <a:xfrm>
            <a:off x="347472" y="1258066"/>
            <a:ext cx="5486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E9E89-739A-6646-B8B9-7E0F48954F05}"/>
              </a:ext>
            </a:extLst>
          </p:cNvPr>
          <p:cNvSpPr>
            <a:spLocks noGrp="1"/>
          </p:cNvSpPr>
          <p:nvPr>
            <p:ph sz="half" idx="2"/>
          </p:nvPr>
        </p:nvSpPr>
        <p:spPr>
          <a:xfrm>
            <a:off x="6291072" y="1258066"/>
            <a:ext cx="5486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r>
              <a:rPr lang="en-US"/>
              <a:t>SRC Select Disclosure OR SRC Confidential</a:t>
            </a:r>
            <a:endParaRPr lang="en-US" dirty="0"/>
          </a:p>
        </p:txBody>
      </p:sp>
      <p:sp>
        <p:nvSpPr>
          <p:cNvPr id="6" name="Slide Number Placeholder 5"/>
          <p:cNvSpPr>
            <a:spLocks noGrp="1"/>
          </p:cNvSpPr>
          <p:nvPr>
            <p:ph type="sldNum" sz="quarter" idx="11"/>
          </p:nvPr>
        </p:nvSpPr>
        <p:spPr/>
        <p:txBody>
          <a:bodyPr/>
          <a:lstStyle/>
          <a:p>
            <a:fld id="{23B2D0D0-7CC3-49AC-87EA-E4809F9E013C}" type="slidenum">
              <a:rPr lang="en-US" smtClean="0"/>
              <a:t>‹#›</a:t>
            </a:fld>
            <a:endParaRPr lang="en-US" dirty="0"/>
          </a:p>
        </p:txBody>
      </p:sp>
    </p:spTree>
    <p:extLst>
      <p:ext uri="{BB962C8B-B14F-4D97-AF65-F5344CB8AC3E}">
        <p14:creationId xmlns:p14="http://schemas.microsoft.com/office/powerpoint/2010/main" val="284635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3EBE-2A34-254D-92E6-D9C7E2E21FED}"/>
              </a:ext>
            </a:extLst>
          </p:cNvPr>
          <p:cNvSpPr>
            <a:spLocks noGrp="1"/>
          </p:cNvSpPr>
          <p:nvPr>
            <p:ph type="title"/>
          </p:nvPr>
        </p:nvSpPr>
        <p:spPr>
          <a:xfrm>
            <a:off x="347472" y="347472"/>
            <a:ext cx="3932237" cy="1600200"/>
          </a:xfrm>
        </p:spPr>
        <p:txBody>
          <a:bodyPr tIns="0" bIns="0"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E63B44-DE5E-054A-A662-E2ABCA841426}"/>
              </a:ext>
            </a:extLst>
          </p:cNvPr>
          <p:cNvSpPr>
            <a:spLocks noGrp="1"/>
          </p:cNvSpPr>
          <p:nvPr>
            <p:ph idx="1"/>
          </p:nvPr>
        </p:nvSpPr>
        <p:spPr>
          <a:xfrm>
            <a:off x="4647161" y="347472"/>
            <a:ext cx="7114032"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0820B42-7F92-4645-B83A-C873FA7D0415}"/>
              </a:ext>
            </a:extLst>
          </p:cNvPr>
          <p:cNvSpPr>
            <a:spLocks noGrp="1"/>
          </p:cNvSpPr>
          <p:nvPr>
            <p:ph type="body" sz="half" idx="2"/>
          </p:nvPr>
        </p:nvSpPr>
        <p:spPr>
          <a:xfrm>
            <a:off x="347472" y="2176272"/>
            <a:ext cx="3932237"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p>
            <a:r>
              <a:rPr lang="en-US" dirty="0"/>
              <a:t>SRC Select Disclosure OR SRC Confidential</a:t>
            </a:r>
          </a:p>
        </p:txBody>
      </p:sp>
      <p:sp>
        <p:nvSpPr>
          <p:cNvPr id="6" name="Slide Number Placeholder 5"/>
          <p:cNvSpPr>
            <a:spLocks noGrp="1"/>
          </p:cNvSpPr>
          <p:nvPr>
            <p:ph type="sldNum" sz="quarter" idx="11"/>
          </p:nvPr>
        </p:nvSpPr>
        <p:spPr/>
        <p:txBody>
          <a:bodyPr/>
          <a:lstStyle/>
          <a:p>
            <a:fld id="{23B2D0D0-7CC3-49AC-87EA-E4809F9E013C}" type="slidenum">
              <a:rPr lang="en-US" smtClean="0"/>
              <a:t>‹#›</a:t>
            </a:fld>
            <a:endParaRPr lang="en-US" dirty="0"/>
          </a:p>
        </p:txBody>
      </p:sp>
    </p:spTree>
    <p:extLst>
      <p:ext uri="{BB962C8B-B14F-4D97-AF65-F5344CB8AC3E}">
        <p14:creationId xmlns:p14="http://schemas.microsoft.com/office/powerpoint/2010/main" val="280248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73D0-029B-AA4D-8823-C9242F9633C8}"/>
              </a:ext>
            </a:extLst>
          </p:cNvPr>
          <p:cNvSpPr>
            <a:spLocks noGrp="1"/>
          </p:cNvSpPr>
          <p:nvPr>
            <p:ph type="title"/>
          </p:nvPr>
        </p:nvSpPr>
        <p:spPr>
          <a:xfrm>
            <a:off x="347472" y="347472"/>
            <a:ext cx="3932237" cy="1600200"/>
          </a:xfrm>
        </p:spPr>
        <p:txBody>
          <a:bodyPr tIns="0" bIns="0" anchor="t" anchorCtr="0"/>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A24B21-EC0D-6042-81D9-18462B5DB332}"/>
              </a:ext>
            </a:extLst>
          </p:cNvPr>
          <p:cNvSpPr>
            <a:spLocks noGrp="1"/>
          </p:cNvSpPr>
          <p:nvPr>
            <p:ph type="pic" idx="1"/>
          </p:nvPr>
        </p:nvSpPr>
        <p:spPr>
          <a:xfrm>
            <a:off x="4647161" y="347471"/>
            <a:ext cx="7114032"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F47EA4-3D94-5C49-9DAC-0D75CB5CD74F}"/>
              </a:ext>
            </a:extLst>
          </p:cNvPr>
          <p:cNvSpPr>
            <a:spLocks noGrp="1"/>
          </p:cNvSpPr>
          <p:nvPr>
            <p:ph type="body" sz="half" idx="2"/>
          </p:nvPr>
        </p:nvSpPr>
        <p:spPr>
          <a:xfrm>
            <a:off x="347472" y="2176272"/>
            <a:ext cx="3932237"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p>
            <a:r>
              <a:rPr lang="en-US" dirty="0"/>
              <a:t>SRC Select Disclosure OR SRC Confidential</a:t>
            </a:r>
          </a:p>
        </p:txBody>
      </p:sp>
      <p:sp>
        <p:nvSpPr>
          <p:cNvPr id="6" name="Slide Number Placeholder 5"/>
          <p:cNvSpPr>
            <a:spLocks noGrp="1"/>
          </p:cNvSpPr>
          <p:nvPr>
            <p:ph type="sldNum" sz="quarter" idx="11"/>
          </p:nvPr>
        </p:nvSpPr>
        <p:spPr/>
        <p:txBody>
          <a:bodyPr/>
          <a:lstStyle/>
          <a:p>
            <a:fld id="{23B2D0D0-7CC3-49AC-87EA-E4809F9E013C}" type="slidenum">
              <a:rPr lang="en-US" smtClean="0"/>
              <a:t>‹#›</a:t>
            </a:fld>
            <a:endParaRPr lang="en-US" dirty="0"/>
          </a:p>
        </p:txBody>
      </p:sp>
    </p:spTree>
    <p:extLst>
      <p:ext uri="{BB962C8B-B14F-4D97-AF65-F5344CB8AC3E}">
        <p14:creationId xmlns:p14="http://schemas.microsoft.com/office/powerpoint/2010/main" val="20815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E284-391B-4542-871D-8613D51DE166}"/>
              </a:ext>
            </a:extLst>
          </p:cNvPr>
          <p:cNvSpPr>
            <a:spLocks noGrp="1"/>
          </p:cNvSpPr>
          <p:nvPr>
            <p:ph type="title"/>
          </p:nvPr>
        </p:nvSpPr>
        <p:spPr/>
        <p:txBody>
          <a:bodyPr/>
          <a:lstStyle/>
          <a:p>
            <a:r>
              <a:rPr lang="en-US"/>
              <a:t>Click to edit Master title style</a:t>
            </a:r>
            <a:endParaRPr lang="en-US" dirty="0"/>
          </a:p>
        </p:txBody>
      </p:sp>
      <p:sp>
        <p:nvSpPr>
          <p:cNvPr id="7" name="Slide Number Placeholder 6"/>
          <p:cNvSpPr>
            <a:spLocks noGrp="1"/>
          </p:cNvSpPr>
          <p:nvPr>
            <p:ph type="sldNum" sz="quarter" idx="11"/>
          </p:nvPr>
        </p:nvSpPr>
        <p:spPr/>
        <p:txBody>
          <a:bodyPr/>
          <a:lstStyle/>
          <a:p>
            <a:fld id="{23B2D0D0-7CC3-49AC-87EA-E4809F9E013C}" type="slidenum">
              <a:rPr lang="en-US" smtClean="0"/>
              <a:t>‹#›</a:t>
            </a:fld>
            <a:endParaRPr lang="en-US" dirty="0"/>
          </a:p>
        </p:txBody>
      </p:sp>
      <p:sp>
        <p:nvSpPr>
          <p:cNvPr id="8" name="Footer Placeholder 7"/>
          <p:cNvSpPr>
            <a:spLocks noGrp="1"/>
          </p:cNvSpPr>
          <p:nvPr>
            <p:ph type="ftr" sz="quarter" idx="12"/>
          </p:nvPr>
        </p:nvSpPr>
        <p:spPr/>
        <p:txBody>
          <a:bodyPr/>
          <a:lstStyle/>
          <a:p>
            <a:r>
              <a:rPr lang="en-US"/>
              <a:t>SRC Select Disclosure OR SRC Confidential</a:t>
            </a:r>
            <a:endParaRPr lang="en-US" dirty="0"/>
          </a:p>
        </p:txBody>
      </p:sp>
    </p:spTree>
    <p:extLst>
      <p:ext uri="{BB962C8B-B14F-4D97-AF65-F5344CB8AC3E}">
        <p14:creationId xmlns:p14="http://schemas.microsoft.com/office/powerpoint/2010/main" val="32911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23B2D0D0-7CC3-49AC-87EA-E4809F9E013C}" type="slidenum">
              <a:rPr lang="en-US" smtClean="0"/>
              <a:t>‹#›</a:t>
            </a:fld>
            <a:endParaRPr lang="en-US" dirty="0"/>
          </a:p>
        </p:txBody>
      </p:sp>
      <p:sp>
        <p:nvSpPr>
          <p:cNvPr id="8" name="Footer Placeholder 7"/>
          <p:cNvSpPr>
            <a:spLocks noGrp="1"/>
          </p:cNvSpPr>
          <p:nvPr>
            <p:ph type="ftr" sz="quarter" idx="12"/>
          </p:nvPr>
        </p:nvSpPr>
        <p:spPr/>
        <p:txBody>
          <a:bodyPr/>
          <a:lstStyle/>
          <a:p>
            <a:r>
              <a:rPr lang="en-US"/>
              <a:t>SRC Select Disclosure OR SRC Confidential</a:t>
            </a:r>
            <a:endParaRPr lang="en-US" dirty="0"/>
          </a:p>
        </p:txBody>
      </p:sp>
    </p:spTree>
    <p:extLst>
      <p:ext uri="{BB962C8B-B14F-4D97-AF65-F5344CB8AC3E}">
        <p14:creationId xmlns:p14="http://schemas.microsoft.com/office/powerpoint/2010/main" val="210323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 Content (white, no log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E284-391B-4542-871D-8613D51DE1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0C015-AB42-B247-8988-D77553576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1"/>
          </p:nvPr>
        </p:nvSpPr>
        <p:spPr/>
        <p:txBody>
          <a:bodyPr/>
          <a:lstStyle/>
          <a:p>
            <a:fld id="{23B2D0D0-7CC3-49AC-87EA-E4809F9E013C}" type="slidenum">
              <a:rPr lang="en-US" smtClean="0"/>
              <a:t>‹#›</a:t>
            </a:fld>
            <a:endParaRPr lang="en-US" dirty="0"/>
          </a:p>
        </p:txBody>
      </p:sp>
      <p:sp>
        <p:nvSpPr>
          <p:cNvPr id="8" name="Footer Placeholder 7"/>
          <p:cNvSpPr>
            <a:spLocks noGrp="1"/>
          </p:cNvSpPr>
          <p:nvPr>
            <p:ph type="ftr" sz="quarter" idx="12"/>
          </p:nvPr>
        </p:nvSpPr>
        <p:spPr/>
        <p:txBody>
          <a:bodyPr/>
          <a:lstStyle/>
          <a:p>
            <a:r>
              <a:rPr lang="en-US" dirty="0"/>
              <a:t>SRC Select Disclosure OR SRC Confidential</a:t>
            </a:r>
          </a:p>
        </p:txBody>
      </p:sp>
    </p:spTree>
    <p:extLst>
      <p:ext uri="{BB962C8B-B14F-4D97-AF65-F5344CB8AC3E}">
        <p14:creationId xmlns:p14="http://schemas.microsoft.com/office/powerpoint/2010/main" val="392441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White, no logo)">
    <p:bg>
      <p:bgPr>
        <a:solidFill>
          <a:schemeClr val="bg1"/>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23B2D0D0-7CC3-49AC-87EA-E4809F9E013C}" type="slidenum">
              <a:rPr lang="en-US" smtClean="0"/>
              <a:t>‹#›</a:t>
            </a:fld>
            <a:endParaRPr lang="en-US" dirty="0"/>
          </a:p>
        </p:txBody>
      </p:sp>
      <p:sp>
        <p:nvSpPr>
          <p:cNvPr id="8" name="Footer Placeholder 7"/>
          <p:cNvSpPr>
            <a:spLocks noGrp="1"/>
          </p:cNvSpPr>
          <p:nvPr>
            <p:ph type="ftr" sz="quarter" idx="12"/>
          </p:nvPr>
        </p:nvSpPr>
        <p:spPr/>
        <p:txBody>
          <a:bodyPr/>
          <a:lstStyle/>
          <a:p>
            <a:r>
              <a:rPr lang="en-US" dirty="0"/>
              <a:t>SRC Select Disclosure OR SRC Confidential</a:t>
            </a:r>
          </a:p>
        </p:txBody>
      </p:sp>
      <p:sp>
        <p:nvSpPr>
          <p:cNvPr id="2" name="Title 1">
            <a:extLst>
              <a:ext uri="{FF2B5EF4-FFF2-40B4-BE49-F238E27FC236}">
                <a16:creationId xmlns:a16="http://schemas.microsoft.com/office/drawing/2014/main" id="{E5FB80A5-5C67-03AD-026D-BE8C444F29CA}"/>
              </a:ext>
            </a:extLst>
          </p:cNvPr>
          <p:cNvSpPr>
            <a:spLocks noGrp="1"/>
          </p:cNvSpPr>
          <p:nvPr>
            <p:ph type="title"/>
          </p:nvPr>
        </p:nvSpPr>
        <p:spPr>
          <a:xfrm>
            <a:off x="1874822" y="6309360"/>
            <a:ext cx="6435165" cy="548640"/>
          </a:xfrm>
        </p:spPr>
        <p:txBody>
          <a:bodyPr anchor="b">
            <a:normAutofit/>
          </a:bodyPr>
          <a:lstStyle>
            <a:lvl1pPr>
              <a:lnSpc>
                <a:spcPct val="100000"/>
              </a:lnSpc>
              <a:defRPr sz="2400" baseline="0"/>
            </a:lvl1pPr>
          </a:lstStyle>
          <a:p>
            <a:r>
              <a:rPr lang="en-US"/>
              <a:t>Click to edit Master title style</a:t>
            </a:r>
            <a:endParaRPr lang="en-US" dirty="0"/>
          </a:p>
        </p:txBody>
      </p:sp>
    </p:spTree>
    <p:extLst>
      <p:ext uri="{BB962C8B-B14F-4D97-AF65-F5344CB8AC3E}">
        <p14:creationId xmlns:p14="http://schemas.microsoft.com/office/powerpoint/2010/main" val="392114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322ED8A-5597-5841-8683-815D7506312B}"/>
              </a:ext>
            </a:extLst>
          </p:cNvPr>
          <p:cNvCxnSpPr>
            <a:cxnSpLocks/>
          </p:cNvCxnSpPr>
          <p:nvPr userDrawn="1"/>
        </p:nvCxnSpPr>
        <p:spPr>
          <a:xfrm>
            <a:off x="1874520" y="6349959"/>
            <a:ext cx="9902952" cy="0"/>
          </a:xfrm>
          <a:prstGeom prst="line">
            <a:avLst/>
          </a:prstGeom>
          <a:ln>
            <a:solidFill>
              <a:srgbClr val="4472C4"/>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C8863C2-2253-F24E-8507-EAFFBE8A0C58}"/>
              </a:ext>
            </a:extLst>
          </p:cNvPr>
          <p:cNvPicPr>
            <a:picLocks noChangeAspect="1"/>
          </p:cNvPicPr>
          <p:nvPr userDrawn="1"/>
        </p:nvPicPr>
        <p:blipFill>
          <a:blip r:embed="rId14"/>
          <a:srcRect/>
          <a:stretch/>
        </p:blipFill>
        <p:spPr>
          <a:xfrm>
            <a:off x="347472" y="6062472"/>
            <a:ext cx="1197864" cy="574975"/>
          </a:xfrm>
          <a:prstGeom prst="rect">
            <a:avLst/>
          </a:prstGeom>
        </p:spPr>
      </p:pic>
      <p:sp>
        <p:nvSpPr>
          <p:cNvPr id="2" name="Title Placeholder 1">
            <a:extLst>
              <a:ext uri="{FF2B5EF4-FFF2-40B4-BE49-F238E27FC236}">
                <a16:creationId xmlns:a16="http://schemas.microsoft.com/office/drawing/2014/main" id="{4B0C53A6-03FC-6341-BF57-2AB1CCDAE649}"/>
              </a:ext>
            </a:extLst>
          </p:cNvPr>
          <p:cNvSpPr>
            <a:spLocks noGrp="1"/>
          </p:cNvSpPr>
          <p:nvPr>
            <p:ph type="title"/>
          </p:nvPr>
        </p:nvSpPr>
        <p:spPr>
          <a:xfrm>
            <a:off x="347472" y="347472"/>
            <a:ext cx="11430000" cy="6400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4EC20D-DCB0-D447-BF33-EF0550CF7D99}"/>
              </a:ext>
            </a:extLst>
          </p:cNvPr>
          <p:cNvSpPr>
            <a:spLocks noGrp="1"/>
          </p:cNvSpPr>
          <p:nvPr>
            <p:ph type="body" idx="1"/>
          </p:nvPr>
        </p:nvSpPr>
        <p:spPr>
          <a:xfrm>
            <a:off x="347472" y="1261872"/>
            <a:ext cx="114300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7662672" y="6355080"/>
            <a:ext cx="3657600" cy="365125"/>
          </a:xfrm>
          <a:prstGeom prst="rect">
            <a:avLst/>
          </a:prstGeom>
        </p:spPr>
        <p:txBody>
          <a:bodyPr vert="horz" lIns="0" tIns="45720" rIns="0" bIns="45720" rtlCol="0" anchor="ctr"/>
          <a:lstStyle>
            <a:lvl1pPr algn="r">
              <a:defRPr sz="1300">
                <a:solidFill>
                  <a:schemeClr val="tx1">
                    <a:lumMod val="50000"/>
                    <a:lumOff val="50000"/>
                  </a:schemeClr>
                </a:solidFill>
                <a:latin typeface="Gill Sans MT" panose="020B0502020104020203" pitchFamily="34" charset="0"/>
              </a:defRPr>
            </a:lvl1pPr>
          </a:lstStyle>
          <a:p>
            <a:r>
              <a:rPr lang="en-US" dirty="0"/>
              <a:t>SRC Select Disclosure OR SRC Confidential</a:t>
            </a:r>
          </a:p>
        </p:txBody>
      </p:sp>
      <p:sp>
        <p:nvSpPr>
          <p:cNvPr id="5" name="Slide Number Placeholder 4"/>
          <p:cNvSpPr>
            <a:spLocks noGrp="1"/>
          </p:cNvSpPr>
          <p:nvPr>
            <p:ph type="sldNum" sz="quarter" idx="4"/>
          </p:nvPr>
        </p:nvSpPr>
        <p:spPr>
          <a:xfrm>
            <a:off x="11320272" y="6355080"/>
            <a:ext cx="457200" cy="365125"/>
          </a:xfrm>
          <a:prstGeom prst="rect">
            <a:avLst/>
          </a:prstGeom>
        </p:spPr>
        <p:txBody>
          <a:bodyPr vert="horz" lIns="0" tIns="45720" rIns="0" bIns="45720" rtlCol="0" anchor="ctr"/>
          <a:lstStyle>
            <a:lvl1pPr algn="r">
              <a:defRPr sz="1300" b="0">
                <a:solidFill>
                  <a:srgbClr val="225F98"/>
                </a:solidFill>
                <a:latin typeface="+mj-lt"/>
              </a:defRPr>
            </a:lvl1pPr>
          </a:lstStyle>
          <a:p>
            <a:fld id="{23B2D0D0-7CC3-49AC-87EA-E4809F9E013C}" type="slidenum">
              <a:rPr lang="en-US" smtClean="0"/>
              <a:pPr/>
              <a:t>‹#›</a:t>
            </a:fld>
            <a:endParaRPr lang="en-US" dirty="0"/>
          </a:p>
        </p:txBody>
      </p:sp>
    </p:spTree>
    <p:extLst>
      <p:ext uri="{BB962C8B-B14F-4D97-AF65-F5344CB8AC3E}">
        <p14:creationId xmlns:p14="http://schemas.microsoft.com/office/powerpoint/2010/main" val="394044695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91" r:id="rId6"/>
    <p:sldLayoutId id="2147483690" r:id="rId7"/>
    <p:sldLayoutId id="2147483689" r:id="rId8"/>
    <p:sldLayoutId id="2147483692" r:id="rId9"/>
    <p:sldLayoutId id="2147483661" r:id="rId10"/>
    <p:sldLayoutId id="2147483672" r:id="rId11"/>
  </p:sldLayoutIdLst>
  <p:hf hdr="0" ftr="0" dt="0"/>
  <p:txStyles>
    <p:titleStyle>
      <a:lvl1pPr algn="l" defTabSz="914400" rtl="0" eaLnBrk="1" latinLnBrk="0" hangingPunct="1">
        <a:lnSpc>
          <a:spcPct val="90000"/>
        </a:lnSpc>
        <a:spcBef>
          <a:spcPct val="0"/>
        </a:spcBef>
        <a:buNone/>
        <a:defRPr sz="3600" kern="1200">
          <a:solidFill>
            <a:srgbClr val="225F9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8E3C-BB48-9A28-53F8-2709D3A8B0F0}"/>
              </a:ext>
            </a:extLst>
          </p:cNvPr>
          <p:cNvSpPr>
            <a:spLocks noGrp="1"/>
          </p:cNvSpPr>
          <p:nvPr>
            <p:ph type="ctrTitle"/>
          </p:nvPr>
        </p:nvSpPr>
        <p:spPr>
          <a:xfrm>
            <a:off x="457200" y="1225140"/>
            <a:ext cx="11274552" cy="4639379"/>
          </a:xfrm>
        </p:spPr>
        <p:txBody>
          <a:bodyPr>
            <a:no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TASK 3164: </a:t>
            </a:r>
            <a:r>
              <a:rPr lang="en-US" sz="40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Machine Learning and Formal Verification Joining </a:t>
            </a:r>
            <a:r>
              <a:rPr lang="en-US" sz="4000" dirty="0">
                <a:solidFill>
                  <a:srgbClr val="333333"/>
                </a:solidFill>
                <a:latin typeface="Tahoma" panose="020B0604030504040204" pitchFamily="34" charset="0"/>
                <a:ea typeface="Tahoma" panose="020B0604030504040204" pitchFamily="34" charset="0"/>
                <a:cs typeface="Tahoma" panose="020B0604030504040204" pitchFamily="34" charset="0"/>
              </a:rPr>
              <a:t>H</a:t>
            </a:r>
            <a:r>
              <a:rPr lang="en-US" sz="40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ands</a:t>
            </a:r>
            <a:br>
              <a:rPr lang="en-US" sz="4400" dirty="0">
                <a:latin typeface="Tahoma" panose="020B0604030504040204" pitchFamily="34" charset="0"/>
                <a:ea typeface="Tahoma" panose="020B0604030504040204" pitchFamily="34" charset="0"/>
                <a:cs typeface="Tahoma" panose="020B0604030504040204" pitchFamily="34" charset="0"/>
              </a:rPr>
            </a:br>
            <a:br>
              <a:rPr lang="en-US" sz="44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Sumana Ghosh </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and </a:t>
            </a:r>
            <a:br>
              <a:rPr lang="en-US" sz="28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Ansuman Banerjee </a:t>
            </a:r>
            <a:br>
              <a:rPr lang="en-US" sz="2800" dirty="0">
                <a:latin typeface="Tahoma" panose="020B0604030504040204" pitchFamily="34" charset="0"/>
                <a:ea typeface="Tahoma" panose="020B0604030504040204" pitchFamily="34" charset="0"/>
                <a:cs typeface="Tahoma" panose="020B0604030504040204" pitchFamily="34" charset="0"/>
              </a:rPr>
            </a:br>
            <a:br>
              <a:rPr lang="en-US" sz="28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Indian Statistical Institute (ISI) Kolkata</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5A187381-2580-7453-EE02-C1056E442C2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011C54AF-3391-EDEC-B63B-8397054E88B9}"/>
              </a:ext>
            </a:extLst>
          </p:cNvPr>
          <p:cNvSpPr>
            <a:spLocks noGrp="1"/>
          </p:cNvSpPr>
          <p:nvPr>
            <p:ph type="sldNum" sz="quarter" idx="11"/>
          </p:nvPr>
        </p:nvSpPr>
        <p:spPr/>
        <p:txBody>
          <a:bodyPr/>
          <a:lstStyle/>
          <a:p>
            <a:fld id="{23B2D0D0-7CC3-49AC-87EA-E4809F9E013C}" type="slidenum">
              <a:rPr lang="en-US" smtClean="0"/>
              <a:pPr/>
              <a:t>1</a:t>
            </a:fld>
            <a:endParaRPr lang="en-US" dirty="0"/>
          </a:p>
        </p:txBody>
      </p:sp>
      <p:pic>
        <p:nvPicPr>
          <p:cNvPr id="1026" name="Picture 2" descr="Indian Statistical Institute - Wikipedia">
            <a:extLst>
              <a:ext uri="{FF2B5EF4-FFF2-40B4-BE49-F238E27FC236}">
                <a16:creationId xmlns:a16="http://schemas.microsoft.com/office/drawing/2014/main" id="{A34CDBBD-1447-56CD-7A98-03AEC4DF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752" y="4610501"/>
            <a:ext cx="1084286" cy="108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71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488E-1A61-404E-94FF-99D08FF6F28D}"/>
              </a:ext>
            </a:extLst>
          </p:cNvPr>
          <p:cNvSpPr>
            <a:spLocks noGrp="1"/>
          </p:cNvSpPr>
          <p:nvPr>
            <p:ph type="title"/>
          </p:nvPr>
        </p:nvSpPr>
        <p:spPr>
          <a:xfrm>
            <a:off x="2958645" y="1820137"/>
            <a:ext cx="6274709" cy="2501605"/>
          </a:xfrm>
        </p:spPr>
        <p:txBody>
          <a:bodyPr>
            <a:normAutofit/>
          </a:bodyPr>
          <a:lstStyle/>
          <a:p>
            <a:r>
              <a:rPr lang="en-US" sz="6600" b="1" dirty="0">
                <a:latin typeface="Tahoma" panose="020B0604030504040204" pitchFamily="34" charset="0"/>
                <a:ea typeface="Tahoma" panose="020B0604030504040204" pitchFamily="34" charset="0"/>
                <a:cs typeface="Tahoma" panose="020B0604030504040204" pitchFamily="34" charset="0"/>
              </a:rPr>
              <a:t>THANK YOU !!</a:t>
            </a:r>
          </a:p>
        </p:txBody>
      </p:sp>
      <p:sp>
        <p:nvSpPr>
          <p:cNvPr id="4" name="Footer Placeholder 3">
            <a:extLst>
              <a:ext uri="{FF2B5EF4-FFF2-40B4-BE49-F238E27FC236}">
                <a16:creationId xmlns:a16="http://schemas.microsoft.com/office/drawing/2014/main" id="{069BC111-32C7-4F78-8304-1602B38D1064}"/>
              </a:ext>
            </a:extLst>
          </p:cNvPr>
          <p:cNvSpPr>
            <a:spLocks noGrp="1"/>
          </p:cNvSpPr>
          <p:nvPr>
            <p:ph type="ftr" sz="quarter" idx="11"/>
          </p:nvPr>
        </p:nvSpPr>
        <p:spPr/>
        <p:txBody>
          <a:bodyPr/>
          <a:lstStyle/>
          <a:p>
            <a:r>
              <a:rPr lang="en-US" sz="1100">
                <a:latin typeface="Tahoma" panose="020B0604030504040204" pitchFamily="34" charset="0"/>
                <a:ea typeface="Tahoma" panose="020B0604030504040204" pitchFamily="34" charset="0"/>
                <a:cs typeface="Tahoma" panose="020B0604030504040204" pitchFamily="34" charset="0"/>
              </a:rPr>
              <a:t>SRC Select Disclosure</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398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98E2-7C96-4024-B8D7-AFC03B8751D9}"/>
              </a:ext>
            </a:extLst>
          </p:cNvPr>
          <p:cNvSpPr>
            <a:spLocks noGrp="1"/>
          </p:cNvSpPr>
          <p:nvPr>
            <p:ph type="title"/>
          </p:nvPr>
        </p:nvSpPr>
        <p:spPr>
          <a:xfrm>
            <a:off x="347472" y="137795"/>
            <a:ext cx="11430000" cy="640080"/>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Task ID-3164: </a:t>
            </a:r>
            <a:r>
              <a:rPr lang="en-US" sz="2400" i="0" u="none" strike="noStrike" baseline="0" dirty="0">
                <a:solidFill>
                  <a:srgbClr val="333333"/>
                </a:solidFill>
                <a:latin typeface="Verdana" panose="020B0604030504040204" pitchFamily="34" charset="0"/>
              </a:rPr>
              <a:t>Machine Learning and Formal Verification Joining Hands</a:t>
            </a:r>
            <a:endParaRPr lang="en-US" sz="2400" dirty="0"/>
          </a:p>
        </p:txBody>
      </p:sp>
      <p:sp>
        <p:nvSpPr>
          <p:cNvPr id="4" name="Footer Placeholder 3">
            <a:extLst>
              <a:ext uri="{FF2B5EF4-FFF2-40B4-BE49-F238E27FC236}">
                <a16:creationId xmlns:a16="http://schemas.microsoft.com/office/drawing/2014/main" id="{352ED9F0-6669-4ACE-9CA6-162F5FFC1139}"/>
              </a:ext>
            </a:extLst>
          </p:cNvPr>
          <p:cNvSpPr>
            <a:spLocks noGrp="1"/>
          </p:cNvSpPr>
          <p:nvPr>
            <p:ph type="ftr" sz="quarter" idx="11"/>
          </p:nvPr>
        </p:nvSpPr>
        <p:spPr/>
        <p:txBody>
          <a:bodyPr/>
          <a:lstStyle/>
          <a:p>
            <a:r>
              <a:rPr lang="en-US" dirty="0"/>
              <a:t>SRC Select Disclosure</a:t>
            </a:r>
          </a:p>
        </p:txBody>
      </p:sp>
      <p:sp>
        <p:nvSpPr>
          <p:cNvPr id="5" name="Content Placeholder 2">
            <a:extLst>
              <a:ext uri="{FF2B5EF4-FFF2-40B4-BE49-F238E27FC236}">
                <a16:creationId xmlns:a16="http://schemas.microsoft.com/office/drawing/2014/main" id="{F37A3217-CCB4-4D80-8347-8F268F3432C1}"/>
              </a:ext>
            </a:extLst>
          </p:cNvPr>
          <p:cNvSpPr>
            <a:spLocks noGrp="1"/>
          </p:cNvSpPr>
          <p:nvPr>
            <p:ph idx="1"/>
          </p:nvPr>
        </p:nvSpPr>
        <p:spPr>
          <a:xfrm>
            <a:off x="838082" y="1111090"/>
            <a:ext cx="9788209" cy="5505609"/>
          </a:xfrm>
        </p:spPr>
        <p:txBody>
          <a:bodyPr>
            <a:normAutofit lnSpcReduction="10000"/>
          </a:bodyPr>
          <a:lstStyle/>
          <a:p>
            <a:pPr marL="469882" lvl="1" indent="0">
              <a:spcBef>
                <a:spcPts val="570"/>
              </a:spcBef>
              <a:buClr>
                <a:srgbClr val="002D72"/>
              </a:buClr>
              <a:buNone/>
              <a:tabLst>
                <a:tab pos="755620" algn="l"/>
              </a:tabLst>
            </a:pPr>
            <a:r>
              <a:rPr lang="en-US" sz="1600" b="1" spc="-5" dirty="0">
                <a:solidFill>
                  <a:srgbClr val="002060"/>
                </a:solidFill>
                <a:latin typeface="Tahoma" panose="020B0604030504040204" pitchFamily="34" charset="0"/>
                <a:ea typeface="Tahoma" panose="020B0604030504040204" pitchFamily="34" charset="0"/>
                <a:cs typeface="Tahoma" panose="020B0604030504040204" pitchFamily="34" charset="0"/>
              </a:rPr>
              <a:t>Technica</a:t>
            </a: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rPr>
              <a:t>l</a:t>
            </a:r>
            <a:r>
              <a:rPr lang="en-US" sz="1600" b="1" spc="5"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1600" b="1" spc="-5" dirty="0">
                <a:solidFill>
                  <a:srgbClr val="002060"/>
                </a:solidFill>
                <a:latin typeface="Tahoma" panose="020B0604030504040204" pitchFamily="34" charset="0"/>
                <a:ea typeface="Tahoma" panose="020B0604030504040204" pitchFamily="34" charset="0"/>
                <a:cs typeface="Tahoma" panose="020B0604030504040204" pitchFamily="34" charset="0"/>
              </a:rPr>
              <a:t>Thrust: </a:t>
            </a:r>
            <a:r>
              <a:rPr lang="en-IN" sz="16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Explore the FV-ML Handshake </a:t>
            </a:r>
            <a:r>
              <a:rPr lang="en-IN" sz="1600" b="0" i="0" dirty="0">
                <a:solidFill>
                  <a:srgbClr val="222222"/>
                </a:solidFill>
                <a:effectLst/>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1) ML for FV  and 2) FV for ML</a:t>
            </a:r>
            <a:br>
              <a:rPr lang="en-IN" sz="16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br>
            <a:endParaRPr lang="en-US" sz="1600" spc="-5"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69882" lvl="1" indent="0">
              <a:spcBef>
                <a:spcPts val="570"/>
              </a:spcBef>
              <a:buClr>
                <a:srgbClr val="002D72"/>
              </a:buClr>
              <a:buNone/>
              <a:tabLst>
                <a:tab pos="755620" algn="l"/>
              </a:tabLst>
            </a:pP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rPr>
              <a:t>Task</a:t>
            </a:r>
            <a:r>
              <a:rPr lang="en-US" sz="1600" b="1" spc="5"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rPr>
              <a:t>Leader:  </a:t>
            </a:r>
            <a:r>
              <a:rPr lang="en-US" sz="1600" dirty="0" err="1">
                <a:latin typeface="Tahoma" panose="020B0604030504040204" pitchFamily="34" charset="0"/>
                <a:ea typeface="Tahoma" panose="020B0604030504040204" pitchFamily="34" charset="0"/>
                <a:cs typeface="Tahoma" panose="020B0604030504040204" pitchFamily="34" charset="0"/>
              </a:rPr>
              <a:t>Ansuman</a:t>
            </a:r>
            <a:r>
              <a:rPr lang="en-US" sz="1600" dirty="0">
                <a:latin typeface="Tahoma" panose="020B0604030504040204" pitchFamily="34" charset="0"/>
                <a:ea typeface="Tahoma" panose="020B0604030504040204" pitchFamily="34" charset="0"/>
                <a:cs typeface="Tahoma" panose="020B0604030504040204" pitchFamily="34" charset="0"/>
              </a:rPr>
              <a:t> Banerjee and Sumana Ghosh </a:t>
            </a:r>
          </a:p>
          <a:p>
            <a:pPr marL="469882" lvl="1" indent="0">
              <a:lnSpc>
                <a:spcPct val="120000"/>
              </a:lnSpc>
              <a:spcBef>
                <a:spcPts val="570"/>
              </a:spcBef>
              <a:buClr>
                <a:srgbClr val="002D72"/>
              </a:buClr>
              <a:buNone/>
              <a:tabLst>
                <a:tab pos="755620" algn="l"/>
              </a:tabLst>
            </a:pPr>
            <a:endParaRPr lang="en-US" sz="130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69882" lvl="1" indent="0">
              <a:lnSpc>
                <a:spcPct val="120000"/>
              </a:lnSpc>
              <a:spcBef>
                <a:spcPts val="570"/>
              </a:spcBef>
              <a:buClr>
                <a:srgbClr val="002D72"/>
              </a:buClr>
              <a:buNone/>
              <a:tabLst>
                <a:tab pos="755620" algn="l"/>
              </a:tabLst>
            </a:pPr>
            <a:r>
              <a:rPr lang="en-US" sz="1300" dirty="0" err="1">
                <a:solidFill>
                  <a:srgbClr val="002060"/>
                </a:solidFill>
                <a:latin typeface="Tahoma" panose="020B0604030504040204" pitchFamily="34" charset="0"/>
                <a:ea typeface="Tahoma" panose="020B0604030504040204" pitchFamily="34" charset="0"/>
                <a:cs typeface="Tahoma" panose="020B0604030504040204" pitchFamily="34" charset="0"/>
              </a:rPr>
              <a:t>Ansuman</a:t>
            </a:r>
            <a:r>
              <a:rPr lang="en-US" sz="1300" dirty="0">
                <a:solidFill>
                  <a:srgbClr val="002060"/>
                </a:solidFill>
                <a:latin typeface="Tahoma" panose="020B0604030504040204" pitchFamily="34" charset="0"/>
                <a:ea typeface="Tahoma" panose="020B0604030504040204" pitchFamily="34" charset="0"/>
                <a:cs typeface="Tahoma" panose="020B0604030504040204" pitchFamily="34" charset="0"/>
              </a:rPr>
              <a:t> Banerjee is a faculty member at ISI Kolkata working for the last 12 years. He has the expertise in formal verification and machine learning.  </a:t>
            </a:r>
          </a:p>
          <a:p>
            <a:pPr marL="469882" lvl="1" indent="0">
              <a:spcBef>
                <a:spcPts val="570"/>
              </a:spcBef>
              <a:buClr>
                <a:srgbClr val="002D72"/>
              </a:buClr>
              <a:buNone/>
              <a:tabLst>
                <a:tab pos="755620" algn="l"/>
              </a:tabLst>
            </a:pPr>
            <a:r>
              <a:rPr lang="en-US" sz="1300" dirty="0">
                <a:solidFill>
                  <a:srgbClr val="002060"/>
                </a:solidFill>
                <a:latin typeface="Tahoma" panose="020B0604030504040204" pitchFamily="34" charset="0"/>
                <a:ea typeface="Tahoma" panose="020B0604030504040204" pitchFamily="34" charset="0"/>
                <a:cs typeface="Tahoma" panose="020B0604030504040204" pitchFamily="34" charset="0"/>
              </a:rPr>
              <a:t>Sumana Ghosh is a faculty member at ISI Kolkata. She has a strong background in formal verification.  </a:t>
            </a:r>
          </a:p>
          <a:p>
            <a:pPr marL="469882" lvl="1" indent="0">
              <a:spcBef>
                <a:spcPts val="570"/>
              </a:spcBef>
              <a:buClr>
                <a:srgbClr val="002D72"/>
              </a:buClr>
              <a:buNone/>
              <a:tabLst>
                <a:tab pos="755620" algn="l"/>
              </a:tabLst>
            </a:pPr>
            <a:endParaRPr lang="en-US" sz="160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69882" lvl="1" indent="0">
              <a:spcBef>
                <a:spcPts val="570"/>
              </a:spcBef>
              <a:buClr>
                <a:srgbClr val="002D72"/>
              </a:buClr>
              <a:buNone/>
              <a:tabLst>
                <a:tab pos="755620" algn="l"/>
              </a:tabLst>
            </a:pP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rPr>
              <a:t>Industrial</a:t>
            </a:r>
            <a:r>
              <a:rPr lang="en-US" sz="1600" b="1" spc="5"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rPr>
              <a:t>Liaisons: </a:t>
            </a:r>
            <a:r>
              <a:rPr lang="en-IN" sz="16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Raj Kumar </a:t>
            </a:r>
            <a:r>
              <a:rPr lang="en-IN" sz="1600" i="0" u="none" strike="noStrike" baseline="0" dirty="0" err="1">
                <a:solidFill>
                  <a:srgbClr val="333333"/>
                </a:solidFill>
                <a:latin typeface="Tahoma" panose="020B0604030504040204" pitchFamily="34" charset="0"/>
                <a:ea typeface="Tahoma" panose="020B0604030504040204" pitchFamily="34" charset="0"/>
                <a:cs typeface="Tahoma" panose="020B0604030504040204" pitchFamily="34" charset="0"/>
              </a:rPr>
              <a:t>Gajavelly</a:t>
            </a:r>
            <a:r>
              <a:rPr lang="en-IN" sz="16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 and Arun Joseph from IBM India</a:t>
            </a:r>
            <a:endParaRPr lang="en-US" sz="160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754986" lvl="1" indent="-285104">
              <a:spcBef>
                <a:spcPts val="570"/>
              </a:spcBef>
              <a:buClr>
                <a:srgbClr val="002D72"/>
              </a:buClr>
              <a:buFont typeface="Microsoft Sans Serif"/>
              <a:buChar char="•"/>
              <a:tabLst>
                <a:tab pos="755620" algn="l"/>
              </a:tabLst>
            </a:pPr>
            <a:endParaRPr lang="en-US" sz="1600" spc="-5"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69882" lvl="1" indent="0">
              <a:spcBef>
                <a:spcPts val="570"/>
              </a:spcBef>
              <a:buClr>
                <a:srgbClr val="002D72"/>
              </a:buClr>
              <a:buNone/>
              <a:tabLst>
                <a:tab pos="755620" algn="l"/>
              </a:tabLst>
            </a:pP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rPr>
              <a:t>Anticipated Results (overall 3-5 year goal):</a:t>
            </a:r>
          </a:p>
          <a:p>
            <a:pPr marL="469882" lvl="1" indent="0">
              <a:spcBef>
                <a:spcPts val="570"/>
              </a:spcBef>
              <a:buClr>
                <a:srgbClr val="002D72"/>
              </a:buClr>
              <a:buNone/>
              <a:tabLst>
                <a:tab pos="755620" algn="l"/>
              </a:tabLst>
            </a:pPr>
            <a:endParaRPr lang="en-US" sz="160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57200" lvl="1" indent="0">
              <a:lnSpc>
                <a:spcPct val="150000"/>
              </a:lnSpc>
              <a:buNone/>
            </a:pPr>
            <a:r>
              <a:rPr lang="en-US" sz="14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Anticipated outcomes include a systematic methodology for </a:t>
            </a:r>
          </a:p>
          <a:p>
            <a:pPr marL="800100" lvl="1" indent="-342900">
              <a:lnSpc>
                <a:spcPct val="150000"/>
              </a:lnSpc>
              <a:buAutoNum type="arabicParenR"/>
            </a:pPr>
            <a:r>
              <a:rPr lang="en-US" sz="14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Faster convergence methods of FV tools by deploying emerging ML algorithms</a:t>
            </a:r>
          </a:p>
          <a:p>
            <a:pPr marL="800100" lvl="1" indent="-342900">
              <a:lnSpc>
                <a:spcPct val="150000"/>
              </a:lnSpc>
              <a:buAutoNum type="arabicParenR"/>
            </a:pPr>
            <a:r>
              <a:rPr lang="en-US" sz="14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Fast bug classification and localization techniques </a:t>
            </a:r>
          </a:p>
          <a:p>
            <a:pPr marL="800100" lvl="1" indent="-342900">
              <a:lnSpc>
                <a:spcPct val="150000"/>
              </a:lnSpc>
              <a:buAutoNum type="arabicParenR"/>
            </a:pPr>
            <a:r>
              <a:rPr lang="en-US" sz="14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Fast and scalable automated specification mining techniques</a:t>
            </a:r>
          </a:p>
          <a:p>
            <a:pPr marL="800100" lvl="1" indent="-342900">
              <a:lnSpc>
                <a:spcPct val="150000"/>
              </a:lnSpc>
              <a:buAutoNum type="arabicParenR"/>
            </a:pPr>
            <a:r>
              <a:rPr lang="en-US" sz="1400" dirty="0">
                <a:solidFill>
                  <a:srgbClr val="333333"/>
                </a:solidFill>
                <a:latin typeface="Tahoma" panose="020B0604030504040204" pitchFamily="34" charset="0"/>
                <a:ea typeface="Tahoma" panose="020B0604030504040204" pitchFamily="34" charset="0"/>
                <a:cs typeface="Tahoma" panose="020B0604030504040204" pitchFamily="34" charset="0"/>
              </a:rPr>
              <a:t>E</a:t>
            </a:r>
            <a:r>
              <a:rPr lang="en-US" sz="140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nsuring correctness of ML techniques used in EDA life cycle </a:t>
            </a:r>
            <a:endParaRPr lang="en-US" sz="1400" spc="-5"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69882" lvl="1" indent="0">
              <a:spcBef>
                <a:spcPts val="570"/>
              </a:spcBef>
              <a:buClr>
                <a:srgbClr val="002D72"/>
              </a:buClr>
              <a:buNone/>
              <a:tabLst>
                <a:tab pos="755620" algn="l"/>
              </a:tabLst>
            </a:pPr>
            <a:r>
              <a:rPr lang="en-US" sz="1600" dirty="0">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875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98E2-7C96-4024-B8D7-AFC03B8751D9}"/>
              </a:ext>
            </a:extLst>
          </p:cNvPr>
          <p:cNvSpPr>
            <a:spLocks noGrp="1"/>
          </p:cNvSpPr>
          <p:nvPr>
            <p:ph type="title"/>
          </p:nvPr>
        </p:nvSpPr>
        <p:spPr>
          <a:xfrm>
            <a:off x="347472" y="229319"/>
            <a:ext cx="11430000" cy="640080"/>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Task ID-3164: </a:t>
            </a:r>
            <a:r>
              <a:rPr lang="en-US" sz="2400" i="0" u="none" strike="noStrike" baseline="0" dirty="0">
                <a:solidFill>
                  <a:srgbClr val="333333"/>
                </a:solidFill>
                <a:latin typeface="Verdana" panose="020B0604030504040204" pitchFamily="34" charset="0"/>
              </a:rPr>
              <a:t>Machine Learning and Formal Verification Joining Hands</a:t>
            </a:r>
            <a:endParaRPr lang="en-US" sz="2400" dirty="0"/>
          </a:p>
        </p:txBody>
      </p:sp>
      <p:sp>
        <p:nvSpPr>
          <p:cNvPr id="4" name="Footer Placeholder 3">
            <a:extLst>
              <a:ext uri="{FF2B5EF4-FFF2-40B4-BE49-F238E27FC236}">
                <a16:creationId xmlns:a16="http://schemas.microsoft.com/office/drawing/2014/main" id="{352ED9F0-6669-4ACE-9CA6-162F5FFC1139}"/>
              </a:ext>
            </a:extLst>
          </p:cNvPr>
          <p:cNvSpPr>
            <a:spLocks noGrp="1"/>
          </p:cNvSpPr>
          <p:nvPr>
            <p:ph type="ftr" sz="quarter" idx="11"/>
          </p:nvPr>
        </p:nvSpPr>
        <p:spPr/>
        <p:txBody>
          <a:bodyPr/>
          <a:lstStyle/>
          <a:p>
            <a:r>
              <a:rPr lang="en-US" dirty="0"/>
              <a:t>SRC Select Disclosure</a:t>
            </a:r>
          </a:p>
        </p:txBody>
      </p:sp>
      <p:sp>
        <p:nvSpPr>
          <p:cNvPr id="5" name="Content Placeholder 2">
            <a:extLst>
              <a:ext uri="{FF2B5EF4-FFF2-40B4-BE49-F238E27FC236}">
                <a16:creationId xmlns:a16="http://schemas.microsoft.com/office/drawing/2014/main" id="{F37A3217-CCB4-4D80-8347-8F268F3432C1}"/>
              </a:ext>
            </a:extLst>
          </p:cNvPr>
          <p:cNvSpPr>
            <a:spLocks noGrp="1"/>
          </p:cNvSpPr>
          <p:nvPr>
            <p:ph idx="1"/>
          </p:nvPr>
        </p:nvSpPr>
        <p:spPr>
          <a:xfrm>
            <a:off x="888999" y="1066800"/>
            <a:ext cx="10888473" cy="5092701"/>
          </a:xfrm>
        </p:spPr>
        <p:txBody>
          <a:bodyPr>
            <a:normAutofit/>
          </a:bodyPr>
          <a:lstStyle/>
          <a:p>
            <a:pPr marL="469882" lvl="1" indent="0" algn="ctr">
              <a:spcBef>
                <a:spcPts val="570"/>
              </a:spcBef>
              <a:buClr>
                <a:srgbClr val="002D72"/>
              </a:buClr>
              <a:buNone/>
              <a:tabLst>
                <a:tab pos="755620" algn="l"/>
              </a:tabLst>
            </a:pPr>
            <a:r>
              <a:rPr lang="en-US" b="1" u="sng" dirty="0">
                <a:solidFill>
                  <a:srgbClr val="002060"/>
                </a:solidFill>
                <a:latin typeface="Tahoma" panose="020B0604030504040204" pitchFamily="34" charset="0"/>
                <a:ea typeface="Tahoma" panose="020B0604030504040204" pitchFamily="34" charset="0"/>
                <a:cs typeface="Tahoma" panose="020B0604030504040204" pitchFamily="34" charset="0"/>
              </a:rPr>
              <a:t>Task</a:t>
            </a:r>
            <a:r>
              <a:rPr lang="en-US" b="1" u="sng" spc="5"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n-US" b="1" u="sng" dirty="0">
                <a:solidFill>
                  <a:srgbClr val="002060"/>
                </a:solidFill>
                <a:latin typeface="Tahoma" panose="020B0604030504040204" pitchFamily="34" charset="0"/>
                <a:ea typeface="Tahoma" panose="020B0604030504040204" pitchFamily="34" charset="0"/>
                <a:cs typeface="Tahoma" panose="020B0604030504040204" pitchFamily="34" charset="0"/>
              </a:rPr>
              <a:t>Description</a:t>
            </a:r>
          </a:p>
          <a:p>
            <a:pPr marL="0" indent="0" algn="l">
              <a:buNone/>
            </a:pPr>
            <a:endParaRPr lang="en-US" sz="2000" dirty="0">
              <a:solidFill>
                <a:srgbClr val="333333"/>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545402B-74C9-9268-13B8-8D3ADE8A6552}"/>
              </a:ext>
            </a:extLst>
          </p:cNvPr>
          <p:cNvSpPr txBox="1">
            <a:spLocks/>
          </p:cNvSpPr>
          <p:nvPr/>
        </p:nvSpPr>
        <p:spPr>
          <a:xfrm>
            <a:off x="773496" y="2179638"/>
            <a:ext cx="10824945" cy="155496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10000"/>
              </a:lnSpc>
              <a:buFont typeface="Arial" panose="020B0604020202020204" pitchFamily="34" charset="0"/>
              <a:buNone/>
            </a:pPr>
            <a:r>
              <a:rPr lang="en-US" sz="1800">
                <a:solidFill>
                  <a:srgbClr val="333333"/>
                </a:solidFill>
                <a:latin typeface="Tahoma" panose="020B0604030504040204" pitchFamily="34" charset="0"/>
                <a:ea typeface="Tahoma" panose="020B0604030504040204" pitchFamily="34" charset="0"/>
                <a:cs typeface="Tahoma" panose="020B0604030504040204" pitchFamily="34" charset="0"/>
              </a:rPr>
              <a:t>Apply ML techniques to find the best algorithm sequence, faster proof/disproof of properties, and selection of best heuristics for proof search</a:t>
            </a:r>
          </a:p>
          <a:p>
            <a:pPr marL="0" indent="0">
              <a:lnSpc>
                <a:spcPct val="110000"/>
              </a:lnSpc>
              <a:buFont typeface="Arial" panose="020B0604020202020204" pitchFamily="34" charset="0"/>
              <a:buNone/>
            </a:pPr>
            <a:r>
              <a:rPr lang="en-US" sz="1800" b="1">
                <a:solidFill>
                  <a:srgbClr val="333333"/>
                </a:solidFill>
                <a:latin typeface="Tahoma" panose="020B0604030504040204" pitchFamily="34" charset="0"/>
                <a:ea typeface="Tahoma" panose="020B0604030504040204" pitchFamily="34" charset="0"/>
                <a:cs typeface="Tahoma" panose="020B0604030504040204" pitchFamily="34" charset="0"/>
              </a:rPr>
              <a:t>Objective: </a:t>
            </a:r>
            <a:r>
              <a:rPr lang="en-US" sz="1800">
                <a:solidFill>
                  <a:srgbClr val="333333"/>
                </a:solidFill>
                <a:latin typeface="Tahoma" panose="020B0604030504040204" pitchFamily="34" charset="0"/>
                <a:ea typeface="Tahoma" panose="020B0604030504040204" pitchFamily="34" charset="0"/>
                <a:cs typeface="Tahoma" panose="020B0604030504040204" pitchFamily="34" charset="0"/>
              </a:rPr>
              <a:t>Explore modern feature extraction, engineering, representation, and inference techniques from state-of-the-art ML literature to generate insights to guide the different engines inside a formal tool</a:t>
            </a:r>
            <a:endParaRPr lang="en-US" sz="1800" dirty="0">
              <a:solidFill>
                <a:srgbClr val="333333"/>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Diagonal Corners Rounded 5">
            <a:extLst>
              <a:ext uri="{FF2B5EF4-FFF2-40B4-BE49-F238E27FC236}">
                <a16:creationId xmlns:a16="http://schemas.microsoft.com/office/drawing/2014/main" id="{F3297CF8-D935-1D8D-8B9D-7AAFA56033DF}"/>
              </a:ext>
            </a:extLst>
          </p:cNvPr>
          <p:cNvSpPr/>
          <p:nvPr/>
        </p:nvSpPr>
        <p:spPr>
          <a:xfrm>
            <a:off x="773496" y="1645920"/>
            <a:ext cx="3410551" cy="53371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9882" lvl="1" indent="0" algn="just">
              <a:spcBef>
                <a:spcPts val="570"/>
              </a:spcBef>
              <a:buClr>
                <a:srgbClr val="002D72"/>
              </a:buClr>
              <a:buNone/>
              <a:tabLst>
                <a:tab pos="755620" algn="l"/>
              </a:tabLst>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A: </a:t>
            </a:r>
            <a:r>
              <a:rPr lang="en-US" sz="1600" b="1" i="0" u="none" strike="noStrike" baseline="0" dirty="0">
                <a:solidFill>
                  <a:schemeClr val="bg1"/>
                </a:solidFill>
                <a:latin typeface="Tahoma" panose="020B0604030504040204" pitchFamily="34" charset="0"/>
                <a:ea typeface="Tahoma" panose="020B0604030504040204" pitchFamily="34" charset="0"/>
                <a:cs typeface="Tahoma" panose="020B0604030504040204" pitchFamily="34" charset="0"/>
              </a:rPr>
              <a:t>Enhancing FV with ML</a:t>
            </a:r>
            <a:r>
              <a:rPr lang="en-US" sz="1600" b="0" i="0" u="none" strike="noStrike"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7" name="Content Placeholder 2">
            <a:extLst>
              <a:ext uri="{FF2B5EF4-FFF2-40B4-BE49-F238E27FC236}">
                <a16:creationId xmlns:a16="http://schemas.microsoft.com/office/drawing/2014/main" id="{D1C408D7-476E-384F-547A-BE49323E565E}"/>
              </a:ext>
            </a:extLst>
          </p:cNvPr>
          <p:cNvSpPr txBox="1">
            <a:spLocks/>
          </p:cNvSpPr>
          <p:nvPr/>
        </p:nvSpPr>
        <p:spPr>
          <a:xfrm>
            <a:off x="773496" y="4511123"/>
            <a:ext cx="10824945" cy="122048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l">
              <a:buNone/>
            </a:pPr>
            <a:r>
              <a:rPr lang="en-US" sz="18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Even today, debugging needs manual inspection of the execution trace, exhibiting the bug inside a debugger, and locating the cause of errors</a:t>
            </a:r>
          </a:p>
          <a:p>
            <a:pPr marL="0" indent="0" algn="l">
              <a:buNone/>
            </a:pPr>
            <a:r>
              <a:rPr lang="en-US" sz="1800" b="1"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Objective: </a:t>
            </a:r>
            <a:r>
              <a:rPr lang="en-US" sz="18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Explore ML-assisted methods for efficient debugging by trace minimization, clustering, and prioritization of failures</a:t>
            </a:r>
            <a:endParaRPr lang="en-US" sz="1800" dirty="0">
              <a:solidFill>
                <a:srgbClr val="333333"/>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Diagonal Corners Rounded 7">
            <a:extLst>
              <a:ext uri="{FF2B5EF4-FFF2-40B4-BE49-F238E27FC236}">
                <a16:creationId xmlns:a16="http://schemas.microsoft.com/office/drawing/2014/main" id="{075F757F-BAB5-D6B8-3E7C-811CF648F63C}"/>
              </a:ext>
            </a:extLst>
          </p:cNvPr>
          <p:cNvSpPr/>
          <p:nvPr/>
        </p:nvSpPr>
        <p:spPr>
          <a:xfrm>
            <a:off x="7084460" y="3968255"/>
            <a:ext cx="4348748" cy="53371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B</a:t>
            </a:r>
            <a:r>
              <a:rPr lang="en-US" sz="1600" b="1" i="0" u="none" strike="noStrike" baseline="0" dirty="0">
                <a:solidFill>
                  <a:schemeClr val="bg1"/>
                </a:solidFill>
                <a:latin typeface="Tahoma" panose="020B0604030504040204" pitchFamily="34" charset="0"/>
                <a:ea typeface="Tahoma" panose="020B0604030504040204" pitchFamily="34" charset="0"/>
                <a:cs typeface="Tahoma" panose="020B0604030504040204" pitchFamily="34" charset="0"/>
              </a:rPr>
              <a:t>: Guided Debugging &amp; Localization</a:t>
            </a:r>
            <a:endParaRPr lang="en-US" sz="1600" b="0" i="0" u="none" strike="noStrike" baseline="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06647A76-E172-8AAA-BFFE-3E2AC3D5755D}"/>
              </a:ext>
            </a:extLst>
          </p:cNvPr>
          <p:cNvSpPr txBox="1"/>
          <p:nvPr/>
        </p:nvSpPr>
        <p:spPr>
          <a:xfrm>
            <a:off x="8508999" y="1653748"/>
            <a:ext cx="1020012" cy="369332"/>
          </a:xfrm>
          <a:prstGeom prst="rect">
            <a:avLst/>
          </a:prstGeom>
          <a:noFill/>
        </p:spPr>
        <p:txBody>
          <a:bodyPr wrap="square">
            <a:spAutoFit/>
          </a:bodyPr>
          <a:lstStyle/>
          <a:p>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Year I</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EBC2AB90-CCB7-3590-F613-B6E47D664EF1}"/>
              </a:ext>
            </a:extLst>
          </p:cNvPr>
          <p:cNvSpPr txBox="1"/>
          <p:nvPr/>
        </p:nvSpPr>
        <p:spPr>
          <a:xfrm>
            <a:off x="2127184" y="4119613"/>
            <a:ext cx="1058778" cy="369332"/>
          </a:xfrm>
          <a:prstGeom prst="rect">
            <a:avLst/>
          </a:prstGeom>
          <a:noFill/>
        </p:spPr>
        <p:txBody>
          <a:bodyPr wrap="square">
            <a:spAutoFit/>
          </a:bodyPr>
          <a:lstStyle/>
          <a:p>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Year II</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823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98E2-7C96-4024-B8D7-AFC03B8751D9}"/>
              </a:ext>
            </a:extLst>
          </p:cNvPr>
          <p:cNvSpPr>
            <a:spLocks noGrp="1"/>
          </p:cNvSpPr>
          <p:nvPr>
            <p:ph type="title"/>
          </p:nvPr>
        </p:nvSpPr>
        <p:spPr>
          <a:xfrm>
            <a:off x="347472" y="190862"/>
            <a:ext cx="11430000" cy="640080"/>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Task ID-3164: </a:t>
            </a:r>
            <a:r>
              <a:rPr lang="en-US" sz="2400" i="0" u="none" strike="noStrike" baseline="0" dirty="0">
                <a:solidFill>
                  <a:srgbClr val="333333"/>
                </a:solidFill>
                <a:latin typeface="Verdana" panose="020B0604030504040204" pitchFamily="34" charset="0"/>
              </a:rPr>
              <a:t>Machine Learning and Formal Verification Joining Hands</a:t>
            </a:r>
            <a:endParaRPr lang="en-US" sz="2400" dirty="0"/>
          </a:p>
        </p:txBody>
      </p:sp>
      <p:sp>
        <p:nvSpPr>
          <p:cNvPr id="4" name="Footer Placeholder 3">
            <a:extLst>
              <a:ext uri="{FF2B5EF4-FFF2-40B4-BE49-F238E27FC236}">
                <a16:creationId xmlns:a16="http://schemas.microsoft.com/office/drawing/2014/main" id="{352ED9F0-6669-4ACE-9CA6-162F5FFC1139}"/>
              </a:ext>
            </a:extLst>
          </p:cNvPr>
          <p:cNvSpPr>
            <a:spLocks noGrp="1"/>
          </p:cNvSpPr>
          <p:nvPr>
            <p:ph type="ftr" sz="quarter" idx="11"/>
          </p:nvPr>
        </p:nvSpPr>
        <p:spPr/>
        <p:txBody>
          <a:bodyPr/>
          <a:lstStyle/>
          <a:p>
            <a:r>
              <a:rPr lang="en-US" dirty="0"/>
              <a:t>SRC Select Disclosure</a:t>
            </a:r>
          </a:p>
        </p:txBody>
      </p:sp>
      <p:sp>
        <p:nvSpPr>
          <p:cNvPr id="5" name="Content Placeholder 2">
            <a:extLst>
              <a:ext uri="{FF2B5EF4-FFF2-40B4-BE49-F238E27FC236}">
                <a16:creationId xmlns:a16="http://schemas.microsoft.com/office/drawing/2014/main" id="{F37A3217-CCB4-4D80-8347-8F268F3432C1}"/>
              </a:ext>
            </a:extLst>
          </p:cNvPr>
          <p:cNvSpPr>
            <a:spLocks noGrp="1"/>
          </p:cNvSpPr>
          <p:nvPr>
            <p:ph idx="1"/>
          </p:nvPr>
        </p:nvSpPr>
        <p:spPr>
          <a:xfrm>
            <a:off x="608263" y="1510434"/>
            <a:ext cx="10975474" cy="2089657"/>
          </a:xfrm>
        </p:spPr>
        <p:style>
          <a:lnRef idx="2">
            <a:schemeClr val="accent1"/>
          </a:lnRef>
          <a:fillRef idx="1">
            <a:schemeClr val="lt1"/>
          </a:fillRef>
          <a:effectRef idx="0">
            <a:schemeClr val="accent1"/>
          </a:effectRef>
          <a:fontRef idx="minor">
            <a:schemeClr val="dk1"/>
          </a:fontRef>
        </p:style>
        <p:txBody>
          <a:bodyPr>
            <a:normAutofit/>
          </a:bodyPr>
          <a:lstStyle/>
          <a:p>
            <a:pPr marL="0" indent="0" algn="l">
              <a:lnSpc>
                <a:spcPct val="100000"/>
              </a:lnSpc>
              <a:buNone/>
            </a:pPr>
            <a:r>
              <a:rPr lang="en-US" sz="18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Lack of sufficient specifications leads to miss critical bugs, design re-spins, and time-to market slips</a:t>
            </a:r>
          </a:p>
          <a:p>
            <a:pPr marL="0" indent="0" algn="l">
              <a:lnSpc>
                <a:spcPct val="100000"/>
              </a:lnSpc>
              <a:buNone/>
            </a:pPr>
            <a:r>
              <a:rPr lang="en-US" sz="1800" b="1"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Objective: </a:t>
            </a:r>
            <a:r>
              <a:rPr lang="en-US" sz="18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Explore ML techniques for efficient and scalable solutions of specification mining</a:t>
            </a:r>
          </a:p>
          <a:p>
            <a:pPr marL="0" indent="0" algn="l">
              <a:lnSpc>
                <a:spcPct val="100000"/>
              </a:lnSpc>
              <a:buNone/>
            </a:pPr>
            <a:r>
              <a:rPr lang="en-US" sz="18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E.g., leverage techniques from statistical ML/learning theory to generate more relevant assertions to improve the verification life cycle. Particularly focus on coverage tracking, prioritizing generated assertions based on the uncovered area and evaluating quality of new assertions to increase coverage </a:t>
            </a:r>
          </a:p>
        </p:txBody>
      </p:sp>
      <p:sp>
        <p:nvSpPr>
          <p:cNvPr id="7" name="Rectangle: Diagonal Corners Rounded 6">
            <a:extLst>
              <a:ext uri="{FF2B5EF4-FFF2-40B4-BE49-F238E27FC236}">
                <a16:creationId xmlns:a16="http://schemas.microsoft.com/office/drawing/2014/main" id="{256D9A7E-2C7A-8F74-F669-06D92FE76FCA}"/>
              </a:ext>
            </a:extLst>
          </p:cNvPr>
          <p:cNvSpPr/>
          <p:nvPr/>
        </p:nvSpPr>
        <p:spPr>
          <a:xfrm>
            <a:off x="608263" y="976717"/>
            <a:ext cx="4374411" cy="58901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9882" lvl="1" indent="0" algn="just">
              <a:spcBef>
                <a:spcPts val="570"/>
              </a:spcBef>
              <a:buClr>
                <a:srgbClr val="002D72"/>
              </a:buClr>
              <a:buNone/>
              <a:tabLst>
                <a:tab pos="755620" algn="l"/>
              </a:tabLst>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C: A</a:t>
            </a:r>
            <a:r>
              <a:rPr lang="en-US" sz="1600" b="1" i="0" u="none" strike="noStrike" baseline="0" dirty="0">
                <a:solidFill>
                  <a:schemeClr val="bg1"/>
                </a:solidFill>
                <a:latin typeface="Tahoma" panose="020B0604030504040204" pitchFamily="34" charset="0"/>
                <a:ea typeface="Tahoma" panose="020B0604030504040204" pitchFamily="34" charset="0"/>
                <a:cs typeface="Tahoma" panose="020B0604030504040204" pitchFamily="34" charset="0"/>
              </a:rPr>
              <a:t>utomated Specification Mining</a:t>
            </a:r>
            <a:endParaRPr lang="en-US" sz="1600" b="0" i="0" u="none" strike="noStrike" baseline="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2">
            <a:extLst>
              <a:ext uri="{FF2B5EF4-FFF2-40B4-BE49-F238E27FC236}">
                <a16:creationId xmlns:a16="http://schemas.microsoft.com/office/drawing/2014/main" id="{C9F7CFA2-0752-1862-6548-4ED3E57BE5D3}"/>
              </a:ext>
            </a:extLst>
          </p:cNvPr>
          <p:cNvSpPr txBox="1">
            <a:spLocks/>
          </p:cNvSpPr>
          <p:nvPr/>
        </p:nvSpPr>
        <p:spPr>
          <a:xfrm>
            <a:off x="716011" y="4508358"/>
            <a:ext cx="10824945" cy="144691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l">
              <a:lnSpc>
                <a:spcPct val="100000"/>
              </a:lnSpc>
              <a:buNone/>
            </a:pPr>
            <a:r>
              <a:rPr lang="en-US" sz="18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ML-based procedures are now considered in every stage of the EDA life cycle -- raises the question of their correctness, reliability, error tolerance, and verification </a:t>
            </a:r>
          </a:p>
          <a:p>
            <a:pPr marL="0" indent="0" algn="l">
              <a:lnSpc>
                <a:spcPct val="100000"/>
              </a:lnSpc>
              <a:buNone/>
            </a:pPr>
            <a:r>
              <a:rPr lang="en-US" sz="18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Established formal methods employed in EDA are limited to classic, i.e., non-machine learned software. Applying FV to verify methods for ensuring the correctness of learning artifacts used in EDA is the focus</a:t>
            </a:r>
            <a:endParaRPr lang="en-US" sz="1800" dirty="0">
              <a:solidFill>
                <a:srgbClr val="333333"/>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Diagonal Corners Rounded 8">
            <a:extLst>
              <a:ext uri="{FF2B5EF4-FFF2-40B4-BE49-F238E27FC236}">
                <a16:creationId xmlns:a16="http://schemas.microsoft.com/office/drawing/2014/main" id="{66A17CD5-2331-9D03-96EF-E5475A2E02B8}"/>
              </a:ext>
            </a:extLst>
          </p:cNvPr>
          <p:cNvSpPr/>
          <p:nvPr/>
        </p:nvSpPr>
        <p:spPr>
          <a:xfrm>
            <a:off x="7084460" y="3961356"/>
            <a:ext cx="4348748" cy="53371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sz="1600" b="1" i="0" u="none" strike="noStrike" baseline="0" dirty="0">
                <a:solidFill>
                  <a:schemeClr val="bg1"/>
                </a:solidFill>
                <a:latin typeface="Tahoma" panose="020B0604030504040204" pitchFamily="34" charset="0"/>
                <a:ea typeface="Tahoma" panose="020B0604030504040204" pitchFamily="34" charset="0"/>
                <a:cs typeface="Tahoma" panose="020B0604030504040204" pitchFamily="34" charset="0"/>
              </a:rPr>
              <a:t>       D. Formally Verified ML in EDA</a:t>
            </a:r>
            <a:endParaRPr lang="en-US" sz="1600" b="0" i="0" u="none" strike="noStrike" baseline="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7443BEE3-A37E-D3FA-728F-2AB95FC15195}"/>
              </a:ext>
            </a:extLst>
          </p:cNvPr>
          <p:cNvSpPr txBox="1"/>
          <p:nvPr/>
        </p:nvSpPr>
        <p:spPr>
          <a:xfrm>
            <a:off x="2127183" y="4119613"/>
            <a:ext cx="1491915" cy="369332"/>
          </a:xfrm>
          <a:prstGeom prst="rect">
            <a:avLst/>
          </a:prstGeom>
          <a:noFill/>
        </p:spPr>
        <p:txBody>
          <a:bodyPr wrap="square">
            <a:spAutoFit/>
          </a:bodyPr>
          <a:lstStyle/>
          <a:p>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Year III</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7A6E2D7C-4C13-DB9B-7052-702A42BAF820}"/>
              </a:ext>
            </a:extLst>
          </p:cNvPr>
          <p:cNvSpPr txBox="1"/>
          <p:nvPr/>
        </p:nvSpPr>
        <p:spPr>
          <a:xfrm>
            <a:off x="8566484" y="1024203"/>
            <a:ext cx="1337911" cy="369332"/>
          </a:xfrm>
          <a:prstGeom prst="rect">
            <a:avLst/>
          </a:prstGeom>
          <a:noFill/>
        </p:spPr>
        <p:txBody>
          <a:bodyPr wrap="square">
            <a:spAutoFit/>
          </a:bodyPr>
          <a:lstStyle/>
          <a:p>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Year III</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5212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98E2-7C96-4024-B8D7-AFC03B8751D9}"/>
              </a:ext>
            </a:extLst>
          </p:cNvPr>
          <p:cNvSpPr>
            <a:spLocks noGrp="1"/>
          </p:cNvSpPr>
          <p:nvPr>
            <p:ph type="title"/>
          </p:nvPr>
        </p:nvSpPr>
        <p:spPr>
          <a:xfrm>
            <a:off x="577401" y="0"/>
            <a:ext cx="11430000" cy="640080"/>
          </a:xfrm>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Task ID-3164: </a:t>
            </a:r>
            <a:r>
              <a:rPr lang="en-US" sz="2000" i="0" u="none" strike="noStrike" baseline="0" dirty="0">
                <a:solidFill>
                  <a:srgbClr val="333333"/>
                </a:solidFill>
                <a:latin typeface="Verdana" panose="020B0604030504040204" pitchFamily="34" charset="0"/>
              </a:rPr>
              <a:t>Machine Learning and Formal Verification Joining Hands</a:t>
            </a:r>
            <a:endParaRPr lang="en-US" sz="2000" dirty="0"/>
          </a:p>
        </p:txBody>
      </p:sp>
      <p:sp>
        <p:nvSpPr>
          <p:cNvPr id="4" name="Footer Placeholder 3">
            <a:extLst>
              <a:ext uri="{FF2B5EF4-FFF2-40B4-BE49-F238E27FC236}">
                <a16:creationId xmlns:a16="http://schemas.microsoft.com/office/drawing/2014/main" id="{352ED9F0-6669-4ACE-9CA6-162F5FFC1139}"/>
              </a:ext>
            </a:extLst>
          </p:cNvPr>
          <p:cNvSpPr>
            <a:spLocks noGrp="1"/>
          </p:cNvSpPr>
          <p:nvPr>
            <p:ph type="ftr" sz="quarter" idx="11"/>
          </p:nvPr>
        </p:nvSpPr>
        <p:spPr/>
        <p:txBody>
          <a:bodyPr/>
          <a:lstStyle/>
          <a:p>
            <a:r>
              <a:rPr lang="en-US" dirty="0"/>
              <a:t>SRC Select Disclosure</a:t>
            </a:r>
          </a:p>
        </p:txBody>
      </p:sp>
      <p:sp>
        <p:nvSpPr>
          <p:cNvPr id="5" name="Content Placeholder 2">
            <a:extLst>
              <a:ext uri="{FF2B5EF4-FFF2-40B4-BE49-F238E27FC236}">
                <a16:creationId xmlns:a16="http://schemas.microsoft.com/office/drawing/2014/main" id="{F37A3217-CCB4-4D80-8347-8F268F3432C1}"/>
              </a:ext>
            </a:extLst>
          </p:cNvPr>
          <p:cNvSpPr>
            <a:spLocks noGrp="1"/>
          </p:cNvSpPr>
          <p:nvPr>
            <p:ph idx="1"/>
          </p:nvPr>
        </p:nvSpPr>
        <p:spPr>
          <a:xfrm>
            <a:off x="414528" y="777875"/>
            <a:ext cx="11755747" cy="5292400"/>
          </a:xfrm>
        </p:spPr>
        <p:txBody>
          <a:bodyPr>
            <a:normAutofit fontScale="77500" lnSpcReduction="20000"/>
          </a:bodyPr>
          <a:lstStyle/>
          <a:p>
            <a:pPr marL="469882" lvl="1" indent="0" algn="ctr">
              <a:lnSpc>
                <a:spcPct val="120000"/>
              </a:lnSpc>
              <a:spcBef>
                <a:spcPts val="570"/>
              </a:spcBef>
              <a:buClr>
                <a:srgbClr val="002D72"/>
              </a:buClr>
              <a:buNone/>
              <a:tabLst>
                <a:tab pos="755620" algn="l"/>
              </a:tabLst>
            </a:pPr>
            <a:r>
              <a:rPr lang="en-US" b="1" u="sng" dirty="0">
                <a:solidFill>
                  <a:srgbClr val="002060"/>
                </a:solidFill>
                <a:latin typeface="Tahoma"/>
                <a:cs typeface="Tahoma"/>
              </a:rPr>
              <a:t>Task</a:t>
            </a:r>
            <a:r>
              <a:rPr lang="en-US" b="1" u="sng" spc="5" dirty="0">
                <a:solidFill>
                  <a:srgbClr val="002060"/>
                </a:solidFill>
                <a:latin typeface="Tahoma"/>
                <a:cs typeface="Tahoma"/>
              </a:rPr>
              <a:t> </a:t>
            </a:r>
            <a:r>
              <a:rPr lang="en-US" b="1" u="sng" dirty="0">
                <a:solidFill>
                  <a:srgbClr val="002060"/>
                </a:solidFill>
                <a:latin typeface="Tahoma"/>
                <a:cs typeface="Tahoma"/>
              </a:rPr>
              <a:t>Deliverables</a:t>
            </a:r>
          </a:p>
          <a:p>
            <a:pPr marL="469882" lvl="1" indent="0" algn="ctr">
              <a:lnSpc>
                <a:spcPct val="120000"/>
              </a:lnSpc>
              <a:spcBef>
                <a:spcPts val="570"/>
              </a:spcBef>
              <a:buClr>
                <a:srgbClr val="002D72"/>
              </a:buClr>
              <a:buNone/>
              <a:tabLst>
                <a:tab pos="755620" algn="l"/>
              </a:tabLst>
            </a:pPr>
            <a:endParaRPr lang="en-US" b="1" u="sng" dirty="0">
              <a:solidFill>
                <a:srgbClr val="002060"/>
              </a:solidFill>
              <a:latin typeface="Tahoma"/>
              <a:cs typeface="Tahoma"/>
            </a:endParaRPr>
          </a:p>
          <a:p>
            <a:pPr algn="l">
              <a:lnSpc>
                <a:spcPct val="120000"/>
              </a:lnSpc>
            </a:pPr>
            <a:r>
              <a:rPr lang="en-US" sz="2000" b="1" dirty="0">
                <a:solidFill>
                  <a:srgbClr val="333333"/>
                </a:solidFill>
                <a:latin typeface="Tahoma" panose="020B0604030504040204" pitchFamily="34" charset="0"/>
                <a:ea typeface="Tahoma" panose="020B0604030504040204" pitchFamily="34" charset="0"/>
                <a:cs typeface="Tahoma" panose="020B0604030504040204" pitchFamily="34" charset="0"/>
              </a:rPr>
              <a:t>Completion of Task-A: </a:t>
            </a:r>
            <a:r>
              <a:rPr lang="en-US"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A methodology for integrating feature selection and engineering for Formal toolboxes: software </a:t>
            </a:r>
            <a:r>
              <a:rPr lang="en-IN"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package and documentation </a:t>
            </a:r>
          </a:p>
          <a:p>
            <a:pPr marL="0" indent="0" algn="l">
              <a:lnSpc>
                <a:spcPct val="120000"/>
              </a:lnSpc>
              <a:buNone/>
            </a:pPr>
            <a:r>
              <a:rPr lang="en-IN"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IN" sz="2000" b="1"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Deadline: </a:t>
            </a:r>
            <a:r>
              <a:rPr lang="en-IN"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11/30/2023</a:t>
            </a:r>
          </a:p>
          <a:p>
            <a:pPr marL="0" indent="0" algn="l">
              <a:lnSpc>
                <a:spcPct val="120000"/>
              </a:lnSpc>
              <a:buNone/>
            </a:pPr>
            <a:endParaRPr lang="en-IN"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2000" b="1" dirty="0">
                <a:solidFill>
                  <a:srgbClr val="333333"/>
                </a:solidFill>
                <a:latin typeface="Tahoma" panose="020B0604030504040204" pitchFamily="34" charset="0"/>
                <a:ea typeface="Tahoma" panose="020B0604030504040204" pitchFamily="34" charset="0"/>
                <a:cs typeface="Tahoma" panose="020B0604030504040204" pitchFamily="34" charset="0"/>
              </a:rPr>
              <a:t>Completion of Task-B: </a:t>
            </a:r>
            <a:r>
              <a:rPr lang="en-US"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A methodology for ML-guided debugging and localization: software package and documentation</a:t>
            </a:r>
          </a:p>
          <a:p>
            <a:pPr marL="0" indent="0">
              <a:lnSpc>
                <a:spcPct val="120000"/>
              </a:lnSpc>
              <a:buNone/>
            </a:pPr>
            <a:r>
              <a:rPr lang="en-US"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IN" sz="2000" b="1"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Deadline: </a:t>
            </a:r>
            <a:r>
              <a:rPr lang="en-IN"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11/30/2024</a:t>
            </a:r>
          </a:p>
          <a:p>
            <a:pPr>
              <a:lnSpc>
                <a:spcPct val="120000"/>
              </a:lnSpc>
            </a:pPr>
            <a:endParaRPr lang="en-IN"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lgn="l">
              <a:lnSpc>
                <a:spcPct val="120000"/>
              </a:lnSpc>
            </a:pPr>
            <a:r>
              <a:rPr lang="en-US" sz="2000" b="1" dirty="0">
                <a:solidFill>
                  <a:srgbClr val="333333"/>
                </a:solidFill>
                <a:latin typeface="Tahoma" panose="020B0604030504040204" pitchFamily="34" charset="0"/>
                <a:ea typeface="Tahoma" panose="020B0604030504040204" pitchFamily="34" charset="0"/>
                <a:cs typeface="Tahoma" panose="020B0604030504040204" pitchFamily="34" charset="0"/>
              </a:rPr>
              <a:t>Completion of Task-C: </a:t>
            </a:r>
            <a:r>
              <a:rPr lang="en-US"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A methodology for Formally verified ML in EDA: software package and documentation </a:t>
            </a:r>
          </a:p>
          <a:p>
            <a:pPr marL="0" indent="0" algn="l">
              <a:lnSpc>
                <a:spcPct val="120000"/>
              </a:lnSpc>
              <a:buNone/>
            </a:pPr>
            <a:r>
              <a:rPr lang="en-US" sz="2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IN" sz="2000" b="1" dirty="0">
                <a:solidFill>
                  <a:srgbClr val="333333"/>
                </a:solidFill>
                <a:latin typeface="Tahoma" panose="020B0604030504040204" pitchFamily="34" charset="0"/>
                <a:ea typeface="Tahoma" panose="020B0604030504040204" pitchFamily="34" charset="0"/>
                <a:cs typeface="Tahoma" panose="020B0604030504040204" pitchFamily="34" charset="0"/>
              </a:rPr>
              <a:t>Deadline: </a:t>
            </a:r>
            <a:r>
              <a:rPr lang="en-IN"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11/30/2025</a:t>
            </a:r>
          </a:p>
          <a:p>
            <a:pPr marL="0" indent="0" algn="l">
              <a:lnSpc>
                <a:spcPct val="120000"/>
              </a:lnSpc>
              <a:buNone/>
            </a:pPr>
            <a:endParaRPr lang="en-IN"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endParaRPr>
          </a:p>
          <a:p>
            <a:pPr algn="l">
              <a:lnSpc>
                <a:spcPct val="120000"/>
              </a:lnSpc>
            </a:pPr>
            <a:r>
              <a:rPr lang="en-US" sz="2000" b="1" dirty="0">
                <a:solidFill>
                  <a:srgbClr val="333333"/>
                </a:solidFill>
                <a:latin typeface="Tahoma" panose="020B0604030504040204" pitchFamily="34" charset="0"/>
                <a:ea typeface="Tahoma" panose="020B0604030504040204" pitchFamily="34" charset="0"/>
                <a:cs typeface="Tahoma" panose="020B0604030504040204" pitchFamily="34" charset="0"/>
              </a:rPr>
              <a:t>Completion of Task-D: </a:t>
            </a:r>
            <a:r>
              <a:rPr lang="en-US"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An assertion miner with new algorithms: software package and documentation</a:t>
            </a:r>
          </a:p>
          <a:p>
            <a:pPr marL="0" indent="0" algn="l">
              <a:lnSpc>
                <a:spcPct val="120000"/>
              </a:lnSpc>
              <a:buNone/>
            </a:pPr>
            <a:r>
              <a:rPr lang="en-US" sz="20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2000" b="1"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Deadline: </a:t>
            </a:r>
            <a:r>
              <a:rPr lang="en-US" sz="2000" b="0" i="0" u="none" strike="noStrike" baseline="0" dirty="0">
                <a:solidFill>
                  <a:srgbClr val="333333"/>
                </a:solidFill>
                <a:latin typeface="Tahoma" panose="020B0604030504040204" pitchFamily="34" charset="0"/>
                <a:ea typeface="Tahoma" panose="020B0604030504040204" pitchFamily="34" charset="0"/>
                <a:cs typeface="Tahoma" panose="020B0604030504040204" pitchFamily="34" charset="0"/>
              </a:rPr>
              <a:t>11/30/2025</a:t>
            </a:r>
            <a:endParaRPr lang="en-US"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5326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98E2-7C96-4024-B8D7-AFC03B8751D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Students on Task-A</a:t>
            </a:r>
            <a:endParaRPr lang="en-US" dirty="0"/>
          </a:p>
        </p:txBody>
      </p:sp>
      <p:sp>
        <p:nvSpPr>
          <p:cNvPr id="4" name="Footer Placeholder 3">
            <a:extLst>
              <a:ext uri="{FF2B5EF4-FFF2-40B4-BE49-F238E27FC236}">
                <a16:creationId xmlns:a16="http://schemas.microsoft.com/office/drawing/2014/main" id="{352ED9F0-6669-4ACE-9CA6-162F5FFC1139}"/>
              </a:ext>
            </a:extLst>
          </p:cNvPr>
          <p:cNvSpPr>
            <a:spLocks noGrp="1"/>
          </p:cNvSpPr>
          <p:nvPr>
            <p:ph type="ftr" sz="quarter" idx="11"/>
          </p:nvPr>
        </p:nvSpPr>
        <p:spPr/>
        <p:txBody>
          <a:bodyPr/>
          <a:lstStyle/>
          <a:p>
            <a:r>
              <a:rPr lang="en-US"/>
              <a:t>SRC Select Disclosure</a:t>
            </a:r>
            <a:endParaRPr lang="en-US" dirty="0"/>
          </a:p>
        </p:txBody>
      </p:sp>
      <p:sp>
        <p:nvSpPr>
          <p:cNvPr id="5" name="object 3">
            <a:extLst>
              <a:ext uri="{FF2B5EF4-FFF2-40B4-BE49-F238E27FC236}">
                <a16:creationId xmlns:a16="http://schemas.microsoft.com/office/drawing/2014/main" id="{D4A0F4CE-7FB8-4DFE-95C3-39ECFCF66885}"/>
              </a:ext>
            </a:extLst>
          </p:cNvPr>
          <p:cNvSpPr txBox="1">
            <a:spLocks noGrp="1"/>
          </p:cNvSpPr>
          <p:nvPr>
            <p:ph idx="1"/>
          </p:nvPr>
        </p:nvSpPr>
        <p:spPr>
          <a:xfrm>
            <a:off x="838081" y="1421431"/>
            <a:ext cx="10515839" cy="2561214"/>
          </a:xfrm>
          <a:prstGeom prst="rect">
            <a:avLst/>
          </a:prstGeom>
        </p:spPr>
        <p:txBody>
          <a:bodyPr vert="horz" wrap="square" lIns="0" tIns="0" rIns="0" bIns="0" rtlCol="0">
            <a:spAutoFit/>
          </a:bodyPr>
          <a:lstStyle/>
          <a:p>
            <a:pPr marL="355586" indent="-342887">
              <a:buClr>
                <a:srgbClr val="002D62"/>
              </a:buClr>
              <a:buSzPct val="111538"/>
              <a:buFont typeface="Microsoft Sans Serif"/>
              <a:buChar char="•"/>
              <a:tabLst>
                <a:tab pos="355586" algn="l"/>
              </a:tabLst>
            </a:pPr>
            <a:r>
              <a:rPr sz="2600" spc="-15" dirty="0">
                <a:solidFill>
                  <a:srgbClr val="000000"/>
                </a:solidFill>
                <a:latin typeface="Tahoma"/>
                <a:cs typeface="Tahoma"/>
              </a:rPr>
              <a:t>Current Students and Anticipated Graduation Date</a:t>
            </a:r>
            <a:endParaRPr sz="2600" dirty="0">
              <a:solidFill>
                <a:srgbClr val="000000"/>
              </a:solidFill>
              <a:latin typeface="Tahoma"/>
              <a:cs typeface="Tahoma"/>
            </a:endParaRPr>
          </a:p>
          <a:p>
            <a:pPr marL="754986" lvl="1" indent="-285104">
              <a:spcBef>
                <a:spcPts val="570"/>
              </a:spcBef>
              <a:buClr>
                <a:srgbClr val="002D72"/>
              </a:buClr>
              <a:buFont typeface="Microsoft Sans Serif"/>
              <a:buChar char="•"/>
              <a:tabLst>
                <a:tab pos="755620" algn="l"/>
              </a:tabLst>
            </a:pPr>
            <a:r>
              <a:rPr lang="en-IN" spc="-5" dirty="0">
                <a:solidFill>
                  <a:srgbClr val="002060"/>
                </a:solidFill>
                <a:latin typeface="Tahoma"/>
                <a:cs typeface="Tahoma"/>
              </a:rPr>
              <a:t>We are going to hire a postdoc student with a strong background in ML and FV</a:t>
            </a:r>
          </a:p>
          <a:p>
            <a:pPr marL="754986" lvl="1" indent="-285104">
              <a:spcBef>
                <a:spcPts val="570"/>
              </a:spcBef>
              <a:buClr>
                <a:srgbClr val="002D72"/>
              </a:buClr>
              <a:buFont typeface="Microsoft Sans Serif"/>
              <a:buChar char="•"/>
              <a:tabLst>
                <a:tab pos="755620" algn="l"/>
              </a:tabLst>
            </a:pPr>
            <a:endParaRPr sz="3500" dirty="0">
              <a:latin typeface="Times New Roman"/>
              <a:cs typeface="Times New Roman"/>
            </a:endParaRPr>
          </a:p>
          <a:p>
            <a:pPr marL="355586" indent="-342887">
              <a:buClr>
                <a:srgbClr val="002D62"/>
              </a:buClr>
              <a:buSzPct val="111538"/>
              <a:buFont typeface="Microsoft Sans Serif"/>
              <a:buChar char="•"/>
              <a:tabLst>
                <a:tab pos="355586" algn="l"/>
              </a:tabLst>
            </a:pPr>
            <a:r>
              <a:rPr sz="2600" spc="-15" dirty="0">
                <a:solidFill>
                  <a:srgbClr val="000000"/>
                </a:solidFill>
                <a:latin typeface="Tahoma"/>
                <a:cs typeface="Tahoma"/>
              </a:rPr>
              <a:t>Internships</a:t>
            </a:r>
            <a:endParaRPr sz="2600" dirty="0">
              <a:solidFill>
                <a:srgbClr val="000000"/>
              </a:solidFill>
              <a:latin typeface="Tahoma"/>
              <a:cs typeface="Tahoma"/>
            </a:endParaRPr>
          </a:p>
          <a:p>
            <a:pPr marL="754986" lvl="1" indent="-285104">
              <a:spcBef>
                <a:spcPts val="570"/>
              </a:spcBef>
              <a:buClr>
                <a:srgbClr val="002D72"/>
              </a:buClr>
              <a:buFont typeface="Microsoft Sans Serif"/>
              <a:buChar char="•"/>
              <a:tabLst>
                <a:tab pos="755620" algn="l"/>
              </a:tabLst>
            </a:pPr>
            <a:r>
              <a:rPr lang="en-IN" spc="-5" dirty="0">
                <a:solidFill>
                  <a:srgbClr val="002060"/>
                </a:solidFill>
                <a:latin typeface="Tahoma"/>
                <a:cs typeface="Tahoma"/>
              </a:rPr>
              <a:t>None</a:t>
            </a:r>
            <a:endParaRPr dirty="0">
              <a:solidFill>
                <a:srgbClr val="002060"/>
              </a:solidFill>
              <a:latin typeface="Tahoma"/>
              <a:cs typeface="Tahoma"/>
            </a:endParaRPr>
          </a:p>
        </p:txBody>
      </p:sp>
    </p:spTree>
    <p:extLst>
      <p:ext uri="{BB962C8B-B14F-4D97-AF65-F5344CB8AC3E}">
        <p14:creationId xmlns:p14="http://schemas.microsoft.com/office/powerpoint/2010/main" val="34423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488E-1A61-404E-94FF-99D08FF6F28D}"/>
              </a:ext>
            </a:extLst>
          </p:cNvPr>
          <p:cNvSpPr>
            <a:spLocks noGrp="1"/>
          </p:cNvSpPr>
          <p:nvPr>
            <p:ph type="title"/>
          </p:nvPr>
        </p:nvSpPr>
        <p:spPr>
          <a:xfrm>
            <a:off x="347472" y="129420"/>
            <a:ext cx="11430000" cy="640080"/>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Executive Summary</a:t>
            </a:r>
          </a:p>
        </p:txBody>
      </p:sp>
      <p:sp>
        <p:nvSpPr>
          <p:cNvPr id="3" name="Content Placeholder 2">
            <a:extLst>
              <a:ext uri="{FF2B5EF4-FFF2-40B4-BE49-F238E27FC236}">
                <a16:creationId xmlns:a16="http://schemas.microsoft.com/office/drawing/2014/main" id="{FFC5FD85-A208-4B36-9FB1-764333D16071}"/>
              </a:ext>
            </a:extLst>
          </p:cNvPr>
          <p:cNvSpPr>
            <a:spLocks noGrp="1"/>
          </p:cNvSpPr>
          <p:nvPr>
            <p:ph idx="1"/>
          </p:nvPr>
        </p:nvSpPr>
        <p:spPr>
          <a:xfrm>
            <a:off x="501476" y="1092931"/>
            <a:ext cx="11430000" cy="640080"/>
          </a:xfrm>
        </p:spPr>
        <p:txBody>
          <a:bodyPr>
            <a:normAutofit/>
          </a:bodyPr>
          <a:lstStyle/>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Currently focusing on Task A - </a:t>
            </a:r>
            <a:r>
              <a:rPr lang="en-US" sz="2000" b="1" i="0" u="none" strike="noStrike" baseline="0" dirty="0">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rPr>
              <a:t>Enhancing FV with ML</a:t>
            </a:r>
            <a:r>
              <a:rPr lang="en-US" sz="2000" dirty="0">
                <a:latin typeface="Tahoma" panose="020B0604030504040204" pitchFamily="34" charset="0"/>
                <a:ea typeface="Tahoma" panose="020B0604030504040204" pitchFamily="34" charset="0"/>
                <a:cs typeface="Tahoma" panose="020B0604030504040204" pitchFamily="34" charset="0"/>
              </a:rPr>
              <a:t>  </a:t>
            </a:r>
          </a:p>
        </p:txBody>
      </p:sp>
      <p:sp>
        <p:nvSpPr>
          <p:cNvPr id="4" name="Footer Placeholder 3">
            <a:extLst>
              <a:ext uri="{FF2B5EF4-FFF2-40B4-BE49-F238E27FC236}">
                <a16:creationId xmlns:a16="http://schemas.microsoft.com/office/drawing/2014/main" id="{069BC111-32C7-4F78-8304-1602B38D1064}"/>
              </a:ext>
            </a:extLst>
          </p:cNvPr>
          <p:cNvSpPr>
            <a:spLocks noGrp="1"/>
          </p:cNvSpPr>
          <p:nvPr>
            <p:ph type="ftr" sz="quarter" idx="1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SRC Select Disclosure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6583E12A-D7F3-CDCF-F63D-FFA9B88F6B35}"/>
              </a:ext>
            </a:extLst>
          </p:cNvPr>
          <p:cNvSpPr txBox="1"/>
          <p:nvPr/>
        </p:nvSpPr>
        <p:spPr>
          <a:xfrm>
            <a:off x="656794" y="2512569"/>
            <a:ext cx="527833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Wingdings" panose="05000000000000000000" pitchFamily="2" charset="2"/>
              <a:buChar char="§"/>
            </a:pPr>
            <a:endParaRPr lang="en-GB" dirty="0">
              <a:solidFill>
                <a:srgbClr val="0D0F1A"/>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GB" dirty="0">
                <a:solidFill>
                  <a:srgbClr val="0D0F1A"/>
                </a:solidFill>
                <a:latin typeface="Tahoma" panose="020B0604030504040204" pitchFamily="34" charset="0"/>
                <a:ea typeface="Tahoma" panose="020B0604030504040204" pitchFamily="34" charset="0"/>
                <a:cs typeface="Tahoma" panose="020B0604030504040204" pitchFamily="34" charset="0"/>
              </a:rPr>
              <a:t>E</a:t>
            </a:r>
            <a:r>
              <a:rPr lang="en-GB"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xplore how to achieve faster closure to justify formal properties</a:t>
            </a:r>
          </a:p>
          <a:p>
            <a:endParaRPr lang="en-GB"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GB" dirty="0">
                <a:solidFill>
                  <a:srgbClr val="0D0F1A"/>
                </a:solidFill>
                <a:latin typeface="Tahoma" panose="020B0604030504040204" pitchFamily="34" charset="0"/>
                <a:ea typeface="Tahoma" panose="020B0604030504040204" pitchFamily="34" charset="0"/>
                <a:cs typeface="Tahoma" panose="020B0604030504040204" pitchFamily="34" charset="0"/>
              </a:rPr>
              <a:t>With the </a:t>
            </a:r>
            <a:r>
              <a:rPr lang="en-GB"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increasing design complexity, a significant majority of the properties remain unjustified or lack a proof or counterexample due to resource constraints</a:t>
            </a:r>
          </a:p>
          <a:p>
            <a:pPr marL="285750" indent="-285750">
              <a:buFont typeface="Wingdings" panose="05000000000000000000" pitchFamily="2" charset="2"/>
              <a:buChar char="§"/>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942DA187-2D5A-4DEE-9831-44BF81FC5E48}"/>
              </a:ext>
            </a:extLst>
          </p:cNvPr>
          <p:cNvSpPr txBox="1"/>
          <p:nvPr/>
        </p:nvSpPr>
        <p:spPr>
          <a:xfrm>
            <a:off x="6256878" y="2507297"/>
            <a:ext cx="5399318"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Idea is to use </a:t>
            </a:r>
            <a:r>
              <a:rPr lang="en-US"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ML-based guidance. </a:t>
            </a:r>
            <a:r>
              <a:rPr lang="en-US" dirty="0">
                <a:solidFill>
                  <a:srgbClr val="0D0F1A"/>
                </a:solidFill>
                <a:latin typeface="Tahoma" panose="020B0604030504040204" pitchFamily="34" charset="0"/>
                <a:ea typeface="Tahoma" panose="020B0604030504040204" pitchFamily="34" charset="0"/>
                <a:cs typeface="Tahoma" panose="020B0604030504040204" pitchFamily="34" charset="0"/>
              </a:rPr>
              <a:t>Particularly, </a:t>
            </a:r>
            <a:r>
              <a:rPr lang="en-US"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we intend to use ML in identifying:</a:t>
            </a:r>
          </a:p>
          <a:p>
            <a:endParaRPr lang="en-US"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arenR"/>
            </a:pPr>
            <a:r>
              <a:rPr lang="en-US"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The best algorithm sequence </a:t>
            </a:r>
          </a:p>
          <a:p>
            <a:pPr marL="342900" indent="-342900">
              <a:buAutoNum type="arabicParenR"/>
            </a:pPr>
            <a:endParaRPr lang="en-US"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endParaRPr>
          </a:p>
          <a:p>
            <a:r>
              <a:rPr lang="en-US"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2) Possible options for faster proof/disproof of properties</a:t>
            </a:r>
          </a:p>
          <a:p>
            <a:endParaRPr lang="en-US" dirty="0">
              <a:solidFill>
                <a:srgbClr val="0D0F1A"/>
              </a:solidFill>
              <a:latin typeface="Tahoma" panose="020B0604030504040204" pitchFamily="34" charset="0"/>
              <a:ea typeface="Tahoma" panose="020B0604030504040204" pitchFamily="34" charset="0"/>
              <a:cs typeface="Tahoma" panose="020B0604030504040204" pitchFamily="34" charset="0"/>
            </a:endParaRPr>
          </a:p>
          <a:p>
            <a:r>
              <a:rPr lang="en-US"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3) The best heuristic selection for proof search</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Diagonal Corners Rounded 9">
            <a:extLst>
              <a:ext uri="{FF2B5EF4-FFF2-40B4-BE49-F238E27FC236}">
                <a16:creationId xmlns:a16="http://schemas.microsoft.com/office/drawing/2014/main" id="{7981273F-2A1F-B7CB-7084-DC39764700A0}"/>
              </a:ext>
            </a:extLst>
          </p:cNvPr>
          <p:cNvSpPr/>
          <p:nvPr/>
        </p:nvSpPr>
        <p:spPr>
          <a:xfrm>
            <a:off x="1252422" y="2069432"/>
            <a:ext cx="1588168" cy="45786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ahoma" panose="020B0604030504040204" pitchFamily="34" charset="0"/>
                <a:ea typeface="Tahoma" panose="020B0604030504040204" pitchFamily="34" charset="0"/>
                <a:cs typeface="Tahoma" panose="020B0604030504040204" pitchFamily="34" charset="0"/>
              </a:rPr>
              <a:t>Problem</a:t>
            </a:r>
          </a:p>
        </p:txBody>
      </p:sp>
      <p:sp>
        <p:nvSpPr>
          <p:cNvPr id="11" name="Rectangle: Diagonal Corners Rounded 10">
            <a:extLst>
              <a:ext uri="{FF2B5EF4-FFF2-40B4-BE49-F238E27FC236}">
                <a16:creationId xmlns:a16="http://schemas.microsoft.com/office/drawing/2014/main" id="{1FC3753D-3F51-AF06-066C-E619356CB6E5}"/>
              </a:ext>
            </a:extLst>
          </p:cNvPr>
          <p:cNvSpPr/>
          <p:nvPr/>
        </p:nvSpPr>
        <p:spPr>
          <a:xfrm>
            <a:off x="8796049" y="2032001"/>
            <a:ext cx="1588168" cy="45786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ahoma" panose="020B0604030504040204" pitchFamily="34" charset="0"/>
                <a:ea typeface="Tahoma" panose="020B0604030504040204" pitchFamily="34" charset="0"/>
                <a:cs typeface="Tahoma" panose="020B0604030504040204" pitchFamily="34" charset="0"/>
              </a:rPr>
              <a:t>Solution</a:t>
            </a:r>
          </a:p>
        </p:txBody>
      </p:sp>
      <p:grpSp>
        <p:nvGrpSpPr>
          <p:cNvPr id="22" name="Group 21">
            <a:extLst>
              <a:ext uri="{FF2B5EF4-FFF2-40B4-BE49-F238E27FC236}">
                <a16:creationId xmlns:a16="http://schemas.microsoft.com/office/drawing/2014/main" id="{24D94C76-7E16-0601-5239-7D274A78B88A}"/>
              </a:ext>
            </a:extLst>
          </p:cNvPr>
          <p:cNvGrpSpPr/>
          <p:nvPr/>
        </p:nvGrpSpPr>
        <p:grpSpPr>
          <a:xfrm>
            <a:off x="6127768" y="3373346"/>
            <a:ext cx="375385" cy="292502"/>
            <a:chOff x="7517331" y="1155032"/>
            <a:chExt cx="673768" cy="413886"/>
          </a:xfrm>
        </p:grpSpPr>
        <p:cxnSp>
          <p:nvCxnSpPr>
            <p:cNvPr id="18" name="Straight Connector 17">
              <a:extLst>
                <a:ext uri="{FF2B5EF4-FFF2-40B4-BE49-F238E27FC236}">
                  <a16:creationId xmlns:a16="http://schemas.microsoft.com/office/drawing/2014/main" id="{C4FFEEBD-81AD-9E39-E691-6444457FB3A4}"/>
                </a:ext>
              </a:extLst>
            </p:cNvPr>
            <p:cNvCxnSpPr>
              <a:cxnSpLocks/>
            </p:cNvCxnSpPr>
            <p:nvPr/>
          </p:nvCxnSpPr>
          <p:spPr>
            <a:xfrm>
              <a:off x="7517331" y="1337912"/>
              <a:ext cx="144378" cy="23100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058FD2F-3845-DD57-6186-5229FB482E47}"/>
                </a:ext>
              </a:extLst>
            </p:cNvPr>
            <p:cNvCxnSpPr/>
            <p:nvPr/>
          </p:nvCxnSpPr>
          <p:spPr>
            <a:xfrm flipV="1">
              <a:off x="7661709" y="1155032"/>
              <a:ext cx="529390" cy="4138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27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488E-1A61-404E-94FF-99D08FF6F28D}"/>
              </a:ext>
            </a:extLst>
          </p:cNvPr>
          <p:cNvSpPr>
            <a:spLocks noGrp="1"/>
          </p:cNvSpPr>
          <p:nvPr>
            <p:ph type="title"/>
          </p:nvPr>
        </p:nvSpPr>
        <p:spPr>
          <a:xfrm>
            <a:off x="347472" y="129420"/>
            <a:ext cx="11430000" cy="640080"/>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Executive Summary </a:t>
            </a:r>
          </a:p>
        </p:txBody>
      </p:sp>
      <p:sp>
        <p:nvSpPr>
          <p:cNvPr id="3" name="Content Placeholder 2">
            <a:extLst>
              <a:ext uri="{FF2B5EF4-FFF2-40B4-BE49-F238E27FC236}">
                <a16:creationId xmlns:a16="http://schemas.microsoft.com/office/drawing/2014/main" id="{FFC5FD85-A208-4B36-9FB1-764333D16071}"/>
              </a:ext>
            </a:extLst>
          </p:cNvPr>
          <p:cNvSpPr>
            <a:spLocks noGrp="1"/>
          </p:cNvSpPr>
          <p:nvPr>
            <p:ph idx="1"/>
          </p:nvPr>
        </p:nvSpPr>
        <p:spPr>
          <a:xfrm>
            <a:off x="501476" y="1051377"/>
            <a:ext cx="7978381" cy="572240"/>
          </a:xfrm>
        </p:spPr>
        <p:txBody>
          <a:bodyPr>
            <a:normAutofit/>
          </a:bodyPr>
          <a:lstStyle/>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Currently focusing on Task A - </a:t>
            </a:r>
            <a:r>
              <a:rPr lang="en-US" sz="2000" b="1" i="0" u="none" strike="noStrike" baseline="0" dirty="0">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rPr>
              <a:t>Enhancing FV with ML</a:t>
            </a:r>
            <a:r>
              <a:rPr lang="en-US" sz="2000" dirty="0">
                <a:latin typeface="Tahoma" panose="020B0604030504040204" pitchFamily="34" charset="0"/>
                <a:ea typeface="Tahoma" panose="020B0604030504040204" pitchFamily="34" charset="0"/>
                <a:cs typeface="Tahoma" panose="020B0604030504040204" pitchFamily="34" charset="0"/>
              </a:rPr>
              <a:t>  </a:t>
            </a:r>
          </a:p>
        </p:txBody>
      </p:sp>
      <p:sp>
        <p:nvSpPr>
          <p:cNvPr id="4" name="Footer Placeholder 3">
            <a:extLst>
              <a:ext uri="{FF2B5EF4-FFF2-40B4-BE49-F238E27FC236}">
                <a16:creationId xmlns:a16="http://schemas.microsoft.com/office/drawing/2014/main" id="{069BC111-32C7-4F78-8304-1602B38D1064}"/>
              </a:ext>
            </a:extLst>
          </p:cNvPr>
          <p:cNvSpPr>
            <a:spLocks noGrp="1"/>
          </p:cNvSpPr>
          <p:nvPr>
            <p:ph type="ftr" sz="quarter" idx="1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SRC Select Disclosure</a:t>
            </a:r>
            <a:endParaRPr lang="en-US" dirty="0">
              <a:latin typeface="Tahoma" panose="020B0604030504040204" pitchFamily="34" charset="0"/>
              <a:ea typeface="Tahoma" panose="020B0604030504040204" pitchFamily="34" charset="0"/>
              <a:cs typeface="Tahoma" panose="020B0604030504040204" pitchFamily="34" charset="0"/>
            </a:endParaRPr>
          </a:p>
        </p:txBody>
      </p:sp>
      <p:grpSp>
        <p:nvGrpSpPr>
          <p:cNvPr id="9" name="Group 8">
            <a:extLst>
              <a:ext uri="{FF2B5EF4-FFF2-40B4-BE49-F238E27FC236}">
                <a16:creationId xmlns:a16="http://schemas.microsoft.com/office/drawing/2014/main" id="{90C54E1B-0C28-BBBE-5D22-7283A18DC51A}"/>
              </a:ext>
            </a:extLst>
          </p:cNvPr>
          <p:cNvGrpSpPr/>
          <p:nvPr/>
        </p:nvGrpSpPr>
        <p:grpSpPr>
          <a:xfrm>
            <a:off x="673768" y="1703673"/>
            <a:ext cx="7825339" cy="4152256"/>
            <a:chOff x="916018" y="2069432"/>
            <a:chExt cx="8123570" cy="3882223"/>
          </a:xfrm>
        </p:grpSpPr>
        <p:sp>
          <p:nvSpPr>
            <p:cNvPr id="6" name="TextBox 5">
              <a:extLst>
                <a:ext uri="{FF2B5EF4-FFF2-40B4-BE49-F238E27FC236}">
                  <a16:creationId xmlns:a16="http://schemas.microsoft.com/office/drawing/2014/main" id="{6583E12A-D7F3-CDCF-F63D-FFA9B88F6B35}"/>
                </a:ext>
              </a:extLst>
            </p:cNvPr>
            <p:cNvSpPr txBox="1"/>
            <p:nvPr/>
          </p:nvSpPr>
          <p:spPr>
            <a:xfrm>
              <a:off x="916018" y="2527300"/>
              <a:ext cx="8123570" cy="34243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Wingdings" panose="05000000000000000000" pitchFamily="2" charset="2"/>
                <a:buChar char="§"/>
              </a:pPr>
              <a:r>
                <a:rPr lang="en-US" sz="1600" b="0" i="0" u="none" strike="noStrike" baseline="0" dirty="0" err="1">
                  <a:solidFill>
                    <a:srgbClr val="0D0F1A"/>
                  </a:solidFill>
                  <a:latin typeface="Tahoma" panose="020B0604030504040204" pitchFamily="34" charset="0"/>
                  <a:ea typeface="Tahoma" panose="020B0604030504040204" pitchFamily="34" charset="0"/>
                  <a:cs typeface="Tahoma" panose="020B0604030504040204" pitchFamily="34" charset="0"/>
                </a:rPr>
                <a:t>AutoTunes</a:t>
              </a:r>
              <a:r>
                <a:rPr lang="en-US" sz="16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 : Automatic Engine Selection</a:t>
              </a:r>
            </a:p>
            <a:p>
              <a:pPr marL="285750" indent="-285750">
                <a:buFont typeface="Wingdings" panose="05000000000000000000" pitchFamily="2" charset="2"/>
                <a:buChar char="§"/>
              </a:pPr>
              <a:endParaRPr lang="en-US" sz="16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US" sz="16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To reduce the manual work of finding the proper engine (the FV algorithm), it offers an automatic engine selection option</a:t>
              </a:r>
            </a:p>
            <a:p>
              <a:pPr marL="285750" indent="-285750">
                <a:buFont typeface="Wingdings" panose="05000000000000000000" pitchFamily="2" charset="2"/>
                <a:buChar char="§"/>
              </a:pPr>
              <a:endParaRPr lang="en-US" sz="16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US" sz="16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Takes the front-end driver program and runs it using engines and engine configurations</a:t>
              </a:r>
            </a:p>
            <a:p>
              <a:pPr marL="285750" indent="-285750">
                <a:buFont typeface="Wingdings" panose="05000000000000000000" pitchFamily="2" charset="2"/>
                <a:buChar char="§"/>
              </a:pPr>
              <a:endParaRPr lang="en-US" sz="16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US" sz="16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rPr>
                <a:t>Produces a report listing the fastest engines among these candidates</a:t>
              </a:r>
            </a:p>
            <a:p>
              <a:pPr marL="285750" indent="-285750">
                <a:buFont typeface="Wingdings" panose="05000000000000000000" pitchFamily="2" charset="2"/>
                <a:buChar char="§"/>
              </a:pPr>
              <a:endParaRPr lang="en-US" sz="16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US" sz="16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Needs huge amount of resources to search for a final solvable algorithm sequence (if any)</a:t>
              </a:r>
            </a:p>
            <a:p>
              <a:pPr marL="285750" indent="-285750">
                <a:buFont typeface="Wingdings" panose="05000000000000000000" pitchFamily="2" charset="2"/>
                <a:buChar char="§"/>
              </a:pPr>
              <a:endParaRPr lang="en-US" sz="1600" b="0"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US" sz="1600" dirty="0">
                  <a:solidFill>
                    <a:schemeClr val="tx1"/>
                  </a:solidFill>
                  <a:latin typeface="Tahoma" panose="020B0604030504040204" pitchFamily="34" charset="0"/>
                  <a:ea typeface="Tahoma" panose="020B0604030504040204" pitchFamily="34" charset="0"/>
                  <a:cs typeface="Tahoma" panose="020B0604030504040204" pitchFamily="34" charset="0"/>
                </a:rPr>
                <a:t>R</a:t>
              </a:r>
              <a:r>
                <a:rPr lang="en-US" sz="16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equires a lot of manual tuning for a given problem</a:t>
              </a:r>
            </a:p>
          </p:txBody>
        </p:sp>
        <p:sp>
          <p:nvSpPr>
            <p:cNvPr id="10" name="Rectangle: Diagonal Corners Rounded 9">
              <a:extLst>
                <a:ext uri="{FF2B5EF4-FFF2-40B4-BE49-F238E27FC236}">
                  <a16:creationId xmlns:a16="http://schemas.microsoft.com/office/drawing/2014/main" id="{7981273F-2A1F-B7CB-7084-DC39764700A0}"/>
                </a:ext>
              </a:extLst>
            </p:cNvPr>
            <p:cNvSpPr/>
            <p:nvPr/>
          </p:nvSpPr>
          <p:spPr>
            <a:xfrm>
              <a:off x="3081222" y="2069432"/>
              <a:ext cx="2270424" cy="45786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ahoma" panose="020B0604030504040204" pitchFamily="34" charset="0"/>
                  <a:ea typeface="Tahoma" panose="020B0604030504040204" pitchFamily="34" charset="0"/>
                  <a:cs typeface="Tahoma" panose="020B0604030504040204" pitchFamily="34" charset="0"/>
                </a:rPr>
                <a:t>Existing Technique</a:t>
              </a:r>
            </a:p>
          </p:txBody>
        </p:sp>
      </p:grpSp>
      <p:grpSp>
        <p:nvGrpSpPr>
          <p:cNvPr id="8" name="Group 7">
            <a:extLst>
              <a:ext uri="{FF2B5EF4-FFF2-40B4-BE49-F238E27FC236}">
                <a16:creationId xmlns:a16="http://schemas.microsoft.com/office/drawing/2014/main" id="{0D590564-C14F-3B69-68C3-684C8D76F85B}"/>
              </a:ext>
            </a:extLst>
          </p:cNvPr>
          <p:cNvGrpSpPr/>
          <p:nvPr/>
        </p:nvGrpSpPr>
        <p:grpSpPr>
          <a:xfrm>
            <a:off x="7836480" y="3467525"/>
            <a:ext cx="3940992" cy="2019072"/>
            <a:chOff x="7777213" y="4390855"/>
            <a:chExt cx="3940992" cy="2019072"/>
          </a:xfrm>
        </p:grpSpPr>
        <p:sp>
          <p:nvSpPr>
            <p:cNvPr id="5" name="TextBox 4">
              <a:extLst>
                <a:ext uri="{FF2B5EF4-FFF2-40B4-BE49-F238E27FC236}">
                  <a16:creationId xmlns:a16="http://schemas.microsoft.com/office/drawing/2014/main" id="{3C19A90A-3693-2087-07B0-860432592C21}"/>
                </a:ext>
              </a:extLst>
            </p:cNvPr>
            <p:cNvSpPr txBox="1"/>
            <p:nvPr/>
          </p:nvSpPr>
          <p:spPr>
            <a:xfrm>
              <a:off x="7777213" y="4932599"/>
              <a:ext cx="394099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Wingdings" panose="05000000000000000000" pitchFamily="2" charset="2"/>
                <a:buChar char="§"/>
              </a:pPr>
              <a:r>
                <a:rPr lang="en-US" b="0" i="0" dirty="0">
                  <a:solidFill>
                    <a:srgbClr val="000000"/>
                  </a:solidFill>
                  <a:effectLst/>
                  <a:latin typeface="Calibri" panose="020F0502020204030204" pitchFamily="34" charset="0"/>
                </a:rPr>
                <a:t>Expert-System Guided Transformation Based Verification</a:t>
              </a:r>
            </a:p>
            <a:p>
              <a:pPr marL="285750" indent="-285750">
                <a:buFont typeface="Wingdings" panose="05000000000000000000" pitchFamily="2" charset="2"/>
                <a:buChar char="§"/>
              </a:pPr>
              <a:r>
                <a:rPr lang="en-US" dirty="0" err="1">
                  <a:solidFill>
                    <a:srgbClr val="000000"/>
                  </a:solidFill>
                  <a:latin typeface="Calibri" panose="020F0502020204030204" pitchFamily="34" charset="0"/>
                </a:rPr>
                <a:t>S</a:t>
              </a:r>
              <a:r>
                <a:rPr lang="en-US" b="0" i="0" dirty="0" err="1">
                  <a:solidFill>
                    <a:srgbClr val="000000"/>
                  </a:solidFill>
                  <a:effectLst/>
                  <a:latin typeface="Calibri" panose="020F0502020204030204" pitchFamily="34" charset="0"/>
                </a:rPr>
                <a:t>uper_prove</a:t>
              </a:r>
              <a:r>
                <a:rPr lang="en-US" b="0" i="0" dirty="0">
                  <a:solidFill>
                    <a:srgbClr val="000000"/>
                  </a:solidFill>
                  <a:effectLst/>
                  <a:latin typeface="Calibri" panose="020F0502020204030204" pitchFamily="34" charset="0"/>
                </a:rPr>
                <a:t> </a:t>
              </a:r>
            </a:p>
            <a:p>
              <a:pPr marL="285750" indent="-285750">
                <a:buFont typeface="Wingdings" panose="05000000000000000000" pitchFamily="2" charset="2"/>
                <a:buChar char="§"/>
              </a:pPr>
              <a:r>
                <a:rPr lang="en-US" dirty="0">
                  <a:solidFill>
                    <a:srgbClr val="000000"/>
                  </a:solidFill>
                  <a:latin typeface="Calibri" panose="020F0502020204030204" pitchFamily="34" charset="0"/>
                </a:rPr>
                <a:t>Issues: Parallel execution is resource intensive and thus impractical</a:t>
              </a:r>
              <a:endParaRPr lang="en-IN" dirty="0"/>
            </a:p>
          </p:txBody>
        </p:sp>
        <p:sp>
          <p:nvSpPr>
            <p:cNvPr id="7" name="Rectangle: Diagonal Corners Rounded 6">
              <a:extLst>
                <a:ext uri="{FF2B5EF4-FFF2-40B4-BE49-F238E27FC236}">
                  <a16:creationId xmlns:a16="http://schemas.microsoft.com/office/drawing/2014/main" id="{6A86A74B-B217-BC0F-46A1-A394E3BEC1DD}"/>
                </a:ext>
              </a:extLst>
            </p:cNvPr>
            <p:cNvSpPr/>
            <p:nvPr/>
          </p:nvSpPr>
          <p:spPr>
            <a:xfrm>
              <a:off x="8288839" y="4390855"/>
              <a:ext cx="2759476" cy="53211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Other Techniques</a:t>
              </a:r>
              <a:endParaRPr lang="en-US" sz="18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219551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488E-1A61-404E-94FF-99D08FF6F28D}"/>
              </a:ext>
            </a:extLst>
          </p:cNvPr>
          <p:cNvSpPr>
            <a:spLocks noGrp="1"/>
          </p:cNvSpPr>
          <p:nvPr>
            <p:ph type="title"/>
          </p:nvPr>
        </p:nvSpPr>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Executive Summary of TASK-A</a:t>
            </a:r>
          </a:p>
        </p:txBody>
      </p:sp>
      <p:sp>
        <p:nvSpPr>
          <p:cNvPr id="4" name="Footer Placeholder 3">
            <a:extLst>
              <a:ext uri="{FF2B5EF4-FFF2-40B4-BE49-F238E27FC236}">
                <a16:creationId xmlns:a16="http://schemas.microsoft.com/office/drawing/2014/main" id="{069BC111-32C7-4F78-8304-1602B38D1064}"/>
              </a:ext>
            </a:extLst>
          </p:cNvPr>
          <p:cNvSpPr>
            <a:spLocks noGrp="1"/>
          </p:cNvSpPr>
          <p:nvPr>
            <p:ph type="ftr" sz="quarter" idx="11"/>
          </p:nvPr>
        </p:nvSpPr>
        <p:spPr/>
        <p:txBody>
          <a:bodyPr/>
          <a:lstStyle/>
          <a:p>
            <a:r>
              <a:rPr lang="en-US" sz="1100">
                <a:latin typeface="Tahoma" panose="020B0604030504040204" pitchFamily="34" charset="0"/>
                <a:ea typeface="Tahoma" panose="020B0604030504040204" pitchFamily="34" charset="0"/>
                <a:cs typeface="Tahoma" panose="020B0604030504040204" pitchFamily="34" charset="0"/>
              </a:rPr>
              <a:t>SRC Select Disclosure</a:t>
            </a:r>
            <a:endParaRPr lang="en-US" sz="1100" dirty="0">
              <a:latin typeface="Tahoma" panose="020B0604030504040204" pitchFamily="34" charset="0"/>
              <a:ea typeface="Tahoma" panose="020B0604030504040204" pitchFamily="34" charset="0"/>
              <a:cs typeface="Tahoma" panose="020B0604030504040204" pitchFamily="34" charset="0"/>
            </a:endParaRPr>
          </a:p>
        </p:txBody>
      </p:sp>
      <p:grpSp>
        <p:nvGrpSpPr>
          <p:cNvPr id="12" name="Group 11">
            <a:extLst>
              <a:ext uri="{FF2B5EF4-FFF2-40B4-BE49-F238E27FC236}">
                <a16:creationId xmlns:a16="http://schemas.microsoft.com/office/drawing/2014/main" id="{2EAA9B15-8605-AF89-BD22-F124D11FED39}"/>
              </a:ext>
            </a:extLst>
          </p:cNvPr>
          <p:cNvGrpSpPr/>
          <p:nvPr/>
        </p:nvGrpSpPr>
        <p:grpSpPr>
          <a:xfrm>
            <a:off x="1040331" y="1540229"/>
            <a:ext cx="6406080" cy="1352340"/>
            <a:chOff x="783992" y="2268487"/>
            <a:chExt cx="6406080" cy="1352340"/>
          </a:xfrm>
        </p:grpSpPr>
        <p:sp>
          <p:nvSpPr>
            <p:cNvPr id="6" name="TextBox 5">
              <a:extLst>
                <a:ext uri="{FF2B5EF4-FFF2-40B4-BE49-F238E27FC236}">
                  <a16:creationId xmlns:a16="http://schemas.microsoft.com/office/drawing/2014/main" id="{DC1B3EE0-9D03-DC52-3E9E-BDAF8E3BEB99}"/>
                </a:ext>
              </a:extLst>
            </p:cNvPr>
            <p:cNvSpPr txBox="1"/>
            <p:nvPr/>
          </p:nvSpPr>
          <p:spPr>
            <a:xfrm>
              <a:off x="783992" y="2753923"/>
              <a:ext cx="6406080" cy="8669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l">
                <a:lnSpc>
                  <a:spcPct val="150000"/>
                </a:lnSpc>
                <a:buFont typeface="Wingdings" panose="05000000000000000000" pitchFamily="2" charset="2"/>
                <a:buChar char="§"/>
              </a:pPr>
              <a:r>
                <a:rPr lang="en-IN" sz="1800" b="0" i="0" u="none" strike="noStrike" baseline="0" dirty="0">
                  <a:latin typeface="Tahoma" panose="020B0604030504040204" pitchFamily="34" charset="0"/>
                  <a:ea typeface="Tahoma" panose="020B0604030504040204" pitchFamily="34" charset="0"/>
                  <a:cs typeface="Tahoma" panose="020B0604030504040204" pitchFamily="34" charset="0"/>
                </a:rPr>
                <a:t>Fast Minimum-Register Retiming via Binary Maximum-Flow</a:t>
              </a:r>
              <a:endParaRPr lang="en-US" sz="1800" b="0" i="0" u="none" strike="noStrike" baseline="0" dirty="0">
                <a:solidFill>
                  <a:srgbClr val="0D0F1A"/>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Font typeface="Wingdings" panose="05000000000000000000" pitchFamily="2" charset="2"/>
                <a:buChar char="§"/>
              </a:pPr>
              <a:r>
                <a:rPr lang="en-IN" sz="1800" b="0" i="0" u="none" strike="noStrike" baseline="0" dirty="0">
                  <a:latin typeface="Tahoma" panose="020B0604030504040204" pitchFamily="34" charset="0"/>
                  <a:ea typeface="Tahoma" panose="020B0604030504040204" pitchFamily="34" charset="0"/>
                  <a:cs typeface="Tahoma" panose="020B0604030504040204" pitchFamily="34" charset="0"/>
                </a:rPr>
                <a:t>The Art of Semi Formal Bug Hunting</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Diagonal Corners Rounded 6">
              <a:extLst>
                <a:ext uri="{FF2B5EF4-FFF2-40B4-BE49-F238E27FC236}">
                  <a16:creationId xmlns:a16="http://schemas.microsoft.com/office/drawing/2014/main" id="{89E0B1A2-D530-E641-E670-8D7F0E7EB673}"/>
                </a:ext>
              </a:extLst>
            </p:cNvPr>
            <p:cNvSpPr/>
            <p:nvPr/>
          </p:nvSpPr>
          <p:spPr>
            <a:xfrm>
              <a:off x="3208421" y="2268487"/>
              <a:ext cx="2123976" cy="48543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Algorithms Read</a:t>
              </a:r>
              <a:r>
                <a:rPr lang="en-US" sz="1800" dirty="0">
                  <a:latin typeface="Tahoma" panose="020B0604030504040204" pitchFamily="34" charset="0"/>
                  <a:ea typeface="Tahoma" panose="020B0604030504040204" pitchFamily="34" charset="0"/>
                  <a:cs typeface="Tahoma" panose="020B0604030504040204" pitchFamily="34" charset="0"/>
                </a:rPr>
                <a:t> </a:t>
              </a:r>
            </a:p>
          </p:txBody>
        </p:sp>
      </p:grpSp>
      <p:grpSp>
        <p:nvGrpSpPr>
          <p:cNvPr id="14" name="Group 13">
            <a:extLst>
              <a:ext uri="{FF2B5EF4-FFF2-40B4-BE49-F238E27FC236}">
                <a16:creationId xmlns:a16="http://schemas.microsoft.com/office/drawing/2014/main" id="{32B9F30B-2F02-90A9-3FE1-D171964E76F7}"/>
              </a:ext>
            </a:extLst>
          </p:cNvPr>
          <p:cNvGrpSpPr/>
          <p:nvPr/>
        </p:nvGrpSpPr>
        <p:grpSpPr>
          <a:xfrm>
            <a:off x="1972945" y="3291840"/>
            <a:ext cx="9099317" cy="2840443"/>
            <a:chOff x="803241" y="2221804"/>
            <a:chExt cx="9099317" cy="2840443"/>
          </a:xfrm>
        </p:grpSpPr>
        <p:sp>
          <p:nvSpPr>
            <p:cNvPr id="15" name="TextBox 14">
              <a:extLst>
                <a:ext uri="{FF2B5EF4-FFF2-40B4-BE49-F238E27FC236}">
                  <a16:creationId xmlns:a16="http://schemas.microsoft.com/office/drawing/2014/main" id="{19631FAB-1796-9D5D-40F4-DE66BCFCA0E5}"/>
                </a:ext>
              </a:extLst>
            </p:cNvPr>
            <p:cNvSpPr txBox="1"/>
            <p:nvPr/>
          </p:nvSpPr>
          <p:spPr>
            <a:xfrm>
              <a:off x="803241" y="2753923"/>
              <a:ext cx="9099317"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l">
                <a:buFont typeface="Wingdings" panose="05000000000000000000" pitchFamily="2" charset="2"/>
                <a:buChar char="§"/>
              </a:pPr>
              <a:r>
                <a:rPr lang="en-US" b="0" i="0" dirty="0">
                  <a:solidFill>
                    <a:srgbClr val="202122"/>
                  </a:solidFill>
                  <a:effectLst/>
                  <a:latin typeface="Arial" panose="020B0604020202020204" pitchFamily="34" charset="0"/>
                </a:rPr>
                <a:t>In ML, it is a problem in which a fixed limited set of resources must be allocated between multiple competing choices in a way that maximizes their expected gain</a:t>
              </a:r>
            </a:p>
            <a:p>
              <a:pPr marL="285750" indent="-285750" algn="l">
                <a:buFont typeface="Wingdings" panose="05000000000000000000" pitchFamily="2" charset="2"/>
                <a:buChar char="§"/>
              </a:pPr>
              <a:endParaRPr lang="en-US" b="0" i="0" dirty="0">
                <a:solidFill>
                  <a:srgbClr val="202122"/>
                </a:solidFill>
                <a:effectLst/>
                <a:latin typeface="Arial" panose="020B0604020202020204" pitchFamily="34" charset="0"/>
              </a:endParaRPr>
            </a:p>
            <a:p>
              <a:pPr marL="285750" indent="-285750" algn="l">
                <a:buFont typeface="Wingdings" panose="05000000000000000000" pitchFamily="2" charset="2"/>
                <a:buChar char="§"/>
              </a:pPr>
              <a:r>
                <a:rPr lang="en-US" dirty="0">
                  <a:solidFill>
                    <a:srgbClr val="202122"/>
                  </a:solidFill>
                  <a:latin typeface="Arial" panose="020B0604020202020204" pitchFamily="34" charset="0"/>
                </a:rPr>
                <a:t>E</a:t>
              </a:r>
              <a:r>
                <a:rPr lang="en-US" b="0" i="0" dirty="0">
                  <a:solidFill>
                    <a:srgbClr val="202122"/>
                  </a:solidFill>
                  <a:effectLst/>
                  <a:latin typeface="Arial" panose="020B0604020202020204" pitchFamily="34" charset="0"/>
                </a:rPr>
                <a:t>ach choice's properties are only partially known at the time of allocation. May become better understood as time passes or by allocating resources to the choice</a:t>
              </a:r>
            </a:p>
            <a:p>
              <a:pPr marL="285750" indent="-285750" algn="l">
                <a:buFont typeface="Wingdings" panose="05000000000000000000" pitchFamily="2" charset="2"/>
                <a:buChar char="§"/>
              </a:pPr>
              <a:endParaRPr lang="en-US" b="0" i="0" dirty="0">
                <a:solidFill>
                  <a:srgbClr val="202122"/>
                </a:solidFill>
                <a:effectLst/>
                <a:latin typeface="Arial" panose="020B0604020202020204" pitchFamily="34" charset="0"/>
              </a:endParaRPr>
            </a:p>
            <a:p>
              <a:pPr marL="285750" indent="-285750" algn="l">
                <a:buFont typeface="Wingdings" panose="05000000000000000000" pitchFamily="2" charset="2"/>
                <a:buChar char="§"/>
              </a:pPr>
              <a:r>
                <a:rPr lang="en-US" dirty="0">
                  <a:solidFill>
                    <a:srgbClr val="202122"/>
                  </a:solidFill>
                  <a:latin typeface="Arial" panose="020B0604020202020204" pitchFamily="34" charset="0"/>
                </a:rPr>
                <a:t>C</a:t>
              </a:r>
              <a:r>
                <a:rPr lang="en-US" b="0" i="0" dirty="0">
                  <a:solidFill>
                    <a:srgbClr val="202122"/>
                  </a:solidFill>
                  <a:effectLst/>
                  <a:latin typeface="Arial" panose="020B0604020202020204" pitchFamily="34" charset="0"/>
                </a:rPr>
                <a:t>lassic Reinforcement Learning problem that exemplifies </a:t>
              </a:r>
              <a:r>
                <a:rPr lang="en-US" b="1" i="0" dirty="0">
                  <a:solidFill>
                    <a:srgbClr val="202122"/>
                  </a:solidFill>
                  <a:effectLst/>
                  <a:latin typeface="Arial" panose="020B0604020202020204" pitchFamily="34" charset="0"/>
                </a:rPr>
                <a:t>exploration–exploitation</a:t>
              </a:r>
              <a:r>
                <a:rPr lang="en-US" b="0" i="0" dirty="0">
                  <a:solidFill>
                    <a:srgbClr val="202122"/>
                  </a:solidFill>
                  <a:effectLst/>
                  <a:latin typeface="Arial" panose="020B0604020202020204" pitchFamily="34" charset="0"/>
                </a:rPr>
                <a:t> tradeoff dilemma</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6" name="Rectangle: Diagonal Corners Rounded 15">
              <a:extLst>
                <a:ext uri="{FF2B5EF4-FFF2-40B4-BE49-F238E27FC236}">
                  <a16:creationId xmlns:a16="http://schemas.microsoft.com/office/drawing/2014/main" id="{3E048343-43C4-ED4D-D051-BCF90CF195E0}"/>
                </a:ext>
              </a:extLst>
            </p:cNvPr>
            <p:cNvSpPr/>
            <p:nvPr/>
          </p:nvSpPr>
          <p:spPr>
            <a:xfrm>
              <a:off x="3152040" y="2221804"/>
              <a:ext cx="2759476" cy="53211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Multi-armed Bandit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3" name="Group 2">
            <a:extLst>
              <a:ext uri="{FF2B5EF4-FFF2-40B4-BE49-F238E27FC236}">
                <a16:creationId xmlns:a16="http://schemas.microsoft.com/office/drawing/2014/main" id="{CA8CBACF-93F4-13D8-B66C-D70ACB405B37}"/>
              </a:ext>
            </a:extLst>
          </p:cNvPr>
          <p:cNvGrpSpPr/>
          <p:nvPr/>
        </p:nvGrpSpPr>
        <p:grpSpPr>
          <a:xfrm>
            <a:off x="8126701" y="1540229"/>
            <a:ext cx="3086189" cy="1385192"/>
            <a:chOff x="6903494" y="4244636"/>
            <a:chExt cx="3038680" cy="1270266"/>
          </a:xfrm>
        </p:grpSpPr>
        <p:sp>
          <p:nvSpPr>
            <p:cNvPr id="5" name="TextBox 4">
              <a:extLst>
                <a:ext uri="{FF2B5EF4-FFF2-40B4-BE49-F238E27FC236}">
                  <a16:creationId xmlns:a16="http://schemas.microsoft.com/office/drawing/2014/main" id="{0DE24D7B-EE68-54FE-EA35-C14EE71B3686}"/>
                </a:ext>
              </a:extLst>
            </p:cNvPr>
            <p:cNvSpPr txBox="1"/>
            <p:nvPr/>
          </p:nvSpPr>
          <p:spPr>
            <a:xfrm>
              <a:off x="6903494" y="4730072"/>
              <a:ext cx="3038680" cy="7848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Wingdings" panose="05000000000000000000" pitchFamily="2" charset="2"/>
                <a:buChar char="§"/>
              </a:pPr>
              <a:r>
                <a:rPr lang="en-US"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UC Berkley Tool ABC</a:t>
              </a:r>
            </a:p>
            <a:p>
              <a:pPr marL="285750" indent="-285750">
                <a:lnSpc>
                  <a:spcPct val="150000"/>
                </a:lnSpc>
                <a:buFont typeface="Wingdings" panose="05000000000000000000" pitchFamily="2" charset="2"/>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IBM Tool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SixthSense</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Diagonal Corners Rounded 9">
              <a:extLst>
                <a:ext uri="{FF2B5EF4-FFF2-40B4-BE49-F238E27FC236}">
                  <a16:creationId xmlns:a16="http://schemas.microsoft.com/office/drawing/2014/main" id="{0744BE46-60AC-2BDE-6DA0-350B4D6E62CE}"/>
                </a:ext>
              </a:extLst>
            </p:cNvPr>
            <p:cNvSpPr/>
            <p:nvPr/>
          </p:nvSpPr>
          <p:spPr>
            <a:xfrm>
              <a:off x="7360846" y="4244636"/>
              <a:ext cx="2123976" cy="48543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Tools Explored </a:t>
              </a:r>
              <a:endParaRPr lang="en-US" sz="18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2668707230"/>
      </p:ext>
    </p:extLst>
  </p:cSld>
  <p:clrMapOvr>
    <a:masterClrMapping/>
  </p:clrMapOvr>
</p:sld>
</file>

<file path=ppt/theme/theme1.xml><?xml version="1.0" encoding="utf-8"?>
<a:theme xmlns:a="http://schemas.openxmlformats.org/drawingml/2006/main" name="SRC 2022: White with gradient blue logo">
  <a:themeElements>
    <a:clrScheme name="SRC 2022 Bold">
      <a:dk1>
        <a:srgbClr val="0F2E4C"/>
      </a:dk1>
      <a:lt1>
        <a:sysClr val="window" lastClr="FFFFFF"/>
      </a:lt1>
      <a:dk2>
        <a:srgbClr val="205D98"/>
      </a:dk2>
      <a:lt2>
        <a:srgbClr val="E7E6E6"/>
      </a:lt2>
      <a:accent1>
        <a:srgbClr val="205D98"/>
      </a:accent1>
      <a:accent2>
        <a:srgbClr val="720534"/>
      </a:accent2>
      <a:accent3>
        <a:srgbClr val="1D897C"/>
      </a:accent3>
      <a:accent4>
        <a:srgbClr val="EA0200"/>
      </a:accent4>
      <a:accent5>
        <a:srgbClr val="EEBF13"/>
      </a:accent5>
      <a:accent6>
        <a:srgbClr val="AC1C6D"/>
      </a:accent6>
      <a:hlink>
        <a:srgbClr val="0055A3"/>
      </a:hlink>
      <a:folHlink>
        <a:srgbClr val="954F72"/>
      </a:folHlink>
    </a:clrScheme>
    <a:fontScheme name="SRC 2022">
      <a:majorFont>
        <a:latin typeface="Georgia"/>
        <a:ea typeface=""/>
        <a:cs typeface=""/>
      </a:majorFont>
      <a:minorFont>
        <a:latin typeface="Abadi MT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RC-PPT-Template-2022-White.potx" id="{39E6E7E4-6885-4F64-8E96-A44684C45D12}" vid="{E0D43444-FFD0-4B26-AC92-F2374BB314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BBB46F70A65C469D70AC533643508D" ma:contentTypeVersion="14" ma:contentTypeDescription="Create a new document." ma:contentTypeScope="" ma:versionID="be570c23d6b4783bb9f6dd9ebb97fc86">
  <xsd:schema xmlns:xsd="http://www.w3.org/2001/XMLSchema" xmlns:xs="http://www.w3.org/2001/XMLSchema" xmlns:p="http://schemas.microsoft.com/office/2006/metadata/properties" xmlns:ns2="88aa694a-894e-490c-8502-66dfba447b4b" xmlns:ns3="73a1ad6d-9ae2-443f-affa-19d7b2126939" targetNamespace="http://schemas.microsoft.com/office/2006/metadata/properties" ma:root="true" ma:fieldsID="3d9105ab0de2c3db772849b468affac2" ns2:_="" ns3:_="">
    <xsd:import namespace="88aa694a-894e-490c-8502-66dfba447b4b"/>
    <xsd:import namespace="73a1ad6d-9ae2-443f-affa-19d7b21269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aa694a-894e-490c-8502-66dfba447b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70737dd-a360-427a-92f8-dca0c195ee6a"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a1ad6d-9ae2-443f-affa-19d7b21269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2092e77-8641-4b01-a982-8aaf6838c403}" ma:internalName="TaxCatchAll" ma:showField="CatchAllData" ma:web="73a1ad6d-9ae2-443f-affa-19d7b21269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B39547-4267-45E1-8EBD-111A07CF5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aa694a-894e-490c-8502-66dfba447b4b"/>
    <ds:schemaRef ds:uri="73a1ad6d-9ae2-443f-affa-19d7b2126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38CD4D-8E05-4E0E-8D3D-121AAEEBB5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SRC-PPT-Template-2022-White</Template>
  <TotalTime>1094</TotalTime>
  <Words>922</Words>
  <Application>Microsoft Office PowerPoint</Application>
  <PresentationFormat>Widescreen</PresentationFormat>
  <Paragraphs>115</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Abadi MT Std</vt:lpstr>
      <vt:lpstr>Arial</vt:lpstr>
      <vt:lpstr>Calibri</vt:lpstr>
      <vt:lpstr>Georgia</vt:lpstr>
      <vt:lpstr>Gill Sans MT</vt:lpstr>
      <vt:lpstr>Microsoft Sans Serif</vt:lpstr>
      <vt:lpstr>Tahoma</vt:lpstr>
      <vt:lpstr>Times New Roman</vt:lpstr>
      <vt:lpstr>Verdana</vt:lpstr>
      <vt:lpstr>Wingdings</vt:lpstr>
      <vt:lpstr>SRC 2022: White with gradient blue logo</vt:lpstr>
      <vt:lpstr>TASK 3164: Machine Learning and Formal Verification Joining Hands  Sumana Ghosh  and  Ansuman Banerjee   Indian Statistical Institute (ISI) Kolkata</vt:lpstr>
      <vt:lpstr>Task ID-3164: Machine Learning and Formal Verification Joining Hands</vt:lpstr>
      <vt:lpstr>Task ID-3164: Machine Learning and Formal Verification Joining Hands</vt:lpstr>
      <vt:lpstr>Task ID-3164: Machine Learning and Formal Verification Joining Hands</vt:lpstr>
      <vt:lpstr>Task ID-3164: Machine Learning and Formal Verification Joining Hands</vt:lpstr>
      <vt:lpstr>Students on Task-A</vt:lpstr>
      <vt:lpstr>Executive Summary</vt:lpstr>
      <vt:lpstr>Executive Summary </vt:lpstr>
      <vt:lpstr>Executive Summary of TASK-A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dc:title>
  <dc:creator>Holmes, LaTanya / SRC</dc:creator>
  <cp:lastModifiedBy>Sumana Ghosh</cp:lastModifiedBy>
  <cp:revision>50</cp:revision>
  <dcterms:created xsi:type="dcterms:W3CDTF">2023-01-24T14:24:56Z</dcterms:created>
  <dcterms:modified xsi:type="dcterms:W3CDTF">2023-02-07T14:00:58Z</dcterms:modified>
</cp:coreProperties>
</file>