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33" Type="http://schemas.openxmlformats.org/officeDocument/2006/relationships/font" Target="fonts/OpenSans-italic.fntdata"/><Relationship Id="rId10" Type="http://schemas.openxmlformats.org/officeDocument/2006/relationships/slide" Target="slides/slide6.xml"/><Relationship Id="rId32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http://www.speedypassword.com/articles/username-ideas/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4.jpg"/><Relationship Id="rId5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moneycrashers.com/create-password-prevent-hacking-phishing/" TargetMode="External"/><Relationship Id="rId4" Type="http://schemas.openxmlformats.org/officeDocument/2006/relationships/hyperlink" Target="http://www.moneycrashers.com/create-password-prevent-hacking-phishing/" TargetMode="External"/><Relationship Id="rId5" Type="http://schemas.openxmlformats.org/officeDocument/2006/relationships/hyperlink" Target="http://www.investopedia.com/terms/s/security-token.asp" TargetMode="External"/><Relationship Id="rId6" Type="http://schemas.openxmlformats.org/officeDocument/2006/relationships/hyperlink" Target="http://www.investopedia.com/terms/s/security-token.asp" TargetMode="External"/><Relationship Id="rId7" Type="http://schemas.openxmlformats.org/officeDocument/2006/relationships/hyperlink" Target="http://www.howtogeek.com/232598/5-different-two-step-authentication-methods-to-secure-your-online-accounts/" TargetMode="External"/><Relationship Id="rId8" Type="http://schemas.openxmlformats.org/officeDocument/2006/relationships/hyperlink" Target="http://www.howtogeek.com/232598/5-different-two-step-authentication-methods-to-secure-your-online-accounts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oracle.com/cd/E19424-01/820-4811/gdzeq/index.html" TargetMode="External"/><Relationship Id="rId4" Type="http://schemas.openxmlformats.org/officeDocument/2006/relationships/hyperlink" Target="https://docs.oracle.com/cd/E19424-01/820-4811/gdzeq/index.html" TargetMode="External"/><Relationship Id="rId11" Type="http://schemas.openxmlformats.org/officeDocument/2006/relationships/hyperlink" Target="http://www.techopedia.com/definition/29824/biometric-authentication" TargetMode="External"/><Relationship Id="rId10" Type="http://schemas.openxmlformats.org/officeDocument/2006/relationships/hyperlink" Target="http://www.techopedia.com/definition/29824/biometric-authentication" TargetMode="External"/><Relationship Id="rId9" Type="http://schemas.openxmlformats.org/officeDocument/2006/relationships/hyperlink" Target="http://www.loginradius.com/cIAM-basics/token-based-authentication/" TargetMode="External"/><Relationship Id="rId5" Type="http://schemas.openxmlformats.org/officeDocument/2006/relationships/hyperlink" Target="http://www.techrepublic.com/article/understanding-and-selecting-authentication-methods/" TargetMode="External"/><Relationship Id="rId6" Type="http://schemas.openxmlformats.org/officeDocument/2006/relationships/hyperlink" Target="http://www.techrepublic.com/article/understanding-and-selecting-authentication-methods/" TargetMode="External"/><Relationship Id="rId7" Type="http://schemas.openxmlformats.org/officeDocument/2006/relationships/hyperlink" Target="http://www.techrepublic.com/article/understanding-and-selecting-authentication-methods/" TargetMode="External"/><Relationship Id="rId8" Type="http://schemas.openxmlformats.org/officeDocument/2006/relationships/hyperlink" Target="http://www.loginradius.com/cIAM-basics/token-based-authenticati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securenvoy.com/two-factor-authentication/why-use-two-factor-authentication.shtm" TargetMode="External"/><Relationship Id="rId4" Type="http://schemas.openxmlformats.org/officeDocument/2006/relationships/hyperlink" Target="http://www.securenvoy.com/two-factor-authentication/why-use-two-factor-authentication.shtm" TargetMode="External"/><Relationship Id="rId5" Type="http://schemas.openxmlformats.org/officeDocument/2006/relationships/hyperlink" Target="http://www.upwork.com/hiring/development/two-factor-authentication/" TargetMode="External"/><Relationship Id="rId6" Type="http://schemas.openxmlformats.org/officeDocument/2006/relationships/hyperlink" Target="http://www.upwork.com/hiring/development/two-factor-authenticatio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rGnnNj8l7pI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Presented by: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Naing, Ye Htet, Liang Fang,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Shihao Dong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Chip/Token Hardwares</a:t>
            </a:r>
            <a:endParaRPr/>
          </a:p>
        </p:txBody>
      </p:sp>
      <p:pic>
        <p:nvPicPr>
          <p:cNvPr descr="Related image" id="129" name="Shape 129"/>
          <p:cNvPicPr preferRelativeResize="0"/>
          <p:nvPr/>
        </p:nvPicPr>
        <p:blipFill rotWithShape="1">
          <a:blip r:embed="rId3">
            <a:alphaModFix/>
          </a:blip>
          <a:srcRect b="17234" l="13829" r="13800" t="15339"/>
          <a:stretch/>
        </p:blipFill>
        <p:spPr>
          <a:xfrm>
            <a:off x="4463175" y="1997500"/>
            <a:ext cx="2323125" cy="1545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redit card chip device" id="130" name="Shape 130"/>
          <p:cNvPicPr preferRelativeResize="0"/>
          <p:nvPr/>
        </p:nvPicPr>
        <p:blipFill rotWithShape="1">
          <a:blip r:embed="rId4">
            <a:alphaModFix/>
          </a:blip>
          <a:srcRect b="0" l="0" r="0" t="6846"/>
          <a:stretch/>
        </p:blipFill>
        <p:spPr>
          <a:xfrm>
            <a:off x="1651225" y="2050450"/>
            <a:ext cx="2323125" cy="1440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600050"/>
            <a:ext cx="9144000" cy="19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3543450"/>
            <a:ext cx="8520600" cy="1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Chip/Token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266325"/>
            <a:ext cx="4741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Advantages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Physical device.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Passcode is saved in the chip/token.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Disadvantages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be easily: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Misplaced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Damaged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Hacked</a:t>
            </a:r>
            <a:endParaRPr sz="1800"/>
          </a:p>
        </p:txBody>
      </p:sp>
      <p:pic>
        <p:nvPicPr>
          <p:cNvPr descr="Related image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375" y="1152425"/>
            <a:ext cx="4401675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43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endParaRPr/>
          </a:p>
        </p:txBody>
      </p:sp>
      <p:pic>
        <p:nvPicPr>
          <p:cNvPr descr="Related image" id="145" name="Shape 145"/>
          <p:cNvPicPr preferRelativeResize="0"/>
          <p:nvPr/>
        </p:nvPicPr>
        <p:blipFill rotWithShape="1">
          <a:blip r:embed="rId3">
            <a:alphaModFix/>
          </a:blip>
          <a:srcRect b="7986" l="2224" r="3524" t="0"/>
          <a:stretch/>
        </p:blipFill>
        <p:spPr>
          <a:xfrm>
            <a:off x="1111125" y="1152423"/>
            <a:ext cx="6442175" cy="339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amaged token authenticator"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1125" y="1321499"/>
            <a:ext cx="6299650" cy="3303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147" name="Shape 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5200" y="387150"/>
            <a:ext cx="6442175" cy="43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authentication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8520600" cy="35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  <p:pic>
        <p:nvPicPr>
          <p:cNvPr descr="Related image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150" y="1278900"/>
            <a:ext cx="3047700" cy="34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246150" y="1023525"/>
            <a:ext cx="4562100" cy="3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</a:t>
            </a:r>
            <a:r>
              <a:rPr lang="en"/>
              <a:t>vantages: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layer of security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to hack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security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New </a:t>
            </a:r>
            <a:r>
              <a:rPr lang="en">
                <a:solidFill>
                  <a:srgbClr val="666666"/>
                </a:solidFill>
              </a:rPr>
              <a:t>Technology</a:t>
            </a:r>
            <a:r>
              <a:rPr lang="en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Disadvantages</a:t>
            </a:r>
            <a:r>
              <a:rPr lang="en">
                <a:solidFill>
                  <a:srgbClr val="666666"/>
                </a:solidFill>
              </a:rPr>
              <a:t>:</a:t>
            </a:r>
            <a:endParaRPr>
              <a:solidFill>
                <a:srgbClr val="666666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If mobile virus hijack Authenticator apps. Hackers can crack the app and clone your 2FA codes indefinitely.</a:t>
            </a:r>
            <a:endParaRPr>
              <a:solidFill>
                <a:srgbClr val="666666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You need to have a smartphone. 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descr="Image result for 2 factor authentication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275" y="1214500"/>
            <a:ext cx="4024325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275" y="165375"/>
            <a:ext cx="4601450" cy="46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Contribution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266325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Naing, Ye Htet: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Created the codes: String conversions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Drafted up the research paper: Introduction, Biometric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Created powerpoint: Biometric.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Liang Fang: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Created the codes: Test file, Secret key algorithm.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Drafted up the research paper: Conclusion, Password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Created powerpoint: Password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Shihao Dong: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Created the codes: Linked compiler to file.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Drafted up the research paper: Body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Created powerpoint: Chip/Token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029650"/>
            <a:ext cx="8520600" cy="3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“Authentication.” </a:t>
            </a:r>
            <a:r>
              <a:rPr i="1"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Processes and Threads (Windows)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  msdn.microsoft.com/en-us/library/windows/desktop/aa374735(v=vs.85).aspx.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Accessed 28 May, 2018.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Birken, Emily Guy. “Topics.”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Money Crashers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www.moneycrashers.com/create-password-prevent-hacking-phishing/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Accessed 28 May, 2018.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Dragonette, Laura. “Security Token.”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Investopedia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Investopedia, 25 May 2016,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www.investopedia.com/terms/s/security-token.asp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Accessed 28 May, 2018.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Hoffman, Chris. “The Different Forms of Two-Factor Authentication: SMS, Autheticator Apps, and More.”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How-To Geek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How-To Geek, 8 June 2017,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www.howtogeek.com/232598/5-different-two-step-authentication-methods-to-secure-your-online-accounts/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Accessed 28 May, 2018.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“Password-Based Authentication (Sun Directory Server Enterprise Edition 7.0 Reference).”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Lesson: All About Sockets (The Java™ Tutorials &gt; Custom Networking)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https://docs.oracle.com/cd/E19424-01/820-4811/gdzeq/index.html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Accessed 28 May, 2018.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Shinder, Deb. “Understanding and Selecting Authentication Methods.” </a:t>
            </a:r>
            <a:r>
              <a:rPr i="1"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TechRepublic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 </a:t>
            </a: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www.techrepublic.com/article/understanding-and-selecting-authentication-methods/</a:t>
            </a:r>
            <a:endParaRPr sz="1200" u="sng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  <a:hlinkClick r:id="rId7"/>
            </a:endParaRPr>
          </a:p>
          <a:p>
            <a:pPr indent="-457200" lvl="0" marL="9144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Accessed 28 May, 2018.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TOASTguy2. “National Security Emergency.” </a:t>
            </a:r>
            <a:r>
              <a:rPr i="1" lang="en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n" sz="120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YouTube, 15 Nov. 2008, www.youtube.com/watch?v=rGnnNj8l7pI.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Accessed 28 May, 2018.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“Token Based Authentication | Learn SEO Blog.”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 Blog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www.loginradius.com/cIAM-basics/token-based-authentication/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Accessed 28 May, 2018.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“What Is Biometric Authentication? - Definition from Techopedia.”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Techopedia.com,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www.techopedia.com/definition/29824/biometric-authentication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Accessed 28 May, 2018.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Authentication?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54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54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solidFill>
                  <a:srgbClr val="454545"/>
                </a:solidFill>
                <a:latin typeface="Verdana"/>
                <a:ea typeface="Verdana"/>
                <a:cs typeface="Verdana"/>
                <a:sym typeface="Verdana"/>
              </a:rPr>
              <a:t>According to </a:t>
            </a:r>
            <a:r>
              <a:rPr lang="en">
                <a:solidFill>
                  <a:srgbClr val="454545"/>
                </a:solidFill>
                <a:latin typeface="Verdana"/>
                <a:ea typeface="Verdana"/>
                <a:cs typeface="Verdana"/>
                <a:sym typeface="Verdana"/>
              </a:rPr>
              <a:t>Microsoft</a:t>
            </a:r>
            <a:r>
              <a:rPr lang="en">
                <a:solidFill>
                  <a:srgbClr val="454545"/>
                </a:solidFill>
                <a:latin typeface="Verdana"/>
                <a:ea typeface="Verdana"/>
                <a:cs typeface="Verdana"/>
                <a:sym typeface="Verdana"/>
              </a:rPr>
              <a:t>: Authentication is the process by which the system validates a user's logon information.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“Why Use 2FA?” What Is Two Factor Authentication? | SecurEnvoy,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www.securenvoy.com/two-factor-authentication/why-use-two-factor-authentication.shtm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Accessed 28 May, 2018.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Wodehouse, Carey. “Why You Should Use Two-Factor Authentication For Better Mobile Security.”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Hiring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Upwork, 23 May 2018,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www.upwork.com/hiring/development/two-factor-authentication/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Accessed 28 May, 2018.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Authentication</a:t>
            </a:r>
            <a:endParaRPr/>
          </a:p>
        </p:txBody>
      </p:sp>
      <p:pic>
        <p:nvPicPr>
          <p:cNvPr descr="Image result for Authentication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75" y="1070000"/>
            <a:ext cx="8167101" cy="37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Authentication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48175" y="3270050"/>
            <a:ext cx="2745300" cy="17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Password</a:t>
            </a:r>
            <a:endParaRPr sz="3000"/>
          </a:p>
        </p:txBody>
      </p:sp>
      <p:pic>
        <p:nvPicPr>
          <p:cNvPr descr="Related image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75" y="1539075"/>
            <a:ext cx="25331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oken and chip authentication"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6625" y="1539063"/>
            <a:ext cx="25331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iometric authentication"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5450" y="1539075"/>
            <a:ext cx="253310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1" type="body"/>
          </p:nvPr>
        </p:nvSpPr>
        <p:spPr>
          <a:xfrm>
            <a:off x="6156625" y="3270050"/>
            <a:ext cx="2745300" cy="17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Token/Chip	</a:t>
            </a:r>
            <a:endParaRPr sz="3000"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99350" y="3270050"/>
            <a:ext cx="2745300" cy="17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Biometric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endParaRPr/>
          </a:p>
        </p:txBody>
      </p:sp>
      <p:pic>
        <p:nvPicPr>
          <p:cNvPr descr="Image result for authentication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7000"/>
            <a:ext cx="9144001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311700" y="1298875"/>
            <a:ext cx="4896600" cy="3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Advantage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Most commonly used.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User friendly.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Convenient.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Easy to use.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Disadvantage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Once computer get virus, password will be compromised immediately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Too lengthy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User defined too weak password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Image result for long password headache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325" y="1467788"/>
            <a:ext cx="3623850" cy="3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18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Biometric V</a:t>
            </a:r>
            <a:r>
              <a:rPr lang="en"/>
              <a:t>ideo</a:t>
            </a:r>
            <a:r>
              <a:rPr lang="en"/>
              <a:t> 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https://www.youtube.com/watch?v=rGnnNj8l7pI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18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Biometric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19833"/>
          <a:stretch/>
        </p:blipFill>
        <p:spPr>
          <a:xfrm>
            <a:off x="0" y="1212300"/>
            <a:ext cx="9143999" cy="34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Biometric</a:t>
            </a:r>
            <a:endParaRPr b="0"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66325"/>
            <a:ext cx="4953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Advantages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Unique</a:t>
            </a:r>
            <a:r>
              <a:rPr lang="en" sz="1800"/>
              <a:t> from person to person.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more long password.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not be lost or forgotten.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Disadvantages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be expensive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 100% accurate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Maybe not work if biometric features are altered. 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Related image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250" y="1009900"/>
            <a:ext cx="3715325" cy="34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