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/>
    <p:restoredTop sz="94715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8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25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96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0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60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983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2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8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74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7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0039-5C74-4A4D-8931-6716BFE980F9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8DAFA6-3E86-DA43-B429-F8DAE0BD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E0AA-1968-8F4D-A6E2-AD134302E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55233" cy="2618554"/>
          </a:xfrm>
        </p:spPr>
        <p:txBody>
          <a:bodyPr>
            <a:normAutofit fontScale="90000"/>
          </a:bodyPr>
          <a:lstStyle/>
          <a:p>
            <a:r>
              <a:rPr lang="en-US" dirty="0"/>
              <a:t>Mac 286 Project</a:t>
            </a:r>
            <a:br>
              <a:rPr lang="en-US" dirty="0"/>
            </a:br>
            <a:r>
              <a:rPr lang="en-US" dirty="0"/>
              <a:t>Data Visualization on World Happiness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80497-2CC7-6B4B-B15C-9AD5FA6C3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Liang Fang</a:t>
            </a:r>
          </a:p>
          <a:p>
            <a:r>
              <a:rPr lang="en-US" dirty="0"/>
              <a:t>Date: 12/2/2018</a:t>
            </a:r>
          </a:p>
        </p:txBody>
      </p:sp>
    </p:spTree>
    <p:extLst>
      <p:ext uri="{BB962C8B-B14F-4D97-AF65-F5344CB8AC3E}">
        <p14:creationId xmlns:p14="http://schemas.microsoft.com/office/powerpoint/2010/main" val="221265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7218-740E-C546-AA24-EB72FA0E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on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A6F3-6CC8-3E4B-AC1C-3373C2A2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99E6-03A4-7944-8A68-B6CA8403B9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555744"/>
            <a:ext cx="4251958" cy="4443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36487-4AE7-5045-BCCC-CF5A0CCD7F9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79" y="1553678"/>
            <a:ext cx="4317586" cy="44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F0B3-8758-1546-BC13-F9732D76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line with normal distributions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3907-E8B9-3544-AAED-8C91D9B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DB761-EB6E-7D47-84F2-0586538F07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6" y="1656269"/>
            <a:ext cx="5315792" cy="448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98FA9-5734-0044-A96E-8196730B26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171770"/>
            <a:ext cx="3823695" cy="3844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2DA51-1F5F-2D4C-8076-9D71E6835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07" y="1636583"/>
            <a:ext cx="5272387" cy="467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95ABA-1C5A-0944-9AB2-A3769AAEC2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66" y="2171768"/>
            <a:ext cx="3721379" cy="38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741-D1A6-D64F-A4D6-4BAD12A8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Continents that have the happiest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5B1C-9565-DC45-849C-E1256CC5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3E78B-D3A2-0442-A61E-AC0B233CC9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82" y="1477941"/>
            <a:ext cx="5978050" cy="45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5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4969-88B0-4C4A-BB94-693D8D2C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8773-3A11-7844-B36B-AF848B02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A1327-1225-F24C-8877-8BB8CDABF6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11" y="829638"/>
            <a:ext cx="4789025" cy="515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87E63-51F7-B340-AC9A-C447E32BA4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32" y="3020992"/>
            <a:ext cx="3850405" cy="2958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DCB2D-2A71-524A-84EE-8A99C057495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5" y="1393719"/>
            <a:ext cx="3337624" cy="25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DA29-0FBB-2E45-9014-1E78B221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– Happiness by regions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F913DF-C242-C845-89AC-D93FDAD1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477941"/>
            <a:ext cx="9602788" cy="63610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CD297-A2F7-E34F-A8DB-D20E0492FC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05" y="2114049"/>
            <a:ext cx="5917556" cy="37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1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8E02-636B-EA47-999B-E5209F16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83B5-8527-7446-A7B0-CF37BDD2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happiness is related with other factors.</a:t>
            </a:r>
          </a:p>
          <a:p>
            <a:r>
              <a:rPr lang="en-US" dirty="0"/>
              <a:t>Happiness and economy support each other.</a:t>
            </a:r>
          </a:p>
          <a:p>
            <a:r>
              <a:rPr lang="en-US" dirty="0"/>
              <a:t>The top happiness countries are mainly located in Western Europe.</a:t>
            </a:r>
          </a:p>
          <a:p>
            <a:r>
              <a:rPr lang="en-US" dirty="0"/>
              <a:t>Important to learn more about the statistics, besides programming.</a:t>
            </a:r>
          </a:p>
          <a:p>
            <a:r>
              <a:rPr lang="en-US" dirty="0"/>
              <a:t>Next step, learn some basic techniques about prediction. </a:t>
            </a:r>
          </a:p>
        </p:txBody>
      </p:sp>
    </p:spTree>
    <p:extLst>
      <p:ext uri="{BB962C8B-B14F-4D97-AF65-F5344CB8AC3E}">
        <p14:creationId xmlns:p14="http://schemas.microsoft.com/office/powerpoint/2010/main" val="87409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7148-50EC-9740-93DA-3F4A5364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3CDF-B4CA-D84B-B4C4-156A3499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Haybron</a:t>
            </a:r>
            <a:r>
              <a:rPr lang="en-US" dirty="0"/>
              <a:t>, Daniel M., 'What is happiness?' in </a:t>
            </a:r>
            <a:r>
              <a:rPr lang="en-US" i="1" dirty="0"/>
              <a:t>Happiness: A Very Short Introduction</a:t>
            </a:r>
            <a:r>
              <a:rPr lang="en-US" dirty="0"/>
              <a:t>(Oxford, 2013; online </a:t>
            </a:r>
            <a:r>
              <a:rPr lang="en-US" dirty="0" err="1"/>
              <a:t>edn</a:t>
            </a:r>
            <a:r>
              <a:rPr lang="en-US" dirty="0"/>
              <a:t>, Very Short Introductions online, Sept. 2013), http://</a:t>
            </a:r>
            <a:r>
              <a:rPr lang="en-US" dirty="0" err="1"/>
              <a:t>dx.doi.org</a:t>
            </a:r>
            <a:r>
              <a:rPr lang="en-US" dirty="0"/>
              <a:t>/10.1093/</a:t>
            </a:r>
            <a:r>
              <a:rPr lang="en-US" dirty="0" err="1"/>
              <a:t>actrade</a:t>
            </a:r>
            <a:r>
              <a:rPr lang="en-US" dirty="0"/>
              <a:t>/9780199590605.003.0002, accessed 25 Nov. 2018.</a:t>
            </a:r>
          </a:p>
          <a:p>
            <a:r>
              <a:rPr lang="en-US" dirty="0" err="1"/>
              <a:t>Portilla</a:t>
            </a:r>
            <a:r>
              <a:rPr lang="en-US" dirty="0"/>
              <a:t>, J. (n.d.). Learn how to use NumPy, Pandas, Seaborn , Matplotlib , </a:t>
            </a:r>
            <a:r>
              <a:rPr lang="en-US" dirty="0" err="1"/>
              <a:t>Plotly</a:t>
            </a:r>
            <a:r>
              <a:rPr lang="en-US" dirty="0"/>
              <a:t> , </a:t>
            </a:r>
            <a:r>
              <a:rPr lang="en-US" dirty="0" err="1"/>
              <a:t>Scikit</a:t>
            </a:r>
            <a:r>
              <a:rPr lang="en-US" dirty="0"/>
              <a:t>-Learn , Machine Learning, </a:t>
            </a:r>
            <a:r>
              <a:rPr lang="en-US" u="heavy" dirty="0" err="1"/>
              <a:t>Tensorflow</a:t>
            </a:r>
            <a:r>
              <a:rPr lang="en-US" u="heavy" dirty="0"/>
              <a:t> ,</a:t>
            </a:r>
            <a:r>
              <a:rPr lang="en-US" dirty="0"/>
              <a:t> and more! Lecture. Retrieved from https://</a:t>
            </a:r>
            <a:r>
              <a:rPr lang="en-US" dirty="0" err="1"/>
              <a:t>www.udemy.com</a:t>
            </a:r>
            <a:r>
              <a:rPr lang="en-US" dirty="0"/>
              <a:t>/python-for-data-science-and-machine-learning-</a:t>
            </a:r>
            <a:r>
              <a:rPr lang="en-US" dirty="0" err="1"/>
              <a:t>bootcamp</a:t>
            </a:r>
            <a:r>
              <a:rPr lang="en-US" dirty="0"/>
              <a:t>/learn/v4/overview</a:t>
            </a:r>
          </a:p>
          <a:p>
            <a:r>
              <a:rPr lang="en-US" dirty="0"/>
              <a:t>Sustainable Development Solutions Network. (2017, June 14). World Happiness Report. Retrieved November 25, 2018, from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unsdsn</a:t>
            </a:r>
            <a:r>
              <a:rPr lang="en-US" dirty="0"/>
              <a:t>/world-happiness/home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7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BE17-6D50-4B43-A1D8-8A5CE15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8CA9-4108-504E-A5F9-DE6DE124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viewed by many disciplines as a modern equivalent of visual communication. </a:t>
            </a:r>
          </a:p>
          <a:p>
            <a:r>
              <a:rPr lang="en-US" dirty="0"/>
              <a:t>It involves the creation and study of the visual representation of data. </a:t>
            </a:r>
          </a:p>
          <a:p>
            <a:r>
              <a:rPr lang="en-US" dirty="0"/>
              <a:t>To communicate information clearly and efficiently, data visualization uses statistical graphics, plots, information graphics and other tools.</a:t>
            </a:r>
          </a:p>
        </p:txBody>
      </p:sp>
    </p:spTree>
    <p:extLst>
      <p:ext uri="{BB962C8B-B14F-4D97-AF65-F5344CB8AC3E}">
        <p14:creationId xmlns:p14="http://schemas.microsoft.com/office/powerpoint/2010/main" val="126649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90C1-638E-1344-A2B1-AF905797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Report - 2017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44B2-E352-1649-9759-D535CF9F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people may hold different definitions on this word. Simply put, happiness is the state of being happy. </a:t>
            </a:r>
          </a:p>
          <a:p>
            <a:r>
              <a:rPr lang="en-US" dirty="0"/>
              <a:t>Where are the top 10 happiest countries in the world, why them?</a:t>
            </a:r>
          </a:p>
          <a:p>
            <a:r>
              <a:rPr lang="en-US" dirty="0"/>
              <a:t>World happiness is more complicated topic – many more indicators involved.</a:t>
            </a:r>
          </a:p>
          <a:p>
            <a:r>
              <a:rPr lang="en-US" dirty="0"/>
              <a:t>It includes economy, family, life expectancy, freedom, trust, generosity.</a:t>
            </a:r>
          </a:p>
        </p:txBody>
      </p:sp>
    </p:spTree>
    <p:extLst>
      <p:ext uri="{BB962C8B-B14F-4D97-AF65-F5344CB8AC3E}">
        <p14:creationId xmlns:p14="http://schemas.microsoft.com/office/powerpoint/2010/main" val="202559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031-E074-0247-B7D5-77FA8D7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Where are the data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3F21-FBB2-D64B-9217-B006022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2158175"/>
            <a:ext cx="6400800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World Happiness Report – from </a:t>
            </a:r>
            <a:r>
              <a:rPr lang="en-US" sz="1600" dirty="0" err="1"/>
              <a:t>Kaggle.com</a:t>
            </a:r>
            <a:r>
              <a:rPr lang="en-US" sz="1600" dirty="0"/>
              <a:t>, a free open datasets website.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World Happiness Report is a landmark survey of the state of global happiness.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latest World Happiness Report of 2018 was released in Rome, March 14, 2018. But the data is still not available to the public yet.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Finland Wins Double Gold in World Happiness Report 2018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http://</a:t>
            </a:r>
            <a:r>
              <a:rPr lang="en-US" sz="1600" dirty="0" err="1"/>
              <a:t>worldhappiness.report</a:t>
            </a:r>
            <a:r>
              <a:rPr lang="en-US" sz="1600" dirty="0"/>
              <a:t>/news/2018/03/14/finland-wins-double-gold-in-2018-world-happiness-report/.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DDD76-14D5-C847-8355-B09A9A64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29" y="2158175"/>
            <a:ext cx="4773147" cy="28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3540-A850-7645-8E29-BE508C18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8CE7-4F82-494A-887A-513BFF25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34" y="1998287"/>
            <a:ext cx="5664069" cy="329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– 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# offers fast and efficient processing numerical data structures </a:t>
            </a:r>
          </a:p>
          <a:p>
            <a:pPr marL="0" indent="0">
              <a:buNone/>
            </a:pPr>
            <a:r>
              <a:rPr lang="en-US" dirty="0"/>
              <a:t>Pandas # offers the flexibility to read and write different data format, such as CSV, text files, it also has integrated plotting functionalities  </a:t>
            </a:r>
          </a:p>
          <a:p>
            <a:pPr marL="0" indent="0">
              <a:buNone/>
            </a:pPr>
            <a:r>
              <a:rPr lang="en-US" dirty="0"/>
              <a:t>Matplotlib # a library that enables us to plot the graph and visualize the data </a:t>
            </a:r>
          </a:p>
          <a:p>
            <a:pPr marL="0" indent="0">
              <a:buNone/>
            </a:pPr>
            <a:r>
              <a:rPr lang="en-US" dirty="0"/>
              <a:t>seaborn # a Python data visualization library based on top of matplotlib for making statistical graphics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26CC2-AB3F-4A44-BE72-3BC778B75693}"/>
              </a:ext>
            </a:extLst>
          </p:cNvPr>
          <p:cNvSpPr txBox="1"/>
          <p:nvPr/>
        </p:nvSpPr>
        <p:spPr>
          <a:xfrm>
            <a:off x="6423948" y="2171769"/>
            <a:ext cx="52549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 Programming – </a:t>
            </a:r>
          </a:p>
          <a:p>
            <a:endParaRPr lang="en-US" sz="1600" dirty="0"/>
          </a:p>
          <a:p>
            <a:r>
              <a:rPr lang="en-US" sz="1600" dirty="0"/>
              <a:t>library(ggplot2) # Data visualization</a:t>
            </a:r>
          </a:p>
          <a:p>
            <a:endParaRPr lang="en-US" sz="1600" dirty="0"/>
          </a:p>
          <a:p>
            <a:r>
              <a:rPr lang="en-US" sz="1600" dirty="0"/>
              <a:t>library(</a:t>
            </a:r>
            <a:r>
              <a:rPr lang="en-US" sz="1600" dirty="0" err="1"/>
              <a:t>readr</a:t>
            </a:r>
            <a:r>
              <a:rPr lang="en-US" sz="1600" dirty="0"/>
              <a:t>) # CSV file I/O, e.g. the </a:t>
            </a:r>
            <a:r>
              <a:rPr lang="en-US" sz="1600" dirty="0" err="1"/>
              <a:t>read_csv</a:t>
            </a:r>
            <a:r>
              <a:rPr lang="en-US" sz="1600" dirty="0"/>
              <a:t> function</a:t>
            </a:r>
          </a:p>
          <a:p>
            <a:endParaRPr lang="en-US" sz="1600" dirty="0"/>
          </a:p>
          <a:p>
            <a:r>
              <a:rPr lang="en-US" sz="1600" dirty="0"/>
              <a:t>library(</a:t>
            </a:r>
            <a:r>
              <a:rPr lang="en-US" sz="1600" dirty="0" err="1"/>
              <a:t>ggpubr</a:t>
            </a:r>
            <a:r>
              <a:rPr lang="en-US" sz="1600" dirty="0"/>
              <a:t>) # Arrange data</a:t>
            </a:r>
          </a:p>
          <a:p>
            <a:endParaRPr lang="en-US" sz="1600" dirty="0"/>
          </a:p>
          <a:p>
            <a:r>
              <a:rPr lang="en-US" sz="1600" dirty="0"/>
              <a:t>library(</a:t>
            </a:r>
            <a:r>
              <a:rPr lang="en-US" sz="1600" dirty="0" err="1"/>
              <a:t>rworldmap</a:t>
            </a:r>
            <a:r>
              <a:rPr lang="en-US" sz="1600" dirty="0"/>
              <a:t>) # Display a </a:t>
            </a:r>
            <a:r>
              <a:rPr lang="en-US" sz="1600" dirty="0" err="1"/>
              <a:t>worldmap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361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E52C-582F-FA4E-AADE-6639FD4B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Presented in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CA81-1371-744F-B87C-EBE7996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420" y="1599378"/>
            <a:ext cx="7478974" cy="4456254"/>
          </a:xfrm>
        </p:spPr>
        <p:txBody>
          <a:bodyPr>
            <a:noAutofit/>
          </a:bodyPr>
          <a:lstStyle/>
          <a:p>
            <a:r>
              <a:rPr lang="en-US" sz="1400" dirty="0"/>
              <a:t>Happiness Rank</a:t>
            </a:r>
          </a:p>
          <a:p>
            <a:r>
              <a:rPr lang="en-US" sz="1400" dirty="0"/>
              <a:t>Happiness Score</a:t>
            </a:r>
          </a:p>
          <a:p>
            <a:r>
              <a:rPr lang="en-US" sz="1400" dirty="0"/>
              <a:t>Country</a:t>
            </a:r>
          </a:p>
          <a:p>
            <a:r>
              <a:rPr lang="en-US" sz="1400" dirty="0"/>
              <a:t>Economy: GDP per capita</a:t>
            </a:r>
          </a:p>
          <a:p>
            <a:r>
              <a:rPr lang="en-US" sz="1400" dirty="0"/>
              <a:t>Family</a:t>
            </a:r>
          </a:p>
          <a:p>
            <a:r>
              <a:rPr lang="en-US" sz="1400" dirty="0"/>
              <a:t>Health/Life expectancy</a:t>
            </a:r>
          </a:p>
          <a:p>
            <a:r>
              <a:rPr lang="en-US" sz="1400" dirty="0"/>
              <a:t>Freedom</a:t>
            </a:r>
          </a:p>
          <a:p>
            <a:r>
              <a:rPr lang="en-US" sz="1400" dirty="0"/>
              <a:t>Trust</a:t>
            </a:r>
          </a:p>
          <a:p>
            <a:r>
              <a:rPr lang="en-US" sz="1400" dirty="0"/>
              <a:t>Generosity</a:t>
            </a:r>
          </a:p>
          <a:p>
            <a:r>
              <a:rPr lang="en-US" sz="1400" dirty="0"/>
              <a:t>Dystopia Residual</a:t>
            </a:r>
          </a:p>
        </p:txBody>
      </p:sp>
    </p:spTree>
    <p:extLst>
      <p:ext uri="{BB962C8B-B14F-4D97-AF65-F5344CB8AC3E}">
        <p14:creationId xmlns:p14="http://schemas.microsoft.com/office/powerpoint/2010/main" val="10381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1144-AB9F-B548-8805-603E0EEB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and bottom 10 Countries in Happiness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7EAD3-D6D7-F842-9EEE-A0C31251DC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9" y="1636260"/>
            <a:ext cx="59436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26BC8-ACB1-BD47-AD00-69EE859CDD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87" y="3171790"/>
            <a:ext cx="5943600" cy="23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1251-B430-7745-A386-AF889A55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Correlation between the variables and 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E01B-4141-E645-8FEB-E2953A7F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EE8BD-73DA-F84C-8918-6A149A214B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00" y="2171769"/>
            <a:ext cx="8131304" cy="31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920-21B7-6442-BB66-FD919E0E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on a Heat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9B9F3-F65C-9F40-9B74-CDC4B28835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1477941"/>
            <a:ext cx="61722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35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{018E7118-64D3-C045-B092-28AADA802C1D}tf10001119</Template>
  <TotalTime>183</TotalTime>
  <Words>463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Gallery</vt:lpstr>
      <vt:lpstr>Mac 286 Project Data Visualization on World Happiness Report</vt:lpstr>
      <vt:lpstr>What is Data Visualization?</vt:lpstr>
      <vt:lpstr>World Happiness Report - 2017</vt:lpstr>
      <vt:lpstr>Where are the data from?</vt:lpstr>
      <vt:lpstr>Programming Languages and Libraries</vt:lpstr>
      <vt:lpstr>Variables Presented in the Data </vt:lpstr>
      <vt:lpstr>Top 10 and bottom 10 Countries in Happiness</vt:lpstr>
      <vt:lpstr>Correlation between the variables and happiness </vt:lpstr>
      <vt:lpstr>Correlation on a Heat Map</vt:lpstr>
      <vt:lpstr>Correlation on Scatter Plots</vt:lpstr>
      <vt:lpstr>Linear regression line with normal distributions </vt:lpstr>
      <vt:lpstr>Continents that have the happiest countries</vt:lpstr>
      <vt:lpstr>World Map Visualization</vt:lpstr>
      <vt:lpstr>Box Plot – Happiness by regions</vt:lpstr>
      <vt:lpstr>Summary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286 Project Data Visualization</dc:title>
  <dc:creator>liang.fang@live.lagcc.cuny.edu</dc:creator>
  <cp:lastModifiedBy>liang.fang@live.lagcc.cuny.edu</cp:lastModifiedBy>
  <cp:revision>11</cp:revision>
  <dcterms:created xsi:type="dcterms:W3CDTF">2018-12-03T01:01:13Z</dcterms:created>
  <dcterms:modified xsi:type="dcterms:W3CDTF">2018-12-03T14:22:05Z</dcterms:modified>
</cp:coreProperties>
</file>