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47.xml" ContentType="application/vnd.openxmlformats-officedocument.presentationml.slideLayout+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36.xml" ContentType="application/vnd.openxmlformats-officedocument.presentationml.slideLayout+xml"/>
  <Override PartName="/ppt/slideLayouts/slideLayout15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4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ppt/slideLayouts/slideLayout15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Default Extension="jpeg" ContentType="image/jpeg"/>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 id="2147483752" r:id="rId2"/>
    <p:sldMasterId id="2147483770" r:id="rId3"/>
    <p:sldMasterId id="2147483788" r:id="rId4"/>
    <p:sldMasterId id="2147483826" r:id="rId5"/>
    <p:sldMasterId id="2147483844" r:id="rId6"/>
    <p:sldMasterId id="2147483862" r:id="rId7"/>
    <p:sldMasterId id="2147483880" r:id="rId8"/>
    <p:sldMasterId id="2147483898" r:id="rId9"/>
  </p:sldMasterIdLst>
  <p:notesMasterIdLst>
    <p:notesMasterId r:id="rId40"/>
  </p:notesMasterIdLst>
  <p:sldIdLst>
    <p:sldId id="256" r:id="rId10"/>
    <p:sldId id="257" r:id="rId11"/>
    <p:sldId id="258" r:id="rId12"/>
    <p:sldId id="259" r:id="rId13"/>
    <p:sldId id="260" r:id="rId14"/>
    <p:sldId id="261" r:id="rId15"/>
    <p:sldId id="262" r:id="rId16"/>
    <p:sldId id="263" r:id="rId17"/>
    <p:sldId id="264" r:id="rId18"/>
    <p:sldId id="265" r:id="rId19"/>
    <p:sldId id="283" r:id="rId20"/>
    <p:sldId id="284" r:id="rId21"/>
    <p:sldId id="285" r:id="rId22"/>
    <p:sldId id="286" r:id="rId23"/>
    <p:sldId id="266" r:id="rId24"/>
    <p:sldId id="267"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946" y="28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81BF71-B72D-4EEF-8180-D0397633E2E7}" type="datetimeFigureOut">
              <a:rPr lang="en-US" smtClean="0"/>
              <a:pPr/>
              <a:t>1/18/2020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278C71-E4AE-4DF4-8087-260EF10E4A3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278C71-E4AE-4DF4-8087-260EF10E4A31}"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41510" y="2750337"/>
            <a:ext cx="878916" cy="1356442"/>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1"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1"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1"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0"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1"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0"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4"/>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9" y="5543432"/>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602"/>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2"/>
            <a:ext cx="2057400" cy="365125"/>
          </a:xfrm>
        </p:spPr>
        <p:txBody>
          <a:bodyPr/>
          <a:lstStyle/>
          <a:p>
            <a:fld id="{6178E61D-D431-422C-9764-11DAFE33AB63}" type="datetimeFigureOut">
              <a:rPr lang="en-US" smtClean="0"/>
              <a:pPr/>
              <a:t>1/18/2020</a:t>
            </a:fld>
            <a:endParaRPr lang="en-US" dirty="0"/>
          </a:p>
        </p:txBody>
      </p:sp>
      <p:sp>
        <p:nvSpPr>
          <p:cNvPr id="5" name="Footer Placeholder 4"/>
          <p:cNvSpPr>
            <a:spLocks noGrp="1"/>
          </p:cNvSpPr>
          <p:nvPr>
            <p:ph type="ftr" sz="quarter" idx="11"/>
          </p:nvPr>
        </p:nvSpPr>
        <p:spPr>
          <a:xfrm>
            <a:off x="510243" y="5936193"/>
            <a:ext cx="4595104" cy="365125"/>
          </a:xfrm>
        </p:spPr>
        <p:txBody>
          <a:bodyPr/>
          <a:lstStyle/>
          <a:p>
            <a:endParaRPr lang="en-US" dirty="0"/>
          </a:p>
        </p:txBody>
      </p:sp>
      <p:sp>
        <p:nvSpPr>
          <p:cNvPr id="6" name="Slide Number Placeholder 5"/>
          <p:cNvSpPr>
            <a:spLocks noGrp="1"/>
          </p:cNvSpPr>
          <p:nvPr>
            <p:ph type="sldNum" sz="quarter" idx="12"/>
          </p:nvPr>
        </p:nvSpPr>
        <p:spPr>
          <a:xfrm>
            <a:off x="7573165" y="5398638"/>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4"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4" y="4394046"/>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8"/>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86990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36"/>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6" y="2336880"/>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5"/>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5"/>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4"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6"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3"/>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4" y="609604"/>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5169590"/>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316"/>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4711622"/>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62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5"/>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4" y="4711622"/>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2"/>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3" y="5300156"/>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4" y="3022680"/>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80"/>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0"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0" y="3022680"/>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2"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2"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1"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2"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6"/>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0" y="5543434"/>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604"/>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4"/>
            <a:ext cx="2057400" cy="365125"/>
          </a:xfrm>
        </p:spPr>
        <p:txBody>
          <a:bodyPr/>
          <a:lstStyle/>
          <a:p>
            <a:fld id="{6178E61D-D431-422C-9764-11DAFE33AB63}" type="datetimeFigureOut">
              <a:rPr lang="en-US" smtClean="0"/>
              <a:pPr/>
              <a:t>1/18/2020</a:t>
            </a:fld>
            <a:endParaRPr lang="en-US" dirty="0"/>
          </a:p>
        </p:txBody>
      </p:sp>
      <p:sp>
        <p:nvSpPr>
          <p:cNvPr id="5" name="Footer Placeholder 4"/>
          <p:cNvSpPr>
            <a:spLocks noGrp="1"/>
          </p:cNvSpPr>
          <p:nvPr>
            <p:ph type="ftr" sz="quarter" idx="11"/>
          </p:nvPr>
        </p:nvSpPr>
        <p:spPr>
          <a:xfrm>
            <a:off x="510243" y="5936195"/>
            <a:ext cx="4595104" cy="365125"/>
          </a:xfrm>
        </p:spPr>
        <p:txBody>
          <a:bodyPr/>
          <a:lstStyle/>
          <a:p>
            <a:endParaRPr lang="en-US" dirty="0"/>
          </a:p>
        </p:txBody>
      </p:sp>
      <p:sp>
        <p:nvSpPr>
          <p:cNvPr id="6" name="Slide Number Placeholder 5"/>
          <p:cNvSpPr>
            <a:spLocks noGrp="1"/>
          </p:cNvSpPr>
          <p:nvPr>
            <p:ph type="sldNum" sz="quarter" idx="12"/>
          </p:nvPr>
        </p:nvSpPr>
        <p:spPr>
          <a:xfrm>
            <a:off x="7573166" y="5398640"/>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9"/>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BEFB87EF-104F-4426-B08B-3FDBD11E0F3E}" type="slidenum">
              <a:rPr lang="en-US" smtClean="0"/>
              <a:pPr/>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5"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5" y="4394048"/>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80"/>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86990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4"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753238"/>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7" y="2336882"/>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7"/>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7"/>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5"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7"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4"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5"/>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4" y="609606"/>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3" y="5169592"/>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318"/>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4711624"/>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62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7"/>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4" y="4711624"/>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4711624"/>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5300158"/>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5" y="3022682"/>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82"/>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1"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1" y="3022682"/>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3"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3"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3"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2"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3"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2"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8"/>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1" y="5543436"/>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606"/>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6"/>
            <a:ext cx="2057400" cy="365125"/>
          </a:xfrm>
        </p:spPr>
        <p:txBody>
          <a:bodyPr/>
          <a:lstStyle/>
          <a:p>
            <a:fld id="{6178E61D-D431-422C-9764-11DAFE33AB63}" type="datetimeFigureOut">
              <a:rPr lang="en-US" smtClean="0"/>
              <a:pPr/>
              <a:t>1/18/2020</a:t>
            </a:fld>
            <a:endParaRPr lang="en-US" dirty="0"/>
          </a:p>
        </p:txBody>
      </p:sp>
      <p:sp>
        <p:nvSpPr>
          <p:cNvPr id="5" name="Footer Placeholder 4"/>
          <p:cNvSpPr>
            <a:spLocks noGrp="1"/>
          </p:cNvSpPr>
          <p:nvPr>
            <p:ph type="ftr" sz="quarter" idx="11"/>
          </p:nvPr>
        </p:nvSpPr>
        <p:spPr>
          <a:xfrm>
            <a:off x="510243" y="5936197"/>
            <a:ext cx="4595104" cy="365125"/>
          </a:xfrm>
        </p:spPr>
        <p:txBody>
          <a:bodyPr/>
          <a:lstStyle/>
          <a:p>
            <a:endParaRPr lang="en-US" dirty="0"/>
          </a:p>
        </p:txBody>
      </p:sp>
      <p:sp>
        <p:nvSpPr>
          <p:cNvPr id="6" name="Slide Number Placeholder 5"/>
          <p:cNvSpPr>
            <a:spLocks noGrp="1"/>
          </p:cNvSpPr>
          <p:nvPr>
            <p:ph type="sldNum" sz="quarter" idx="12"/>
          </p:nvPr>
        </p:nvSpPr>
        <p:spPr>
          <a:xfrm>
            <a:off x="7573167" y="5398642"/>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D826893-9059-400D-A708-615823828BC9}"/>
              </a:ext>
            </a:extLst>
          </p:cNvPr>
          <p:cNvGrpSpPr/>
          <p:nvPr/>
        </p:nvGrpSpPr>
        <p:grpSpPr bwMode="ltGray">
          <a:xfrm>
            <a:off x="5424375" y="-159283"/>
            <a:ext cx="3719626" cy="5525761"/>
            <a:chOff x="7232499" y="-159283"/>
            <a:chExt cx="4959501" cy="5525761"/>
          </a:xfrm>
          <a:solidFill>
            <a:srgbClr val="76280B">
              <a:alpha val="60000"/>
            </a:srgbClr>
          </a:solidFill>
        </p:grpSpPr>
        <p:pic>
          <p:nvPicPr>
            <p:cNvPr id="10" name="Graphic 9" descr="Single gear">
              <a:extLst>
                <a:ext uri="{FF2B5EF4-FFF2-40B4-BE49-F238E27FC236}">
                  <a16:creationId xmlns=""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 xmlns:a16="http://schemas.microsoft.com/office/drawing/2014/main" id="{52566813-48BF-44A8-9FBD-C9035FDE143F}"/>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 xmlns:a16="http://schemas.microsoft.com/office/drawing/2014/main" id="{C9098912-FEFB-4951-B070-7ED0F1D45558}"/>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 xmlns:a16="http://schemas.microsoft.com/office/drawing/2014/main" id="{7187CCFC-946C-4708-98C2-CC97857A5160}"/>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278731" y="2598834"/>
            <a:ext cx="6586538"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71220" y="2742465"/>
            <a:ext cx="6370847"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371600" y="4394040"/>
            <a:ext cx="6370468"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6084717" y="5936188"/>
            <a:ext cx="2057400" cy="365125"/>
          </a:xfrm>
        </p:spPr>
        <p:txBody>
          <a:bodyPr/>
          <a:lstStyle/>
          <a:p>
            <a:fld id="{78ABE3C1-DBE1-495D-B57B-2849774B866A}" type="datetimeFigureOut">
              <a:rPr lang="en-US" smtClean="0"/>
              <a:pPr/>
              <a:t>1/18/2020</a:t>
            </a:fld>
            <a:endParaRPr lang="en-US" dirty="0"/>
          </a:p>
        </p:txBody>
      </p:sp>
      <p:sp>
        <p:nvSpPr>
          <p:cNvPr id="5" name="Footer Placeholder 4"/>
          <p:cNvSpPr>
            <a:spLocks noGrp="1"/>
          </p:cNvSpPr>
          <p:nvPr>
            <p:ph type="ftr" sz="quarter" idx="11"/>
          </p:nvPr>
        </p:nvSpPr>
        <p:spPr>
          <a:xfrm>
            <a:off x="931722" y="5936189"/>
            <a:ext cx="5152995" cy="365125"/>
          </a:xfrm>
        </p:spPr>
        <p:txBody>
          <a:bodyPr/>
          <a:lstStyle/>
          <a:p>
            <a:endParaRPr lang="en-US" dirty="0"/>
          </a:p>
        </p:txBody>
      </p:sp>
      <p:sp>
        <p:nvSpPr>
          <p:cNvPr id="12" name="Rectangle 11">
            <a:extLst>
              <a:ext uri="{FF2B5EF4-FFF2-40B4-BE49-F238E27FC236}">
                <a16:creationId xmlns="" xmlns:a16="http://schemas.microsoft.com/office/drawing/2014/main" id="{10A59AF3-34E3-4F2D-B219-533C8164A410}"/>
              </a:ext>
            </a:extLst>
          </p:cNvPr>
          <p:cNvSpPr/>
          <p:nvPr/>
        </p:nvSpPr>
        <p:spPr>
          <a:xfrm>
            <a:off x="0" y="2590078"/>
            <a:ext cx="1202248"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3B98DDA9-3997-4600-985C-44C2CABD0BA3}"/>
              </a:ext>
            </a:extLst>
          </p:cNvPr>
          <p:cNvSpPr/>
          <p:nvPr/>
        </p:nvSpPr>
        <p:spPr>
          <a:xfrm>
            <a:off x="7955098" y="2590078"/>
            <a:ext cx="1202248"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8102639" y="2750779"/>
            <a:ext cx="878916"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88968292"/>
      </p:ext>
    </p:extLst>
  </p:cSld>
  <p:clrMapOvr>
    <a:masterClrMapping/>
  </p:clrMapOvr>
  <p:transition spd="med">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4E106B9E-EBA8-4369-8705-FDBBA60DC72E}"/>
              </a:ext>
            </a:extLst>
          </p:cNvPr>
          <p:cNvSpPr>
            <a:spLocks noGrp="1"/>
          </p:cNvSpPr>
          <p:nvPr>
            <p:ph type="body" sz="quarter" idx="13"/>
          </p:nvPr>
        </p:nvSpPr>
        <p:spPr>
          <a:xfrm>
            <a:off x="1395412" y="2101851"/>
            <a:ext cx="332505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3" name="Group 10">
            <a:extLst>
              <a:ext uri="{FF2B5EF4-FFF2-40B4-BE49-F238E27FC236}">
                <a16:creationId xmlns="" xmlns:a16="http://schemas.microsoft.com/office/drawing/2014/main" id="{180D0165-A38B-4CE8-AE4D-186DBC04F8D4}"/>
              </a:ext>
            </a:extLst>
          </p:cNvPr>
          <p:cNvGrpSpPr/>
          <p:nvPr/>
        </p:nvGrpSpPr>
        <p:grpSpPr bwMode="ltGray">
          <a:xfrm rot="5400000">
            <a:off x="4818923" y="2419247"/>
            <a:ext cx="4959501" cy="3918007"/>
            <a:chOff x="7232499" y="-159283"/>
            <a:chExt cx="4959501" cy="5224009"/>
          </a:xfrm>
          <a:solidFill>
            <a:srgbClr val="76280B">
              <a:alpha val="60000"/>
            </a:srgbClr>
          </a:solidFill>
        </p:grpSpPr>
        <p:pic>
          <p:nvPicPr>
            <p:cNvPr id="12" name="Graphic 11" descr="Single gear">
              <a:extLst>
                <a:ext uri="{FF2B5EF4-FFF2-40B4-BE49-F238E27FC236}">
                  <a16:creationId xmlns=""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 xmlns:a16="http://schemas.microsoft.com/office/drawing/2014/main" id="{892FFF3D-7B2E-44EB-83BA-5453FEC4892B}"/>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 xmlns:a16="http://schemas.microsoft.com/office/drawing/2014/main" id="{CC5A9AF4-A787-49A3-83CF-889F9AEE0DB5}"/>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 xmlns:a16="http://schemas.microsoft.com/office/drawing/2014/main" id="{B5D192A5-6FE9-49BC-9104-102935BA03A5}"/>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9D6E9DEC-419B-4CC5-A080-3B06BD5A8291}"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 Placeholder 7">
            <a:extLst>
              <a:ext uri="{FF2B5EF4-FFF2-40B4-BE49-F238E27FC236}">
                <a16:creationId xmlns="" xmlns:a16="http://schemas.microsoft.com/office/drawing/2014/main" id="{F099E8F9-E092-4E4C-AB87-FB2B4EC4D0AD}"/>
              </a:ext>
            </a:extLst>
          </p:cNvPr>
          <p:cNvSpPr>
            <a:spLocks noGrp="1"/>
          </p:cNvSpPr>
          <p:nvPr>
            <p:ph type="body" sz="quarter" idx="14"/>
          </p:nvPr>
        </p:nvSpPr>
        <p:spPr>
          <a:xfrm>
            <a:off x="1395412" y="3044625"/>
            <a:ext cx="332505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 xmlns:a16="http://schemas.microsoft.com/office/drawing/2014/main" id="{782CF4FC-13E5-4A63-BCF2-3AF43B5F15B9}"/>
              </a:ext>
            </a:extLst>
          </p:cNvPr>
          <p:cNvSpPr>
            <a:spLocks noGrp="1"/>
          </p:cNvSpPr>
          <p:nvPr>
            <p:ph type="body" sz="quarter" idx="15"/>
          </p:nvPr>
        </p:nvSpPr>
        <p:spPr>
          <a:xfrm>
            <a:off x="1395412" y="3987399"/>
            <a:ext cx="332505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 xmlns:a16="http://schemas.microsoft.com/office/drawing/2014/main" id="{8523C4DE-E0C6-4EE1-9145-DA7819174663}"/>
              </a:ext>
            </a:extLst>
          </p:cNvPr>
          <p:cNvSpPr>
            <a:spLocks noGrp="1"/>
          </p:cNvSpPr>
          <p:nvPr>
            <p:ph type="body" sz="quarter" idx="16"/>
          </p:nvPr>
        </p:nvSpPr>
        <p:spPr>
          <a:xfrm>
            <a:off x="1395412" y="4930172"/>
            <a:ext cx="332505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2035263902"/>
      </p:ext>
    </p:extLst>
  </p:cSld>
  <p:clrMapOvr>
    <a:masterClrMapping/>
  </p:clrMapOvr>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Group 17">
            <a:extLst>
              <a:ext uri="{FF2B5EF4-FFF2-40B4-BE49-F238E27FC236}">
                <a16:creationId xmlns="" xmlns:a16="http://schemas.microsoft.com/office/drawing/2014/main" id="{EE363D07-B7E9-4C17-BF5B-ADACCCAD7C6C}"/>
              </a:ext>
            </a:extLst>
          </p:cNvPr>
          <p:cNvGrpSpPr/>
          <p:nvPr/>
        </p:nvGrpSpPr>
        <p:grpSpPr>
          <a:xfrm rot="10800000">
            <a:off x="81339" y="75467"/>
            <a:ext cx="4034100" cy="5588856"/>
            <a:chOff x="-424090" y="303112"/>
            <a:chExt cx="5378800" cy="5588856"/>
          </a:xfrm>
          <a:solidFill>
            <a:srgbClr val="F6BF73">
              <a:alpha val="30196"/>
            </a:srgbClr>
          </a:solidFill>
        </p:grpSpPr>
        <p:pic>
          <p:nvPicPr>
            <p:cNvPr id="12" name="Graphic 11" descr="Single gear">
              <a:extLst>
                <a:ext uri="{FF2B5EF4-FFF2-40B4-BE49-F238E27FC236}">
                  <a16:creationId xmlns=""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 xmlns:a16="http://schemas.microsoft.com/office/drawing/2014/main" id="{ACC0D449-4064-40FD-A10D-BE7844EB8774}"/>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 xmlns:a16="http://schemas.microsoft.com/office/drawing/2014/main" id="{1FE621D1-1FD9-49E2-99C8-0CB37634CDC9}"/>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0EA6856C-35D0-465E-B0CB-B889D4DA0B27}"/>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A493FB47-F1DA-40B8-A1F4-115CD1F70849}"/>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bwMode="ltGray">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510242"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869896"/>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0330418"/>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E134D56-53DA-4716-B107-004F9632A3CD}"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CBF5BF6C-5F7D-464E-B42E-D194CF355A7E}"/>
              </a:ext>
            </a:extLst>
          </p:cNvPr>
          <p:cNvGrpSpPr/>
          <p:nvPr/>
        </p:nvGrpSpPr>
        <p:grpSpPr bwMode="ltGray">
          <a:xfrm rot="5400000">
            <a:off x="4702403" y="2306090"/>
            <a:ext cx="4959501" cy="4144321"/>
            <a:chOff x="7232499" y="-159283"/>
            <a:chExt cx="4959501" cy="5525761"/>
          </a:xfrm>
          <a:solidFill>
            <a:srgbClr val="76280B">
              <a:alpha val="60000"/>
            </a:srgbClr>
          </a:solidFill>
        </p:grpSpPr>
        <p:pic>
          <p:nvPicPr>
            <p:cNvPr id="13" name="Graphic 12" descr="Single gear">
              <a:extLst>
                <a:ext uri="{FF2B5EF4-FFF2-40B4-BE49-F238E27FC236}">
                  <a16:creationId xmlns=""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 xmlns:a16="http://schemas.microsoft.com/office/drawing/2014/main" id="{D5197B13-7446-4E28-A62C-4543D7BD632C}"/>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 xmlns:a16="http://schemas.microsoft.com/office/drawing/2014/main" id="{4B5B975A-536D-4192-B3DE-875F5E141AA3}"/>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 xmlns:a16="http://schemas.microsoft.com/office/drawing/2014/main" id="{5BB09BB4-511A-4714-92A7-D9CA09D1FD72}"/>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510240" y="2336873"/>
            <a:ext cx="3523769"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4195592" y="2336873"/>
            <a:ext cx="3525044"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4E5A6C69-6797-4E8A-BF37-F2C3751466E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762720106"/>
      </p:ext>
    </p:extLst>
  </p:cSld>
  <p:clrMapOvr>
    <a:masterClrMapping/>
  </p:clrMapOvr>
  <p:transition spd="med">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9" name="Group 11">
            <a:extLst>
              <a:ext uri="{FF2B5EF4-FFF2-40B4-BE49-F238E27FC236}">
                <a16:creationId xmlns="" xmlns:a16="http://schemas.microsoft.com/office/drawing/2014/main" id="{11281ABC-1821-4B63-88B5-74D2B13A11AF}"/>
              </a:ext>
            </a:extLst>
          </p:cNvPr>
          <p:cNvGrpSpPr/>
          <p:nvPr/>
        </p:nvGrpSpPr>
        <p:grpSpPr>
          <a:xfrm rot="5400000">
            <a:off x="-541001" y="1971938"/>
            <a:ext cx="5378800" cy="4191642"/>
            <a:chOff x="-424090" y="303112"/>
            <a:chExt cx="5378800" cy="5588856"/>
          </a:xfrm>
          <a:solidFill>
            <a:srgbClr val="F6BF73">
              <a:alpha val="30196"/>
            </a:srgbClr>
          </a:solidFill>
        </p:grpSpPr>
        <p:pic>
          <p:nvPicPr>
            <p:cNvPr id="13" name="Graphic 12" descr="Single gear">
              <a:extLst>
                <a:ext uri="{FF2B5EF4-FFF2-40B4-BE49-F238E27FC236}">
                  <a16:creationId xmlns=""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 xmlns:a16="http://schemas.microsoft.com/office/drawing/2014/main" id="{A93E95CB-8B7F-4CE0-BD90-8078D78E5BE9}"/>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 xmlns:a16="http://schemas.microsoft.com/office/drawing/2014/main" id="{308EA72E-9FD8-4137-AF70-2F45B4623A1E}"/>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7E5F03E5-E60E-40E5-996F-CE212FF6425F}"/>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7EB0518D-8C62-493A-B053-F7B2F41290BB}"/>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14451" y="1970240"/>
            <a:ext cx="7828359" cy="321164"/>
          </a:xfrm>
          <a:prstGeom prst="rect">
            <a:avLst/>
          </a:prstGeom>
        </p:spPr>
      </p:pic>
      <p:sp>
        <p:nvSpPr>
          <p:cNvPr id="10" name="Rectangle 9"/>
          <p:cNvSpPr/>
          <p:nvPr/>
        </p:nvSpPr>
        <p:spPr bwMode="ltGray">
          <a:xfrm>
            <a:off x="131445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808" y="609600"/>
            <a:ext cx="1202248"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03235" y="753228"/>
            <a:ext cx="7210396"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603234" y="2336873"/>
            <a:ext cx="3523769"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288586" y="2336873"/>
            <a:ext cx="3525044"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6756230" y="5936188"/>
            <a:ext cx="2057400" cy="365125"/>
          </a:xfrm>
        </p:spPr>
        <p:txBody>
          <a:bodyPr/>
          <a:lstStyle/>
          <a:p>
            <a:fld id="{9D6E9DEC-419B-4CC5-A080-3B06BD5A8291}" type="datetimeFigureOut">
              <a:rPr lang="en-US" smtClean="0"/>
              <a:pPr/>
              <a:t>1/18/2020</a:t>
            </a:fld>
            <a:endParaRPr lang="en-US" dirty="0"/>
          </a:p>
        </p:txBody>
      </p:sp>
      <p:sp>
        <p:nvSpPr>
          <p:cNvPr id="6" name="Footer Placeholder 5"/>
          <p:cNvSpPr>
            <a:spLocks noGrp="1"/>
          </p:cNvSpPr>
          <p:nvPr>
            <p:ph type="ftr" sz="quarter" idx="11"/>
          </p:nvPr>
        </p:nvSpPr>
        <p:spPr>
          <a:xfrm>
            <a:off x="1603235" y="5936189"/>
            <a:ext cx="5152995" cy="365125"/>
          </a:xfrm>
        </p:spPr>
        <p:txBody>
          <a:bodyPr/>
          <a:lstStyle/>
          <a:p>
            <a:endParaRPr lang="en-US" dirty="0"/>
          </a:p>
        </p:txBody>
      </p:sp>
      <p:sp>
        <p:nvSpPr>
          <p:cNvPr id="7" name="Slide Number Placeholder 6"/>
          <p:cNvSpPr>
            <a:spLocks noGrp="1"/>
          </p:cNvSpPr>
          <p:nvPr>
            <p:ph type="sldNum" sz="quarter" idx="12"/>
          </p:nvPr>
        </p:nvSpPr>
        <p:spPr>
          <a:xfrm>
            <a:off x="117529" y="753228"/>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06977434"/>
      </p:ext>
    </p:extLst>
  </p:cSld>
  <p:clrMapOvr>
    <a:masterClrMapping/>
  </p:clrMapOvr>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F90C5C8C-B074-498F-921D-CC0B5DF8FBD3}"/>
              </a:ext>
            </a:extLst>
          </p:cNvPr>
          <p:cNvGrpSpPr/>
          <p:nvPr/>
        </p:nvGrpSpPr>
        <p:grpSpPr>
          <a:xfrm rot="10800000">
            <a:off x="81339" y="75467"/>
            <a:ext cx="4034100" cy="5588856"/>
            <a:chOff x="-424090" y="303112"/>
            <a:chExt cx="5378800" cy="5588856"/>
          </a:xfrm>
          <a:solidFill>
            <a:srgbClr val="F6BF73">
              <a:alpha val="30196"/>
            </a:srgbClr>
          </a:solidFill>
        </p:grpSpPr>
        <p:pic>
          <p:nvPicPr>
            <p:cNvPr id="15" name="Graphic 14" descr="Single gear">
              <a:extLst>
                <a:ext uri="{FF2B5EF4-FFF2-40B4-BE49-F238E27FC236}">
                  <a16:creationId xmlns=""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 xmlns:a16="http://schemas.microsoft.com/office/drawing/2014/main" id="{6E086889-5472-4B65-A156-D0B8F369C344}"/>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 xmlns:a16="http://schemas.microsoft.com/office/drawing/2014/main" id="{4BCBF44F-62C7-4F40-99DF-85C459F43ED6}"/>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 xmlns:a16="http://schemas.microsoft.com/office/drawing/2014/main" id="{ABF64D53-5ED0-4A1D-A7EA-94CDB0D37EC9}"/>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 xmlns:a16="http://schemas.microsoft.com/office/drawing/2014/main" id="{2565C769-10BF-4E7B-B099-B4FD458436E5}"/>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2" name="Rectangle 11"/>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0240" y="2336874"/>
            <a:ext cx="3523769"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4195593" y="2336873"/>
            <a:ext cx="3525044"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D82014A1-A632-4878-A0D3-F52BA7563730}"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27138133"/>
      </p:ext>
    </p:extLst>
  </p:cSld>
  <p:clrMapOvr>
    <a:masterClrMapping/>
  </p:clrMapOvr>
  <p:transition spd="med">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3" name="Group 11">
            <a:extLst>
              <a:ext uri="{FF2B5EF4-FFF2-40B4-BE49-F238E27FC236}">
                <a16:creationId xmlns="" xmlns:a16="http://schemas.microsoft.com/office/drawing/2014/main" id="{11281ABC-1821-4B63-88B5-74D2B13A11AF}"/>
              </a:ext>
            </a:extLst>
          </p:cNvPr>
          <p:cNvGrpSpPr/>
          <p:nvPr/>
        </p:nvGrpSpPr>
        <p:grpSpPr>
          <a:xfrm rot="5400000">
            <a:off x="-541001" y="1971938"/>
            <a:ext cx="5378800" cy="4191642"/>
            <a:chOff x="-424090" y="303112"/>
            <a:chExt cx="5378800" cy="5588856"/>
          </a:xfrm>
          <a:solidFill>
            <a:srgbClr val="F6BF73">
              <a:alpha val="30196"/>
            </a:srgbClr>
          </a:solidFill>
        </p:grpSpPr>
        <p:pic>
          <p:nvPicPr>
            <p:cNvPr id="13" name="Graphic 12" descr="Single gear">
              <a:extLst>
                <a:ext uri="{FF2B5EF4-FFF2-40B4-BE49-F238E27FC236}">
                  <a16:creationId xmlns=""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 xmlns:a16="http://schemas.microsoft.com/office/drawing/2014/main" id="{A93E95CB-8B7F-4CE0-BD90-8078D78E5BE9}"/>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 xmlns:a16="http://schemas.microsoft.com/office/drawing/2014/main" id="{308EA72E-9FD8-4137-AF70-2F45B4623A1E}"/>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7E5F03E5-E60E-40E5-996F-CE212FF6425F}"/>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7EB0518D-8C62-493A-B053-F7B2F41290BB}"/>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14451" y="1970240"/>
            <a:ext cx="7828359" cy="321164"/>
          </a:xfrm>
          <a:prstGeom prst="rect">
            <a:avLst/>
          </a:prstGeom>
        </p:spPr>
      </p:pic>
      <p:sp>
        <p:nvSpPr>
          <p:cNvPr id="10" name="Rectangle 9"/>
          <p:cNvSpPr/>
          <p:nvPr/>
        </p:nvSpPr>
        <p:spPr bwMode="ltGray">
          <a:xfrm>
            <a:off x="131445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808" y="609600"/>
            <a:ext cx="1202248"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03235" y="753228"/>
            <a:ext cx="7210396"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6756230" y="5936188"/>
            <a:ext cx="2057400" cy="365125"/>
          </a:xfrm>
        </p:spPr>
        <p:txBody>
          <a:bodyPr/>
          <a:lstStyle/>
          <a:p>
            <a:fld id="{12DE42F4-6EEF-4EF7-8ED4-2208F0F89A08}" type="datetimeFigureOut">
              <a:rPr lang="en-US" smtClean="0"/>
              <a:pPr/>
              <a:t>1/18/2020</a:t>
            </a:fld>
            <a:endParaRPr lang="en-US" dirty="0"/>
          </a:p>
        </p:txBody>
      </p:sp>
      <p:sp>
        <p:nvSpPr>
          <p:cNvPr id="6" name="Footer Placeholder 5"/>
          <p:cNvSpPr>
            <a:spLocks noGrp="1"/>
          </p:cNvSpPr>
          <p:nvPr>
            <p:ph type="ftr" sz="quarter" idx="11"/>
          </p:nvPr>
        </p:nvSpPr>
        <p:spPr>
          <a:xfrm>
            <a:off x="1603235" y="5936189"/>
            <a:ext cx="5152995" cy="365125"/>
          </a:xfrm>
        </p:spPr>
        <p:txBody>
          <a:bodyPr/>
          <a:lstStyle/>
          <a:p>
            <a:endParaRPr lang="en-US" dirty="0"/>
          </a:p>
        </p:txBody>
      </p:sp>
      <p:sp>
        <p:nvSpPr>
          <p:cNvPr id="7" name="Slide Number Placeholder 6"/>
          <p:cNvSpPr>
            <a:spLocks noGrp="1"/>
          </p:cNvSpPr>
          <p:nvPr>
            <p:ph type="sldNum" sz="quarter" idx="12"/>
          </p:nvPr>
        </p:nvSpPr>
        <p:spPr>
          <a:xfrm>
            <a:off x="117529" y="753228"/>
            <a:ext cx="865613" cy="1090789"/>
          </a:xfrm>
        </p:spPr>
        <p:txBody>
          <a:bodyPr/>
          <a:lstStyle/>
          <a:p>
            <a:fld id="{6D22F896-40B5-4ADD-8801-0D06FADFA095}" type="slidenum">
              <a:rPr lang="en-US" smtClean="0"/>
              <a:pPr/>
              <a:t>‹#›</a:t>
            </a:fld>
            <a:endParaRPr lang="en-US" dirty="0"/>
          </a:p>
        </p:txBody>
      </p:sp>
      <p:sp>
        <p:nvSpPr>
          <p:cNvPr id="18" name="Content Placeholder 2">
            <a:extLst>
              <a:ext uri="{FF2B5EF4-FFF2-40B4-BE49-F238E27FC236}">
                <a16:creationId xmlns="" xmlns:a16="http://schemas.microsoft.com/office/drawing/2014/main" id="{FD7CD5CF-F924-43C6-9C02-06FBC84A6729}"/>
              </a:ext>
            </a:extLst>
          </p:cNvPr>
          <p:cNvSpPr>
            <a:spLocks noGrp="1"/>
          </p:cNvSpPr>
          <p:nvPr>
            <p:ph idx="1"/>
          </p:nvPr>
        </p:nvSpPr>
        <p:spPr>
          <a:xfrm>
            <a:off x="1603233" y="2161726"/>
            <a:ext cx="7210396"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2413184976"/>
      </p:ext>
    </p:extLst>
  </p:cSld>
  <p:clrMapOvr>
    <a:masterClrMapping/>
  </p:clrMapOvr>
  <p:transition spd="med">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1CA97C9F-27FA-4BCE-84C2-EA9C0347E974}"/>
              </a:ext>
            </a:extLst>
          </p:cNvPr>
          <p:cNvGrpSpPr/>
          <p:nvPr/>
        </p:nvGrpSpPr>
        <p:grpSpPr>
          <a:xfrm rot="5400000">
            <a:off x="-501857" y="1981339"/>
            <a:ext cx="5378800" cy="4191642"/>
            <a:chOff x="-424090" y="303112"/>
            <a:chExt cx="5378800" cy="5588856"/>
          </a:xfrm>
          <a:solidFill>
            <a:srgbClr val="F6BF73">
              <a:alpha val="30196"/>
            </a:srgbClr>
          </a:solidFill>
        </p:grpSpPr>
        <p:pic>
          <p:nvPicPr>
            <p:cNvPr id="11" name="Graphic 10" descr="Single gear">
              <a:extLst>
                <a:ext uri="{FF2B5EF4-FFF2-40B4-BE49-F238E27FC236}">
                  <a16:creationId xmlns=""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 xmlns:a16="http://schemas.microsoft.com/office/drawing/2014/main" id="{1F08FE59-AC1A-4BF7-B9D5-7672C8C7D396}"/>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 xmlns:a16="http://schemas.microsoft.com/office/drawing/2014/main" id="{F44470E0-8B01-46E6-90F1-4B52CB3EFFE8}"/>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 xmlns:a16="http://schemas.microsoft.com/office/drawing/2014/main" id="{2FB2E216-0387-4DF4-A432-E877C96A7BA6}"/>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 xmlns:a16="http://schemas.microsoft.com/office/drawing/2014/main" id="{53685AA4-853C-46A8-8ADB-FA80FE59BFB5}"/>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8" name="Rectangle 7"/>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CE99F462-093F-4566-844B-4C71F2739DA5}"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99344538"/>
      </p:ext>
    </p:extLst>
  </p:cSld>
  <p:clrMapOvr>
    <a:masterClrMapping/>
  </p:clrMapOvr>
  <p:transition spd="med">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1CA97C9F-27FA-4BCE-84C2-EA9C0347E974}"/>
              </a:ext>
            </a:extLst>
          </p:cNvPr>
          <p:cNvGrpSpPr/>
          <p:nvPr/>
        </p:nvGrpSpPr>
        <p:grpSpPr>
          <a:xfrm rot="5400000">
            <a:off x="-501857" y="1981339"/>
            <a:ext cx="5378800" cy="4191642"/>
            <a:chOff x="-424090" y="303112"/>
            <a:chExt cx="5378800" cy="5588856"/>
          </a:xfrm>
          <a:solidFill>
            <a:srgbClr val="F6BF73">
              <a:alpha val="30196"/>
            </a:srgbClr>
          </a:solidFill>
        </p:grpSpPr>
        <p:pic>
          <p:nvPicPr>
            <p:cNvPr id="11" name="Graphic 10" descr="Single gear">
              <a:extLst>
                <a:ext uri="{FF2B5EF4-FFF2-40B4-BE49-F238E27FC236}">
                  <a16:creationId xmlns=""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 xmlns:a16="http://schemas.microsoft.com/office/drawing/2014/main" id="{1F08FE59-AC1A-4BF7-B9D5-7672C8C7D396}"/>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 xmlns:a16="http://schemas.microsoft.com/office/drawing/2014/main" id="{F44470E0-8B01-46E6-90F1-4B52CB3EFFE8}"/>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 xmlns:a16="http://schemas.microsoft.com/office/drawing/2014/main" id="{2FB2E216-0387-4DF4-A432-E877C96A7BA6}"/>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 xmlns:a16="http://schemas.microsoft.com/office/drawing/2014/main" id="{53685AA4-853C-46A8-8ADB-FA80FE59BFB5}"/>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8" name="Rectangle 7"/>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D6E9DEC-419B-4CC5-A080-3B06BD5A8291}"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
        <p:nvSpPr>
          <p:cNvPr id="17" name="Text Placeholder 16">
            <a:extLst>
              <a:ext uri="{FF2B5EF4-FFF2-40B4-BE49-F238E27FC236}">
                <a16:creationId xmlns="" xmlns:a16="http://schemas.microsoft.com/office/drawing/2014/main" id="{D683A405-3ADE-448E-893F-D3D2E11CCA4C}"/>
              </a:ext>
            </a:extLst>
          </p:cNvPr>
          <p:cNvSpPr>
            <a:spLocks noGrp="1"/>
          </p:cNvSpPr>
          <p:nvPr>
            <p:ph type="body" sz="quarter" idx="13"/>
          </p:nvPr>
        </p:nvSpPr>
        <p:spPr>
          <a:xfrm>
            <a:off x="1423364" y="2290764"/>
            <a:ext cx="6297272" cy="31003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 xmlns:p14="http://schemas.microsoft.com/office/powerpoint/2010/main" val="462027277"/>
      </p:ext>
    </p:extLst>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AC2D2AED-B2EF-46D8-BC7C-81AE25C80786}"/>
              </a:ext>
            </a:extLst>
          </p:cNvPr>
          <p:cNvGrpSpPr/>
          <p:nvPr/>
        </p:nvGrpSpPr>
        <p:grpSpPr bwMode="ltGray">
          <a:xfrm>
            <a:off x="5424375" y="-159283"/>
            <a:ext cx="3719626" cy="5224009"/>
            <a:chOff x="7232499" y="-159283"/>
            <a:chExt cx="4959501" cy="5224009"/>
          </a:xfrm>
          <a:solidFill>
            <a:srgbClr val="76280B">
              <a:alpha val="60000"/>
            </a:srgbClr>
          </a:solidFill>
        </p:grpSpPr>
        <p:pic>
          <p:nvPicPr>
            <p:cNvPr id="8" name="Graphic 7" descr="Single gear">
              <a:extLst>
                <a:ext uri="{FF2B5EF4-FFF2-40B4-BE49-F238E27FC236}">
                  <a16:creationId xmlns=""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 xmlns:a16="http://schemas.microsoft.com/office/drawing/2014/main" id="{09784D29-4AB9-4581-A176-2BC2AD58F82B}"/>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 xmlns:a16="http://schemas.microsoft.com/office/drawing/2014/main" id="{25EF2775-3EFB-4A64-8FAF-4D8B56AE073B}"/>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 xmlns:a16="http://schemas.microsoft.com/office/drawing/2014/main" id="{A34C11DA-4074-454D-800C-0FC5FBF1CD12}"/>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735406446"/>
      </p:ext>
    </p:extLst>
  </p:cSld>
  <p:clrMapOvr>
    <a:masterClrMapping/>
  </p:clrMapOvr>
  <p:transition spd="med">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16">
            <a:extLst>
              <a:ext uri="{FF2B5EF4-FFF2-40B4-BE49-F238E27FC236}">
                <a16:creationId xmlns="" xmlns:a16="http://schemas.microsoft.com/office/drawing/2014/main" id="{9F6BBB30-80DB-4A1B-9DD3-A090C4EF2F33}"/>
              </a:ext>
            </a:extLst>
          </p:cNvPr>
          <p:cNvGrpSpPr/>
          <p:nvPr/>
        </p:nvGrpSpPr>
        <p:grpSpPr bwMode="ltGray">
          <a:xfrm rot="5400000">
            <a:off x="4818923" y="2419247"/>
            <a:ext cx="4959501" cy="3918007"/>
            <a:chOff x="7232499" y="-159283"/>
            <a:chExt cx="4959501" cy="5224009"/>
          </a:xfrm>
          <a:solidFill>
            <a:srgbClr val="76280B">
              <a:alpha val="60000"/>
            </a:srgbClr>
          </a:solidFill>
        </p:grpSpPr>
        <p:pic>
          <p:nvPicPr>
            <p:cNvPr id="18" name="Graphic 17" descr="Single gear">
              <a:extLst>
                <a:ext uri="{FF2B5EF4-FFF2-40B4-BE49-F238E27FC236}">
                  <a16:creationId xmlns=""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 xmlns:a16="http://schemas.microsoft.com/office/drawing/2014/main" id="{62BA598A-71EC-4BD4-8924-8F16E990AF5A}"/>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 xmlns:a16="http://schemas.microsoft.com/office/drawing/2014/main" id="{2086399E-589B-48EE-B396-961A783106EF}"/>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 xmlns:a16="http://schemas.microsoft.com/office/drawing/2014/main" id="{F2A039E4-F69C-4905-B047-6891B77F8CAA}"/>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14451" y="1970240"/>
            <a:ext cx="7828359" cy="321164"/>
          </a:xfrm>
          <a:prstGeom prst="rect">
            <a:avLst/>
          </a:prstGeom>
        </p:spPr>
      </p:pic>
      <p:sp>
        <p:nvSpPr>
          <p:cNvPr id="10" name="Rectangle 9"/>
          <p:cNvSpPr/>
          <p:nvPr/>
        </p:nvSpPr>
        <p:spPr bwMode="ltGray">
          <a:xfrm>
            <a:off x="131445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2665" y="609600"/>
            <a:ext cx="1202248"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824691" y="753227"/>
            <a:ext cx="7210394"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4828835" y="2336874"/>
            <a:ext cx="4206252"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82469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6977686" y="5936188"/>
            <a:ext cx="2057400" cy="365125"/>
          </a:xfrm>
        </p:spPr>
        <p:txBody>
          <a:bodyPr/>
          <a:lstStyle/>
          <a:p>
            <a:fld id="{E331444B-B92B-4E27-8C94-BB93EAF5CB18}" type="datetimeFigureOut">
              <a:rPr lang="en-US" smtClean="0"/>
              <a:pPr/>
              <a:t>1/18/2020</a:t>
            </a:fld>
            <a:endParaRPr lang="en-US" dirty="0"/>
          </a:p>
        </p:txBody>
      </p:sp>
      <p:sp>
        <p:nvSpPr>
          <p:cNvPr id="6" name="Footer Placeholder 5"/>
          <p:cNvSpPr>
            <a:spLocks noGrp="1"/>
          </p:cNvSpPr>
          <p:nvPr>
            <p:ph type="ftr" sz="quarter" idx="11"/>
          </p:nvPr>
        </p:nvSpPr>
        <p:spPr>
          <a:xfrm>
            <a:off x="1824691" y="5936189"/>
            <a:ext cx="5152995" cy="365125"/>
          </a:xfrm>
        </p:spPr>
        <p:txBody>
          <a:bodyPr/>
          <a:lstStyle/>
          <a:p>
            <a:endParaRPr lang="en-US" dirty="0"/>
          </a:p>
        </p:txBody>
      </p:sp>
      <p:sp>
        <p:nvSpPr>
          <p:cNvPr id="7" name="Slide Number Placeholder 6"/>
          <p:cNvSpPr>
            <a:spLocks noGrp="1"/>
          </p:cNvSpPr>
          <p:nvPr>
            <p:ph type="sldNum" sz="quarter" idx="12"/>
          </p:nvPr>
        </p:nvSpPr>
        <p:spPr>
          <a:xfrm>
            <a:off x="105056" y="753228"/>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20702757"/>
      </p:ext>
    </p:extLst>
  </p:cSld>
  <p:clrMapOvr>
    <a:masterClrMapping/>
  </p:clrMapOvr>
  <p:transition spd="med">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3" name="Group 16">
            <a:extLst>
              <a:ext uri="{FF2B5EF4-FFF2-40B4-BE49-F238E27FC236}">
                <a16:creationId xmlns="" xmlns:a16="http://schemas.microsoft.com/office/drawing/2014/main" id="{9F6BBB30-80DB-4A1B-9DD3-A090C4EF2F33}"/>
              </a:ext>
            </a:extLst>
          </p:cNvPr>
          <p:cNvGrpSpPr/>
          <p:nvPr/>
        </p:nvGrpSpPr>
        <p:grpSpPr bwMode="ltGray">
          <a:xfrm rot="5400000">
            <a:off x="4818923" y="2419247"/>
            <a:ext cx="4959501" cy="3918007"/>
            <a:chOff x="7232499" y="-159283"/>
            <a:chExt cx="4959501" cy="5224009"/>
          </a:xfrm>
          <a:solidFill>
            <a:srgbClr val="76280B">
              <a:alpha val="60000"/>
            </a:srgbClr>
          </a:solidFill>
        </p:grpSpPr>
        <p:pic>
          <p:nvPicPr>
            <p:cNvPr id="18" name="Graphic 17" descr="Single gear">
              <a:extLst>
                <a:ext uri="{FF2B5EF4-FFF2-40B4-BE49-F238E27FC236}">
                  <a16:creationId xmlns=""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 xmlns:a16="http://schemas.microsoft.com/office/drawing/2014/main" id="{62BA598A-71EC-4BD4-8924-8F16E990AF5A}"/>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 xmlns:a16="http://schemas.microsoft.com/office/drawing/2014/main" id="{2086399E-589B-48EE-B396-961A783106EF}"/>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 xmlns:a16="http://schemas.microsoft.com/office/drawing/2014/main" id="{F2A039E4-F69C-4905-B047-6891B77F8CAA}"/>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14451" y="1970240"/>
            <a:ext cx="7828359" cy="321164"/>
          </a:xfrm>
          <a:prstGeom prst="rect">
            <a:avLst/>
          </a:prstGeom>
        </p:spPr>
      </p:pic>
      <p:sp>
        <p:nvSpPr>
          <p:cNvPr id="10" name="Rectangle 9"/>
          <p:cNvSpPr/>
          <p:nvPr/>
        </p:nvSpPr>
        <p:spPr bwMode="ltGray">
          <a:xfrm>
            <a:off x="131445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2665" y="609600"/>
            <a:ext cx="1202248"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824691" y="753227"/>
            <a:ext cx="7210394"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824692" y="2336873"/>
            <a:ext cx="1965613"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6977686" y="5936188"/>
            <a:ext cx="2057400" cy="365125"/>
          </a:xfrm>
        </p:spPr>
        <p:txBody>
          <a:bodyPr/>
          <a:lstStyle/>
          <a:p>
            <a:fld id="{363EFA5E-FA76-400D-B3DC-F0BA90E6D107}" type="datetimeFigureOut">
              <a:rPr lang="en-US" smtClean="0"/>
              <a:pPr/>
              <a:t>1/18/2020</a:t>
            </a:fld>
            <a:endParaRPr lang="en-US" dirty="0"/>
          </a:p>
        </p:txBody>
      </p:sp>
      <p:sp>
        <p:nvSpPr>
          <p:cNvPr id="6" name="Footer Placeholder 5"/>
          <p:cNvSpPr>
            <a:spLocks noGrp="1"/>
          </p:cNvSpPr>
          <p:nvPr>
            <p:ph type="ftr" sz="quarter" idx="11"/>
          </p:nvPr>
        </p:nvSpPr>
        <p:spPr>
          <a:xfrm>
            <a:off x="1824691" y="5936189"/>
            <a:ext cx="5152995" cy="365125"/>
          </a:xfrm>
        </p:spPr>
        <p:txBody>
          <a:bodyPr/>
          <a:lstStyle/>
          <a:p>
            <a:endParaRPr lang="en-US" dirty="0"/>
          </a:p>
        </p:txBody>
      </p:sp>
      <p:sp>
        <p:nvSpPr>
          <p:cNvPr id="7" name="Slide Number Placeholder 6"/>
          <p:cNvSpPr>
            <a:spLocks noGrp="1"/>
          </p:cNvSpPr>
          <p:nvPr>
            <p:ph type="sldNum" sz="quarter" idx="12"/>
          </p:nvPr>
        </p:nvSpPr>
        <p:spPr>
          <a:xfrm>
            <a:off x="105056" y="753228"/>
            <a:ext cx="865613" cy="1090789"/>
          </a:xfrm>
        </p:spPr>
        <p:txBody>
          <a:bodyPr/>
          <a:lstStyle/>
          <a:p>
            <a:fld id="{6D22F896-40B5-4ADD-8801-0D06FADFA095}" type="slidenum">
              <a:rPr lang="en-US" smtClean="0"/>
              <a:pPr/>
              <a:t>‹#›</a:t>
            </a:fld>
            <a:endParaRPr lang="en-US" dirty="0"/>
          </a:p>
        </p:txBody>
      </p:sp>
      <p:sp>
        <p:nvSpPr>
          <p:cNvPr id="16" name="Picture Placeholder 2">
            <a:extLst>
              <a:ext uri="{FF2B5EF4-FFF2-40B4-BE49-F238E27FC236}">
                <a16:creationId xmlns="" xmlns:a16="http://schemas.microsoft.com/office/drawing/2014/main" id="{5E59F855-D2A7-4662-804E-17B59CD1A41D}"/>
              </a:ext>
            </a:extLst>
          </p:cNvPr>
          <p:cNvSpPr>
            <a:spLocks noGrp="1"/>
          </p:cNvSpPr>
          <p:nvPr>
            <p:ph type="pic" idx="1"/>
          </p:nvPr>
        </p:nvSpPr>
        <p:spPr>
          <a:xfrm>
            <a:off x="3909767" y="2327474"/>
            <a:ext cx="5125318"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 xmlns:p14="http://schemas.microsoft.com/office/powerpoint/2010/main" val="2275739570"/>
      </p:ext>
    </p:extLst>
  </p:cSld>
  <p:clrMapOvr>
    <a:masterClrMapping/>
  </p:clrMapOvr>
  <p:transition spd="med">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6"/>
            <a:ext cx="7210394"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9D6E9DEC-419B-4CC5-A080-3B06BD5A8291}"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4711310"/>
            <a:ext cx="865613" cy="1090789"/>
          </a:xfrm>
        </p:spPr>
        <p:txBody>
          <a:bodyPr/>
          <a:lstStyle/>
          <a:p>
            <a:fld id="{6D22F896-40B5-4ADD-8801-0D06FADFA095}" type="slidenum">
              <a:rPr lang="en-US" smtClean="0"/>
              <a:pPr/>
              <a:t>‹#›</a:t>
            </a:fld>
            <a:endParaRPr lang="en-US" dirty="0"/>
          </a:p>
        </p:txBody>
      </p:sp>
      <p:sp>
        <p:nvSpPr>
          <p:cNvPr id="13" name="SmartArt Placeholder 12">
            <a:extLst>
              <a:ext uri="{FF2B5EF4-FFF2-40B4-BE49-F238E27FC236}">
                <a16:creationId xmlns="" xmlns:a16="http://schemas.microsoft.com/office/drawing/2014/main" id="{DBD7FBFD-679C-4A5B-A176-220004B60453}"/>
              </a:ext>
            </a:extLst>
          </p:cNvPr>
          <p:cNvSpPr>
            <a:spLocks noGrp="1"/>
          </p:cNvSpPr>
          <p:nvPr>
            <p:ph type="dgm" sz="quarter" idx="13"/>
          </p:nvPr>
        </p:nvSpPr>
        <p:spPr>
          <a:xfrm>
            <a:off x="510241" y="386862"/>
            <a:ext cx="7210963" cy="3867638"/>
          </a:xfrm>
        </p:spPr>
        <p:txBody>
          <a:bodyPr/>
          <a:lstStyle/>
          <a:p>
            <a:r>
              <a:rPr lang="en-US" noProof="0" smtClean="0"/>
              <a:t>Click icon to add SmartArt graphic</a:t>
            </a:r>
            <a:endParaRPr lang="en-US" noProof="0" dirty="0"/>
          </a:p>
        </p:txBody>
      </p:sp>
    </p:spTree>
    <p:extLst>
      <p:ext uri="{BB962C8B-B14F-4D97-AF65-F5344CB8AC3E}">
        <p14:creationId xmlns="" xmlns:p14="http://schemas.microsoft.com/office/powerpoint/2010/main" val="35259966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E134D56-53DA-4716-B107-004F9632A3CD}"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11">
            <a:extLst>
              <a:ext uri="{FF2B5EF4-FFF2-40B4-BE49-F238E27FC236}">
                <a16:creationId xmlns="" xmlns:a16="http://schemas.microsoft.com/office/drawing/2014/main" id="{22B243BA-55F2-42F1-B294-0EB708FCD888}"/>
              </a:ext>
            </a:extLst>
          </p:cNvPr>
          <p:cNvGrpSpPr/>
          <p:nvPr/>
        </p:nvGrpSpPr>
        <p:grpSpPr>
          <a:xfrm rot="10800000">
            <a:off x="81339" y="75467"/>
            <a:ext cx="4034100" cy="5588856"/>
            <a:chOff x="-424090" y="303112"/>
            <a:chExt cx="5378800" cy="5588856"/>
          </a:xfrm>
          <a:solidFill>
            <a:srgbClr val="F6BF73">
              <a:alpha val="30196"/>
            </a:srgbClr>
          </a:solidFill>
        </p:grpSpPr>
        <p:pic>
          <p:nvPicPr>
            <p:cNvPr id="13" name="Graphic 12" descr="Single gear">
              <a:extLst>
                <a:ext uri="{FF2B5EF4-FFF2-40B4-BE49-F238E27FC236}">
                  <a16:creationId xmlns=""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 xmlns:a16="http://schemas.microsoft.com/office/drawing/2014/main" id="{7A3695B4-ADE3-45A9-8119-67D5F83A8C31}"/>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 xmlns:a16="http://schemas.microsoft.com/office/drawing/2014/main" id="{6B8F0030-0551-4558-8533-64D2E4838DB7}"/>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59607E3E-29E0-44E4-899A-0955FA4D3671}"/>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AD4251FC-462A-4B83-9F84-2358E52E31E8}"/>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4711616"/>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14006760"/>
      </p:ext>
    </p:extLst>
  </p:cSld>
  <p:clrMapOvr>
    <a:masterClrMapping/>
  </p:clrMapOvr>
  <p:transition spd="med">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17">
            <a:extLst>
              <a:ext uri="{FF2B5EF4-FFF2-40B4-BE49-F238E27FC236}">
                <a16:creationId xmlns="" xmlns:a16="http://schemas.microsoft.com/office/drawing/2014/main" id="{D7FCAB52-C8F0-4659-9B95-C792632631CE}"/>
              </a:ext>
            </a:extLst>
          </p:cNvPr>
          <p:cNvGrpSpPr/>
          <p:nvPr/>
        </p:nvGrpSpPr>
        <p:grpSpPr bwMode="ltGray">
          <a:xfrm rot="5400000">
            <a:off x="4818923" y="2419247"/>
            <a:ext cx="4959501" cy="3918007"/>
            <a:chOff x="7232499" y="-159283"/>
            <a:chExt cx="4959501" cy="5224009"/>
          </a:xfrm>
          <a:solidFill>
            <a:srgbClr val="76280B">
              <a:alpha val="60000"/>
            </a:srgbClr>
          </a:solidFill>
        </p:grpSpPr>
        <p:pic>
          <p:nvPicPr>
            <p:cNvPr id="19" name="Graphic 18" descr="Single gear">
              <a:extLst>
                <a:ext uri="{FF2B5EF4-FFF2-40B4-BE49-F238E27FC236}">
                  <a16:creationId xmlns=""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 xmlns:a16="http://schemas.microsoft.com/office/drawing/2014/main" id="{F08BF8CF-C3C2-4767-B88B-DE07E6A628ED}"/>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 xmlns:a16="http://schemas.microsoft.com/office/drawing/2014/main" id="{E63AFEB7-4AAE-448E-8B0B-C2F2287771AF}"/>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 xmlns:a16="http://schemas.microsoft.com/office/drawing/2014/main" id="{E279C731-1AAF-453A-94B0-6CC292039503}"/>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4" name="Rectangle 13"/>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9"/>
            <a:ext cx="6539158"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4709926"/>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 xmlns:p14="http://schemas.microsoft.com/office/powerpoint/2010/main" val="333132247"/>
      </p:ext>
    </p:extLst>
  </p:cSld>
  <p:clrMapOvr>
    <a:masterClrMapping/>
  </p:clrMapOvr>
  <p:transition spd="med">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3" name="Group 9">
            <a:extLst>
              <a:ext uri="{FF2B5EF4-FFF2-40B4-BE49-F238E27FC236}">
                <a16:creationId xmlns="" xmlns:a16="http://schemas.microsoft.com/office/drawing/2014/main" id="{8CB2BD5A-C0EC-4AC1-BBF1-851D8321B964}"/>
              </a:ext>
            </a:extLst>
          </p:cNvPr>
          <p:cNvGrpSpPr/>
          <p:nvPr/>
        </p:nvGrpSpPr>
        <p:grpSpPr>
          <a:xfrm rot="5400000">
            <a:off x="-530731" y="1981082"/>
            <a:ext cx="5378800" cy="4191642"/>
            <a:chOff x="-424090" y="303112"/>
            <a:chExt cx="5378800" cy="5588856"/>
          </a:xfrm>
          <a:solidFill>
            <a:srgbClr val="F6BF73">
              <a:alpha val="30196"/>
            </a:srgbClr>
          </a:solidFill>
        </p:grpSpPr>
        <p:pic>
          <p:nvPicPr>
            <p:cNvPr id="13" name="Graphic 12" descr="Single gear">
              <a:extLst>
                <a:ext uri="{FF2B5EF4-FFF2-40B4-BE49-F238E27FC236}">
                  <a16:creationId xmlns=""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 xmlns:a16="http://schemas.microsoft.com/office/drawing/2014/main" id="{E2A1D679-9D00-4DC7-82EC-B6C33270E7FB}"/>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 xmlns:a16="http://schemas.microsoft.com/office/drawing/2014/main" id="{8DFB6E86-77FA-4731-B7FA-5A63254A3E67}"/>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982D40F0-DDB8-45E0-B9D1-5964842C7304}"/>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D744A42C-4948-489C-8EB2-12C65C47E90D}"/>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15642" y="5928628"/>
            <a:ext cx="7828359" cy="321164"/>
          </a:xfrm>
          <a:prstGeom prst="rect">
            <a:avLst/>
          </a:prstGeom>
        </p:spPr>
      </p:pic>
      <p:sp>
        <p:nvSpPr>
          <p:cNvPr id="11" name="Rectangle 10"/>
          <p:cNvSpPr/>
          <p:nvPr/>
        </p:nvSpPr>
        <p:spPr bwMode="ltGray">
          <a:xfrm>
            <a:off x="1315641"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3698" y="4556102"/>
            <a:ext cx="1202248"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32999" y="4711616"/>
            <a:ext cx="7210397"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63300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6785996" y="5936188"/>
            <a:ext cx="2057400" cy="365125"/>
          </a:xfrm>
        </p:spPr>
        <p:txBody>
          <a:bodyPr/>
          <a:lstStyle/>
          <a:p>
            <a:fld id="{52E6D8D9-55A2-4063-B0F3-121F44549695}" type="datetimeFigureOut">
              <a:rPr lang="en-US" smtClean="0"/>
              <a:pPr/>
              <a:t>1/18/2020</a:t>
            </a:fld>
            <a:endParaRPr lang="en-US" dirty="0"/>
          </a:p>
        </p:txBody>
      </p:sp>
      <p:sp>
        <p:nvSpPr>
          <p:cNvPr id="6" name="Footer Placeholder 5"/>
          <p:cNvSpPr>
            <a:spLocks noGrp="1"/>
          </p:cNvSpPr>
          <p:nvPr>
            <p:ph type="ftr" sz="quarter" idx="11"/>
          </p:nvPr>
        </p:nvSpPr>
        <p:spPr>
          <a:xfrm>
            <a:off x="1633001" y="5936189"/>
            <a:ext cx="5152995" cy="365125"/>
          </a:xfrm>
        </p:spPr>
        <p:txBody>
          <a:bodyPr/>
          <a:lstStyle/>
          <a:p>
            <a:endParaRPr lang="en-US" dirty="0"/>
          </a:p>
        </p:txBody>
      </p:sp>
      <p:sp>
        <p:nvSpPr>
          <p:cNvPr id="7" name="Slide Number Placeholder 6"/>
          <p:cNvSpPr>
            <a:spLocks noGrp="1"/>
          </p:cNvSpPr>
          <p:nvPr>
            <p:ph type="sldNum" sz="quarter" idx="12"/>
          </p:nvPr>
        </p:nvSpPr>
        <p:spPr>
          <a:xfrm>
            <a:off x="104023" y="4698040"/>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568936339"/>
      </p:ext>
    </p:extLst>
  </p:cSld>
  <p:clrMapOvr>
    <a:masterClrMapping/>
  </p:clrMapOvr>
  <p:transition spd="med">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 name="Group 22">
            <a:extLst>
              <a:ext uri="{FF2B5EF4-FFF2-40B4-BE49-F238E27FC236}">
                <a16:creationId xmlns="" xmlns:a16="http://schemas.microsoft.com/office/drawing/2014/main" id="{BFC60FB4-27C2-4896-9B64-2DFE33815CE2}"/>
              </a:ext>
            </a:extLst>
          </p:cNvPr>
          <p:cNvGrpSpPr/>
          <p:nvPr/>
        </p:nvGrpSpPr>
        <p:grpSpPr bwMode="ltGray">
          <a:xfrm>
            <a:off x="5424375" y="-159283"/>
            <a:ext cx="3719626" cy="5224009"/>
            <a:chOff x="7232499" y="-159283"/>
            <a:chExt cx="4959501" cy="5224009"/>
          </a:xfrm>
          <a:solidFill>
            <a:srgbClr val="76280B">
              <a:alpha val="60000"/>
            </a:srgbClr>
          </a:solidFill>
        </p:grpSpPr>
        <p:pic>
          <p:nvPicPr>
            <p:cNvPr id="24" name="Graphic 23" descr="Single gear">
              <a:extLst>
                <a:ext uri="{FF2B5EF4-FFF2-40B4-BE49-F238E27FC236}">
                  <a16:creationId xmlns=""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 xmlns:a16="http://schemas.microsoft.com/office/drawing/2014/main" id="{5CCE09A4-D09F-43A2-8459-2E9D3E96029E}"/>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 xmlns:a16="http://schemas.microsoft.com/office/drawing/2014/main" id="{9A46A1B3-2A0B-4FFE-AE15-A11187E434D5}"/>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 xmlns:a16="http://schemas.microsoft.com/office/drawing/2014/main" id="{D4F4A02A-94BC-4984-A372-3B77FC854C2F}"/>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6" name="Rectangle 15"/>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52837719"/>
      </p:ext>
    </p:extLst>
  </p:cSld>
  <p:clrMapOvr>
    <a:masterClrMapping/>
  </p:clrMapOvr>
  <p:transition spd="med">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1_3 Column">
    <p:spTree>
      <p:nvGrpSpPr>
        <p:cNvPr id="1" name=""/>
        <p:cNvGrpSpPr/>
        <p:nvPr/>
      </p:nvGrpSpPr>
      <p:grpSpPr>
        <a:xfrm>
          <a:off x="0" y="0"/>
          <a:ext cx="0" cy="0"/>
          <a:chOff x="0" y="0"/>
          <a:chExt cx="0" cy="0"/>
        </a:xfrm>
      </p:grpSpPr>
      <p:grpSp>
        <p:nvGrpSpPr>
          <p:cNvPr id="2" name="Group 17">
            <a:extLst>
              <a:ext uri="{FF2B5EF4-FFF2-40B4-BE49-F238E27FC236}">
                <a16:creationId xmlns="" xmlns:a16="http://schemas.microsoft.com/office/drawing/2014/main" id="{D1F89FDF-9788-47AD-B230-0314E7C8D087}"/>
              </a:ext>
            </a:extLst>
          </p:cNvPr>
          <p:cNvGrpSpPr/>
          <p:nvPr/>
        </p:nvGrpSpPr>
        <p:grpSpPr>
          <a:xfrm rot="10800000">
            <a:off x="74481" y="75467"/>
            <a:ext cx="4034100" cy="5588856"/>
            <a:chOff x="-424090" y="303112"/>
            <a:chExt cx="5378800" cy="5588856"/>
          </a:xfrm>
          <a:solidFill>
            <a:srgbClr val="F6BF73">
              <a:alpha val="30196"/>
            </a:srgbClr>
          </a:solidFill>
        </p:grpSpPr>
        <p:pic>
          <p:nvPicPr>
            <p:cNvPr id="19" name="Graphic 18" descr="Single gear">
              <a:extLst>
                <a:ext uri="{FF2B5EF4-FFF2-40B4-BE49-F238E27FC236}">
                  <a16:creationId xmlns=""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 xmlns:a16="http://schemas.microsoft.com/office/drawing/2014/main" id="{4699BB72-0480-4165-8D15-316CEED8CEBD}"/>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 xmlns:a16="http://schemas.microsoft.com/office/drawing/2014/main" id="{685C07D9-1911-4085-8555-C992A61B10C3}"/>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 xmlns:a16="http://schemas.microsoft.com/office/drawing/2014/main" id="{D621B3C3-2371-4ED0-BC1D-87AABF852BDB}"/>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 xmlns:a16="http://schemas.microsoft.com/office/drawing/2014/main" id="{D7D15287-50FE-4441-BA06-D454D73F7EFD}"/>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07307" y="1970240"/>
            <a:ext cx="7828359" cy="321164"/>
          </a:xfrm>
          <a:prstGeom prst="rect">
            <a:avLst/>
          </a:prstGeom>
        </p:spPr>
      </p:pic>
      <p:pic>
        <p:nvPicPr>
          <p:cNvPr id="14" name="Picture 13"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6" name="Rectangle 15"/>
          <p:cNvSpPr/>
          <p:nvPr/>
        </p:nvSpPr>
        <p:spPr bwMode="ltGray">
          <a:xfrm>
            <a:off x="131445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9808" y="609600"/>
            <a:ext cx="1202248"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6741942" y="5936188"/>
            <a:ext cx="2057400" cy="365125"/>
          </a:xfrm>
        </p:spPr>
        <p:txBody>
          <a:bodyPr/>
          <a:lstStyle/>
          <a:p>
            <a:fld id="{9D6E9DEC-419B-4CC5-A080-3B06BD5A8291}" type="datetimeFigureOut">
              <a:rPr lang="en-US" smtClean="0"/>
              <a:pPr/>
              <a:t>1/18/2020</a:t>
            </a:fld>
            <a:endParaRPr lang="en-US" dirty="0"/>
          </a:p>
        </p:txBody>
      </p:sp>
      <p:sp>
        <p:nvSpPr>
          <p:cNvPr id="4" name="Footer Placeholder 3"/>
          <p:cNvSpPr>
            <a:spLocks noGrp="1"/>
          </p:cNvSpPr>
          <p:nvPr>
            <p:ph type="ftr" sz="quarter" idx="11"/>
          </p:nvPr>
        </p:nvSpPr>
        <p:spPr>
          <a:xfrm>
            <a:off x="1588947" y="5936189"/>
            <a:ext cx="5152995" cy="365125"/>
          </a:xfrm>
        </p:spPr>
        <p:txBody>
          <a:bodyPr/>
          <a:lstStyle/>
          <a:p>
            <a:endParaRPr lang="en-US" dirty="0"/>
          </a:p>
        </p:txBody>
      </p:sp>
      <p:sp>
        <p:nvSpPr>
          <p:cNvPr id="5" name="Slide Number Placeholder 4"/>
          <p:cNvSpPr>
            <a:spLocks noGrp="1"/>
          </p:cNvSpPr>
          <p:nvPr>
            <p:ph type="sldNum" sz="quarter" idx="12"/>
          </p:nvPr>
        </p:nvSpPr>
        <p:spPr>
          <a:xfrm>
            <a:off x="105370" y="748305"/>
            <a:ext cx="865613" cy="1090789"/>
          </a:xfrm>
        </p:spPr>
        <p:txBody>
          <a:bodyPr/>
          <a:lstStyle/>
          <a:p>
            <a:fld id="{6D22F896-40B5-4ADD-8801-0D06FADFA095}" type="slidenum">
              <a:rPr lang="en-US" smtClean="0"/>
              <a:pPr/>
              <a:t>‹#›</a:t>
            </a:fld>
            <a:endParaRPr lang="en-US" dirty="0"/>
          </a:p>
        </p:txBody>
      </p:sp>
      <p:cxnSp>
        <p:nvCxnSpPr>
          <p:cNvPr id="33" name="Straight Connector 32">
            <a:extLst>
              <a:ext uri="{FF2B5EF4-FFF2-40B4-BE49-F238E27FC236}">
                <a16:creationId xmlns="" xmlns:a16="http://schemas.microsoft.com/office/drawing/2014/main" id="{2664D24B-EA78-4E18-9226-569365267E5E}"/>
              </a:ext>
            </a:extLst>
          </p:cNvPr>
          <p:cNvCxnSpPr/>
          <p:nvPr/>
        </p:nvCxnSpPr>
        <p:spPr>
          <a:xfrm>
            <a:off x="6428354"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 xmlns:a16="http://schemas.microsoft.com/office/drawing/2014/main" id="{5BE17E03-04A7-46ED-8623-88DFFD7E30B0}"/>
              </a:ext>
            </a:extLst>
          </p:cNvPr>
          <p:cNvSpPr txBox="1">
            <a:spLocks/>
          </p:cNvSpPr>
          <p:nvPr/>
        </p:nvSpPr>
        <p:spPr>
          <a:xfrm>
            <a:off x="1579598" y="790252"/>
            <a:ext cx="22956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 xmlns:a16="http://schemas.microsoft.com/office/drawing/2014/main" id="{A3840076-AFCB-4C84-8E23-85DAD3CBEF3E}"/>
              </a:ext>
            </a:extLst>
          </p:cNvPr>
          <p:cNvCxnSpPr/>
          <p:nvPr/>
        </p:nvCxnSpPr>
        <p:spPr>
          <a:xfrm>
            <a:off x="3970904"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 xmlns:a16="http://schemas.microsoft.com/office/drawing/2014/main" id="{BBA20603-8433-4B38-976F-F18CF78D6BF9}"/>
              </a:ext>
            </a:extLst>
          </p:cNvPr>
          <p:cNvSpPr>
            <a:spLocks noGrp="1"/>
          </p:cNvSpPr>
          <p:nvPr>
            <p:ph type="title"/>
          </p:nvPr>
        </p:nvSpPr>
        <p:spPr>
          <a:xfrm>
            <a:off x="1579599" y="735087"/>
            <a:ext cx="22956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 xmlns:a16="http://schemas.microsoft.com/office/drawing/2014/main" id="{EF340F6C-3335-49B0-AE89-7103CA6A7F5E}"/>
              </a:ext>
            </a:extLst>
          </p:cNvPr>
          <p:cNvSpPr>
            <a:spLocks noGrp="1"/>
          </p:cNvSpPr>
          <p:nvPr>
            <p:ph type="body" sz="quarter" idx="18"/>
          </p:nvPr>
        </p:nvSpPr>
        <p:spPr>
          <a:xfrm>
            <a:off x="4038458" y="735014"/>
            <a:ext cx="2295525"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a:extLst>
              <a:ext uri="{FF2B5EF4-FFF2-40B4-BE49-F238E27FC236}">
                <a16:creationId xmlns="" xmlns:a16="http://schemas.microsoft.com/office/drawing/2014/main" id="{1F0AD31D-2FFB-40A9-96C2-F4EE3869BC54}"/>
              </a:ext>
            </a:extLst>
          </p:cNvPr>
          <p:cNvSpPr>
            <a:spLocks noGrp="1"/>
          </p:cNvSpPr>
          <p:nvPr>
            <p:ph type="body" sz="quarter" idx="19"/>
          </p:nvPr>
        </p:nvSpPr>
        <p:spPr>
          <a:xfrm>
            <a:off x="6497241" y="746125"/>
            <a:ext cx="2302669"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a:extLst>
              <a:ext uri="{FF2B5EF4-FFF2-40B4-BE49-F238E27FC236}">
                <a16:creationId xmlns="" xmlns:a16="http://schemas.microsoft.com/office/drawing/2014/main" id="{52B689E9-5B4C-4CC0-AAA4-847EB66C3302}"/>
              </a:ext>
            </a:extLst>
          </p:cNvPr>
          <p:cNvSpPr>
            <a:spLocks noGrp="1"/>
          </p:cNvSpPr>
          <p:nvPr>
            <p:ph sz="quarter" idx="20"/>
          </p:nvPr>
        </p:nvSpPr>
        <p:spPr>
          <a:xfrm>
            <a:off x="1579598" y="2116138"/>
            <a:ext cx="22956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 xmlns:a16="http://schemas.microsoft.com/office/drawing/2014/main" id="{1D5202CC-08D0-4157-9CB3-AA1EF4A2C855}"/>
              </a:ext>
            </a:extLst>
          </p:cNvPr>
          <p:cNvSpPr>
            <a:spLocks noGrp="1"/>
          </p:cNvSpPr>
          <p:nvPr>
            <p:ph sz="quarter" idx="21"/>
          </p:nvPr>
        </p:nvSpPr>
        <p:spPr>
          <a:xfrm>
            <a:off x="4038458" y="2103211"/>
            <a:ext cx="22956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 xmlns:a16="http://schemas.microsoft.com/office/drawing/2014/main" id="{7BE8E782-50B7-4C4E-BEA5-DDA27E0F6817}"/>
              </a:ext>
            </a:extLst>
          </p:cNvPr>
          <p:cNvSpPr>
            <a:spLocks noGrp="1"/>
          </p:cNvSpPr>
          <p:nvPr>
            <p:ph sz="quarter" idx="22"/>
          </p:nvPr>
        </p:nvSpPr>
        <p:spPr>
          <a:xfrm>
            <a:off x="6494919" y="2097613"/>
            <a:ext cx="22956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2725301431"/>
      </p:ext>
    </p:extLst>
  </p:cSld>
  <p:clrMapOvr>
    <a:masterClrMapping/>
  </p:clrMapOvr>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 name="Group 27">
            <a:extLst>
              <a:ext uri="{FF2B5EF4-FFF2-40B4-BE49-F238E27FC236}">
                <a16:creationId xmlns="" xmlns:a16="http://schemas.microsoft.com/office/drawing/2014/main" id="{2C074DF2-6D4F-4B58-A82E-6322DB69A6CC}"/>
              </a:ext>
            </a:extLst>
          </p:cNvPr>
          <p:cNvGrpSpPr/>
          <p:nvPr/>
        </p:nvGrpSpPr>
        <p:grpSpPr bwMode="ltGray">
          <a:xfrm>
            <a:off x="5424375" y="-159283"/>
            <a:ext cx="3719626" cy="5242297"/>
            <a:chOff x="7232499" y="-159283"/>
            <a:chExt cx="4959501" cy="5242297"/>
          </a:xfrm>
          <a:solidFill>
            <a:srgbClr val="76280B">
              <a:alpha val="60000"/>
            </a:srgbClr>
          </a:solidFill>
        </p:grpSpPr>
        <p:pic>
          <p:nvPicPr>
            <p:cNvPr id="29" name="Graphic 28" descr="Single gear">
              <a:extLst>
                <a:ext uri="{FF2B5EF4-FFF2-40B4-BE49-F238E27FC236}">
                  <a16:creationId xmlns=""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 xmlns:a16="http://schemas.microsoft.com/office/drawing/2014/main" id="{71F3D36D-2C1A-4D06-A27F-6A64AA11889D}"/>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 xmlns:a16="http://schemas.microsoft.com/office/drawing/2014/main" id="{61F0F601-D5AC-45C0-92B6-2376085B0D50}"/>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 xmlns:a16="http://schemas.microsoft.com/office/drawing/2014/main" id="{DE792A6A-B423-4979-BD59-4CD4A74069B3}"/>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025567611"/>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4"/>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378409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473991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6"/>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4" y="2869900"/>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539100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2"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52277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34"/>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5" y="2336878"/>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3"/>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3"/>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5722328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461956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0543147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8"/>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7"/>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1418405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5"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2"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8"/>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957016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1"/>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4" y="609602"/>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1" y="5169588"/>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314"/>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642394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4711620"/>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620"/>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83694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3"/>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4" y="4711620"/>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34599566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869896"/>
            <a:ext cx="865613" cy="1090789"/>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711620"/>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5300154"/>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2873040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3" y="3022678"/>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8"/>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9"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9" y="3022678"/>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623368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1"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1"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1"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0"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1"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0"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960812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9847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4"/>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9" y="5543432"/>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602"/>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2"/>
            <a:ext cx="2057400" cy="365125"/>
          </a:xfrm>
        </p:spPr>
        <p:txBody>
          <a:bodyPr/>
          <a:lstStyle/>
          <a:p>
            <a:fld id="{6178E61D-D431-422C-9764-11DAFE33AB63}" type="datetimeFigureOut">
              <a:rPr lang="en-US" smtClean="0"/>
              <a:pPr/>
              <a:t>1/18/2020</a:t>
            </a:fld>
            <a:endParaRPr lang="en-US" dirty="0"/>
          </a:p>
        </p:txBody>
      </p:sp>
      <p:sp>
        <p:nvSpPr>
          <p:cNvPr id="5" name="Footer Placeholder 4"/>
          <p:cNvSpPr>
            <a:spLocks noGrp="1"/>
          </p:cNvSpPr>
          <p:nvPr>
            <p:ph type="ftr" sz="quarter" idx="11"/>
          </p:nvPr>
        </p:nvSpPr>
        <p:spPr>
          <a:xfrm>
            <a:off x="510243" y="5936193"/>
            <a:ext cx="4595104" cy="365125"/>
          </a:xfrm>
        </p:spPr>
        <p:txBody>
          <a:bodyPr/>
          <a:lstStyle/>
          <a:p>
            <a:endParaRPr lang="en-US" dirty="0"/>
          </a:p>
        </p:txBody>
      </p:sp>
      <p:sp>
        <p:nvSpPr>
          <p:cNvPr id="6" name="Slide Number Placeholder 5"/>
          <p:cNvSpPr>
            <a:spLocks noGrp="1"/>
          </p:cNvSpPr>
          <p:nvPr>
            <p:ph type="sldNum" sz="quarter" idx="12"/>
          </p:nvPr>
        </p:nvSpPr>
        <p:spPr>
          <a:xfrm>
            <a:off x="7573165" y="5398638"/>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7799591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4"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4" y="4394046"/>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406859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74684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8"/>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869902"/>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07432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3105075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36"/>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6" y="2336880"/>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5"/>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5"/>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093583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7270582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91131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4"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9263245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6"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12186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3"/>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4" y="609604"/>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5169590"/>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316"/>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90165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4711622"/>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622"/>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311105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5"/>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4" y="4711622"/>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13734282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2"/>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3" y="5300156"/>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188697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4" y="3022680"/>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80"/>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0"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0" y="3022680"/>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22087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2"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2"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1"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2"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246280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134D56-53DA-4716-B107-004F9632A3CD}"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31590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6"/>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0" y="5543434"/>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604"/>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4"/>
            <a:ext cx="2057400" cy="365125"/>
          </a:xfrm>
        </p:spPr>
        <p:txBody>
          <a:bodyPr/>
          <a:lstStyle/>
          <a:p>
            <a:fld id="{6178E61D-D431-422C-9764-11DAFE33AB63}" type="datetimeFigureOut">
              <a:rPr lang="en-US" smtClean="0"/>
              <a:pPr/>
              <a:t>1/18/2020</a:t>
            </a:fld>
            <a:endParaRPr lang="en-US" dirty="0"/>
          </a:p>
        </p:txBody>
      </p:sp>
      <p:sp>
        <p:nvSpPr>
          <p:cNvPr id="5" name="Footer Placeholder 4"/>
          <p:cNvSpPr>
            <a:spLocks noGrp="1"/>
          </p:cNvSpPr>
          <p:nvPr>
            <p:ph type="ftr" sz="quarter" idx="11"/>
          </p:nvPr>
        </p:nvSpPr>
        <p:spPr>
          <a:xfrm>
            <a:off x="510243" y="5936195"/>
            <a:ext cx="4595104" cy="365125"/>
          </a:xfrm>
        </p:spPr>
        <p:txBody>
          <a:bodyPr/>
          <a:lstStyle/>
          <a:p>
            <a:endParaRPr lang="en-US" dirty="0"/>
          </a:p>
        </p:txBody>
      </p:sp>
      <p:sp>
        <p:nvSpPr>
          <p:cNvPr id="6" name="Slide Number Placeholder 5"/>
          <p:cNvSpPr>
            <a:spLocks noGrp="1"/>
          </p:cNvSpPr>
          <p:nvPr>
            <p:ph type="sldNum" sz="quarter" idx="12"/>
          </p:nvPr>
        </p:nvSpPr>
        <p:spPr>
          <a:xfrm>
            <a:off x="7573166" y="5398640"/>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098869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5"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5" y="4394048"/>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88423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0579995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80"/>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869904"/>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19863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4"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03910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753238"/>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7" y="2336882"/>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7"/>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7"/>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29254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01469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0053788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5"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333339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134D56-53DA-4716-B107-004F9632A3CD}"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7"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4"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120674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5"/>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4" y="609606"/>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3" y="5169592"/>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318"/>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806075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4711624"/>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624"/>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745271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7"/>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4" y="4711624"/>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18970230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4711624"/>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5300158"/>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3686463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5" y="3022682"/>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82"/>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1"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1" y="3022682"/>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35178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3"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3"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3"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2"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3"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2"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917296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903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8"/>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1" y="5543436"/>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606"/>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6"/>
            <a:ext cx="2057400" cy="365125"/>
          </a:xfrm>
        </p:spPr>
        <p:txBody>
          <a:bodyPr/>
          <a:lstStyle/>
          <a:p>
            <a:fld id="{6178E61D-D431-422C-9764-11DAFE33AB63}" type="datetimeFigureOut">
              <a:rPr lang="en-US" smtClean="0"/>
              <a:pPr/>
              <a:t>1/18/2020</a:t>
            </a:fld>
            <a:endParaRPr lang="en-US" dirty="0"/>
          </a:p>
        </p:txBody>
      </p:sp>
      <p:sp>
        <p:nvSpPr>
          <p:cNvPr id="5" name="Footer Placeholder 4"/>
          <p:cNvSpPr>
            <a:spLocks noGrp="1"/>
          </p:cNvSpPr>
          <p:nvPr>
            <p:ph type="ftr" sz="quarter" idx="11"/>
          </p:nvPr>
        </p:nvSpPr>
        <p:spPr>
          <a:xfrm>
            <a:off x="510243" y="5936197"/>
            <a:ext cx="4595104" cy="365125"/>
          </a:xfrm>
        </p:spPr>
        <p:txBody>
          <a:bodyPr/>
          <a:lstStyle/>
          <a:p>
            <a:endParaRPr lang="en-US" dirty="0"/>
          </a:p>
        </p:txBody>
      </p:sp>
      <p:sp>
        <p:nvSpPr>
          <p:cNvPr id="6" name="Slide Number Placeholder 5"/>
          <p:cNvSpPr>
            <a:spLocks noGrp="1"/>
          </p:cNvSpPr>
          <p:nvPr>
            <p:ph type="sldNum" sz="quarter" idx="12"/>
          </p:nvPr>
        </p:nvSpPr>
        <p:spPr>
          <a:xfrm>
            <a:off x="7573167" y="5398642"/>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445459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41510" y="2750337"/>
            <a:ext cx="878916" cy="1356442"/>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134D56-53DA-4716-B107-004F9632A3CD}"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869896"/>
            <a:ext cx="865613" cy="1090789"/>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134D56-53DA-4716-B107-004F9632A3CD}"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134D56-53DA-4716-B107-004F9632A3CD}"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134D56-53DA-4716-B107-004F9632A3CD}"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9"/>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BEFB87EF-104F-4426-B08B-3FDBD11E0F3E}" type="slidenum">
              <a:rPr lang="en-US" smtClean="0"/>
              <a:pPr/>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E134D56-53DA-4716-B107-004F9632A3CD}"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E134D56-53DA-4716-B107-004F9632A3CD}"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1E134D56-53DA-4716-B107-004F9632A3CD}" type="datetimeFigureOut">
              <a:rPr lang="en-US" smtClean="0"/>
              <a:pPr/>
              <a:t>1/18/2020</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4"/>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6"/>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4" y="2869900"/>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2"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4D56-53DA-4716-B107-004F9632A3CD}"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B87EF-104F-4426-B08B-3FDBD11E0F3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34"/>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5" y="2336878"/>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3"/>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3"/>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8"/>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7"/>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5"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2"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8"/>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4711621"/>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4" y="609602"/>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1" y="5169588"/>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31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4" y="4711620"/>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620"/>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3"/>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4" y="4711620"/>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711620"/>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5300154"/>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3" y="3022678"/>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8"/>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9"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9" y="3022678"/>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theme" Target="../theme/theme5.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image" Target="../media/image1.png"/><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theme" Target="../theme/theme6.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10" Type="http://schemas.openxmlformats.org/officeDocument/2006/relationships/slideLayout" Target="../slideLayouts/slideLayout95.xml"/><Relationship Id="rId19" Type="http://schemas.openxmlformats.org/officeDocument/2006/relationships/image" Target="../media/image1.png"/><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theme" Target="../theme/theme7.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image" Target="../media/image1.png"/><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slideLayout" Target="../slideLayouts/slideLayout132.xml"/><Relationship Id="rId18" Type="http://schemas.openxmlformats.org/officeDocument/2006/relationships/theme" Target="../theme/theme8.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17" Type="http://schemas.openxmlformats.org/officeDocument/2006/relationships/slideLayout" Target="../slideLayouts/slideLayout136.xml"/><Relationship Id="rId2" Type="http://schemas.openxmlformats.org/officeDocument/2006/relationships/slideLayout" Target="../slideLayouts/slideLayout121.xml"/><Relationship Id="rId16" Type="http://schemas.openxmlformats.org/officeDocument/2006/relationships/slideLayout" Target="../slideLayouts/slideLayout135.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slideLayout" Target="../slideLayouts/slideLayout134.xml"/><Relationship Id="rId10" Type="http://schemas.openxmlformats.org/officeDocument/2006/relationships/slideLayout" Target="../slideLayouts/slideLayout129.xml"/><Relationship Id="rId19" Type="http://schemas.openxmlformats.org/officeDocument/2006/relationships/image" Target="../media/image1.png"/><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3" Type="http://schemas.openxmlformats.org/officeDocument/2006/relationships/slideLayout" Target="../slideLayouts/slideLayout139.xml"/><Relationship Id="rId21" Type="http://schemas.openxmlformats.org/officeDocument/2006/relationships/image" Target="../media/image1.png"/><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theme" Target="../theme/theme9.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134D56-53DA-4716-B107-004F9632A3CD}" type="datetimeFigureOut">
              <a:rPr lang="en-US" smtClean="0"/>
              <a:pPr/>
              <a:t>1/18/2020</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EFB87EF-104F-4426-B08B-3FDBD11E0F3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2"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2"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1/18/2020</a:t>
            </a:fld>
            <a:endParaRPr lang="en-US" dirty="0"/>
          </a:p>
        </p:txBody>
      </p:sp>
      <p:sp>
        <p:nvSpPr>
          <p:cNvPr id="5" name="Footer Placeholder 4"/>
          <p:cNvSpPr>
            <a:spLocks noGrp="1"/>
          </p:cNvSpPr>
          <p:nvPr>
            <p:ph type="ftr" sz="quarter" idx="3"/>
          </p:nvPr>
        </p:nvSpPr>
        <p:spPr>
          <a:xfrm>
            <a:off x="510242" y="5936191"/>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30"/>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3"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3"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2"/>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1/18/2020</a:t>
            </a:fld>
            <a:endParaRPr lang="en-US" dirty="0"/>
          </a:p>
        </p:txBody>
      </p:sp>
      <p:sp>
        <p:nvSpPr>
          <p:cNvPr id="5" name="Footer Placeholder 4"/>
          <p:cNvSpPr>
            <a:spLocks noGrp="1"/>
          </p:cNvSpPr>
          <p:nvPr>
            <p:ph type="ftr" sz="quarter" idx="3"/>
          </p:nvPr>
        </p:nvSpPr>
        <p:spPr>
          <a:xfrm>
            <a:off x="510242" y="5936193"/>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753232"/>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3"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3"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4"/>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1/18/2020</a:t>
            </a:fld>
            <a:endParaRPr lang="en-US" dirty="0"/>
          </a:p>
        </p:txBody>
      </p:sp>
      <p:sp>
        <p:nvSpPr>
          <p:cNvPr id="5" name="Footer Placeholder 4"/>
          <p:cNvSpPr>
            <a:spLocks noGrp="1"/>
          </p:cNvSpPr>
          <p:nvPr>
            <p:ph type="ftr" sz="quarter" idx="3"/>
          </p:nvPr>
        </p:nvSpPr>
        <p:spPr>
          <a:xfrm>
            <a:off x="510242" y="5936195"/>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753234"/>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134D56-53DA-4716-B107-004F9632A3CD}" type="datetimeFigureOut">
              <a:rPr lang="en-US" smtClean="0"/>
              <a:pPr/>
              <a:t>1/18/2020</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EFB87EF-104F-4426-B08B-3FDBD11E0F3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2"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2"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1/18/2020</a:t>
            </a:fld>
            <a:endParaRPr lang="en-US" dirty="0"/>
          </a:p>
        </p:txBody>
      </p:sp>
      <p:sp>
        <p:nvSpPr>
          <p:cNvPr id="5" name="Footer Placeholder 4"/>
          <p:cNvSpPr>
            <a:spLocks noGrp="1"/>
          </p:cNvSpPr>
          <p:nvPr>
            <p:ph type="ftr" sz="quarter" idx="3"/>
          </p:nvPr>
        </p:nvSpPr>
        <p:spPr>
          <a:xfrm>
            <a:off x="510242" y="5936191"/>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30"/>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3"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3"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2"/>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1/18/2020</a:t>
            </a:fld>
            <a:endParaRPr lang="en-US" dirty="0"/>
          </a:p>
        </p:txBody>
      </p:sp>
      <p:sp>
        <p:nvSpPr>
          <p:cNvPr id="5" name="Footer Placeholder 4"/>
          <p:cNvSpPr>
            <a:spLocks noGrp="1"/>
          </p:cNvSpPr>
          <p:nvPr>
            <p:ph type="ftr" sz="quarter" idx="3"/>
          </p:nvPr>
        </p:nvSpPr>
        <p:spPr>
          <a:xfrm>
            <a:off x="510242" y="5936193"/>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753232"/>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3"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3"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4"/>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1/18/2020</a:t>
            </a:fld>
            <a:endParaRPr lang="en-US" dirty="0"/>
          </a:p>
        </p:txBody>
      </p:sp>
      <p:sp>
        <p:nvSpPr>
          <p:cNvPr id="5" name="Footer Placeholder 4"/>
          <p:cNvSpPr>
            <a:spLocks noGrp="1"/>
          </p:cNvSpPr>
          <p:nvPr>
            <p:ph type="ftr" sz="quarter" idx="3"/>
          </p:nvPr>
        </p:nvSpPr>
        <p:spPr>
          <a:xfrm>
            <a:off x="510242" y="5936195"/>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753234"/>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134D56-53DA-4716-B107-004F9632A3CD}" type="datetimeFigureOut">
              <a:rPr lang="en-US" smtClean="0"/>
              <a:pPr/>
              <a:t>1/18/2020</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EFB87EF-104F-4426-B08B-3FDBD11E0F3E}" type="slidenum">
              <a:rPr lang="en-US" smtClean="0"/>
              <a:pPr/>
              <a:t>‹#›</a:t>
            </a:fld>
            <a:endParaRPr lang="en-US"/>
          </a:p>
        </p:txBody>
      </p:sp>
    </p:spTree>
    <p:extLst>
      <p:ext uri="{BB962C8B-B14F-4D97-AF65-F5344CB8AC3E}">
        <p14:creationId xmlns=""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Lst>
  <p:transition spd="med">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Software_release_life_cycle" TargetMode="External"/><Relationship Id="rId13" Type="http://schemas.openxmlformats.org/officeDocument/2006/relationships/hyperlink" Target="https://en.wikipedia.org/wiki/JavaScript" TargetMode="External"/><Relationship Id="rId18" Type="http://schemas.openxmlformats.org/officeDocument/2006/relationships/hyperlink" Target="https://en.wikipedia.org/wiki/Bird's-eye_view" TargetMode="External"/><Relationship Id="rId3" Type="http://schemas.openxmlformats.org/officeDocument/2006/relationships/hyperlink" Target="https://en.wikipedia.org/wiki/Google" TargetMode="External"/><Relationship Id="rId21" Type="http://schemas.openxmlformats.org/officeDocument/2006/relationships/hyperlink" Target="https://en.wikipedia.org/wiki/Satellite_navigation_device" TargetMode="External"/><Relationship Id="rId7" Type="http://schemas.openxmlformats.org/officeDocument/2006/relationships/hyperlink" Target="https://en.wikipedia.org/wiki/Route_planner" TargetMode="External"/><Relationship Id="rId12" Type="http://schemas.openxmlformats.org/officeDocument/2006/relationships/hyperlink" Target="https://en.wikipedia.org/wiki/Front_and_back_ends" TargetMode="External"/><Relationship Id="rId17" Type="http://schemas.openxmlformats.org/officeDocument/2006/relationships/hyperlink" Target="https://en.wikipedia.org/wiki/Google_Map_Maker" TargetMode="External"/><Relationship Id="rId2" Type="http://schemas.openxmlformats.org/officeDocument/2006/relationships/hyperlink" Target="https://en.wikipedia.org/wiki/Web_mapping" TargetMode="External"/><Relationship Id="rId16" Type="http://schemas.openxmlformats.org/officeDocument/2006/relationships/hyperlink" Target="https://en.wikipedia.org/wiki/Application_programming_interface" TargetMode="External"/><Relationship Id="rId20" Type="http://schemas.openxmlformats.org/officeDocument/2006/relationships/hyperlink" Target="https://en.wikipedia.org/wiki/Mercator_projection" TargetMode="External"/><Relationship Id="rId1" Type="http://schemas.openxmlformats.org/officeDocument/2006/relationships/slideLayout" Target="../slideLayouts/slideLayout146.xml"/><Relationship Id="rId6" Type="http://schemas.openxmlformats.org/officeDocument/2006/relationships/hyperlink" Target="https://en.wikipedia.org/wiki/Google_Street_View" TargetMode="External"/><Relationship Id="rId11" Type="http://schemas.openxmlformats.org/officeDocument/2006/relationships/hyperlink" Target="https://en.wikipedia.org/wiki/Google_Maps" TargetMode="External"/><Relationship Id="rId5" Type="http://schemas.openxmlformats.org/officeDocument/2006/relationships/hyperlink" Target="https://en.wikipedia.org/wiki/Aerial_photography" TargetMode="External"/><Relationship Id="rId15" Type="http://schemas.openxmlformats.org/officeDocument/2006/relationships/hyperlink" Target="https://en.wikipedia.org/wiki/Ajax_(programming)" TargetMode="External"/><Relationship Id="rId23" Type="http://schemas.openxmlformats.org/officeDocument/2006/relationships/hyperlink" Target="https://en.wikipedia.org/wiki/Smartphone" TargetMode="External"/><Relationship Id="rId10" Type="http://schemas.openxmlformats.org/officeDocument/2006/relationships/hyperlink" Target="https://en.wikipedia.org/wiki/C++" TargetMode="External"/><Relationship Id="rId19" Type="http://schemas.openxmlformats.org/officeDocument/2006/relationships/hyperlink" Target="https://en.wikipedia.org/wiki/Web_Mercator_projection" TargetMode="External"/><Relationship Id="rId4" Type="http://schemas.openxmlformats.org/officeDocument/2006/relationships/hyperlink" Target="https://en.wikipedia.org/wiki/Satellite_imagery" TargetMode="External"/><Relationship Id="rId9" Type="http://schemas.openxmlformats.org/officeDocument/2006/relationships/hyperlink" Target="https://en.wikipedia.org/wiki/Public_transportation" TargetMode="External"/><Relationship Id="rId14" Type="http://schemas.openxmlformats.org/officeDocument/2006/relationships/hyperlink" Target="https://en.wikipedia.org/wiki/XML" TargetMode="External"/><Relationship Id="rId22" Type="http://schemas.openxmlformats.org/officeDocument/2006/relationships/hyperlink" Target="https://en.wikipedia.org/wiki/Turn-by-turn_navigatio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Amsterdam" TargetMode="External"/><Relationship Id="rId13" Type="http://schemas.openxmlformats.org/officeDocument/2006/relationships/hyperlink" Target="https://en.wikipedia.org/wiki/Here_(company)" TargetMode="External"/><Relationship Id="rId18" Type="http://schemas.openxmlformats.org/officeDocument/2006/relationships/hyperlink" Target="https://en.wikipedia.org/wiki/Self-driving" TargetMode="External"/><Relationship Id="rId3" Type="http://schemas.openxmlformats.org/officeDocument/2006/relationships/hyperlink" Target="https://en.wikipedia.org/wiki/Volkswagen_Group" TargetMode="External"/><Relationship Id="rId7" Type="http://schemas.openxmlformats.org/officeDocument/2006/relationships/hyperlink" Target="https://en.wikipedia.org/wiki/Nokia" TargetMode="External"/><Relationship Id="rId12" Type="http://schemas.openxmlformats.org/officeDocument/2006/relationships/hyperlink" Target="https://en.wikipedia.org/wiki/Amazon.com" TargetMode="External"/><Relationship Id="rId17" Type="http://schemas.openxmlformats.org/officeDocument/2006/relationships/hyperlink" Target="https://en.wikipedia.org/wiki/Yahoo!_Maps" TargetMode="External"/><Relationship Id="rId2" Type="http://schemas.openxmlformats.org/officeDocument/2006/relationships/hyperlink" Target="https://en.wikipedia.org/wiki/Data_mapping" TargetMode="External"/><Relationship Id="rId16" Type="http://schemas.openxmlformats.org/officeDocument/2006/relationships/hyperlink" Target="https://en.wikipedia.org/wiki/Facebook" TargetMode="External"/><Relationship Id="rId1" Type="http://schemas.openxmlformats.org/officeDocument/2006/relationships/slideLayout" Target="../slideLayouts/slideLayout146.xml"/><Relationship Id="rId6" Type="http://schemas.openxmlformats.org/officeDocument/2006/relationships/hyperlink" Target="https://en.wikipedia.org/wiki/Navteq" TargetMode="External"/><Relationship Id="rId11" Type="http://schemas.openxmlformats.org/officeDocument/2006/relationships/hyperlink" Target="https://en.wikipedia.org/wiki/Oracle_Corporation" TargetMode="External"/><Relationship Id="rId5" Type="http://schemas.openxmlformats.org/officeDocument/2006/relationships/hyperlink" Target="https://en.wikipedia.org/wiki/Daimler_AG" TargetMode="External"/><Relationship Id="rId15" Type="http://schemas.openxmlformats.org/officeDocument/2006/relationships/hyperlink" Target="https://en.wikipedia.org/wiki/Bing_(search_engine)" TargetMode="External"/><Relationship Id="rId10" Type="http://schemas.openxmlformats.org/officeDocument/2006/relationships/hyperlink" Target="https://en.wikipedia.org/wiki/Garmin" TargetMode="External"/><Relationship Id="rId4" Type="http://schemas.openxmlformats.org/officeDocument/2006/relationships/hyperlink" Target="https://en.wikipedia.org/wiki/BMW" TargetMode="External"/><Relationship Id="rId9" Type="http://schemas.openxmlformats.org/officeDocument/2006/relationships/hyperlink" Target="https://en.wikipedia.org/wiki/Alpine_Electronics" TargetMode="External"/><Relationship Id="rId14" Type="http://schemas.openxmlformats.org/officeDocument/2006/relationships/hyperlink" Target="https://en.wikipedia.org/wiki/GI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Software_release_life_cycle" TargetMode="External"/><Relationship Id="rId13" Type="http://schemas.openxmlformats.org/officeDocument/2006/relationships/hyperlink" Target="https://en.wikipedia.org/wiki/JavaScript" TargetMode="External"/><Relationship Id="rId3" Type="http://schemas.openxmlformats.org/officeDocument/2006/relationships/hyperlink" Target="https://en.wikipedia.org/wiki/Google" TargetMode="External"/><Relationship Id="rId7" Type="http://schemas.openxmlformats.org/officeDocument/2006/relationships/hyperlink" Target="https://en.wikipedia.org/wiki/Route_planner" TargetMode="External"/><Relationship Id="rId12" Type="http://schemas.openxmlformats.org/officeDocument/2006/relationships/hyperlink" Target="https://en.wikipedia.org/wiki/Front_and_back_ends" TargetMode="External"/><Relationship Id="rId17" Type="http://schemas.openxmlformats.org/officeDocument/2006/relationships/hyperlink" Target="https://en.wikipedia.org/wiki/Google_Map_Maker" TargetMode="External"/><Relationship Id="rId2" Type="http://schemas.openxmlformats.org/officeDocument/2006/relationships/hyperlink" Target="https://en.wikipedia.org/wiki/Web_mapping" TargetMode="External"/><Relationship Id="rId16" Type="http://schemas.openxmlformats.org/officeDocument/2006/relationships/hyperlink" Target="https://en.wikipedia.org/wiki/Application_programming_interface" TargetMode="External"/><Relationship Id="rId1" Type="http://schemas.openxmlformats.org/officeDocument/2006/relationships/slideLayout" Target="../slideLayouts/slideLayout146.xml"/><Relationship Id="rId6" Type="http://schemas.openxmlformats.org/officeDocument/2006/relationships/hyperlink" Target="https://en.wikipedia.org/wiki/Google_Street_View" TargetMode="External"/><Relationship Id="rId11" Type="http://schemas.openxmlformats.org/officeDocument/2006/relationships/hyperlink" Target="https://en.wikipedia.org/wiki/Google_Maps" TargetMode="External"/><Relationship Id="rId5" Type="http://schemas.openxmlformats.org/officeDocument/2006/relationships/hyperlink" Target="https://en.wikipedia.org/wiki/Aerial_photography" TargetMode="External"/><Relationship Id="rId15" Type="http://schemas.openxmlformats.org/officeDocument/2006/relationships/hyperlink" Target="https://en.wikipedia.org/wiki/Ajax_(programming)" TargetMode="External"/><Relationship Id="rId10" Type="http://schemas.openxmlformats.org/officeDocument/2006/relationships/hyperlink" Target="https://en.wikipedia.org/wiki/C++" TargetMode="External"/><Relationship Id="rId4" Type="http://schemas.openxmlformats.org/officeDocument/2006/relationships/hyperlink" Target="https://en.wikipedia.org/wiki/Satellite_imagery" TargetMode="External"/><Relationship Id="rId9" Type="http://schemas.openxmlformats.org/officeDocument/2006/relationships/hyperlink" Target="https://en.wikipedia.org/wiki/Public_transportation" TargetMode="External"/><Relationship Id="rId14" Type="http://schemas.openxmlformats.org/officeDocument/2006/relationships/hyperlink" Target="https://en.wikipedia.org/wiki/X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Turn-by-turn_navigation" TargetMode="External"/><Relationship Id="rId3" Type="http://schemas.openxmlformats.org/officeDocument/2006/relationships/hyperlink" Target="https://en.wikipedia.org/wiki/Aerial_photography" TargetMode="External"/><Relationship Id="rId7" Type="http://schemas.openxmlformats.org/officeDocument/2006/relationships/hyperlink" Target="https://en.wikipedia.org/wiki/Satellite_navigation_device" TargetMode="External"/><Relationship Id="rId2" Type="http://schemas.openxmlformats.org/officeDocument/2006/relationships/hyperlink" Target="https://en.wikipedia.org/wiki/Bird's-eye_view" TargetMode="External"/><Relationship Id="rId1" Type="http://schemas.openxmlformats.org/officeDocument/2006/relationships/slideLayout" Target="../slideLayouts/slideLayout146.xml"/><Relationship Id="rId6" Type="http://schemas.openxmlformats.org/officeDocument/2006/relationships/hyperlink" Target="https://en.wikipedia.org/wiki/Mercator_projection" TargetMode="External"/><Relationship Id="rId5" Type="http://schemas.openxmlformats.org/officeDocument/2006/relationships/hyperlink" Target="https://en.wikipedia.org/wiki/Web_Mercator_projection" TargetMode="External"/><Relationship Id="rId4" Type="http://schemas.openxmlformats.org/officeDocument/2006/relationships/hyperlink" Target="https://en.wikipedia.org/wiki/Google_Maps" TargetMode="External"/><Relationship Id="rId9" Type="http://schemas.openxmlformats.org/officeDocument/2006/relationships/hyperlink" Target="https://en.wikipedia.org/wiki/Smartpho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8.xml.rels><?xml version="1.0" encoding="UTF-8" standalone="yes"?>
<Relationships xmlns="http://schemas.openxmlformats.org/package/2006/relationships"><Relationship Id="rId2" Type="http://schemas.openxmlformats.org/officeDocument/2006/relationships/hyperlink" Target="https://accountlearning.com/what-are-the-problems-faced-by-small-scale-industries-in-india/" TargetMode="External"/><Relationship Id="rId1" Type="http://schemas.openxmlformats.org/officeDocument/2006/relationships/slideLayout" Target="../slideLayouts/slideLayout1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4545" y="2000240"/>
            <a:ext cx="4629794" cy="1754326"/>
          </a:xfrm>
          <a:prstGeom prst="rect">
            <a:avLst/>
          </a:prstGeom>
          <a:noFill/>
        </p:spPr>
        <p:txBody>
          <a:bodyPr wrap="none" lIns="91440" tIns="45720" rIns="91440" bIns="45720">
            <a:spAutoFit/>
          </a:bodyPr>
          <a:lstStyle/>
          <a:p>
            <a:pPr algn="ctr"/>
            <a:r>
              <a:rPr lang="en-IN" sz="54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Team  name –</a:t>
            </a:r>
          </a:p>
          <a:p>
            <a:pPr algn="ctr"/>
            <a:r>
              <a:rPr lang="en-IN"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Cybersquad</a:t>
            </a:r>
            <a:endPar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1604" y="357166"/>
            <a:ext cx="5929338" cy="5816977"/>
          </a:xfrm>
          <a:prstGeom prst="rect">
            <a:avLst/>
          </a:prstGeom>
        </p:spPr>
        <p:txBody>
          <a:bodyPr wrap="square">
            <a:spAutoFit/>
          </a:bodyPr>
          <a:lstStyle/>
          <a:p>
            <a:r>
              <a:rPr lang="en-US" sz="1200" dirty="0" smtClean="0">
                <a:solidFill>
                  <a:srgbClr val="000000"/>
                </a:solidFill>
                <a:latin typeface="Bahnschrift" pitchFamily="34" charset="0"/>
              </a:rPr>
              <a:t>Google Maps is a </a:t>
            </a:r>
            <a:r>
              <a:rPr lang="en-US" sz="1200" dirty="0" smtClean="0">
                <a:solidFill>
                  <a:srgbClr val="000000"/>
                </a:solidFill>
                <a:latin typeface="Bahnschrift" pitchFamily="34" charset="0"/>
                <a:hlinkClick r:id="rId2" tooltip="Web mapping"/>
              </a:rPr>
              <a:t>web mapping</a:t>
            </a:r>
            <a:r>
              <a:rPr lang="en-US" sz="1200" dirty="0" smtClean="0">
                <a:solidFill>
                  <a:srgbClr val="000000"/>
                </a:solidFill>
                <a:latin typeface="Bahnschrift" pitchFamily="34" charset="0"/>
              </a:rPr>
              <a:t> service developed by </a:t>
            </a:r>
            <a:r>
              <a:rPr lang="en-US" sz="1200" dirty="0" smtClean="0">
                <a:solidFill>
                  <a:srgbClr val="000000"/>
                </a:solidFill>
                <a:latin typeface="Bahnschrift" pitchFamily="34" charset="0"/>
                <a:hlinkClick r:id="rId3" tooltip="Google"/>
              </a:rPr>
              <a:t>Google</a:t>
            </a:r>
            <a:r>
              <a:rPr lang="en-US" sz="1200" dirty="0" smtClean="0">
                <a:solidFill>
                  <a:srgbClr val="000000"/>
                </a:solidFill>
                <a:latin typeface="Bahnschrift" pitchFamily="34" charset="0"/>
              </a:rPr>
              <a:t>. It offers </a:t>
            </a:r>
            <a:r>
              <a:rPr lang="en-US" sz="1200" dirty="0" smtClean="0">
                <a:solidFill>
                  <a:srgbClr val="000000"/>
                </a:solidFill>
                <a:latin typeface="Bahnschrift" pitchFamily="34" charset="0"/>
                <a:hlinkClick r:id="rId4" tooltip="Satellite imagery"/>
              </a:rPr>
              <a:t>satellite imagery</a:t>
            </a:r>
            <a:r>
              <a:rPr lang="en-US" sz="1200" dirty="0" smtClean="0">
                <a:solidFill>
                  <a:srgbClr val="000000"/>
                </a:solidFill>
                <a:latin typeface="Bahnschrift" pitchFamily="34" charset="0"/>
              </a:rPr>
              <a:t>, </a:t>
            </a:r>
            <a:r>
              <a:rPr lang="en-US" sz="1200" dirty="0" smtClean="0">
                <a:solidFill>
                  <a:srgbClr val="000000"/>
                </a:solidFill>
                <a:latin typeface="Bahnschrift" pitchFamily="34" charset="0"/>
                <a:hlinkClick r:id="rId5" tooltip="Aerial photography"/>
              </a:rPr>
              <a:t>aerial photography</a:t>
            </a:r>
            <a:r>
              <a:rPr lang="en-US" sz="1200" dirty="0" smtClean="0">
                <a:solidFill>
                  <a:srgbClr val="000000"/>
                </a:solidFill>
                <a:latin typeface="Bahnschrift" pitchFamily="34" charset="0"/>
              </a:rPr>
              <a:t>, street maps, 360° panoramic views of streets (</a:t>
            </a:r>
            <a:r>
              <a:rPr lang="en-US" sz="1200" dirty="0" smtClean="0">
                <a:solidFill>
                  <a:srgbClr val="000000"/>
                </a:solidFill>
                <a:latin typeface="Bahnschrift" pitchFamily="34" charset="0"/>
                <a:hlinkClick r:id="rId6" tooltip="Google Street View"/>
              </a:rPr>
              <a:t>Street View</a:t>
            </a:r>
            <a:r>
              <a:rPr lang="en-US" sz="1200" dirty="0" smtClean="0">
                <a:solidFill>
                  <a:srgbClr val="000000"/>
                </a:solidFill>
                <a:latin typeface="Bahnschrift" pitchFamily="34" charset="0"/>
              </a:rPr>
              <a:t>), real-time traffic conditions, and </a:t>
            </a:r>
            <a:r>
              <a:rPr lang="en-US" sz="1200" dirty="0" smtClean="0">
                <a:solidFill>
                  <a:srgbClr val="000000"/>
                </a:solidFill>
                <a:latin typeface="Bahnschrift" pitchFamily="34" charset="0"/>
                <a:hlinkClick r:id="rId7" tooltip="Route planner"/>
              </a:rPr>
              <a:t>route planning</a:t>
            </a:r>
            <a:r>
              <a:rPr lang="en-US" sz="1200" dirty="0" smtClean="0">
                <a:solidFill>
                  <a:srgbClr val="000000"/>
                </a:solidFill>
                <a:latin typeface="Bahnschrift" pitchFamily="34" charset="0"/>
              </a:rPr>
              <a:t> for traveling by foot, car, bicycle and air (in </a:t>
            </a:r>
            <a:r>
              <a:rPr lang="en-US" sz="1200" dirty="0" smtClean="0">
                <a:solidFill>
                  <a:srgbClr val="000000"/>
                </a:solidFill>
                <a:latin typeface="Bahnschrift" pitchFamily="34" charset="0"/>
                <a:hlinkClick r:id="rId8" tooltip="Software release life cycle"/>
              </a:rPr>
              <a:t>beta</a:t>
            </a:r>
            <a:r>
              <a:rPr lang="en-US" sz="1200" dirty="0" smtClean="0">
                <a:solidFill>
                  <a:srgbClr val="000000"/>
                </a:solidFill>
                <a:latin typeface="Bahnschrift" pitchFamily="34" charset="0"/>
              </a:rPr>
              <a:t>), or </a:t>
            </a:r>
            <a:r>
              <a:rPr lang="en-US" sz="1200" dirty="0" smtClean="0">
                <a:solidFill>
                  <a:srgbClr val="000000"/>
                </a:solidFill>
                <a:latin typeface="Bahnschrift" pitchFamily="34" charset="0"/>
                <a:hlinkClick r:id="rId9" tooltip="Public transportation"/>
              </a:rPr>
              <a:t>public transportation</a:t>
            </a:r>
            <a:r>
              <a:rPr lang="en-US" sz="1200" dirty="0" smtClean="0">
                <a:solidFill>
                  <a:srgbClr val="000000"/>
                </a:solidFill>
                <a:latin typeface="Bahnschrift" pitchFamily="34" charset="0"/>
              </a:rPr>
              <a:t>.</a:t>
            </a:r>
          </a:p>
          <a:p>
            <a:r>
              <a:rPr lang="en-US" sz="1200" dirty="0" smtClean="0">
                <a:solidFill>
                  <a:srgbClr val="000000"/>
                </a:solidFill>
                <a:latin typeface="Bahnschrift" pitchFamily="34" charset="0"/>
              </a:rPr>
              <a:t>Google Maps began as a </a:t>
            </a:r>
            <a:r>
              <a:rPr lang="en-US" sz="1200" dirty="0" smtClean="0">
                <a:solidFill>
                  <a:srgbClr val="000000"/>
                </a:solidFill>
                <a:latin typeface="Bahnschrift" pitchFamily="34" charset="0"/>
                <a:hlinkClick r:id="rId10" tooltip="C++"/>
              </a:rPr>
              <a:t>C++</a:t>
            </a:r>
            <a:r>
              <a:rPr lang="en-US" sz="1200" dirty="0" smtClean="0">
                <a:solidFill>
                  <a:srgbClr val="000000"/>
                </a:solidFill>
                <a:latin typeface="Bahnschrift" pitchFamily="34" charset="0"/>
              </a:rPr>
              <a:t> desktop program at Where 2 Technologies. In October 2004, the company was acquired by Google, which converted it into a web application. After additional acquisitions of a geospatial data visualization company and a </a:t>
            </a:r>
            <a:r>
              <a:rPr lang="en-US" sz="1200" dirty="0" err="1" smtClean="0">
                <a:solidFill>
                  <a:srgbClr val="000000"/>
                </a:solidFill>
                <a:latin typeface="Bahnschrift" pitchFamily="34" charset="0"/>
              </a:rPr>
              <a:t>realtime</a:t>
            </a:r>
            <a:r>
              <a:rPr lang="en-US" sz="1200" dirty="0" smtClean="0">
                <a:solidFill>
                  <a:srgbClr val="000000"/>
                </a:solidFill>
                <a:latin typeface="Bahnschrift" pitchFamily="34" charset="0"/>
              </a:rPr>
              <a:t> traffic analyzer, Google Maps was launched in February 2005.</a:t>
            </a:r>
            <a:r>
              <a:rPr lang="en-US" sz="1200" baseline="30000" dirty="0" smtClean="0">
                <a:solidFill>
                  <a:srgbClr val="000000"/>
                </a:solidFill>
                <a:latin typeface="Bahnschrift" pitchFamily="34" charset="0"/>
                <a:hlinkClick r:id="rId11"/>
              </a:rPr>
              <a:t>[1]</a:t>
            </a:r>
            <a:r>
              <a:rPr lang="en-US" sz="1200" dirty="0" smtClean="0">
                <a:solidFill>
                  <a:srgbClr val="000000"/>
                </a:solidFill>
                <a:latin typeface="Bahnschrift" pitchFamily="34" charset="0"/>
              </a:rPr>
              <a:t> The service's </a:t>
            </a:r>
            <a:r>
              <a:rPr lang="en-US" sz="1200" dirty="0" smtClean="0">
                <a:solidFill>
                  <a:srgbClr val="000000"/>
                </a:solidFill>
                <a:latin typeface="Bahnschrift" pitchFamily="34" charset="0"/>
                <a:hlinkClick r:id="rId12" tooltip="Front and back ends"/>
              </a:rPr>
              <a:t>front end</a:t>
            </a:r>
            <a:r>
              <a:rPr lang="en-US" sz="1200" dirty="0" smtClean="0">
                <a:solidFill>
                  <a:srgbClr val="000000"/>
                </a:solidFill>
                <a:latin typeface="Bahnschrift" pitchFamily="34" charset="0"/>
              </a:rPr>
              <a:t> utilizes </a:t>
            </a:r>
            <a:r>
              <a:rPr lang="en-US" sz="1200" dirty="0" smtClean="0">
                <a:solidFill>
                  <a:srgbClr val="000000"/>
                </a:solidFill>
                <a:latin typeface="Bahnschrift" pitchFamily="34" charset="0"/>
                <a:hlinkClick r:id="rId13" tooltip="JavaScript"/>
              </a:rPr>
              <a:t>JavaScript</a:t>
            </a:r>
            <a:r>
              <a:rPr lang="en-US" sz="1200" dirty="0" smtClean="0">
                <a:solidFill>
                  <a:srgbClr val="000000"/>
                </a:solidFill>
                <a:latin typeface="Bahnschrift" pitchFamily="34" charset="0"/>
              </a:rPr>
              <a:t>, </a:t>
            </a:r>
            <a:r>
              <a:rPr lang="en-US" sz="1200" dirty="0" smtClean="0">
                <a:solidFill>
                  <a:srgbClr val="000000"/>
                </a:solidFill>
                <a:latin typeface="Bahnschrift" pitchFamily="34" charset="0"/>
                <a:hlinkClick r:id="rId14" tooltip="XML"/>
              </a:rPr>
              <a:t>XML</a:t>
            </a:r>
            <a:r>
              <a:rPr lang="en-US" sz="1200" dirty="0" smtClean="0">
                <a:solidFill>
                  <a:srgbClr val="000000"/>
                </a:solidFill>
                <a:latin typeface="Bahnschrift" pitchFamily="34" charset="0"/>
              </a:rPr>
              <a:t>, and </a:t>
            </a:r>
            <a:r>
              <a:rPr lang="en-US" sz="1200" dirty="0" smtClean="0">
                <a:solidFill>
                  <a:srgbClr val="000000"/>
                </a:solidFill>
                <a:latin typeface="Bahnschrift" pitchFamily="34" charset="0"/>
                <a:hlinkClick r:id="rId15" tooltip="Ajax (programming)"/>
              </a:rPr>
              <a:t>Ajax</a:t>
            </a:r>
            <a:r>
              <a:rPr lang="en-US" sz="1200" dirty="0" smtClean="0">
                <a:solidFill>
                  <a:srgbClr val="000000"/>
                </a:solidFill>
                <a:latin typeface="Bahnschrift" pitchFamily="34" charset="0"/>
              </a:rPr>
              <a:t>. Google Maps offers an </a:t>
            </a:r>
            <a:r>
              <a:rPr lang="en-US" sz="1200" dirty="0" smtClean="0">
                <a:solidFill>
                  <a:srgbClr val="000000"/>
                </a:solidFill>
                <a:latin typeface="Bahnschrift" pitchFamily="34" charset="0"/>
                <a:hlinkClick r:id="rId16" tooltip="Application programming interface"/>
              </a:rPr>
              <a:t>API</a:t>
            </a:r>
            <a:r>
              <a:rPr lang="en-US" sz="1200" dirty="0" smtClean="0">
                <a:solidFill>
                  <a:srgbClr val="000000"/>
                </a:solidFill>
                <a:latin typeface="Bahnschrift" pitchFamily="34" charset="0"/>
              </a:rPr>
              <a:t> that allows maps to be embedded on third-party websites,</a:t>
            </a:r>
            <a:r>
              <a:rPr lang="en-US" sz="1200" baseline="30000" dirty="0" smtClean="0">
                <a:solidFill>
                  <a:srgbClr val="000000"/>
                </a:solidFill>
                <a:latin typeface="Bahnschrift" pitchFamily="34" charset="0"/>
                <a:hlinkClick r:id="rId11"/>
              </a:rPr>
              <a:t>[2]</a:t>
            </a:r>
            <a:r>
              <a:rPr lang="en-US" sz="1200" dirty="0" smtClean="0">
                <a:solidFill>
                  <a:srgbClr val="000000"/>
                </a:solidFill>
                <a:latin typeface="Bahnschrift" pitchFamily="34" charset="0"/>
              </a:rPr>
              <a:t> and offers a locator for businesses and other organizations in numerous countries around the world. </a:t>
            </a:r>
            <a:r>
              <a:rPr lang="en-US" sz="1200" dirty="0" smtClean="0">
                <a:solidFill>
                  <a:srgbClr val="000000"/>
                </a:solidFill>
                <a:latin typeface="Bahnschrift" pitchFamily="34" charset="0"/>
                <a:hlinkClick r:id="rId17" tooltip="Google Map Maker"/>
              </a:rPr>
              <a:t>Google Map Maker</a:t>
            </a:r>
            <a:r>
              <a:rPr lang="en-US" sz="1200" dirty="0" smtClean="0">
                <a:solidFill>
                  <a:srgbClr val="000000"/>
                </a:solidFill>
                <a:latin typeface="Bahnschrift" pitchFamily="34" charset="0"/>
              </a:rPr>
              <a:t> allowed users to collaboratively expand and update the service's mapping worldwide but was discontinued from March 2017. However, </a:t>
            </a:r>
            <a:r>
              <a:rPr lang="en-US" sz="1200" dirty="0" err="1" smtClean="0">
                <a:solidFill>
                  <a:srgbClr val="000000"/>
                </a:solidFill>
                <a:latin typeface="Bahnschrift" pitchFamily="34" charset="0"/>
              </a:rPr>
              <a:t>crowdsourced</a:t>
            </a:r>
            <a:r>
              <a:rPr lang="en-US" sz="1200" dirty="0" smtClean="0">
                <a:solidFill>
                  <a:srgbClr val="000000"/>
                </a:solidFill>
                <a:latin typeface="Bahnschrift" pitchFamily="34" charset="0"/>
              </a:rPr>
              <a:t> contributions to Google Maps were not discontinued as the company announced those features would be transferred to the Google Local Guides program.</a:t>
            </a:r>
            <a:r>
              <a:rPr lang="en-US" sz="1200" baseline="30000" dirty="0" smtClean="0">
                <a:solidFill>
                  <a:srgbClr val="000000"/>
                </a:solidFill>
                <a:latin typeface="Bahnschrift" pitchFamily="34" charset="0"/>
                <a:hlinkClick r:id="rId11"/>
              </a:rPr>
              <a:t>[3]</a:t>
            </a:r>
            <a:endParaRPr lang="en-US" sz="1200" dirty="0" smtClean="0">
              <a:solidFill>
                <a:srgbClr val="000000"/>
              </a:solidFill>
              <a:latin typeface="Bahnschrift" pitchFamily="34" charset="0"/>
            </a:endParaRPr>
          </a:p>
          <a:p>
            <a:r>
              <a:rPr lang="en-US" sz="1200" dirty="0" smtClean="0">
                <a:solidFill>
                  <a:srgbClr val="000000"/>
                </a:solidFill>
                <a:latin typeface="Bahnschrift" pitchFamily="34" charset="0"/>
              </a:rPr>
              <a:t>Google Maps' satellite view is a "top-down" or </a:t>
            </a:r>
            <a:r>
              <a:rPr lang="en-US" sz="1200" dirty="0" smtClean="0">
                <a:solidFill>
                  <a:srgbClr val="000000"/>
                </a:solidFill>
                <a:latin typeface="Bahnschrift" pitchFamily="34" charset="0"/>
                <a:hlinkClick r:id="rId18" tooltip="Bird's-eye view"/>
              </a:rPr>
              <a:t>bird's-eye view</a:t>
            </a:r>
            <a:r>
              <a:rPr lang="en-US" sz="1200" dirty="0" smtClean="0">
                <a:solidFill>
                  <a:srgbClr val="000000"/>
                </a:solidFill>
                <a:latin typeface="Bahnschrift" pitchFamily="34" charset="0"/>
              </a:rPr>
              <a:t>; most of the high-resolution imagery of cities is </a:t>
            </a:r>
            <a:r>
              <a:rPr lang="en-US" sz="1200" dirty="0" smtClean="0">
                <a:solidFill>
                  <a:srgbClr val="000000"/>
                </a:solidFill>
                <a:latin typeface="Bahnschrift" pitchFamily="34" charset="0"/>
                <a:hlinkClick r:id="rId5" tooltip="Aerial photography"/>
              </a:rPr>
              <a:t>aerial photography</a:t>
            </a:r>
            <a:r>
              <a:rPr lang="en-US" sz="1200" dirty="0" smtClean="0">
                <a:solidFill>
                  <a:srgbClr val="000000"/>
                </a:solidFill>
                <a:latin typeface="Bahnschrift" pitchFamily="34" charset="0"/>
              </a:rPr>
              <a:t> taken from aircraft flying at 800 to 1,500 feet (240 to 460 m), while most other imagery is from satellites.</a:t>
            </a:r>
            <a:r>
              <a:rPr lang="en-US" sz="1200" baseline="30000" dirty="0" smtClean="0">
                <a:solidFill>
                  <a:srgbClr val="000000"/>
                </a:solidFill>
                <a:latin typeface="Bahnschrift" pitchFamily="34" charset="0"/>
                <a:hlinkClick r:id="rId11"/>
              </a:rPr>
              <a:t>[4]</a:t>
            </a:r>
            <a:r>
              <a:rPr lang="en-US" sz="1200" dirty="0" smtClean="0">
                <a:solidFill>
                  <a:srgbClr val="000000"/>
                </a:solidFill>
                <a:latin typeface="Bahnschrift" pitchFamily="34" charset="0"/>
              </a:rPr>
              <a:t> Much of the available satellite imagery is no more than three years old and is updated on a regular basis.</a:t>
            </a:r>
            <a:r>
              <a:rPr lang="en-US" sz="1200" baseline="30000" dirty="0" smtClean="0">
                <a:solidFill>
                  <a:srgbClr val="000000"/>
                </a:solidFill>
                <a:latin typeface="Bahnschrift" pitchFamily="34" charset="0"/>
                <a:hlinkClick r:id="rId11"/>
              </a:rPr>
              <a:t>[5]</a:t>
            </a:r>
            <a:r>
              <a:rPr lang="en-US" sz="1200" dirty="0" smtClean="0">
                <a:solidFill>
                  <a:srgbClr val="000000"/>
                </a:solidFill>
                <a:latin typeface="Bahnschrift" pitchFamily="34" charset="0"/>
              </a:rPr>
              <a:t> Google Maps used </a:t>
            </a:r>
            <a:r>
              <a:rPr lang="en-US" sz="1200" dirty="0" smtClean="0">
                <a:solidFill>
                  <a:srgbClr val="000000"/>
                </a:solidFill>
                <a:latin typeface="Bahnschrift" pitchFamily="34" charset="0"/>
                <a:hlinkClick r:id="rId19" tooltip="Web Mercator projection"/>
              </a:rPr>
              <a:t>a variant</a:t>
            </a:r>
            <a:r>
              <a:rPr lang="en-US" sz="1200" dirty="0" smtClean="0">
                <a:solidFill>
                  <a:srgbClr val="000000"/>
                </a:solidFill>
                <a:latin typeface="Bahnschrift" pitchFamily="34" charset="0"/>
              </a:rPr>
              <a:t> of the </a:t>
            </a:r>
            <a:r>
              <a:rPr lang="en-US" sz="1200" dirty="0" smtClean="0">
                <a:solidFill>
                  <a:srgbClr val="000000"/>
                </a:solidFill>
                <a:latin typeface="Bahnschrift" pitchFamily="34" charset="0"/>
                <a:hlinkClick r:id="rId20" tooltip="Mercator projection"/>
              </a:rPr>
              <a:t>Mercator projection</a:t>
            </a:r>
            <a:r>
              <a:rPr lang="en-US" sz="1200" dirty="0" smtClean="0">
                <a:solidFill>
                  <a:srgbClr val="000000"/>
                </a:solidFill>
                <a:latin typeface="Bahnschrift" pitchFamily="34" charset="0"/>
              </a:rPr>
              <a:t>, and therefore could not accurately show areas around the poles.</a:t>
            </a:r>
            <a:r>
              <a:rPr lang="en-US" sz="1200" baseline="30000" dirty="0" smtClean="0">
                <a:solidFill>
                  <a:srgbClr val="000000"/>
                </a:solidFill>
                <a:latin typeface="Bahnschrift" pitchFamily="34" charset="0"/>
                <a:hlinkClick r:id="rId11"/>
              </a:rPr>
              <a:t>[6]</a:t>
            </a:r>
            <a:r>
              <a:rPr lang="en-US" sz="1200" dirty="0" smtClean="0">
                <a:solidFill>
                  <a:srgbClr val="000000"/>
                </a:solidFill>
                <a:latin typeface="Bahnschrift" pitchFamily="34" charset="0"/>
              </a:rPr>
              <a:t> However, in August 2018, the desktop version of Google Maps was updated to show a 3D globe as the default projection. It is still possible to switch back to the Mercator Projection in the settings.</a:t>
            </a:r>
          </a:p>
          <a:p>
            <a:r>
              <a:rPr lang="en-US" sz="1200" dirty="0" smtClean="0">
                <a:solidFill>
                  <a:srgbClr val="000000"/>
                </a:solidFill>
                <a:latin typeface="Bahnschrift" pitchFamily="34" charset="0"/>
              </a:rPr>
              <a:t>Google Maps for Android and </a:t>
            </a:r>
            <a:r>
              <a:rPr lang="en-US" sz="1200" dirty="0" err="1" smtClean="0">
                <a:solidFill>
                  <a:srgbClr val="000000"/>
                </a:solidFill>
                <a:latin typeface="Bahnschrift" pitchFamily="34" charset="0"/>
              </a:rPr>
              <a:t>iOS</a:t>
            </a:r>
            <a:r>
              <a:rPr lang="en-US" sz="1200" dirty="0" smtClean="0">
                <a:solidFill>
                  <a:srgbClr val="000000"/>
                </a:solidFill>
                <a:latin typeface="Bahnschrift" pitchFamily="34" charset="0"/>
              </a:rPr>
              <a:t> devices was released in September 2008 and features </a:t>
            </a:r>
            <a:r>
              <a:rPr lang="en-US" sz="1200" dirty="0" smtClean="0">
                <a:solidFill>
                  <a:srgbClr val="000000"/>
                </a:solidFill>
                <a:latin typeface="Bahnschrift" pitchFamily="34" charset="0"/>
                <a:hlinkClick r:id="rId21" tooltip="Satellite navigation device"/>
              </a:rPr>
              <a:t>GPS</a:t>
            </a:r>
            <a:r>
              <a:rPr lang="en-US" sz="1200" dirty="0" smtClean="0">
                <a:solidFill>
                  <a:srgbClr val="000000"/>
                </a:solidFill>
                <a:latin typeface="Bahnschrift" pitchFamily="34" charset="0"/>
              </a:rPr>
              <a:t> </a:t>
            </a:r>
            <a:r>
              <a:rPr lang="en-US" sz="1200" dirty="0" smtClean="0">
                <a:solidFill>
                  <a:srgbClr val="000000"/>
                </a:solidFill>
                <a:latin typeface="Bahnschrift" pitchFamily="34" charset="0"/>
                <a:hlinkClick r:id="rId22" tooltip="Turn-by-turn navigation"/>
              </a:rPr>
              <a:t>turn-by-turn navigation</a:t>
            </a:r>
            <a:r>
              <a:rPr lang="en-US" sz="1200" dirty="0" smtClean="0">
                <a:solidFill>
                  <a:srgbClr val="000000"/>
                </a:solidFill>
                <a:latin typeface="Bahnschrift" pitchFamily="34" charset="0"/>
              </a:rPr>
              <a:t> along with dedicated parking assistance features. In August 2013, it was determined to be the world's most popular app for </a:t>
            </a:r>
            <a:r>
              <a:rPr lang="en-US" sz="1200" dirty="0" err="1" smtClean="0">
                <a:solidFill>
                  <a:srgbClr val="000000"/>
                </a:solidFill>
                <a:latin typeface="Bahnschrift" pitchFamily="34" charset="0"/>
                <a:hlinkClick r:id="rId23" tooltip="Smartphone"/>
              </a:rPr>
              <a:t>smartphones</a:t>
            </a:r>
            <a:r>
              <a:rPr lang="en-US" sz="1200" dirty="0" smtClean="0">
                <a:solidFill>
                  <a:srgbClr val="000000"/>
                </a:solidFill>
                <a:latin typeface="Bahnschrift" pitchFamily="34" charset="0"/>
              </a:rPr>
              <a:t>, with over 54% of global </a:t>
            </a:r>
            <a:r>
              <a:rPr lang="en-US" sz="1200" dirty="0" err="1" smtClean="0">
                <a:solidFill>
                  <a:srgbClr val="000000"/>
                </a:solidFill>
                <a:latin typeface="Bahnschrift" pitchFamily="34" charset="0"/>
              </a:rPr>
              <a:t>smartphone</a:t>
            </a:r>
            <a:r>
              <a:rPr lang="en-US" sz="1200" dirty="0" smtClean="0">
                <a:solidFill>
                  <a:srgbClr val="000000"/>
                </a:solidFill>
                <a:latin typeface="Bahnschrift" pitchFamily="34" charset="0"/>
              </a:rPr>
              <a:t> owners using it at least once.</a:t>
            </a:r>
            <a:r>
              <a:rPr lang="en-US" sz="1200" baseline="30000" dirty="0" smtClean="0">
                <a:solidFill>
                  <a:srgbClr val="000000"/>
                </a:solidFill>
                <a:latin typeface="Bahnschrift" pitchFamily="34" charset="0"/>
                <a:hlinkClick r:id="rId11"/>
              </a:rPr>
              <a:t>[7]</a:t>
            </a:r>
            <a:endParaRPr lang="en-US" sz="1200" dirty="0" smtClean="0">
              <a:solidFill>
                <a:srgbClr val="000000"/>
              </a:solidFill>
              <a:latin typeface="Bahnschrift" pitchFamily="34" charset="0"/>
            </a:endParaRPr>
          </a:p>
          <a:p>
            <a:r>
              <a:rPr lang="en-US" sz="1200" dirty="0" smtClean="0">
                <a:solidFill>
                  <a:srgbClr val="000000"/>
                </a:solidFill>
                <a:latin typeface="Bahnschrift" pitchFamily="34" charset="0"/>
              </a:rPr>
              <a:t>In 2012, Google reported having over 7,100 employees and contractors directly working in mapping.</a:t>
            </a:r>
            <a:r>
              <a:rPr lang="en-US" sz="1200" baseline="30000" dirty="0" smtClean="0">
                <a:solidFill>
                  <a:srgbClr val="000000"/>
                </a:solidFill>
                <a:latin typeface="Bahnschrift" pitchFamily="34" charset="0"/>
                <a:hlinkClick r:id="rId11"/>
              </a:rPr>
              <a:t>[8]</a:t>
            </a:r>
            <a:endParaRPr lang="en-US" sz="1200" dirty="0" smtClean="0">
              <a:solidFill>
                <a:srgbClr val="000000"/>
              </a:solidFill>
              <a:latin typeface="Bahnschrift" pitchFamily="34" charset="0"/>
            </a:endParaRPr>
          </a:p>
          <a:p>
            <a:r>
              <a:rPr lang="en-US" sz="1200" dirty="0" smtClean="0">
                <a:solidFill>
                  <a:srgbClr val="000000"/>
                </a:solidFill>
                <a:latin typeface="Bahnschrift" pitchFamily="34" charset="0"/>
              </a:rPr>
              <a:t>In 2017, along with several other services including YouTube, Chrome, Gmail, Search, and Google Play, Google Maps reached over 1 billion monthly users.</a:t>
            </a:r>
            <a:r>
              <a:rPr lang="en-US" sz="1200" baseline="30000" dirty="0" smtClean="0">
                <a:solidFill>
                  <a:srgbClr val="000000"/>
                </a:solidFill>
                <a:latin typeface="Bahnschrift" pitchFamily="34" charset="0"/>
                <a:hlinkClick r:id="rId11"/>
              </a:rPr>
              <a:t>[9]</a:t>
            </a:r>
            <a:endParaRPr lang="en-US" sz="1200" dirty="0">
              <a:solidFill>
                <a:srgbClr val="000000"/>
              </a:solidFill>
              <a:latin typeface="Bahnschrift" pitchFamily="34"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356" y="428604"/>
            <a:ext cx="4572000" cy="5078313"/>
          </a:xfrm>
          <a:prstGeom prst="rect">
            <a:avLst/>
          </a:prstGeom>
        </p:spPr>
        <p:txBody>
          <a:bodyPr>
            <a:spAutoFit/>
          </a:bodyPr>
          <a:lstStyle/>
          <a:p>
            <a:r>
              <a:rPr lang="en-US" sz="1200" b="1" dirty="0" smtClean="0">
                <a:solidFill>
                  <a:srgbClr val="000000"/>
                </a:solidFill>
                <a:latin typeface="Bahnschrift" pitchFamily="34" charset="0"/>
              </a:rPr>
              <a:t>Here Technologies</a:t>
            </a:r>
            <a:r>
              <a:rPr lang="en-US" sz="1200" dirty="0" smtClean="0">
                <a:solidFill>
                  <a:srgbClr val="000000"/>
                </a:solidFill>
                <a:latin typeface="Bahnschrift" pitchFamily="34" charset="0"/>
              </a:rPr>
              <a:t> (trading as HERE) is a company that provides </a:t>
            </a:r>
            <a:r>
              <a:rPr lang="en-US" sz="1200" dirty="0" smtClean="0">
                <a:solidFill>
                  <a:srgbClr val="000000"/>
                </a:solidFill>
                <a:latin typeface="Bahnschrift" pitchFamily="34" charset="0"/>
                <a:hlinkClick r:id="rId2" tooltip="Data mapping"/>
              </a:rPr>
              <a:t>mapping</a:t>
            </a:r>
            <a:r>
              <a:rPr lang="en-US" sz="1200" dirty="0" smtClean="0">
                <a:solidFill>
                  <a:srgbClr val="000000"/>
                </a:solidFill>
                <a:latin typeface="Bahnschrift" pitchFamily="34" charset="0"/>
              </a:rPr>
              <a:t> and location data and related services to individuals and companies. It is majority-owned by a consortium of German automotive companies (namely </a:t>
            </a:r>
            <a:r>
              <a:rPr lang="en-US" sz="1200" dirty="0" smtClean="0">
                <a:solidFill>
                  <a:srgbClr val="000000"/>
                </a:solidFill>
                <a:latin typeface="Bahnschrift" pitchFamily="34" charset="0"/>
                <a:hlinkClick r:id="rId3" tooltip="Volkswagen Group"/>
              </a:rPr>
              <a:t>Audi</a:t>
            </a:r>
            <a:r>
              <a:rPr lang="en-US" sz="1200" dirty="0" smtClean="0">
                <a:solidFill>
                  <a:srgbClr val="000000"/>
                </a:solidFill>
                <a:latin typeface="Bahnschrift" pitchFamily="34" charset="0"/>
              </a:rPr>
              <a:t>, </a:t>
            </a:r>
            <a:r>
              <a:rPr lang="en-US" sz="1200" dirty="0" smtClean="0">
                <a:solidFill>
                  <a:srgbClr val="000000"/>
                </a:solidFill>
                <a:latin typeface="Bahnschrift" pitchFamily="34" charset="0"/>
                <a:hlinkClick r:id="rId4" tooltip="BMW"/>
              </a:rPr>
              <a:t>BMW</a:t>
            </a:r>
            <a:r>
              <a:rPr lang="en-US" sz="1200" dirty="0" smtClean="0">
                <a:solidFill>
                  <a:srgbClr val="000000"/>
                </a:solidFill>
                <a:latin typeface="Bahnschrift" pitchFamily="34" charset="0"/>
              </a:rPr>
              <a:t>, and </a:t>
            </a:r>
            <a:r>
              <a:rPr lang="en-US" sz="1200" dirty="0" smtClean="0">
                <a:solidFill>
                  <a:srgbClr val="000000"/>
                </a:solidFill>
                <a:latin typeface="Bahnschrift" pitchFamily="34" charset="0"/>
                <a:hlinkClick r:id="rId5" tooltip="Daimler AG"/>
              </a:rPr>
              <a:t>Daimler</a:t>
            </a:r>
            <a:r>
              <a:rPr lang="en-US" sz="1200" dirty="0" smtClean="0">
                <a:solidFill>
                  <a:srgbClr val="000000"/>
                </a:solidFill>
                <a:latin typeface="Bahnschrift" pitchFamily="34" charset="0"/>
              </a:rPr>
              <a:t>), whilst other companies also own minority stakes. Its roots date back to U.S.-based </a:t>
            </a:r>
            <a:r>
              <a:rPr lang="en-US" sz="1200" dirty="0" err="1" smtClean="0">
                <a:solidFill>
                  <a:srgbClr val="000000"/>
                </a:solidFill>
                <a:latin typeface="Bahnschrift" pitchFamily="34" charset="0"/>
                <a:hlinkClick r:id="rId6" tooltip="Navteq"/>
              </a:rPr>
              <a:t>Navteq</a:t>
            </a:r>
            <a:r>
              <a:rPr lang="en-US" sz="1200" dirty="0" smtClean="0">
                <a:solidFill>
                  <a:srgbClr val="000000"/>
                </a:solidFill>
                <a:latin typeface="Bahnschrift" pitchFamily="34" charset="0"/>
              </a:rPr>
              <a:t> in 1985, which was acquired by Finland-based </a:t>
            </a:r>
            <a:r>
              <a:rPr lang="en-US" sz="1200" dirty="0" smtClean="0">
                <a:solidFill>
                  <a:srgbClr val="000000"/>
                </a:solidFill>
                <a:latin typeface="Bahnschrift" pitchFamily="34" charset="0"/>
                <a:hlinkClick r:id="rId7" tooltip="Nokia"/>
              </a:rPr>
              <a:t>Nokia</a:t>
            </a:r>
            <a:r>
              <a:rPr lang="en-US" sz="1200" dirty="0" smtClean="0">
                <a:solidFill>
                  <a:srgbClr val="000000"/>
                </a:solidFill>
                <a:latin typeface="Bahnschrift" pitchFamily="34" charset="0"/>
              </a:rPr>
              <a:t> in 2007. Here is currently based in </a:t>
            </a:r>
            <a:r>
              <a:rPr lang="en-US" sz="1200" dirty="0" smtClean="0">
                <a:solidFill>
                  <a:srgbClr val="000000"/>
                </a:solidFill>
                <a:latin typeface="Bahnschrift" pitchFamily="34" charset="0"/>
                <a:hlinkClick r:id="rId8" tooltip="Amsterdam"/>
              </a:rPr>
              <a:t>Amsterdam</a:t>
            </a:r>
            <a:r>
              <a:rPr lang="en-US" sz="1200" dirty="0" smtClean="0">
                <a:solidFill>
                  <a:srgbClr val="000000"/>
                </a:solidFill>
                <a:latin typeface="Bahnschrift" pitchFamily="34" charset="0"/>
              </a:rPr>
              <a:t>.</a:t>
            </a:r>
          </a:p>
          <a:p>
            <a:endParaRPr lang="en-US" sz="1200" dirty="0" smtClean="0">
              <a:solidFill>
                <a:srgbClr val="000000"/>
              </a:solidFill>
              <a:latin typeface="Bahnschrift" pitchFamily="34" charset="0"/>
            </a:endParaRPr>
          </a:p>
          <a:p>
            <a:endParaRPr lang="en-US" sz="1200" dirty="0" smtClean="0">
              <a:solidFill>
                <a:srgbClr val="000000"/>
              </a:solidFill>
              <a:latin typeface="Bahnschrift" pitchFamily="34" charset="0"/>
            </a:endParaRPr>
          </a:p>
          <a:p>
            <a:r>
              <a:rPr lang="en-US" sz="1200" dirty="0" smtClean="0">
                <a:solidFill>
                  <a:srgbClr val="000000"/>
                </a:solidFill>
                <a:latin typeface="Bahnschrift" pitchFamily="34" charset="0"/>
              </a:rPr>
              <a:t>Here captures location content such as road networks, buildings, parks and traffic patterns. It then sells or licenses that mapping content, along with map related navigation and location services to other businesses such as </a:t>
            </a:r>
            <a:r>
              <a:rPr lang="en-US" sz="1200" dirty="0" smtClean="0">
                <a:solidFill>
                  <a:srgbClr val="000000"/>
                </a:solidFill>
                <a:latin typeface="Bahnschrift" pitchFamily="34" charset="0"/>
                <a:hlinkClick r:id="rId9" tooltip="Alpine Electronics"/>
              </a:rPr>
              <a:t>Alpine</a:t>
            </a:r>
            <a:r>
              <a:rPr lang="en-US" sz="1200" dirty="0" smtClean="0">
                <a:solidFill>
                  <a:srgbClr val="000000"/>
                </a:solidFill>
                <a:latin typeface="Bahnschrift" pitchFamily="34" charset="0"/>
              </a:rPr>
              <a:t>, </a:t>
            </a:r>
            <a:r>
              <a:rPr lang="en-US" sz="1200" dirty="0" smtClean="0">
                <a:solidFill>
                  <a:srgbClr val="000000"/>
                </a:solidFill>
                <a:latin typeface="Bahnschrift" pitchFamily="34" charset="0"/>
                <a:hlinkClick r:id="rId10" tooltip="Garmin"/>
              </a:rPr>
              <a:t>Garmin</a:t>
            </a:r>
            <a:r>
              <a:rPr lang="en-US" sz="1200" dirty="0" smtClean="0">
                <a:solidFill>
                  <a:srgbClr val="000000"/>
                </a:solidFill>
                <a:latin typeface="Bahnschrift" pitchFamily="34" charset="0"/>
              </a:rPr>
              <a:t>, </a:t>
            </a:r>
            <a:r>
              <a:rPr lang="en-US" sz="1200" dirty="0" smtClean="0">
                <a:solidFill>
                  <a:srgbClr val="000000"/>
                </a:solidFill>
                <a:latin typeface="Bahnschrift" pitchFamily="34" charset="0"/>
                <a:hlinkClick r:id="rId4" tooltip="BMW"/>
              </a:rPr>
              <a:t>BMW</a:t>
            </a:r>
            <a:r>
              <a:rPr lang="en-US" sz="1200" dirty="0" smtClean="0">
                <a:solidFill>
                  <a:srgbClr val="000000"/>
                </a:solidFill>
                <a:latin typeface="Bahnschrift" pitchFamily="34" charset="0"/>
              </a:rPr>
              <a:t>, </a:t>
            </a:r>
            <a:r>
              <a:rPr lang="en-US" sz="1200" dirty="0" smtClean="0">
                <a:solidFill>
                  <a:srgbClr val="000000"/>
                </a:solidFill>
                <a:latin typeface="Bahnschrift" pitchFamily="34" charset="0"/>
                <a:hlinkClick r:id="rId11" tooltip="Oracle Corporation"/>
              </a:rPr>
              <a:t>Oracle</a:t>
            </a:r>
            <a:r>
              <a:rPr lang="en-US" sz="1200" dirty="0" smtClean="0">
                <a:solidFill>
                  <a:srgbClr val="000000"/>
                </a:solidFill>
                <a:latin typeface="Bahnschrift" pitchFamily="34" charset="0"/>
              </a:rPr>
              <a:t> and </a:t>
            </a:r>
            <a:r>
              <a:rPr lang="en-US" sz="1200" dirty="0" smtClean="0">
                <a:solidFill>
                  <a:srgbClr val="000000"/>
                </a:solidFill>
                <a:latin typeface="Bahnschrift" pitchFamily="34" charset="0"/>
                <a:hlinkClick r:id="rId12" tooltip="Amazon.com"/>
              </a:rPr>
              <a:t>Amazon.com</a:t>
            </a:r>
            <a:r>
              <a:rPr lang="en-US" sz="1200" dirty="0" smtClean="0">
                <a:solidFill>
                  <a:srgbClr val="000000"/>
                </a:solidFill>
                <a:latin typeface="Bahnschrift" pitchFamily="34" charset="0"/>
              </a:rPr>
              <a:t>. In addition, Here provides platform services to </a:t>
            </a:r>
            <a:r>
              <a:rPr lang="en-US" sz="1200" dirty="0" err="1" smtClean="0">
                <a:solidFill>
                  <a:srgbClr val="000000"/>
                </a:solidFill>
                <a:latin typeface="Bahnschrift" pitchFamily="34" charset="0"/>
              </a:rPr>
              <a:t>smartphones</a:t>
            </a:r>
            <a:r>
              <a:rPr lang="en-US" sz="1200" dirty="0" smtClean="0">
                <a:solidFill>
                  <a:srgbClr val="000000"/>
                </a:solidFill>
                <a:latin typeface="Bahnschrift" pitchFamily="34" charset="0"/>
              </a:rPr>
              <a:t>.</a:t>
            </a:r>
            <a:r>
              <a:rPr lang="en-US" sz="1200" baseline="30000" dirty="0" smtClean="0">
                <a:solidFill>
                  <a:srgbClr val="000000"/>
                </a:solidFill>
                <a:latin typeface="Bahnschrift" pitchFamily="34" charset="0"/>
                <a:hlinkClick r:id="rId13"/>
              </a:rPr>
              <a:t>[1][2]</a:t>
            </a:r>
            <a:r>
              <a:rPr lang="en-US" sz="1200" dirty="0" smtClean="0">
                <a:solidFill>
                  <a:srgbClr val="000000"/>
                </a:solidFill>
                <a:latin typeface="Bahnschrift" pitchFamily="34" charset="0"/>
              </a:rPr>
              <a:t> It provides location services through its own Here applications, and also for </a:t>
            </a:r>
            <a:r>
              <a:rPr lang="en-US" sz="1200" dirty="0" smtClean="0">
                <a:solidFill>
                  <a:srgbClr val="000000"/>
                </a:solidFill>
                <a:latin typeface="Bahnschrift" pitchFamily="34" charset="0"/>
                <a:hlinkClick r:id="rId14" tooltip="GIS"/>
              </a:rPr>
              <a:t>GIS</a:t>
            </a:r>
            <a:r>
              <a:rPr lang="en-US" sz="1200" dirty="0" smtClean="0">
                <a:solidFill>
                  <a:srgbClr val="000000"/>
                </a:solidFill>
                <a:latin typeface="Bahnschrift" pitchFamily="34" charset="0"/>
              </a:rPr>
              <a:t> and government clients and other providers, such as </a:t>
            </a:r>
            <a:r>
              <a:rPr lang="en-US" sz="1200" dirty="0" smtClean="0">
                <a:solidFill>
                  <a:srgbClr val="000000"/>
                </a:solidFill>
                <a:latin typeface="Bahnschrift" pitchFamily="34" charset="0"/>
                <a:hlinkClick r:id="rId15" tooltip="Bing (search engine)"/>
              </a:rPr>
              <a:t>Bing</a:t>
            </a:r>
            <a:r>
              <a:rPr lang="en-US" sz="1200" dirty="0" smtClean="0">
                <a:solidFill>
                  <a:srgbClr val="000000"/>
                </a:solidFill>
                <a:latin typeface="Bahnschrift" pitchFamily="34" charset="0"/>
              </a:rPr>
              <a:t>, </a:t>
            </a:r>
            <a:r>
              <a:rPr lang="en-US" sz="1200" dirty="0" err="1" smtClean="0">
                <a:solidFill>
                  <a:srgbClr val="000000"/>
                </a:solidFill>
                <a:latin typeface="Bahnschrift" pitchFamily="34" charset="0"/>
                <a:hlinkClick r:id="rId16" tooltip="Facebook"/>
              </a:rPr>
              <a:t>Facebook</a:t>
            </a:r>
            <a:r>
              <a:rPr lang="en-US" sz="1200" dirty="0" smtClean="0">
                <a:solidFill>
                  <a:srgbClr val="000000"/>
                </a:solidFill>
                <a:latin typeface="Bahnschrift" pitchFamily="34" charset="0"/>
              </a:rPr>
              <a:t> and </a:t>
            </a:r>
            <a:r>
              <a:rPr lang="en-US" sz="1200" dirty="0" smtClean="0">
                <a:solidFill>
                  <a:srgbClr val="000000"/>
                </a:solidFill>
                <a:latin typeface="Bahnschrift" pitchFamily="34" charset="0"/>
                <a:hlinkClick r:id="rId17" tooltip="Yahoo! Maps"/>
              </a:rPr>
              <a:t>Yahoo! Maps</a:t>
            </a:r>
            <a:r>
              <a:rPr lang="en-US" sz="1200" dirty="0" smtClean="0">
                <a:solidFill>
                  <a:srgbClr val="000000"/>
                </a:solidFill>
                <a:latin typeface="Bahnschrift" pitchFamily="34" charset="0"/>
              </a:rPr>
              <a:t>.</a:t>
            </a:r>
            <a:r>
              <a:rPr lang="en-US" sz="1200" baseline="30000" dirty="0" smtClean="0">
                <a:solidFill>
                  <a:srgbClr val="000000"/>
                </a:solidFill>
                <a:latin typeface="Bahnschrift" pitchFamily="34" charset="0"/>
                <a:hlinkClick r:id="rId13"/>
              </a:rPr>
              <a:t>[3][4]</a:t>
            </a:r>
            <a:r>
              <a:rPr lang="en-US" sz="1200" dirty="0" smtClean="0">
                <a:solidFill>
                  <a:srgbClr val="000000"/>
                </a:solidFill>
                <a:latin typeface="Bahnschrift" pitchFamily="34" charset="0"/>
              </a:rPr>
              <a:t> Here has maps of nearly 200 countries, offers voice guided navigation in 94 countries, provides live traffic information in 33 countries and has indoor maps available for about 49,000 unique buildings in 45 countries.</a:t>
            </a:r>
            <a:r>
              <a:rPr lang="en-US" sz="1200" baseline="30000" dirty="0" smtClean="0">
                <a:solidFill>
                  <a:srgbClr val="000000"/>
                </a:solidFill>
                <a:latin typeface="Bahnschrift" pitchFamily="34" charset="0"/>
                <a:hlinkClick r:id="rId13"/>
              </a:rPr>
              <a:t>[5]</a:t>
            </a:r>
            <a:r>
              <a:rPr lang="en-US" sz="1200" dirty="0" smtClean="0">
                <a:solidFill>
                  <a:srgbClr val="000000"/>
                </a:solidFill>
                <a:latin typeface="Bahnschrift" pitchFamily="34" charset="0"/>
              </a:rPr>
              <a:t> The company is also working on </a:t>
            </a:r>
            <a:r>
              <a:rPr lang="en-US" sz="1200" dirty="0" smtClean="0">
                <a:solidFill>
                  <a:srgbClr val="000000"/>
                </a:solidFill>
                <a:latin typeface="Bahnschrift" pitchFamily="34" charset="0"/>
                <a:hlinkClick r:id="rId18" tooltip="Self-driving"/>
              </a:rPr>
              <a:t>self-driving</a:t>
            </a:r>
            <a:r>
              <a:rPr lang="en-US" sz="1200" dirty="0" smtClean="0">
                <a:solidFill>
                  <a:srgbClr val="000000"/>
                </a:solidFill>
                <a:latin typeface="Bahnschrift" pitchFamily="34" charset="0"/>
              </a:rPr>
              <a:t> technology.</a:t>
            </a:r>
            <a:r>
              <a:rPr lang="en-US" sz="1200" baseline="30000" dirty="0" smtClean="0">
                <a:solidFill>
                  <a:srgbClr val="000000"/>
                </a:solidFill>
                <a:latin typeface="Bahnschrift" pitchFamily="34" charset="0"/>
                <a:hlinkClick r:id="rId13"/>
              </a:rPr>
              <a:t>[6]</a:t>
            </a:r>
            <a:r>
              <a:rPr lang="en-US" sz="1200" dirty="0" smtClean="0">
                <a:solidFill>
                  <a:srgbClr val="000000"/>
                </a:solidFill>
                <a:latin typeface="Bahnschrift" pitchFamily="34" charset="0"/>
              </a:rPr>
              <a:t> HERE Technologies India Private Limited is recognized among India's Best Companies to Work For 2019 ranking at place #33 and among India's Best Workplaces for Women 2019 (Top 25) from "Great Place to Work".</a:t>
            </a:r>
            <a:endParaRPr lang="en-US" sz="1200" dirty="0">
              <a:solidFill>
                <a:srgbClr val="000000"/>
              </a:solidFill>
              <a:latin typeface="Bahnschrift" pitchFamily="34" charset="0"/>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1071546"/>
            <a:ext cx="4572000" cy="5262979"/>
          </a:xfrm>
          <a:prstGeom prst="rect">
            <a:avLst/>
          </a:prstGeom>
        </p:spPr>
        <p:txBody>
          <a:bodyPr>
            <a:spAutoFit/>
          </a:bodyPr>
          <a:lstStyle/>
          <a:p>
            <a:r>
              <a:rPr lang="en-US" sz="1200" dirty="0" smtClean="0">
                <a:solidFill>
                  <a:srgbClr val="000000"/>
                </a:solidFill>
                <a:latin typeface="Bahnschrift" pitchFamily="34" charset="0"/>
              </a:rPr>
              <a:t>HERE is once again the highest-ranked location platform vendor in the index. HERE has cemented its leadership position thanks to the continuous improvements it has made to its core Open Location Platform, doubling down on its efforts for developers, and a string of new initiatives including a renewed focus on data privacy.</a:t>
            </a:r>
          </a:p>
          <a:p>
            <a:endParaRPr lang="en-US" sz="1200" dirty="0" smtClean="0">
              <a:solidFill>
                <a:srgbClr val="000000"/>
              </a:solidFill>
              <a:latin typeface="Bahnschrift" pitchFamily="34" charset="0"/>
            </a:endParaRPr>
          </a:p>
          <a:p>
            <a:r>
              <a:rPr lang="en-US" sz="1200" dirty="0" smtClean="0">
                <a:solidFill>
                  <a:srgbClr val="000000"/>
                </a:solidFill>
                <a:latin typeface="Bahnschrift" pitchFamily="34" charset="0"/>
              </a:rPr>
              <a:t>Here Map Creator is a service launched in November 2012 to allow users to update the Here map. The service is available for more than 100 countries and in 47 languages. It can be accessed from their website mapcreator.here.com and dedicated HERE Map Creator Android and </a:t>
            </a:r>
            <a:r>
              <a:rPr lang="en-US" sz="1200" dirty="0" err="1" smtClean="0">
                <a:solidFill>
                  <a:srgbClr val="000000"/>
                </a:solidFill>
                <a:latin typeface="Bahnschrift" pitchFamily="34" charset="0"/>
              </a:rPr>
              <a:t>iPhone</a:t>
            </a:r>
            <a:r>
              <a:rPr lang="en-US" sz="1200" dirty="0" smtClean="0">
                <a:solidFill>
                  <a:srgbClr val="000000"/>
                </a:solidFill>
                <a:latin typeface="Bahnschrift" pitchFamily="34" charset="0"/>
              </a:rPr>
              <a:t> apps.</a:t>
            </a:r>
          </a:p>
          <a:p>
            <a:r>
              <a:rPr lang="en-US" sz="1200" dirty="0" smtClean="0">
                <a:solidFill>
                  <a:srgbClr val="000000"/>
                </a:solidFill>
                <a:latin typeface="Bahnschrift" pitchFamily="34" charset="0"/>
              </a:rPr>
              <a:t>Users are able to add new roads (trails are included here), edit a road or remove it, add a new place, edit a place or remove it and finally add a house number, edit or remove it. In addition, users can edit road details such as speed limits, number of lanes, one- or two-way, type "open road", "tunnel" or "bridge", pavement type, etc. and also add local shops and businesses into various categories such as a grocery store, clothing store, types of restaurants (including cuisine and name of food joint), sports equipment store among several other categories and subcategories. and give various details about them including photos, telephone numbers, addresses, hours and days of operations in a week, payment info in the shops (whether they accept cash, cards, discount coupons or not). Users can also report map changes. Tutorial videos and instructions to carrying out the editing operations are available on their website.</a:t>
            </a:r>
          </a:p>
          <a:p>
            <a:endParaRPr lang="en-US" sz="1200" dirty="0">
              <a:solidFill>
                <a:srgbClr val="000000"/>
              </a:solidFill>
              <a:latin typeface="Bahnschrift" pitchFamily="34" charset="0"/>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785794"/>
            <a:ext cx="4572000" cy="5047536"/>
          </a:xfrm>
          <a:prstGeom prst="rect">
            <a:avLst/>
          </a:prstGeom>
        </p:spPr>
        <p:txBody>
          <a:bodyPr>
            <a:spAutoFit/>
          </a:bodyPr>
          <a:lstStyle/>
          <a:p>
            <a:r>
              <a:rPr lang="en-US" sz="1400" b="1" dirty="0" smtClean="0">
                <a:solidFill>
                  <a:srgbClr val="000000"/>
                </a:solidFill>
                <a:latin typeface="Bahnschrift" pitchFamily="34" charset="0"/>
              </a:rPr>
              <a:t>Google Maps</a:t>
            </a:r>
            <a:r>
              <a:rPr lang="en-US" sz="1400" dirty="0" smtClean="0">
                <a:solidFill>
                  <a:srgbClr val="000000"/>
                </a:solidFill>
                <a:latin typeface="Bahnschrift" pitchFamily="34" charset="0"/>
              </a:rPr>
              <a:t> is a </a:t>
            </a:r>
            <a:r>
              <a:rPr lang="en-US" sz="1400" dirty="0" smtClean="0">
                <a:solidFill>
                  <a:srgbClr val="000000"/>
                </a:solidFill>
                <a:latin typeface="Bahnschrift" pitchFamily="34" charset="0"/>
                <a:hlinkClick r:id="rId2" tooltip="Web mapping"/>
              </a:rPr>
              <a:t>web mapping</a:t>
            </a:r>
            <a:r>
              <a:rPr lang="en-US" sz="1400" dirty="0" smtClean="0">
                <a:solidFill>
                  <a:srgbClr val="000000"/>
                </a:solidFill>
                <a:latin typeface="Bahnschrift" pitchFamily="34" charset="0"/>
              </a:rPr>
              <a:t> service developed by </a:t>
            </a:r>
            <a:r>
              <a:rPr lang="en-US" sz="1400" dirty="0" smtClean="0">
                <a:solidFill>
                  <a:srgbClr val="000000"/>
                </a:solidFill>
                <a:latin typeface="Bahnschrift" pitchFamily="34" charset="0"/>
                <a:hlinkClick r:id="rId3" tooltip="Google"/>
              </a:rPr>
              <a:t>Google</a:t>
            </a:r>
            <a:r>
              <a:rPr lang="en-US" sz="1400" dirty="0" smtClean="0">
                <a:solidFill>
                  <a:srgbClr val="000000"/>
                </a:solidFill>
                <a:latin typeface="Bahnschrift" pitchFamily="34" charset="0"/>
              </a:rPr>
              <a:t>. It offers </a:t>
            </a:r>
            <a:r>
              <a:rPr lang="en-US" sz="1400" dirty="0" smtClean="0">
                <a:solidFill>
                  <a:srgbClr val="000000"/>
                </a:solidFill>
                <a:latin typeface="Bahnschrift" pitchFamily="34" charset="0"/>
                <a:hlinkClick r:id="rId4" tooltip="Satellite imagery"/>
              </a:rPr>
              <a:t>satellite imagery</a:t>
            </a:r>
            <a:r>
              <a:rPr lang="en-US" sz="1400" dirty="0" smtClean="0">
                <a:solidFill>
                  <a:srgbClr val="000000"/>
                </a:solidFill>
                <a:latin typeface="Bahnschrift" pitchFamily="34" charset="0"/>
              </a:rPr>
              <a:t>, </a:t>
            </a:r>
            <a:r>
              <a:rPr lang="en-US" sz="1400" dirty="0" smtClean="0">
                <a:solidFill>
                  <a:srgbClr val="000000"/>
                </a:solidFill>
                <a:latin typeface="Bahnschrift" pitchFamily="34" charset="0"/>
                <a:hlinkClick r:id="rId5" tooltip="Aerial photography"/>
              </a:rPr>
              <a:t>aerial photography</a:t>
            </a:r>
            <a:r>
              <a:rPr lang="en-US" sz="1400" dirty="0" smtClean="0">
                <a:solidFill>
                  <a:srgbClr val="000000"/>
                </a:solidFill>
                <a:latin typeface="Bahnschrift" pitchFamily="34" charset="0"/>
              </a:rPr>
              <a:t>, street maps, 360° panoramic views of streets (</a:t>
            </a:r>
            <a:r>
              <a:rPr lang="en-US" sz="1400" dirty="0" smtClean="0">
                <a:solidFill>
                  <a:srgbClr val="000000"/>
                </a:solidFill>
                <a:latin typeface="Bahnschrift" pitchFamily="34" charset="0"/>
                <a:hlinkClick r:id="rId6" tooltip="Google Street View"/>
              </a:rPr>
              <a:t>Street View</a:t>
            </a:r>
            <a:r>
              <a:rPr lang="en-US" sz="1400" dirty="0" smtClean="0">
                <a:solidFill>
                  <a:srgbClr val="000000"/>
                </a:solidFill>
                <a:latin typeface="Bahnschrift" pitchFamily="34" charset="0"/>
              </a:rPr>
              <a:t>), real-time traffic conditions, and </a:t>
            </a:r>
            <a:r>
              <a:rPr lang="en-US" sz="1400" dirty="0" smtClean="0">
                <a:solidFill>
                  <a:srgbClr val="000000"/>
                </a:solidFill>
                <a:latin typeface="Bahnschrift" pitchFamily="34" charset="0"/>
                <a:hlinkClick r:id="rId7" tooltip="Route planner"/>
              </a:rPr>
              <a:t>route planning</a:t>
            </a:r>
            <a:r>
              <a:rPr lang="en-US" sz="1400" dirty="0" smtClean="0">
                <a:solidFill>
                  <a:srgbClr val="000000"/>
                </a:solidFill>
                <a:latin typeface="Bahnschrift" pitchFamily="34" charset="0"/>
              </a:rPr>
              <a:t> for traveling by foot, car, bicycle and air (in </a:t>
            </a:r>
            <a:r>
              <a:rPr lang="en-US" sz="1400" dirty="0" smtClean="0">
                <a:solidFill>
                  <a:srgbClr val="000000"/>
                </a:solidFill>
                <a:latin typeface="Bahnschrift" pitchFamily="34" charset="0"/>
                <a:hlinkClick r:id="rId8" tooltip="Software release life cycle"/>
              </a:rPr>
              <a:t>beta</a:t>
            </a:r>
            <a:r>
              <a:rPr lang="en-US" sz="1400" dirty="0" smtClean="0">
                <a:solidFill>
                  <a:srgbClr val="000000"/>
                </a:solidFill>
                <a:latin typeface="Bahnschrift" pitchFamily="34" charset="0"/>
              </a:rPr>
              <a:t>), or </a:t>
            </a:r>
            <a:r>
              <a:rPr lang="en-US" sz="1400" dirty="0" smtClean="0">
                <a:solidFill>
                  <a:srgbClr val="000000"/>
                </a:solidFill>
                <a:latin typeface="Bahnschrift" pitchFamily="34" charset="0"/>
                <a:hlinkClick r:id="rId9" tooltip="Public transportation"/>
              </a:rPr>
              <a:t>public transportation</a:t>
            </a:r>
            <a:r>
              <a:rPr lang="en-US" sz="1400" dirty="0" smtClean="0">
                <a:solidFill>
                  <a:srgbClr val="000000"/>
                </a:solidFill>
                <a:latin typeface="Bahnschrift" pitchFamily="34" charset="0"/>
              </a:rPr>
              <a:t>.</a:t>
            </a:r>
          </a:p>
          <a:p>
            <a:r>
              <a:rPr lang="en-US" sz="1400" dirty="0" smtClean="0">
                <a:solidFill>
                  <a:srgbClr val="000000"/>
                </a:solidFill>
                <a:latin typeface="Bahnschrift" pitchFamily="34" charset="0"/>
              </a:rPr>
              <a:t>Google Maps began as a </a:t>
            </a:r>
            <a:r>
              <a:rPr lang="en-US" sz="1400" dirty="0" smtClean="0">
                <a:solidFill>
                  <a:srgbClr val="000000"/>
                </a:solidFill>
                <a:latin typeface="Bahnschrift" pitchFamily="34" charset="0"/>
                <a:hlinkClick r:id="rId10" tooltip="C++"/>
              </a:rPr>
              <a:t>C++</a:t>
            </a:r>
            <a:r>
              <a:rPr lang="en-US" sz="1400" dirty="0" smtClean="0">
                <a:solidFill>
                  <a:srgbClr val="000000"/>
                </a:solidFill>
                <a:latin typeface="Bahnschrift" pitchFamily="34" charset="0"/>
              </a:rPr>
              <a:t> desktop program at Where 2 Technologies. In October 2004, the company was acquired by Google, which converted it into a web application. After additional acquisitions of a geospatial data visualization company and a </a:t>
            </a:r>
            <a:r>
              <a:rPr lang="en-US" sz="1400" dirty="0" err="1" smtClean="0">
                <a:solidFill>
                  <a:srgbClr val="000000"/>
                </a:solidFill>
                <a:latin typeface="Bahnschrift" pitchFamily="34" charset="0"/>
              </a:rPr>
              <a:t>realtime</a:t>
            </a:r>
            <a:r>
              <a:rPr lang="en-US" sz="1400" dirty="0" smtClean="0">
                <a:solidFill>
                  <a:srgbClr val="000000"/>
                </a:solidFill>
                <a:latin typeface="Bahnschrift" pitchFamily="34" charset="0"/>
              </a:rPr>
              <a:t> traffic analyzer, Google Maps was launched in February 2005.</a:t>
            </a:r>
            <a:r>
              <a:rPr lang="en-US" sz="1400" baseline="30000" dirty="0" smtClean="0">
                <a:solidFill>
                  <a:srgbClr val="000000"/>
                </a:solidFill>
                <a:latin typeface="Bahnschrift" pitchFamily="34" charset="0"/>
                <a:hlinkClick r:id="rId11"/>
              </a:rPr>
              <a:t>[1]</a:t>
            </a:r>
            <a:r>
              <a:rPr lang="en-US" sz="1400" dirty="0" smtClean="0">
                <a:solidFill>
                  <a:srgbClr val="000000"/>
                </a:solidFill>
                <a:latin typeface="Bahnschrift" pitchFamily="34" charset="0"/>
              </a:rPr>
              <a:t> The service's </a:t>
            </a:r>
            <a:r>
              <a:rPr lang="en-US" sz="1400" dirty="0" smtClean="0">
                <a:solidFill>
                  <a:srgbClr val="000000"/>
                </a:solidFill>
                <a:latin typeface="Bahnschrift" pitchFamily="34" charset="0"/>
                <a:hlinkClick r:id="rId12" tooltip="Front and back ends"/>
              </a:rPr>
              <a:t>front end</a:t>
            </a:r>
            <a:r>
              <a:rPr lang="en-US" sz="1400" dirty="0" smtClean="0">
                <a:solidFill>
                  <a:srgbClr val="000000"/>
                </a:solidFill>
                <a:latin typeface="Bahnschrift" pitchFamily="34" charset="0"/>
              </a:rPr>
              <a:t> utilizes </a:t>
            </a:r>
            <a:r>
              <a:rPr lang="en-US" sz="1400" dirty="0" smtClean="0">
                <a:solidFill>
                  <a:srgbClr val="000000"/>
                </a:solidFill>
                <a:latin typeface="Bahnschrift" pitchFamily="34" charset="0"/>
                <a:hlinkClick r:id="rId13" tooltip="JavaScript"/>
              </a:rPr>
              <a:t>JavaScript</a:t>
            </a:r>
            <a:r>
              <a:rPr lang="en-US" sz="1400" dirty="0" smtClean="0">
                <a:solidFill>
                  <a:srgbClr val="000000"/>
                </a:solidFill>
                <a:latin typeface="Bahnschrift" pitchFamily="34" charset="0"/>
              </a:rPr>
              <a:t>, </a:t>
            </a:r>
            <a:r>
              <a:rPr lang="en-US" sz="1400" dirty="0" smtClean="0">
                <a:solidFill>
                  <a:srgbClr val="000000"/>
                </a:solidFill>
                <a:latin typeface="Bahnschrift" pitchFamily="34" charset="0"/>
                <a:hlinkClick r:id="rId14" tooltip="XML"/>
              </a:rPr>
              <a:t>XML</a:t>
            </a:r>
            <a:r>
              <a:rPr lang="en-US" sz="1400" dirty="0" smtClean="0">
                <a:solidFill>
                  <a:srgbClr val="000000"/>
                </a:solidFill>
                <a:latin typeface="Bahnschrift" pitchFamily="34" charset="0"/>
              </a:rPr>
              <a:t>, and </a:t>
            </a:r>
            <a:r>
              <a:rPr lang="en-US" sz="1400" dirty="0" smtClean="0">
                <a:solidFill>
                  <a:srgbClr val="000000"/>
                </a:solidFill>
                <a:latin typeface="Bahnschrift" pitchFamily="34" charset="0"/>
                <a:hlinkClick r:id="rId15" tooltip="Ajax (programming)"/>
              </a:rPr>
              <a:t>Ajax</a:t>
            </a:r>
            <a:r>
              <a:rPr lang="en-US" sz="1400" dirty="0" smtClean="0">
                <a:solidFill>
                  <a:srgbClr val="000000"/>
                </a:solidFill>
                <a:latin typeface="Bahnschrift" pitchFamily="34" charset="0"/>
              </a:rPr>
              <a:t>. Google Maps offers an </a:t>
            </a:r>
            <a:r>
              <a:rPr lang="en-US" sz="1400" dirty="0" smtClean="0">
                <a:solidFill>
                  <a:srgbClr val="000000"/>
                </a:solidFill>
                <a:latin typeface="Bahnschrift" pitchFamily="34" charset="0"/>
                <a:hlinkClick r:id="rId16" tooltip="Application programming interface"/>
              </a:rPr>
              <a:t>API</a:t>
            </a:r>
            <a:r>
              <a:rPr lang="en-US" sz="1400" dirty="0" smtClean="0">
                <a:solidFill>
                  <a:srgbClr val="000000"/>
                </a:solidFill>
                <a:latin typeface="Bahnschrift" pitchFamily="34" charset="0"/>
              </a:rPr>
              <a:t> that allows maps to be embedded on third-party websites,</a:t>
            </a:r>
            <a:r>
              <a:rPr lang="en-US" sz="1400" baseline="30000" dirty="0" smtClean="0">
                <a:solidFill>
                  <a:srgbClr val="000000"/>
                </a:solidFill>
                <a:latin typeface="Bahnschrift" pitchFamily="34" charset="0"/>
                <a:hlinkClick r:id="rId11"/>
              </a:rPr>
              <a:t>[2]</a:t>
            </a:r>
            <a:r>
              <a:rPr lang="en-US" sz="1400" dirty="0" smtClean="0">
                <a:solidFill>
                  <a:srgbClr val="000000"/>
                </a:solidFill>
                <a:latin typeface="Bahnschrift" pitchFamily="34" charset="0"/>
              </a:rPr>
              <a:t> and offers a locator for businesses and other organizations in numerous countries around the world. </a:t>
            </a:r>
            <a:r>
              <a:rPr lang="en-US" sz="1400" dirty="0" smtClean="0">
                <a:solidFill>
                  <a:srgbClr val="000000"/>
                </a:solidFill>
                <a:latin typeface="Bahnschrift" pitchFamily="34" charset="0"/>
                <a:hlinkClick r:id="rId17" tooltip="Google Map Maker"/>
              </a:rPr>
              <a:t>Google Map Maker</a:t>
            </a:r>
            <a:r>
              <a:rPr lang="en-US" sz="1400" dirty="0" smtClean="0">
                <a:solidFill>
                  <a:srgbClr val="000000"/>
                </a:solidFill>
                <a:latin typeface="Bahnschrift" pitchFamily="34" charset="0"/>
              </a:rPr>
              <a:t> allowed users to collaboratively expand and update the service's mapping worldwide but was discontinued from March 2017. However, </a:t>
            </a:r>
            <a:r>
              <a:rPr lang="en-US" sz="1400" dirty="0" err="1" smtClean="0">
                <a:solidFill>
                  <a:srgbClr val="000000"/>
                </a:solidFill>
                <a:latin typeface="Bahnschrift" pitchFamily="34" charset="0"/>
              </a:rPr>
              <a:t>crowdsourced</a:t>
            </a:r>
            <a:r>
              <a:rPr lang="en-US" sz="1400" dirty="0" smtClean="0">
                <a:solidFill>
                  <a:srgbClr val="000000"/>
                </a:solidFill>
                <a:latin typeface="Bahnschrift" pitchFamily="34" charset="0"/>
              </a:rPr>
              <a:t> contributions to Google Maps were not discontinued as the company announced those features would be transferred to the Google Local Guides program.</a:t>
            </a:r>
            <a:r>
              <a:rPr lang="en-US" sz="1400" baseline="30000" dirty="0" smtClean="0">
                <a:solidFill>
                  <a:srgbClr val="000000"/>
                </a:solidFill>
                <a:latin typeface="Bahnschrift" pitchFamily="34" charset="0"/>
                <a:hlinkClick r:id="rId11"/>
              </a:rPr>
              <a:t>[3]</a:t>
            </a:r>
            <a:endParaRPr lang="en-US" sz="1400" dirty="0">
              <a:solidFill>
                <a:srgbClr val="000000"/>
              </a:solidFill>
              <a:latin typeface="Bahnschrift" pitchFamily="34"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356" y="1357298"/>
            <a:ext cx="4572000" cy="4154984"/>
          </a:xfrm>
          <a:prstGeom prst="rect">
            <a:avLst/>
          </a:prstGeom>
        </p:spPr>
        <p:txBody>
          <a:bodyPr>
            <a:spAutoFit/>
          </a:bodyPr>
          <a:lstStyle/>
          <a:p>
            <a:r>
              <a:rPr lang="en-US" sz="1200" dirty="0" smtClean="0">
                <a:solidFill>
                  <a:srgbClr val="000000"/>
                </a:solidFill>
                <a:latin typeface="Bahnschrift" pitchFamily="34" charset="0"/>
              </a:rPr>
              <a:t>Google Maps' satellite view is a "top-down" or </a:t>
            </a:r>
            <a:r>
              <a:rPr lang="en-US" sz="1200" dirty="0" smtClean="0">
                <a:solidFill>
                  <a:srgbClr val="000000"/>
                </a:solidFill>
                <a:latin typeface="Bahnschrift" pitchFamily="34" charset="0"/>
                <a:hlinkClick r:id="rId2" tooltip="Bird's-eye view"/>
              </a:rPr>
              <a:t>bird's-eye view</a:t>
            </a:r>
            <a:r>
              <a:rPr lang="en-US" sz="1200" dirty="0" smtClean="0">
                <a:solidFill>
                  <a:srgbClr val="000000"/>
                </a:solidFill>
                <a:latin typeface="Bahnschrift" pitchFamily="34" charset="0"/>
              </a:rPr>
              <a:t>; most of the high-resolution imagery of cities is </a:t>
            </a:r>
            <a:r>
              <a:rPr lang="en-US" sz="1200" dirty="0" smtClean="0">
                <a:solidFill>
                  <a:srgbClr val="000000"/>
                </a:solidFill>
                <a:latin typeface="Bahnschrift" pitchFamily="34" charset="0"/>
                <a:hlinkClick r:id="rId3" tooltip="Aerial photography"/>
              </a:rPr>
              <a:t>aerial photography</a:t>
            </a:r>
            <a:r>
              <a:rPr lang="en-US" sz="1200" dirty="0" smtClean="0">
                <a:solidFill>
                  <a:srgbClr val="000000"/>
                </a:solidFill>
                <a:latin typeface="Bahnschrift" pitchFamily="34" charset="0"/>
              </a:rPr>
              <a:t> taken from aircraft flying at 800 to 1,500 feet (240 to 460 m), while most other imagery is from satellites.</a:t>
            </a:r>
            <a:r>
              <a:rPr lang="en-US" sz="1200" baseline="30000" dirty="0" smtClean="0">
                <a:solidFill>
                  <a:srgbClr val="000000"/>
                </a:solidFill>
                <a:latin typeface="Bahnschrift" pitchFamily="34" charset="0"/>
                <a:hlinkClick r:id="rId4"/>
              </a:rPr>
              <a:t>[4]</a:t>
            </a:r>
            <a:r>
              <a:rPr lang="en-US" sz="1200" dirty="0" smtClean="0">
                <a:solidFill>
                  <a:srgbClr val="000000"/>
                </a:solidFill>
                <a:latin typeface="Bahnschrift" pitchFamily="34" charset="0"/>
              </a:rPr>
              <a:t> Much of the available satellite imagery is no more than three years old and is updated on a regular basis.</a:t>
            </a:r>
            <a:r>
              <a:rPr lang="en-US" sz="1200" baseline="30000" dirty="0" smtClean="0">
                <a:solidFill>
                  <a:srgbClr val="000000"/>
                </a:solidFill>
                <a:latin typeface="Bahnschrift" pitchFamily="34" charset="0"/>
                <a:hlinkClick r:id="rId4"/>
              </a:rPr>
              <a:t>[5]</a:t>
            </a:r>
            <a:r>
              <a:rPr lang="en-US" sz="1200" dirty="0" smtClean="0">
                <a:solidFill>
                  <a:srgbClr val="000000"/>
                </a:solidFill>
                <a:latin typeface="Bahnschrift" pitchFamily="34" charset="0"/>
              </a:rPr>
              <a:t> Google Maps used </a:t>
            </a:r>
            <a:r>
              <a:rPr lang="en-US" sz="1200" dirty="0" smtClean="0">
                <a:solidFill>
                  <a:srgbClr val="000000"/>
                </a:solidFill>
                <a:latin typeface="Bahnschrift" pitchFamily="34" charset="0"/>
                <a:hlinkClick r:id="rId5" tooltip="Web Mercator projection"/>
              </a:rPr>
              <a:t>a variant</a:t>
            </a:r>
            <a:r>
              <a:rPr lang="en-US" sz="1200" dirty="0" smtClean="0">
                <a:solidFill>
                  <a:srgbClr val="000000"/>
                </a:solidFill>
                <a:latin typeface="Bahnschrift" pitchFamily="34" charset="0"/>
              </a:rPr>
              <a:t> of the </a:t>
            </a:r>
            <a:r>
              <a:rPr lang="en-US" sz="1200" dirty="0" smtClean="0">
                <a:solidFill>
                  <a:srgbClr val="000000"/>
                </a:solidFill>
                <a:latin typeface="Bahnschrift" pitchFamily="34" charset="0"/>
                <a:hlinkClick r:id="rId6" tooltip="Mercator projection"/>
              </a:rPr>
              <a:t>Mercator projection</a:t>
            </a:r>
            <a:r>
              <a:rPr lang="en-US" sz="1200" dirty="0" smtClean="0">
                <a:solidFill>
                  <a:srgbClr val="000000"/>
                </a:solidFill>
                <a:latin typeface="Bahnschrift" pitchFamily="34" charset="0"/>
              </a:rPr>
              <a:t>, and therefore could not accurately show areas around the poles.</a:t>
            </a:r>
            <a:r>
              <a:rPr lang="en-US" sz="1200" baseline="30000" dirty="0" smtClean="0">
                <a:solidFill>
                  <a:srgbClr val="000000"/>
                </a:solidFill>
                <a:latin typeface="Bahnschrift" pitchFamily="34" charset="0"/>
                <a:hlinkClick r:id="rId4"/>
              </a:rPr>
              <a:t>[6]</a:t>
            </a:r>
            <a:r>
              <a:rPr lang="en-US" sz="1200" dirty="0" smtClean="0">
                <a:solidFill>
                  <a:srgbClr val="000000"/>
                </a:solidFill>
                <a:latin typeface="Bahnschrift" pitchFamily="34" charset="0"/>
              </a:rPr>
              <a:t> However, in August 2018, the desktop version of Google Maps was updated to show a 3D globe as the default projection. It is still possible to switch back to the Mercator Projection in the settings.</a:t>
            </a:r>
          </a:p>
          <a:p>
            <a:r>
              <a:rPr lang="en-US" sz="1200" dirty="0" smtClean="0">
                <a:solidFill>
                  <a:srgbClr val="000000"/>
                </a:solidFill>
                <a:latin typeface="Bahnschrift" pitchFamily="34" charset="0"/>
              </a:rPr>
              <a:t>Google Maps for Android and </a:t>
            </a:r>
            <a:r>
              <a:rPr lang="en-US" sz="1200" dirty="0" err="1" smtClean="0">
                <a:solidFill>
                  <a:srgbClr val="000000"/>
                </a:solidFill>
                <a:latin typeface="Bahnschrift" pitchFamily="34" charset="0"/>
              </a:rPr>
              <a:t>iOS</a:t>
            </a:r>
            <a:r>
              <a:rPr lang="en-US" sz="1200" dirty="0" smtClean="0">
                <a:solidFill>
                  <a:srgbClr val="000000"/>
                </a:solidFill>
                <a:latin typeface="Bahnschrift" pitchFamily="34" charset="0"/>
              </a:rPr>
              <a:t> devices was released in September 2008 and features </a:t>
            </a:r>
            <a:r>
              <a:rPr lang="en-US" sz="1200" dirty="0" smtClean="0">
                <a:solidFill>
                  <a:srgbClr val="000000"/>
                </a:solidFill>
                <a:latin typeface="Bahnschrift" pitchFamily="34" charset="0"/>
                <a:hlinkClick r:id="rId7" tooltip="Satellite navigation device"/>
              </a:rPr>
              <a:t>GPS</a:t>
            </a:r>
            <a:r>
              <a:rPr lang="en-US" sz="1200" dirty="0" smtClean="0">
                <a:solidFill>
                  <a:srgbClr val="000000"/>
                </a:solidFill>
                <a:latin typeface="Bahnschrift" pitchFamily="34" charset="0"/>
              </a:rPr>
              <a:t> </a:t>
            </a:r>
            <a:r>
              <a:rPr lang="en-US" sz="1200" dirty="0" smtClean="0">
                <a:solidFill>
                  <a:srgbClr val="000000"/>
                </a:solidFill>
                <a:latin typeface="Bahnschrift" pitchFamily="34" charset="0"/>
                <a:hlinkClick r:id="rId8" tooltip="Turn-by-turn navigation"/>
              </a:rPr>
              <a:t>turn-by-turn navigation</a:t>
            </a:r>
            <a:r>
              <a:rPr lang="en-US" sz="1200" dirty="0" smtClean="0">
                <a:solidFill>
                  <a:srgbClr val="000000"/>
                </a:solidFill>
                <a:latin typeface="Bahnschrift" pitchFamily="34" charset="0"/>
              </a:rPr>
              <a:t> along with dedicated parking assistance features. In August 2013, it was determined to be the world's most popular app for </a:t>
            </a:r>
            <a:r>
              <a:rPr lang="en-US" sz="1200" dirty="0" err="1" smtClean="0">
                <a:solidFill>
                  <a:srgbClr val="000000"/>
                </a:solidFill>
                <a:latin typeface="Bahnschrift" pitchFamily="34" charset="0"/>
                <a:hlinkClick r:id="rId9" tooltip="Smartphone"/>
              </a:rPr>
              <a:t>smartphones</a:t>
            </a:r>
            <a:r>
              <a:rPr lang="en-US" sz="1200" dirty="0" smtClean="0">
                <a:solidFill>
                  <a:srgbClr val="000000"/>
                </a:solidFill>
                <a:latin typeface="Bahnschrift" pitchFamily="34" charset="0"/>
              </a:rPr>
              <a:t>, with over 54% of global </a:t>
            </a:r>
            <a:r>
              <a:rPr lang="en-US" sz="1200" dirty="0" err="1" smtClean="0">
                <a:solidFill>
                  <a:srgbClr val="000000"/>
                </a:solidFill>
                <a:latin typeface="Bahnschrift" pitchFamily="34" charset="0"/>
              </a:rPr>
              <a:t>smartphone</a:t>
            </a:r>
            <a:r>
              <a:rPr lang="en-US" sz="1200" dirty="0" smtClean="0">
                <a:solidFill>
                  <a:srgbClr val="000000"/>
                </a:solidFill>
                <a:latin typeface="Bahnschrift" pitchFamily="34" charset="0"/>
              </a:rPr>
              <a:t> owners using it at least once.</a:t>
            </a:r>
            <a:r>
              <a:rPr lang="en-US" sz="1200" baseline="30000" dirty="0" smtClean="0">
                <a:solidFill>
                  <a:srgbClr val="000000"/>
                </a:solidFill>
                <a:latin typeface="Bahnschrift" pitchFamily="34" charset="0"/>
                <a:hlinkClick r:id="rId4"/>
              </a:rPr>
              <a:t>[7]</a:t>
            </a:r>
            <a:endParaRPr lang="en-US" sz="1200" dirty="0" smtClean="0">
              <a:solidFill>
                <a:srgbClr val="000000"/>
              </a:solidFill>
              <a:latin typeface="Bahnschrift" pitchFamily="34" charset="0"/>
            </a:endParaRPr>
          </a:p>
          <a:p>
            <a:r>
              <a:rPr lang="en-US" sz="1200" dirty="0" smtClean="0">
                <a:solidFill>
                  <a:srgbClr val="000000"/>
                </a:solidFill>
                <a:latin typeface="Bahnschrift" pitchFamily="34" charset="0"/>
              </a:rPr>
              <a:t>In 2012, Google reported having over 7,100 employees and contractors directly working in mapping.</a:t>
            </a:r>
            <a:r>
              <a:rPr lang="en-US" sz="1200" baseline="30000" dirty="0" smtClean="0">
                <a:solidFill>
                  <a:srgbClr val="000000"/>
                </a:solidFill>
                <a:latin typeface="Bahnschrift" pitchFamily="34" charset="0"/>
                <a:hlinkClick r:id="rId4"/>
              </a:rPr>
              <a:t>[8]</a:t>
            </a:r>
            <a:endParaRPr lang="en-US" sz="1200" dirty="0" smtClean="0">
              <a:solidFill>
                <a:srgbClr val="000000"/>
              </a:solidFill>
              <a:latin typeface="Bahnschrift" pitchFamily="34" charset="0"/>
            </a:endParaRPr>
          </a:p>
          <a:p>
            <a:r>
              <a:rPr lang="en-US" sz="1200" dirty="0" smtClean="0">
                <a:solidFill>
                  <a:srgbClr val="000000"/>
                </a:solidFill>
                <a:latin typeface="Bahnschrift" pitchFamily="34" charset="0"/>
              </a:rPr>
              <a:t>In 2017, along with several other services including YouTube, Chrome, Gmail, Search, and Google Play, Google Maps reached over 1 billion monthly users.</a:t>
            </a:r>
            <a:r>
              <a:rPr lang="en-US" sz="1200" baseline="30000" dirty="0" smtClean="0">
                <a:solidFill>
                  <a:srgbClr val="000000"/>
                </a:solidFill>
                <a:latin typeface="Bahnschrift" pitchFamily="34" charset="0"/>
                <a:hlinkClick r:id="rId4"/>
              </a:rPr>
              <a:t>[9]</a:t>
            </a:r>
            <a:endParaRPr lang="en-US" sz="1200" dirty="0">
              <a:solidFill>
                <a:srgbClr val="000000"/>
              </a:solidFill>
              <a:latin typeface="Bahnschrift" pitchFamily="34"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85918" y="1500174"/>
            <a:ext cx="5673348" cy="1754326"/>
          </a:xfrm>
          <a:prstGeom prst="rect">
            <a:avLst/>
          </a:prstGeom>
          <a:noFill/>
        </p:spPr>
        <p:txBody>
          <a:bodyPr wrap="none" lIns="91440" tIns="45720" rIns="91440" bIns="45720">
            <a:spAutoFit/>
          </a:bodyPr>
          <a:lstStyle/>
          <a:p>
            <a:pPr algn="ctr"/>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Importance  of</a:t>
            </a:r>
          </a:p>
          <a:p>
            <a:pPr algn="ctr"/>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HERE</a:t>
            </a: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a:t>
            </a: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maps :-</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1720840"/>
            <a:ext cx="4572000" cy="3416320"/>
          </a:xfrm>
          <a:prstGeom prst="rect">
            <a:avLst/>
          </a:prstGeom>
        </p:spPr>
        <p:txBody>
          <a:bodyPr>
            <a:spAutoFit/>
          </a:bodyPr>
          <a:lstStyle/>
          <a:p>
            <a:pPr fontAlgn="base"/>
            <a:r>
              <a:rPr lang="en-US" dirty="0" smtClean="0">
                <a:solidFill>
                  <a:schemeClr val="bg1"/>
                </a:solidFill>
                <a:latin typeface="Bahnschrift" pitchFamily="34" charset="0"/>
              </a:rPr>
              <a:t>Or more specifically, here are the 10 things that Google Maps can do for you:</a:t>
            </a:r>
          </a:p>
          <a:p>
            <a:pPr fontAlgn="base"/>
            <a:r>
              <a:rPr lang="en-US" b="1" dirty="0" smtClean="0">
                <a:solidFill>
                  <a:schemeClr val="bg1"/>
                </a:solidFill>
                <a:latin typeface="Bahnschrift" pitchFamily="34" charset="0"/>
              </a:rPr>
              <a:t>1.Get transportation directions</a:t>
            </a:r>
            <a:endParaRPr lang="en-US" dirty="0" smtClean="0">
              <a:solidFill>
                <a:schemeClr val="bg1"/>
              </a:solidFill>
              <a:latin typeface="Bahnschrift" pitchFamily="34" charset="0"/>
            </a:endParaRPr>
          </a:p>
          <a:p>
            <a:pPr fontAlgn="base"/>
            <a:r>
              <a:rPr lang="en-US" b="1" dirty="0" smtClean="0">
                <a:solidFill>
                  <a:schemeClr val="bg1"/>
                </a:solidFill>
                <a:latin typeface="Bahnschrift" pitchFamily="34" charset="0"/>
              </a:rPr>
              <a:t>2.Creating a map</a:t>
            </a:r>
            <a:endParaRPr lang="en-US" dirty="0" smtClean="0">
              <a:solidFill>
                <a:schemeClr val="bg1"/>
              </a:solidFill>
              <a:latin typeface="Bahnschrift" pitchFamily="34" charset="0"/>
            </a:endParaRPr>
          </a:p>
          <a:p>
            <a:pPr fontAlgn="base"/>
            <a:r>
              <a:rPr lang="en-US" b="1" dirty="0" smtClean="0">
                <a:solidFill>
                  <a:schemeClr val="bg1"/>
                </a:solidFill>
                <a:latin typeface="Bahnschrift" pitchFamily="34" charset="0"/>
              </a:rPr>
              <a:t>3.Measuring distance and ETA</a:t>
            </a:r>
            <a:endParaRPr lang="en-US" dirty="0" smtClean="0">
              <a:solidFill>
                <a:schemeClr val="bg1"/>
              </a:solidFill>
              <a:latin typeface="Bahnschrift" pitchFamily="34" charset="0"/>
            </a:endParaRPr>
          </a:p>
          <a:p>
            <a:pPr fontAlgn="base"/>
            <a:r>
              <a:rPr lang="en-US" b="1" dirty="0" smtClean="0">
                <a:solidFill>
                  <a:schemeClr val="bg1"/>
                </a:solidFill>
                <a:latin typeface="Bahnschrift" pitchFamily="34" charset="0"/>
              </a:rPr>
              <a:t>4.Mixing maps information</a:t>
            </a:r>
            <a:endParaRPr lang="en-US" dirty="0" smtClean="0">
              <a:solidFill>
                <a:schemeClr val="bg1"/>
              </a:solidFill>
              <a:latin typeface="Bahnschrift" pitchFamily="34" charset="0"/>
            </a:endParaRPr>
          </a:p>
          <a:p>
            <a:pPr fontAlgn="base"/>
            <a:r>
              <a:rPr lang="en-US" b="1" dirty="0" smtClean="0">
                <a:solidFill>
                  <a:schemeClr val="bg1"/>
                </a:solidFill>
                <a:latin typeface="Bahnschrift" pitchFamily="34" charset="0"/>
              </a:rPr>
              <a:t>5.Finding your location</a:t>
            </a:r>
            <a:endParaRPr lang="en-US" dirty="0" smtClean="0">
              <a:solidFill>
                <a:schemeClr val="bg1"/>
              </a:solidFill>
              <a:latin typeface="Bahnschrift" pitchFamily="34" charset="0"/>
            </a:endParaRPr>
          </a:p>
          <a:p>
            <a:pPr fontAlgn="base"/>
            <a:r>
              <a:rPr lang="en-US" b="1" dirty="0" smtClean="0">
                <a:solidFill>
                  <a:schemeClr val="bg1"/>
                </a:solidFill>
                <a:latin typeface="Bahnschrift" pitchFamily="34" charset="0"/>
              </a:rPr>
              <a:t>6.Setting routes</a:t>
            </a:r>
            <a:endParaRPr lang="en-US" dirty="0" smtClean="0">
              <a:solidFill>
                <a:schemeClr val="bg1"/>
              </a:solidFill>
              <a:latin typeface="Bahnschrift" pitchFamily="34" charset="0"/>
            </a:endParaRPr>
          </a:p>
          <a:p>
            <a:pPr fontAlgn="base"/>
            <a:r>
              <a:rPr lang="en-US" b="1" dirty="0" smtClean="0">
                <a:solidFill>
                  <a:schemeClr val="bg1"/>
                </a:solidFill>
                <a:latin typeface="Bahnschrift" pitchFamily="34" charset="0"/>
              </a:rPr>
              <a:t>7.Getting traffic information</a:t>
            </a:r>
            <a:endParaRPr lang="en-US" dirty="0" smtClean="0">
              <a:solidFill>
                <a:schemeClr val="bg1"/>
              </a:solidFill>
              <a:latin typeface="Bahnschrift" pitchFamily="34" charset="0"/>
            </a:endParaRPr>
          </a:p>
          <a:p>
            <a:pPr fontAlgn="base"/>
            <a:r>
              <a:rPr lang="en-US" b="1" dirty="0" smtClean="0">
                <a:solidFill>
                  <a:schemeClr val="bg1"/>
                </a:solidFill>
                <a:latin typeface="Bahnschrift" pitchFamily="34" charset="0"/>
              </a:rPr>
              <a:t>8.Verbal instructions</a:t>
            </a:r>
            <a:endParaRPr lang="en-US" dirty="0" smtClean="0">
              <a:solidFill>
                <a:schemeClr val="bg1"/>
              </a:solidFill>
              <a:latin typeface="Bahnschrift" pitchFamily="34" charset="0"/>
            </a:endParaRPr>
          </a:p>
          <a:p>
            <a:pPr fontAlgn="base"/>
            <a:r>
              <a:rPr lang="en-US" b="1" dirty="0" smtClean="0">
                <a:solidFill>
                  <a:schemeClr val="bg1"/>
                </a:solidFill>
                <a:latin typeface="Bahnschrift" pitchFamily="34" charset="0"/>
              </a:rPr>
              <a:t>9.Location sharing</a:t>
            </a:r>
            <a:endParaRPr lang="en-US" dirty="0" smtClean="0">
              <a:solidFill>
                <a:schemeClr val="bg1"/>
              </a:solidFill>
              <a:latin typeface="Bahnschrift" pitchFamily="34" charset="0"/>
            </a:endParaRPr>
          </a:p>
          <a:p>
            <a:pPr fontAlgn="base"/>
            <a:r>
              <a:rPr lang="en-US" b="1" dirty="0" smtClean="0">
                <a:solidFill>
                  <a:schemeClr val="bg1"/>
                </a:solidFill>
                <a:latin typeface="Bahnschrift" pitchFamily="34" charset="0"/>
              </a:rPr>
              <a:t>10.Location editing</a:t>
            </a:r>
            <a:endParaRPr lang="en-US" dirty="0">
              <a:solidFill>
                <a:schemeClr val="bg1"/>
              </a:solidFill>
              <a:latin typeface="Bahnschrift" pitchFamily="34" charset="0"/>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14414" y="357166"/>
            <a:ext cx="5981125" cy="1754326"/>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Traders </a:t>
            </a:r>
          </a:p>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encouragement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
        <p:nvSpPr>
          <p:cNvPr id="9" name="Rectangle 8"/>
          <p:cNvSpPr/>
          <p:nvPr/>
        </p:nvSpPr>
        <p:spPr>
          <a:xfrm>
            <a:off x="2786050" y="3500438"/>
            <a:ext cx="3073278"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5400" b="1" cap="none" spc="0" dirty="0" smtClean="0">
                <a:ln w="50800"/>
                <a:solidFill>
                  <a:schemeClr val="bg1">
                    <a:shade val="50000"/>
                  </a:schemeClr>
                </a:solidFill>
                <a:effectLst/>
              </a:rPr>
              <a:t>MAPPING</a:t>
            </a:r>
            <a:endParaRPr lang="en-US" sz="5400" b="1" cap="none" spc="0" dirty="0">
              <a:ln w="50800"/>
              <a:solidFill>
                <a:schemeClr val="bg1">
                  <a:shade val="50000"/>
                </a:schemeClr>
              </a:solidFill>
              <a:effectLst/>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14546" y="2333685"/>
            <a:ext cx="4572000" cy="4524315"/>
          </a:xfrm>
          <a:prstGeom prst="rect">
            <a:avLst/>
          </a:prstGeom>
          <a:noFill/>
        </p:spPr>
        <p:txBody>
          <a:bodyPr>
            <a:spAutoFit/>
          </a:bodyPr>
          <a:lstStyle/>
          <a:p>
            <a:r>
              <a:rPr lang="en-US" u="sng" dirty="0" smtClean="0">
                <a:solidFill>
                  <a:schemeClr val="bg1"/>
                </a:solidFill>
                <a:latin typeface="Bahnschrift" pitchFamily="34" charset="0"/>
                <a:hlinkClick r:id="rId2"/>
              </a:rPr>
              <a:t>1. Poor capacity utilization</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2. Incompetent management</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3. Inadequate Finance</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4. Raw material shortages</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5. Lack of marketing support</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6. Problem of working capital</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7. Problems in Export</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8. Lack of technology up-gradation</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9. Multiplicity of labor laws</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10. Inability to meet environmental standards</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11. Delayed payments</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12. Poor industrial relations</a:t>
            </a:r>
            <a:endParaRPr lang="en-US" dirty="0" smtClean="0">
              <a:solidFill>
                <a:schemeClr val="bg1"/>
              </a:solidFill>
              <a:latin typeface="Bahnschrift" pitchFamily="34" charset="0"/>
            </a:endParaRPr>
          </a:p>
          <a:p>
            <a:r>
              <a:rPr lang="en-US" u="sng" dirty="0" smtClean="0">
                <a:solidFill>
                  <a:schemeClr val="bg1"/>
                </a:solidFill>
                <a:latin typeface="Bahnschrift" pitchFamily="34" charset="0"/>
                <a:hlinkClick r:id="rId2"/>
              </a:rPr>
              <a:t>13. Strain on government finances</a:t>
            </a:r>
            <a:endParaRPr lang="en-US" dirty="0" smtClean="0">
              <a:solidFill>
                <a:schemeClr val="bg1"/>
              </a:solidFill>
              <a:latin typeface="Bahnschrift" pitchFamily="34" charset="0"/>
            </a:endParaRPr>
          </a:p>
          <a:p>
            <a:endParaRPr lang="en-US" dirty="0" smtClean="0">
              <a:solidFill>
                <a:schemeClr val="bg1"/>
              </a:solidFill>
              <a:latin typeface="Bahnschrift" pitchFamily="34" charset="0"/>
            </a:endParaRPr>
          </a:p>
          <a:p>
            <a:endParaRPr lang="en-US" dirty="0">
              <a:solidFill>
                <a:schemeClr val="bg1"/>
              </a:solidFill>
              <a:latin typeface="Bahnschrift" pitchFamily="34" charset="0"/>
            </a:endParaRPr>
          </a:p>
        </p:txBody>
      </p:sp>
      <p:sp>
        <p:nvSpPr>
          <p:cNvPr id="5" name="Rectangle 4"/>
          <p:cNvSpPr/>
          <p:nvPr/>
        </p:nvSpPr>
        <p:spPr>
          <a:xfrm>
            <a:off x="1214414" y="0"/>
            <a:ext cx="6353021" cy="3416320"/>
          </a:xfrm>
          <a:prstGeom prst="rect">
            <a:avLst/>
          </a:prstGeom>
          <a:noFill/>
        </p:spPr>
        <p:txBody>
          <a:bodyPr wrap="square" lIns="91440" tIns="45720" rIns="91440" bIns="45720">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Problems faced by </a:t>
            </a:r>
          </a:p>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small traders</a:t>
            </a:r>
          </a:p>
          <a:p>
            <a:pPr algn="ctr"/>
            <a:endPar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2571744"/>
            <a:ext cx="7923964" cy="1200329"/>
          </a:xfrm>
          <a:prstGeom prst="rect">
            <a:avLst/>
          </a:prstGeom>
        </p:spPr>
        <p:txBody>
          <a:bodyPr wrap="none">
            <a:spAutoFit/>
          </a:bodyPr>
          <a:lstStyle/>
          <a:p>
            <a:r>
              <a:rPr lang="en-US" dirty="0" smtClean="0">
                <a:solidFill>
                  <a:srgbClr val="000000"/>
                </a:solidFill>
                <a:latin typeface="Bahnschrift" pitchFamily="34" charset="0"/>
              </a:rPr>
              <a:t>In many of the Small Scale Industries, the capacity utilization is not</a:t>
            </a:r>
          </a:p>
          <a:p>
            <a:r>
              <a:rPr lang="en-US" dirty="0" smtClean="0">
                <a:solidFill>
                  <a:srgbClr val="000000"/>
                </a:solidFill>
                <a:latin typeface="Bahnschrift" pitchFamily="34" charset="0"/>
              </a:rPr>
              <a:t> even 50% of the installed capacity. Nearly half of the machinery remains idle. </a:t>
            </a:r>
          </a:p>
          <a:p>
            <a:r>
              <a:rPr lang="en-US" dirty="0" smtClean="0">
                <a:solidFill>
                  <a:srgbClr val="000000"/>
                </a:solidFill>
                <a:latin typeface="Bahnschrift" pitchFamily="34" charset="0"/>
              </a:rPr>
              <a:t>Capital is unnecessarily locked up and idle machinery also </a:t>
            </a:r>
          </a:p>
          <a:p>
            <a:r>
              <a:rPr lang="en-US" dirty="0" smtClean="0">
                <a:solidFill>
                  <a:srgbClr val="000000"/>
                </a:solidFill>
                <a:latin typeface="Bahnschrift" pitchFamily="34" charset="0"/>
              </a:rPr>
              <a:t>occupies space and needs to be serviced resulting in increased costs.</a:t>
            </a:r>
          </a:p>
        </p:txBody>
      </p:sp>
      <p:sp>
        <p:nvSpPr>
          <p:cNvPr id="4" name="Rectangle 3"/>
          <p:cNvSpPr/>
          <p:nvPr/>
        </p:nvSpPr>
        <p:spPr>
          <a:xfrm>
            <a:off x="1500166" y="142852"/>
            <a:ext cx="5679760" cy="2585323"/>
          </a:xfrm>
          <a:prstGeom prst="rect">
            <a:avLst/>
          </a:prstGeom>
          <a:noFill/>
        </p:spPr>
        <p:txBody>
          <a:bodyPr wrap="none" lIns="91440" tIns="45720" rIns="91440" bIns="45720">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Poor Capacity </a:t>
            </a:r>
          </a:p>
          <a:p>
            <a:pPr algn="ctr"/>
            <a:r>
              <a:rPr lang="en-US"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Utilisation</a:t>
            </a:r>
            <a:endPar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a:p>
            <a:pPr algn="ctr"/>
            <a:endPar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857232"/>
            <a:ext cx="7747634" cy="4247317"/>
          </a:xfrm>
          <a:prstGeom prst="rect">
            <a:avLst/>
          </a:prstGeom>
          <a:noFill/>
        </p:spPr>
        <p:txBody>
          <a:bodyPr wrap="none" lIns="91440" tIns="45720" rIns="91440" bIns="45720">
            <a:spAutoFit/>
          </a:bodyPr>
          <a:lstStyle/>
          <a:p>
            <a:pPr algn="ctr"/>
            <a:r>
              <a:rPr lang="en-IN" sz="54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Team  members-</a:t>
            </a:r>
          </a:p>
          <a:p>
            <a:pPr marL="914400" indent="-914400"/>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1. </a:t>
            </a:r>
            <a:r>
              <a:rPr lang="en-IN"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Hemant</a:t>
            </a:r>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a:t>
            </a:r>
            <a:r>
              <a:rPr lang="en-IN"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sharma</a:t>
            </a:r>
            <a:endPar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a:p>
            <a:pPr marL="914400" indent="-914400"/>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2. </a:t>
            </a:r>
            <a:r>
              <a:rPr lang="en-IN"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Rupasi</a:t>
            </a: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a:t>
            </a:r>
            <a:r>
              <a:rPr lang="en-IN"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yadav</a:t>
            </a:r>
            <a:endPar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a:p>
            <a:pPr marL="914400" indent="-914400"/>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3. </a:t>
            </a:r>
            <a:r>
              <a:rPr lang="en-IN"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Sanchita</a:t>
            </a:r>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a:t>
            </a:r>
            <a:r>
              <a:rPr lang="en-IN"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agrawal</a:t>
            </a:r>
            <a:endPar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a:p>
            <a:pPr marL="914400" indent="-914400"/>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4. </a:t>
            </a:r>
            <a:r>
              <a:rPr lang="en-IN"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Shubham</a:t>
            </a: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a:t>
            </a:r>
            <a:r>
              <a:rPr lang="en-IN"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kumar</a:t>
            </a:r>
            <a:endPar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84" y="2428868"/>
            <a:ext cx="4572000" cy="3416320"/>
          </a:xfrm>
          <a:prstGeom prst="rect">
            <a:avLst/>
          </a:prstGeom>
        </p:spPr>
        <p:txBody>
          <a:bodyPr>
            <a:spAutoFit/>
          </a:bodyPr>
          <a:lstStyle/>
          <a:p>
            <a:r>
              <a:rPr lang="en-US" dirty="0" smtClean="0">
                <a:solidFill>
                  <a:srgbClr val="000000"/>
                </a:solidFill>
              </a:rPr>
              <a:t>Many Small Scale Industries are run in an incompetent manner by poorly qualified entrepreneurs without much skill or experience. Very little thought has gone into matters such as demand, production level and techniques, financial availability, plant location, future prospects etc. According to one official study, the major reason for SSI sickness is deficiency in project Management i.e., inexperience of promoters in the basic processes of production, cash flow etc</a:t>
            </a:r>
            <a:endParaRPr lang="en-US" dirty="0">
              <a:solidFill>
                <a:srgbClr val="000000"/>
              </a:solidFill>
            </a:endParaRPr>
          </a:p>
        </p:txBody>
      </p:sp>
      <p:sp>
        <p:nvSpPr>
          <p:cNvPr id="4" name="Rectangle 3"/>
          <p:cNvSpPr/>
          <p:nvPr/>
        </p:nvSpPr>
        <p:spPr>
          <a:xfrm>
            <a:off x="1928794" y="0"/>
            <a:ext cx="4897495" cy="2585323"/>
          </a:xfrm>
          <a:prstGeom prst="rect">
            <a:avLst/>
          </a:prstGeom>
          <a:noFill/>
        </p:spPr>
        <p:txBody>
          <a:bodyPr wrap="none" lIns="91440" tIns="45720" rIns="91440" bIns="45720">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Incompetent</a:t>
            </a:r>
          </a:p>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Management</a:t>
            </a:r>
          </a:p>
          <a:p>
            <a:pPr algn="ctr"/>
            <a:endPar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670" y="1225689"/>
            <a:ext cx="5000644" cy="5632311"/>
          </a:xfrm>
          <a:prstGeom prst="rect">
            <a:avLst/>
          </a:prstGeom>
        </p:spPr>
        <p:txBody>
          <a:bodyPr wrap="square">
            <a:spAutoFit/>
          </a:bodyPr>
          <a:lstStyle/>
          <a:p>
            <a:r>
              <a:rPr lang="en-US" dirty="0" smtClean="0">
                <a:solidFill>
                  <a:srgbClr val="000000"/>
                </a:solidFill>
                <a:latin typeface="Bahnschrift" pitchFamily="34" charset="0"/>
              </a:rPr>
              <a:t>Many Small Scale Industries face the problem of scarcity of funds. They are not able to access the domestic capital market to raise resources. They are also not able to tap foreign markets by issuing ADR’s (American Depository Receipts) GDR’s (Global Depository Receipts) etc because of their small capital base. Banks and financial institutions require various procedures and formalities to be completed. Even after a long delay, the funds allocated are inadequate.</a:t>
            </a:r>
          </a:p>
          <a:p>
            <a:r>
              <a:rPr lang="en-US" dirty="0" smtClean="0">
                <a:solidFill>
                  <a:srgbClr val="000000"/>
                </a:solidFill>
                <a:latin typeface="Bahnschrift" pitchFamily="34" charset="0"/>
              </a:rPr>
              <a:t>Bank credit to the small scale sector as a percentage of total credit has been declining. It fell from 16% in 1999 to 12.5% in 2002. Small Scale Industries are not able to get funds immediately for their needs. They have to depend on private money lenders who charge high interest. Finance, as a whole, both long and short term, accounts for as large as 43% of the sector’s sickness.</a:t>
            </a:r>
          </a:p>
          <a:p>
            <a:endParaRPr lang="en-US" dirty="0">
              <a:solidFill>
                <a:srgbClr val="000000"/>
              </a:solidFill>
              <a:latin typeface="Bahnschrift" pitchFamily="34" charset="0"/>
            </a:endParaRPr>
          </a:p>
        </p:txBody>
      </p:sp>
      <p:sp>
        <p:nvSpPr>
          <p:cNvPr id="4" name="Rectangle 3"/>
          <p:cNvSpPr/>
          <p:nvPr/>
        </p:nvSpPr>
        <p:spPr>
          <a:xfrm>
            <a:off x="1000100" y="214290"/>
            <a:ext cx="7430240" cy="1754326"/>
          </a:xfrm>
          <a:prstGeom prst="rect">
            <a:avLst/>
          </a:prstGeom>
          <a:noFill/>
        </p:spPr>
        <p:txBody>
          <a:bodyPr wrap="none" lIns="91440" tIns="45720" rIns="91440" bIns="45720">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Inadequate  Finance</a:t>
            </a:r>
          </a:p>
          <a:p>
            <a:pPr algn="ctr"/>
            <a:endPar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8794" y="2056686"/>
            <a:ext cx="4786330" cy="4801314"/>
          </a:xfrm>
          <a:prstGeom prst="rect">
            <a:avLst/>
          </a:prstGeom>
        </p:spPr>
        <p:txBody>
          <a:bodyPr wrap="square">
            <a:spAutoFit/>
          </a:bodyPr>
          <a:lstStyle/>
          <a:p>
            <a:r>
              <a:rPr lang="en-US" dirty="0" smtClean="0">
                <a:solidFill>
                  <a:srgbClr val="000000"/>
                </a:solidFill>
                <a:latin typeface="Bahnschrift" pitchFamily="34" charset="0"/>
              </a:rPr>
              <a:t>Small Scale Industries lack market knowledge with regard to competitors, consumer preferences, market trends. Since their production volume is small and cannot meet demand for large quantities their market is very restricted. Now with the process of liberalization and globalization they are facing competition from local industries as well as foreign competitors who sell better quality products at lower prices. For e.g. heavily subsidized but better quality imports from China has made most of the Indian SSI units producing toys, electronic goods, machine tools, chemicals, locks and paper etc., unviable. Lack Of Marketing </a:t>
            </a:r>
            <a:r>
              <a:rPr lang="en-US" dirty="0" err="1" smtClean="0">
                <a:solidFill>
                  <a:srgbClr val="000000"/>
                </a:solidFill>
                <a:latin typeface="Bahnschrift" pitchFamily="34" charset="0"/>
              </a:rPr>
              <a:t>SupportLack</a:t>
            </a:r>
            <a:r>
              <a:rPr lang="en-US" dirty="0" smtClean="0">
                <a:solidFill>
                  <a:srgbClr val="000000"/>
                </a:solidFill>
                <a:latin typeface="Bahnschrift" pitchFamily="34" charset="0"/>
              </a:rPr>
              <a:t> Of Marketing </a:t>
            </a:r>
            <a:r>
              <a:rPr lang="en-US" dirty="0" err="1" smtClean="0">
                <a:solidFill>
                  <a:srgbClr val="000000"/>
                </a:solidFill>
                <a:latin typeface="Bahnschrift" pitchFamily="34" charset="0"/>
              </a:rPr>
              <a:t>SupportLack</a:t>
            </a:r>
            <a:r>
              <a:rPr lang="en-US" dirty="0" smtClean="0">
                <a:solidFill>
                  <a:srgbClr val="000000"/>
                </a:solidFill>
                <a:latin typeface="Bahnschrift" pitchFamily="34" charset="0"/>
              </a:rPr>
              <a:t> Of Marketing </a:t>
            </a:r>
            <a:r>
              <a:rPr lang="en-US" dirty="0" err="1" smtClean="0">
                <a:solidFill>
                  <a:srgbClr val="000000"/>
                </a:solidFill>
                <a:latin typeface="Bahnschrift" pitchFamily="34" charset="0"/>
              </a:rPr>
              <a:t>SupportLack</a:t>
            </a:r>
            <a:r>
              <a:rPr lang="en-US" dirty="0" smtClean="0">
                <a:solidFill>
                  <a:srgbClr val="000000"/>
                </a:solidFill>
                <a:latin typeface="Bahnschrift" pitchFamily="34" charset="0"/>
              </a:rPr>
              <a:t> Of Marketing Support</a:t>
            </a:r>
          </a:p>
        </p:txBody>
      </p:sp>
      <p:sp>
        <p:nvSpPr>
          <p:cNvPr id="4" name="Rectangle 3"/>
          <p:cNvSpPr/>
          <p:nvPr/>
        </p:nvSpPr>
        <p:spPr>
          <a:xfrm>
            <a:off x="142844" y="214290"/>
            <a:ext cx="7148111" cy="1754326"/>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Lack Of Marketing </a:t>
            </a:r>
          </a:p>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Support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356" y="2000240"/>
            <a:ext cx="4572000" cy="3693319"/>
          </a:xfrm>
          <a:prstGeom prst="rect">
            <a:avLst/>
          </a:prstGeom>
        </p:spPr>
        <p:txBody>
          <a:bodyPr>
            <a:spAutoFit/>
          </a:bodyPr>
          <a:lstStyle/>
          <a:p>
            <a:r>
              <a:rPr lang="en-US" dirty="0" smtClean="0">
                <a:solidFill>
                  <a:srgbClr val="000000"/>
                </a:solidFill>
                <a:latin typeface="Bahnschrift" pitchFamily="34" charset="0"/>
              </a:rPr>
              <a:t>They lack knowledge about the export procedures, demand patterns, product preferences, international currency rates and foreign buyer behavior. Small Scale Industries are not able to penetrate foreign markets because of their poor quality and lack of cost competitiveness. In countries like Taiwan, Japan etc. products produced by Small Scale Industries are exported to many foreign countries. But in India not much thought and focus has gone into improving the export competitiveness of Small Scale Industries. Problems In Export</a:t>
            </a:r>
            <a:endParaRPr lang="en-US" dirty="0">
              <a:solidFill>
                <a:srgbClr val="000000"/>
              </a:solidFill>
              <a:latin typeface="Bahnschrift" pitchFamily="34" charset="0"/>
            </a:endParaRPr>
          </a:p>
        </p:txBody>
      </p:sp>
      <p:sp>
        <p:nvSpPr>
          <p:cNvPr id="5" name="Rectangle 4"/>
          <p:cNvSpPr/>
          <p:nvPr/>
        </p:nvSpPr>
        <p:spPr>
          <a:xfrm>
            <a:off x="642910" y="785794"/>
            <a:ext cx="7460697"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Problems In Export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13149" y="2967335"/>
            <a:ext cx="184731" cy="923330"/>
          </a:xfrm>
          <a:prstGeom prst="rect">
            <a:avLst/>
          </a:prstGeom>
          <a:noFill/>
        </p:spPr>
        <p:txBody>
          <a:bodyPr wrap="none" lIns="91440" tIns="45720" rIns="91440" bIns="45720">
            <a:spAutoFit/>
          </a:bodyPr>
          <a:lstStyle/>
          <a:p>
            <a:pPr algn="ct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Rectangle 3"/>
          <p:cNvSpPr/>
          <p:nvPr/>
        </p:nvSpPr>
        <p:spPr>
          <a:xfrm>
            <a:off x="2065801" y="2967335"/>
            <a:ext cx="5575565"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Basic  layout:-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14282" y="500042"/>
            <a:ext cx="1643074" cy="92869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928794" y="714356"/>
            <a:ext cx="1000132" cy="500066"/>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000364" y="571480"/>
            <a:ext cx="1643074" cy="92869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142976" y="2500306"/>
            <a:ext cx="1643074" cy="92869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072198" y="642918"/>
            <a:ext cx="1643074" cy="92869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0000"/>
                </a:solidFill>
                <a:latin typeface="Showcard Gothic" pitchFamily="82" charset="0"/>
              </a:rPr>
              <a:t>GST</a:t>
            </a:r>
            <a:endParaRPr lang="en-US" dirty="0">
              <a:solidFill>
                <a:srgbClr val="000000"/>
              </a:solidFill>
              <a:latin typeface="Showcard Gothic" pitchFamily="82" charset="0"/>
            </a:endParaRPr>
          </a:p>
        </p:txBody>
      </p:sp>
      <p:sp>
        <p:nvSpPr>
          <p:cNvPr id="11" name="Right Arrow 10"/>
          <p:cNvSpPr/>
          <p:nvPr/>
        </p:nvSpPr>
        <p:spPr>
          <a:xfrm>
            <a:off x="4857752" y="785794"/>
            <a:ext cx="1000132" cy="500066"/>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1393009" y="3821909"/>
            <a:ext cx="1000132" cy="500066"/>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357554" y="2500306"/>
            <a:ext cx="1643074" cy="92869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5400000">
            <a:off x="3714744" y="1785926"/>
            <a:ext cx="785818" cy="500066"/>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7991643">
            <a:off x="1953293" y="1785850"/>
            <a:ext cx="1000132" cy="500066"/>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071538" y="4643446"/>
            <a:ext cx="1643074" cy="92869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7158" y="642918"/>
            <a:ext cx="1285884" cy="369332"/>
          </a:xfrm>
          <a:prstGeom prst="rect">
            <a:avLst/>
          </a:prstGeom>
          <a:noFill/>
        </p:spPr>
        <p:txBody>
          <a:bodyPr wrap="square" rtlCol="0">
            <a:spAutoFit/>
          </a:bodyPr>
          <a:lstStyle/>
          <a:p>
            <a:pPr algn="ctr"/>
            <a:r>
              <a:rPr lang="en-IN" dirty="0" smtClean="0">
                <a:solidFill>
                  <a:srgbClr val="000000"/>
                </a:solidFill>
                <a:latin typeface="Showcard Gothic" pitchFamily="82" charset="0"/>
              </a:rPr>
              <a:t>BILL</a:t>
            </a:r>
            <a:endParaRPr lang="en-US" dirty="0">
              <a:solidFill>
                <a:srgbClr val="000000"/>
              </a:solidFill>
              <a:latin typeface="Showcard Gothic" pitchFamily="82" charset="0"/>
            </a:endParaRPr>
          </a:p>
        </p:txBody>
      </p:sp>
      <p:sp>
        <p:nvSpPr>
          <p:cNvPr id="19" name="TextBox 18"/>
          <p:cNvSpPr txBox="1"/>
          <p:nvPr/>
        </p:nvSpPr>
        <p:spPr>
          <a:xfrm>
            <a:off x="3071802" y="714356"/>
            <a:ext cx="1500198" cy="369332"/>
          </a:xfrm>
          <a:prstGeom prst="rect">
            <a:avLst/>
          </a:prstGeom>
          <a:noFill/>
        </p:spPr>
        <p:txBody>
          <a:bodyPr wrap="square" rtlCol="0">
            <a:spAutoFit/>
          </a:bodyPr>
          <a:lstStyle/>
          <a:p>
            <a:pPr algn="ctr"/>
            <a:r>
              <a:rPr lang="en-IN" dirty="0" smtClean="0">
                <a:solidFill>
                  <a:srgbClr val="000000"/>
                </a:solidFill>
                <a:latin typeface="Showcard Gothic" pitchFamily="82" charset="0"/>
              </a:rPr>
              <a:t>LOCATION</a:t>
            </a:r>
            <a:endParaRPr lang="en-US" dirty="0">
              <a:solidFill>
                <a:srgbClr val="000000"/>
              </a:solidFill>
              <a:latin typeface="Showcard Gothic" pitchFamily="82" charset="0"/>
            </a:endParaRPr>
          </a:p>
        </p:txBody>
      </p:sp>
      <p:sp>
        <p:nvSpPr>
          <p:cNvPr id="21" name="TextBox 20"/>
          <p:cNvSpPr txBox="1"/>
          <p:nvPr/>
        </p:nvSpPr>
        <p:spPr>
          <a:xfrm>
            <a:off x="1285852" y="2643182"/>
            <a:ext cx="1285884" cy="338554"/>
          </a:xfrm>
          <a:prstGeom prst="rect">
            <a:avLst/>
          </a:prstGeom>
          <a:noFill/>
        </p:spPr>
        <p:txBody>
          <a:bodyPr wrap="square" rtlCol="0">
            <a:spAutoFit/>
          </a:bodyPr>
          <a:lstStyle/>
          <a:p>
            <a:r>
              <a:rPr lang="en-IN" sz="1600" dirty="0" smtClean="0">
                <a:solidFill>
                  <a:srgbClr val="000000"/>
                </a:solidFill>
                <a:latin typeface="Showcard Gothic" pitchFamily="82" charset="0"/>
              </a:rPr>
              <a:t>PRODUCTS</a:t>
            </a:r>
            <a:endParaRPr lang="en-US" sz="1600" dirty="0">
              <a:solidFill>
                <a:srgbClr val="000000"/>
              </a:solidFill>
              <a:latin typeface="Showcard Gothic" pitchFamily="82" charset="0"/>
            </a:endParaRPr>
          </a:p>
        </p:txBody>
      </p:sp>
      <p:sp>
        <p:nvSpPr>
          <p:cNvPr id="22" name="TextBox 21"/>
          <p:cNvSpPr txBox="1"/>
          <p:nvPr/>
        </p:nvSpPr>
        <p:spPr>
          <a:xfrm>
            <a:off x="3428992" y="2786058"/>
            <a:ext cx="1500198" cy="369332"/>
          </a:xfrm>
          <a:prstGeom prst="rect">
            <a:avLst/>
          </a:prstGeom>
          <a:noFill/>
        </p:spPr>
        <p:txBody>
          <a:bodyPr wrap="square" rtlCol="0">
            <a:spAutoFit/>
          </a:bodyPr>
          <a:lstStyle/>
          <a:p>
            <a:pPr algn="ctr"/>
            <a:r>
              <a:rPr lang="en-IN" dirty="0" smtClean="0">
                <a:solidFill>
                  <a:srgbClr val="000000"/>
                </a:solidFill>
                <a:latin typeface="Showcard Gothic" pitchFamily="82" charset="0"/>
              </a:rPr>
              <a:t>REVIEWS</a:t>
            </a:r>
            <a:endParaRPr lang="en-US" dirty="0">
              <a:solidFill>
                <a:srgbClr val="000000"/>
              </a:solidFill>
              <a:latin typeface="Showcard Gothic" pitchFamily="82" charset="0"/>
            </a:endParaRPr>
          </a:p>
        </p:txBody>
      </p:sp>
      <p:sp>
        <p:nvSpPr>
          <p:cNvPr id="23" name="TextBox 22"/>
          <p:cNvSpPr txBox="1"/>
          <p:nvPr/>
        </p:nvSpPr>
        <p:spPr>
          <a:xfrm>
            <a:off x="1142976" y="4786322"/>
            <a:ext cx="1428760" cy="369332"/>
          </a:xfrm>
          <a:prstGeom prst="rect">
            <a:avLst/>
          </a:prstGeom>
          <a:noFill/>
        </p:spPr>
        <p:txBody>
          <a:bodyPr wrap="square" rtlCol="0">
            <a:spAutoFit/>
          </a:bodyPr>
          <a:lstStyle/>
          <a:p>
            <a:pPr algn="ctr"/>
            <a:r>
              <a:rPr lang="en-IN" dirty="0" smtClean="0">
                <a:solidFill>
                  <a:srgbClr val="000000"/>
                </a:solidFill>
                <a:latin typeface="Showcard Gothic" pitchFamily="82" charset="0"/>
              </a:rPr>
              <a:t>QUALITY</a:t>
            </a:r>
            <a:endParaRPr lang="en-US" dirty="0">
              <a:solidFill>
                <a:srgbClr val="000000"/>
              </a:solidFill>
              <a:latin typeface="Showcard Gothic" pitchFamily="82" charset="0"/>
            </a:endParaRPr>
          </a:p>
        </p:txBody>
      </p:sp>
      <p:sp>
        <p:nvSpPr>
          <p:cNvPr id="24" name="Right Arrow 23"/>
          <p:cNvSpPr/>
          <p:nvPr/>
        </p:nvSpPr>
        <p:spPr>
          <a:xfrm rot="1478163">
            <a:off x="4987898" y="1757307"/>
            <a:ext cx="1000132" cy="500066"/>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5929322" y="2428868"/>
            <a:ext cx="1643074" cy="92869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0000"/>
                </a:solidFill>
                <a:latin typeface="Showcard Gothic" pitchFamily="82" charset="0"/>
              </a:rPr>
              <a:t>CUSTOMERS</a:t>
            </a:r>
            <a:endParaRPr lang="en-US" dirty="0">
              <a:solidFill>
                <a:srgbClr val="000000"/>
              </a:solidFill>
              <a:latin typeface="Showcard Gothic" pitchFamily="82" charset="0"/>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2071678"/>
            <a:ext cx="6255238" cy="1754326"/>
          </a:xfrm>
          <a:prstGeom prst="rect">
            <a:avLst/>
          </a:prstGeom>
          <a:noFill/>
        </p:spPr>
        <p:txBody>
          <a:bodyPr wrap="none" lIns="91440" tIns="45720" rIns="91440" bIns="45720">
            <a:spAutoFit/>
          </a:bodyPr>
          <a:lstStyle/>
          <a:p>
            <a:pPr algn="ctr"/>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IMPLEMENTATION </a:t>
            </a:r>
          </a:p>
          <a:p>
            <a:pPr algn="ct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OF  THE  IDEA :-</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42918"/>
            <a:ext cx="8929718" cy="3693319"/>
          </a:xfrm>
          <a:prstGeom prst="rect">
            <a:avLst/>
          </a:prstGeom>
          <a:noFill/>
        </p:spPr>
        <p:txBody>
          <a:bodyPr wrap="square" rtlCol="0">
            <a:spAutoFit/>
          </a:bodyPr>
          <a:lstStyle/>
          <a:p>
            <a:r>
              <a:rPr lang="en-IN" dirty="0" smtClean="0">
                <a:solidFill>
                  <a:srgbClr val="000000"/>
                </a:solidFill>
                <a:latin typeface="Bahnschrift" pitchFamily="34" charset="0"/>
              </a:rPr>
              <a:t>BASICALLY THE IDEA IS ABOUT SAFEGUARD AND INCLUSION OF THE SMALL TRADERS ON THE HERE MAPS.</a:t>
            </a:r>
          </a:p>
          <a:p>
            <a:endParaRPr lang="en-IN" dirty="0" smtClean="0">
              <a:solidFill>
                <a:srgbClr val="000000"/>
              </a:solidFill>
              <a:latin typeface="Bahnschrift" pitchFamily="34" charset="0"/>
            </a:endParaRPr>
          </a:p>
          <a:p>
            <a:r>
              <a:rPr lang="en-IN" dirty="0" smtClean="0">
                <a:solidFill>
                  <a:srgbClr val="000000"/>
                </a:solidFill>
                <a:latin typeface="Bahnschrift" pitchFamily="34" charset="0"/>
              </a:rPr>
              <a:t>SO,FIRSTLY THE QUESTION ARISES THAT WHY WE WANT TO ADD THE SMALL TRADERS ON THE MAP ?</a:t>
            </a:r>
          </a:p>
          <a:p>
            <a:r>
              <a:rPr lang="en-IN" dirty="0" smtClean="0">
                <a:solidFill>
                  <a:srgbClr val="000000"/>
                </a:solidFill>
                <a:latin typeface="Bahnschrift" pitchFamily="34" charset="0"/>
              </a:rPr>
              <a:t>THE ANSWER IS THAT WE KNOW THAT THE SMALL TRADERS HAVE A LOW CAPITAL,A LOWER PROFIT AND LESS MEDIUM AND SOURCE TO ADVERTISE THEIR SHOPS DESPITE HAVING THE GOODS,PRODUCTS AND STUFFS OF SUPERIOR QUALITY. SO TO MAKE THE SMALL TRADERS AND VENDORS STAND IN THE TRADE RACE AND COMPETITION OF THE BIGGER BRANDS. BIGGER BRANDS GENERALLY DOMINATE THE RACE AS THEY HAVE ALL THE RESOURCES, THE MEDIUM AND THE TECHNOLOGY TO MAKE CUSTOMERS ATTRACTED TO THEM. SO THE IDEA IS TO HELP THE SMALL SCALE TRADERS AND VENDORS TO UPLIFT THEIR BUSINESS.</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642918"/>
            <a:ext cx="9001188" cy="5078313"/>
          </a:xfrm>
          <a:prstGeom prst="rect">
            <a:avLst/>
          </a:prstGeom>
          <a:noFill/>
        </p:spPr>
        <p:txBody>
          <a:bodyPr wrap="square" rtlCol="0">
            <a:spAutoFit/>
          </a:bodyPr>
          <a:lstStyle/>
          <a:p>
            <a:r>
              <a:rPr lang="en-IN" dirty="0" smtClean="0">
                <a:solidFill>
                  <a:srgbClr val="000000"/>
                </a:solidFill>
                <a:latin typeface="Bahnschrift" pitchFamily="34" charset="0"/>
              </a:rPr>
              <a:t>THIS IDEA IS BASICALLY AN E-COMMERCE INNOVATION IN THE HERE MAP. HERE WE WILL KEEP THINGS OFFFLINE, IT’S NOT LIKE AMAZON OR FLIPKART. THE MAJOR DIFFERENCE IS THAT IN AMAZON OR FLIPKART THE TRADERS PUT THEIR PRODUCTS ONLINE FOR SELL BUT IN THIS IDEA WE WILL REGISTER THE ENTIRE SHOP ON THE LOCATION OF A PARTICULAR AREA OFFLINE.</a:t>
            </a:r>
          </a:p>
          <a:p>
            <a:endParaRPr lang="en-IN" dirty="0" smtClean="0">
              <a:solidFill>
                <a:srgbClr val="000000"/>
              </a:solidFill>
              <a:latin typeface="Bahnschrift" pitchFamily="34" charset="0"/>
            </a:endParaRPr>
          </a:p>
          <a:p>
            <a:r>
              <a:rPr lang="en-IN" dirty="0" smtClean="0">
                <a:solidFill>
                  <a:srgbClr val="000000"/>
                </a:solidFill>
                <a:latin typeface="Bahnschrift" pitchFamily="34" charset="0"/>
              </a:rPr>
              <a:t>THE COMMON PEOPLE LIVING IN THAT TARGET LOCATION WILL THE MOST IMPORTANT ROLE, AS THEY ARE THE HEART OF THIS IDEA. THIS IS A REVIEW AND COMPARE INNOVATION. LET US EXPLAIN THIS WITH AN EXAMPLE-</a:t>
            </a:r>
          </a:p>
          <a:p>
            <a:endParaRPr lang="en-IN" dirty="0" smtClean="0">
              <a:solidFill>
                <a:srgbClr val="000000"/>
              </a:solidFill>
              <a:latin typeface="Bahnschrift" pitchFamily="34" charset="0"/>
            </a:endParaRPr>
          </a:p>
          <a:p>
            <a:r>
              <a:rPr lang="en-IN" dirty="0" smtClean="0">
                <a:solidFill>
                  <a:srgbClr val="000000"/>
                </a:solidFill>
                <a:latin typeface="Bahnschrift" pitchFamily="34" charset="0"/>
              </a:rPr>
              <a:t>SUPPOSE THERE ARE TWO SHOPS (ONE A BIGGER BRAND AND THE OTHER ONE IS A SMALLER SHOP) IN A LOCALITY NAMELY “A” AND “B”  RESPECTIVELY. SO FIRSTLY WE WILL HAVE TO MAKE THE SHOP “B” REGISTER TO THE MAP. THIS REGISTRATION CAN BE THE DONE BY THE SHOP OWNER IF THEY HAVE THE KNOWLEDGE AND OTHERWISE THE CUSTOMERS COMING TO THE SHOP TO BUY SOMETHING CAN HELP THE OWNER MAKE THEIR SHOPS REGISTER ON THE MAP.</a:t>
            </a:r>
          </a:p>
          <a:p>
            <a:endParaRPr lang="en-IN" dirty="0" smtClean="0">
              <a:solidFill>
                <a:srgbClr val="000000"/>
              </a:solidFill>
              <a:latin typeface="Bahnschrift" pitchFamily="34" charset="0"/>
            </a:endParaRPr>
          </a:p>
          <a:p>
            <a:endParaRPr lang="en-US" dirty="0">
              <a:solidFill>
                <a:srgbClr val="000000"/>
              </a:solidFill>
              <a:latin typeface="Bahnschrift" pitchFamily="34" charset="0"/>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71480"/>
            <a:ext cx="9144000" cy="369332"/>
          </a:xfrm>
          <a:prstGeom prst="rect">
            <a:avLst/>
          </a:prstGeom>
          <a:noFill/>
        </p:spPr>
        <p:txBody>
          <a:bodyPr wrap="square" rtlCol="0">
            <a:spAutoFit/>
          </a:bodyPr>
          <a:lstStyle/>
          <a:p>
            <a:endParaRPr lang="en-US" dirty="0"/>
          </a:p>
        </p:txBody>
      </p:sp>
      <p:sp>
        <p:nvSpPr>
          <p:cNvPr id="4" name="TextBox 3"/>
          <p:cNvSpPr txBox="1"/>
          <p:nvPr/>
        </p:nvSpPr>
        <p:spPr>
          <a:xfrm>
            <a:off x="142844" y="857232"/>
            <a:ext cx="8715468" cy="10341293"/>
          </a:xfrm>
          <a:prstGeom prst="rect">
            <a:avLst/>
          </a:prstGeom>
          <a:noFill/>
        </p:spPr>
        <p:txBody>
          <a:bodyPr wrap="square" rtlCol="0">
            <a:spAutoFit/>
          </a:bodyPr>
          <a:lstStyle/>
          <a:p>
            <a:r>
              <a:rPr lang="en-IN" dirty="0" smtClean="0">
                <a:solidFill>
                  <a:srgbClr val="000000"/>
                </a:solidFill>
                <a:latin typeface="Bahnschrift" pitchFamily="34" charset="0"/>
              </a:rPr>
              <a:t>BUT SINCE THIS IS A CUSTOMER BASED INNOVATION SO THE CUSTOMERS WILL GIVE THE REVIEW AND THE UNKNOWN PEOPLE WHO WANT TO BUY SOME PRODUCTS WILL GET TO KNOW ABOUT THIS NOTUFICATION AND AFTER READING AND COMPARING THE REVIEWS THEY CAN HAVE AN INSPECTION OF THE QUALITY AND IF THEY ATTRACTED THEY CAN BUY THAT PRODUCT.</a:t>
            </a:r>
          </a:p>
          <a:p>
            <a:endParaRPr lang="en-IN" dirty="0" smtClean="0">
              <a:solidFill>
                <a:srgbClr val="000000"/>
              </a:solidFill>
              <a:latin typeface="Bahnschrift" pitchFamily="34" charset="0"/>
            </a:endParaRPr>
          </a:p>
          <a:p>
            <a:r>
              <a:rPr lang="en-IN" dirty="0" smtClean="0">
                <a:solidFill>
                  <a:srgbClr val="000000"/>
                </a:solidFill>
                <a:latin typeface="Bahnschrift" pitchFamily="34" charset="0"/>
              </a:rPr>
              <a:t>BUT THE QUESTION ARISES THAT HOW COME THE COMMON CUSTOMER WILL BE BENEFITTED IF THEY HELP THE SMALL TRADERS</a:t>
            </a:r>
          </a:p>
          <a:p>
            <a:r>
              <a:rPr lang="en-IN" dirty="0" smtClean="0">
                <a:solidFill>
                  <a:srgbClr val="000000"/>
                </a:solidFill>
                <a:latin typeface="Bahnschrift" pitchFamily="34" charset="0"/>
              </a:rPr>
              <a:t>SO THE ANSWER IS THAT IF THEY SHOP OWNERS SELL MORE OF THEIR PRODUCTS THEN THEIR PROFIT WILL INCREASE THUS THEIR GST SLAVE WILL DECREASE, THUS THEY CAN OFFER DISCOUNT TO THE </a:t>
            </a:r>
            <a:r>
              <a:rPr lang="en-IN" dirty="0" err="1" smtClean="0">
                <a:solidFill>
                  <a:srgbClr val="000000"/>
                </a:solidFill>
                <a:latin typeface="Bahnschrift" pitchFamily="34" charset="0"/>
              </a:rPr>
              <a:t>THE</a:t>
            </a:r>
            <a:r>
              <a:rPr lang="en-IN" dirty="0" smtClean="0">
                <a:solidFill>
                  <a:srgbClr val="000000"/>
                </a:solidFill>
                <a:latin typeface="Bahnschrift" pitchFamily="34" charset="0"/>
              </a:rPr>
              <a:t> CUSTOMERS.</a:t>
            </a: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IN" dirty="0" smtClean="0">
              <a:solidFill>
                <a:srgbClr val="000000"/>
              </a:solidFill>
              <a:latin typeface="Bahnschrift" pitchFamily="34" charset="0"/>
            </a:endParaRPr>
          </a:p>
          <a:p>
            <a:endParaRPr lang="en-US" dirty="0">
              <a:solidFill>
                <a:srgbClr val="000000"/>
              </a:solidFill>
              <a:latin typeface="Bahnschrift"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1214422"/>
            <a:ext cx="7059945" cy="2585323"/>
          </a:xfrm>
          <a:prstGeom prst="rect">
            <a:avLst/>
          </a:prstGeom>
          <a:noFill/>
        </p:spPr>
        <p:txBody>
          <a:bodyPr wrap="none" lIns="91440" tIns="45720" rIns="91440" bIns="45720">
            <a:spAutoFit/>
          </a:bodyPr>
          <a:lstStyle/>
          <a:p>
            <a:pPr algn="ctr"/>
            <a:r>
              <a:rPr lang="en-IN" sz="5400" b="1" u="sng"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Team  captain-</a:t>
            </a:r>
          </a:p>
          <a:p>
            <a:pPr algn="ctr"/>
            <a:r>
              <a:rPr lang="en-IN"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Sanchita</a:t>
            </a: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a:t>
            </a:r>
            <a:r>
              <a:rPr lang="en-IN" sz="5400" b="1" cap="none" spc="0"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agrawal</a:t>
            </a:r>
            <a:endPar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a:p>
            <a:pPr algn="ctr"/>
            <a:endPar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5801" y="2967335"/>
            <a:ext cx="4264309"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14290"/>
            <a:ext cx="8012130" cy="6247864"/>
          </a:xfrm>
          <a:prstGeom prst="rect">
            <a:avLst/>
          </a:prstGeom>
          <a:noFill/>
        </p:spPr>
        <p:txBody>
          <a:bodyPr wrap="none" lIns="91440" tIns="45720" rIns="91440" bIns="45720">
            <a:spAutoFit/>
          </a:bodyPr>
          <a:lstStyle/>
          <a:p>
            <a:pPr algn="ctr"/>
            <a:r>
              <a:rPr lang="en-IN"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But in our team no one </a:t>
            </a:r>
          </a:p>
          <a:p>
            <a:pPr algn="ctr"/>
            <a:r>
              <a:rPr lang="en-IN"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Is a dominator.</a:t>
            </a:r>
          </a:p>
          <a:p>
            <a:pPr algn="ctr"/>
            <a:r>
              <a:rPr lang="en-IN"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A captain is just another</a:t>
            </a:r>
          </a:p>
          <a:p>
            <a:pPr algn="ctr"/>
            <a:r>
              <a:rPr lang="en-IN"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Member of your team.</a:t>
            </a:r>
          </a:p>
          <a:p>
            <a:pPr algn="ctr"/>
            <a:r>
              <a:rPr lang="en-IN"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Every member puts equal</a:t>
            </a:r>
          </a:p>
          <a:p>
            <a:pPr algn="ctr"/>
            <a:r>
              <a:rPr lang="en-IN"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effort to make this project </a:t>
            </a:r>
          </a:p>
          <a:p>
            <a:pPr algn="ctr"/>
            <a:r>
              <a:rPr lang="en-IN"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Successful. The source of </a:t>
            </a:r>
          </a:p>
          <a:p>
            <a:pPr algn="ctr"/>
            <a:r>
              <a:rPr lang="en-IN"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being every member of </a:t>
            </a:r>
          </a:p>
          <a:p>
            <a:pPr algn="ctr"/>
            <a:r>
              <a:rPr lang="en-IN"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this team.</a:t>
            </a:r>
          </a:p>
          <a:p>
            <a:pPr algn="ctr"/>
            <a:endPar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928670"/>
            <a:ext cx="6736139" cy="4247317"/>
          </a:xfrm>
          <a:prstGeom prst="rect">
            <a:avLst/>
          </a:prstGeom>
          <a:noFill/>
        </p:spPr>
        <p:txBody>
          <a:bodyPr wrap="none" lIns="91440" tIns="45720" rIns="91440" bIns="45720">
            <a:spAutoFit/>
          </a:bodyPr>
          <a:lstStyle/>
          <a:p>
            <a:pPr algn="ct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Topic  of the  </a:t>
            </a:r>
          </a:p>
          <a:p>
            <a:pPr algn="ctr"/>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Project –</a:t>
            </a:r>
          </a:p>
          <a:p>
            <a:pPr algn="ct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inclusion of the</a:t>
            </a:r>
          </a:p>
          <a:p>
            <a:pPr algn="ctr"/>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Small  traders </a:t>
            </a:r>
          </a:p>
          <a:p>
            <a:pPr algn="ct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On the </a:t>
            </a:r>
            <a:r>
              <a:rPr lang="en-IN"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HERE</a:t>
            </a: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 </a:t>
            </a: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map.”</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2976" y="714356"/>
            <a:ext cx="5989140" cy="1446550"/>
          </a:xfrm>
          <a:prstGeom prst="rect">
            <a:avLst/>
          </a:prstGeom>
          <a:noFill/>
        </p:spPr>
        <p:txBody>
          <a:bodyPr wrap="none" lIns="91440" tIns="45720" rIns="91440" bIns="45720">
            <a:spAutoFit/>
          </a:bodyPr>
          <a:lstStyle/>
          <a:p>
            <a:pPr algn="ct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MAIN  CONCEPT :-</a:t>
            </a:r>
          </a:p>
          <a:p>
            <a:pPr algn="ctr"/>
            <a:endParaRPr lang="en-IN"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endParaRPr>
          </a:p>
          <a:p>
            <a:pPr algn="ctr"/>
            <a:endParaRPr lang="en-IN" sz="1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Bahnschrift" pitchFamily="34" charset="0"/>
            </a:endParaRPr>
          </a:p>
        </p:txBody>
      </p:sp>
      <p:sp>
        <p:nvSpPr>
          <p:cNvPr id="3" name="Rectangle 2"/>
          <p:cNvSpPr/>
          <p:nvPr/>
        </p:nvSpPr>
        <p:spPr>
          <a:xfrm>
            <a:off x="428596" y="2643182"/>
            <a:ext cx="7967246" cy="2062103"/>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1600" b="1" cap="none" spc="0" dirty="0" smtClean="0">
                <a:ln w="50800"/>
                <a:solidFill>
                  <a:schemeClr val="bg1">
                    <a:shade val="50000"/>
                  </a:schemeClr>
                </a:solidFill>
                <a:effectLst/>
                <a:latin typeface="Bahnschrift" pitchFamily="34" charset="0"/>
              </a:rPr>
              <a:t>“TODAY  MOST OF THE SMALL TRADERS SUFFER FROM INADEQUACY OF CAPITAL </a:t>
            </a:r>
          </a:p>
          <a:p>
            <a:pPr algn="ctr"/>
            <a:r>
              <a:rPr lang="en-IN" sz="1600" b="1" cap="none" spc="0" dirty="0" smtClean="0">
                <a:ln w="50800"/>
                <a:solidFill>
                  <a:schemeClr val="bg1">
                    <a:shade val="50000"/>
                  </a:schemeClr>
                </a:solidFill>
                <a:effectLst/>
                <a:latin typeface="Bahnschrift" pitchFamily="34" charset="0"/>
              </a:rPr>
              <a:t>DUE TO REASONS LIKE ABSENCE OF  SECURITIES  TO OFFER OR THEIR ACCOUNTS </a:t>
            </a:r>
          </a:p>
          <a:p>
            <a:pPr algn="ctr"/>
            <a:r>
              <a:rPr lang="en-IN" sz="1600" b="1" cap="none" spc="0" dirty="0" smtClean="0">
                <a:ln w="50800"/>
                <a:solidFill>
                  <a:schemeClr val="bg1">
                    <a:shade val="50000"/>
                  </a:schemeClr>
                </a:solidFill>
                <a:effectLst/>
                <a:latin typeface="Bahnschrift" pitchFamily="34" charset="0"/>
              </a:rPr>
              <a:t>ARE NOT VERY ATTRACTIVE, THEY FIND IT DIFFICULT  TO APPROCH TO BANK FOR </a:t>
            </a:r>
          </a:p>
          <a:p>
            <a:pPr algn="ctr"/>
            <a:r>
              <a:rPr lang="en-IN" sz="1600" b="1" cap="none" spc="0" dirty="0" smtClean="0">
                <a:ln w="50800"/>
                <a:solidFill>
                  <a:schemeClr val="bg1">
                    <a:shade val="50000"/>
                  </a:schemeClr>
                </a:solidFill>
                <a:effectLst/>
                <a:latin typeface="Bahnschrift" pitchFamily="34" charset="0"/>
              </a:rPr>
              <a:t>LOANS. THEY MANAGE WITH SHORT TERM MARKETING BORROWINGS AND WITH </a:t>
            </a:r>
          </a:p>
          <a:p>
            <a:pPr algn="ctr"/>
            <a:r>
              <a:rPr lang="en-IN" sz="1600" b="1" cap="none" spc="0" dirty="0" smtClean="0">
                <a:ln w="50800"/>
                <a:solidFill>
                  <a:schemeClr val="bg1">
                    <a:shade val="50000"/>
                  </a:schemeClr>
                </a:solidFill>
                <a:effectLst/>
                <a:latin typeface="Bahnschrift" pitchFamily="34" charset="0"/>
              </a:rPr>
              <a:t>PRIVATE FINANCERSAND END UP PAYING HUGE INTEREST WHICH IS DIFFICULT TO </a:t>
            </a:r>
          </a:p>
          <a:p>
            <a:pPr algn="ctr"/>
            <a:r>
              <a:rPr lang="en-IN" sz="1600" b="1" cap="none" spc="0" dirty="0" smtClean="0">
                <a:ln w="50800"/>
                <a:solidFill>
                  <a:schemeClr val="bg1">
                    <a:shade val="50000"/>
                  </a:schemeClr>
                </a:solidFill>
                <a:effectLst/>
                <a:latin typeface="Bahnschrift" pitchFamily="34" charset="0"/>
              </a:rPr>
              <a:t>SUSTAIN AT THEIR SCALEOF BUSINESS. SO TO HELP THEM TO COMPLETE WITH THE </a:t>
            </a:r>
          </a:p>
          <a:p>
            <a:pPr algn="ctr"/>
            <a:r>
              <a:rPr lang="en-IN" sz="1600" b="1" cap="none" spc="0" dirty="0" smtClean="0">
                <a:ln w="50800"/>
                <a:solidFill>
                  <a:schemeClr val="bg1">
                    <a:shade val="50000"/>
                  </a:schemeClr>
                </a:solidFill>
                <a:effectLst/>
                <a:latin typeface="Bahnschrift" pitchFamily="34" charset="0"/>
              </a:rPr>
              <a:t>UPGROWING MARKET WE TRIED TO LINK THEIR BUSINESS WITH MAPS AND ENHANCE </a:t>
            </a:r>
          </a:p>
          <a:p>
            <a:pPr algn="ctr"/>
            <a:r>
              <a:rPr lang="en-IN" sz="1600" b="1" cap="none" spc="0" dirty="0" smtClean="0">
                <a:ln w="50800"/>
                <a:solidFill>
                  <a:schemeClr val="bg1">
                    <a:shade val="50000"/>
                  </a:schemeClr>
                </a:solidFill>
                <a:effectLst/>
                <a:latin typeface="Bahnschrift" pitchFamily="34" charset="0"/>
              </a:rPr>
              <a:t>THEIR BUSINESS.”</a:t>
            </a:r>
            <a:endParaRPr lang="en-US" sz="1600" b="1" cap="none" spc="0" dirty="0">
              <a:ln w="50800"/>
              <a:solidFill>
                <a:schemeClr val="bg1">
                  <a:shade val="50000"/>
                </a:schemeClr>
              </a:solidFill>
              <a:effectLst/>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OGLE MAPS PICS"/>
          <p:cNvPicPr>
            <a:picLocks noChangeAspect="1" noChangeArrowheads="1"/>
          </p:cNvPicPr>
          <p:nvPr/>
        </p:nvPicPr>
        <p:blipFill>
          <a:blip r:embed="rId2"/>
          <a:srcRect/>
          <a:stretch>
            <a:fillRect/>
          </a:stretch>
        </p:blipFill>
        <p:spPr bwMode="auto">
          <a:xfrm>
            <a:off x="785786" y="1071546"/>
            <a:ext cx="7410963" cy="4000504"/>
          </a:xfrm>
          <a:prstGeom prst="rect">
            <a:avLst/>
          </a:prstGeom>
          <a:noFill/>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Related image"/>
          <p:cNvPicPr>
            <a:picLocks noChangeAspect="1" noChangeArrowheads="1"/>
          </p:cNvPicPr>
          <p:nvPr/>
        </p:nvPicPr>
        <p:blipFill>
          <a:blip r:embed="rId2"/>
          <a:srcRect/>
          <a:stretch>
            <a:fillRect/>
          </a:stretch>
        </p:blipFill>
        <p:spPr bwMode="auto">
          <a:xfrm>
            <a:off x="642910" y="1000108"/>
            <a:ext cx="7143750" cy="4000501"/>
          </a:xfrm>
          <a:prstGeom prst="rect">
            <a:avLst/>
          </a:prstGeom>
          <a:noFill/>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728" y="1428736"/>
            <a:ext cx="6505306" cy="3416320"/>
          </a:xfrm>
          <a:prstGeom prst="rect">
            <a:avLst/>
          </a:prstGeom>
          <a:noFill/>
        </p:spPr>
        <p:txBody>
          <a:bodyPr wrap="none" lIns="91440" tIns="45720" rIns="91440" bIns="45720">
            <a:spAutoFit/>
          </a:bodyPr>
          <a:lstStyle/>
          <a:p>
            <a:pPr algn="ctr"/>
            <a:r>
              <a:rPr lang="en-IN" sz="7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Google  </a:t>
            </a:r>
            <a:r>
              <a:rPr lang="en-IN" sz="7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maps</a:t>
            </a:r>
          </a:p>
          <a:p>
            <a:pPr algn="ctr"/>
            <a:r>
              <a:rPr lang="en-IN"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V/S</a:t>
            </a:r>
          </a:p>
          <a:p>
            <a:pPr algn="ctr"/>
            <a:r>
              <a:rPr lang="en-IN" sz="7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HERE MAPS </a:t>
            </a:r>
            <a:r>
              <a:rPr lang="en-IN" sz="7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rPr>
              <a:t>:</a:t>
            </a:r>
            <a:endParaRPr lang="en-US"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5">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7D30EEFE-7128-4DE5-8A0D-8D4EF32CB0AF}"/>
    </a:ext>
  </a:extLst>
</a:theme>
</file>

<file path=ppt/theme/theme5.xml><?xml version="1.0" encoding="utf-8"?>
<a:theme xmlns:a="http://schemas.openxmlformats.org/drawingml/2006/main" name="1_Theme5">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6.xml><?xml version="1.0" encoding="utf-8"?>
<a:theme xmlns:a="http://schemas.openxmlformats.org/drawingml/2006/main" name="4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7.xml><?xml version="1.0" encoding="utf-8"?>
<a:theme xmlns:a="http://schemas.openxmlformats.org/drawingml/2006/main" name="5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8.xml><?xml version="1.0" encoding="utf-8"?>
<a:theme xmlns:a="http://schemas.openxmlformats.org/drawingml/2006/main" name="6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9.xml><?xml version="1.0" encoding="utf-8"?>
<a:theme xmlns:a="http://schemas.openxmlformats.org/drawingml/2006/main" name="Theme16">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TF67421116_Reflection on learning_AAS_v5" id="{59B7BDFB-57AB-4529-979B-198FE99CC53E}" vid="{8B6E8B8A-CD93-411A-90DE-1F9807F38B62}"/>
    </a:ext>
  </a:extLst>
</a:theme>
</file>

<file path=docProps/app.xml><?xml version="1.0" encoding="utf-8"?>
<Properties xmlns="http://schemas.openxmlformats.org/officeDocument/2006/extended-properties" xmlns:vt="http://schemas.openxmlformats.org/officeDocument/2006/docPropsVTypes">
  <Template>Theme5</Template>
  <TotalTime>643</TotalTime>
  <Words>1575</Words>
  <Application>Microsoft Office PowerPoint</Application>
  <PresentationFormat>On-screen Show (4:3)</PresentationFormat>
  <Paragraphs>152</Paragraphs>
  <Slides>30</Slides>
  <Notes>1</Notes>
  <HiddenSlides>0</HiddenSlides>
  <MMClips>0</MMClips>
  <ScaleCrop>false</ScaleCrop>
  <HeadingPairs>
    <vt:vector size="4" baseType="variant">
      <vt:variant>
        <vt:lpstr>Theme</vt:lpstr>
      </vt:variant>
      <vt:variant>
        <vt:i4>9</vt:i4>
      </vt:variant>
      <vt:variant>
        <vt:lpstr>Slide Titles</vt:lpstr>
      </vt:variant>
      <vt:variant>
        <vt:i4>30</vt:i4>
      </vt:variant>
    </vt:vector>
  </HeadingPairs>
  <TitlesOfParts>
    <vt:vector size="39" baseType="lpstr">
      <vt:lpstr>Theme5</vt:lpstr>
      <vt:lpstr>1_Berlin</vt:lpstr>
      <vt:lpstr>2_Berlin</vt:lpstr>
      <vt:lpstr>3_Berlin</vt:lpstr>
      <vt:lpstr>1_Theme5</vt:lpstr>
      <vt:lpstr>4_Berlin</vt:lpstr>
      <vt:lpstr>5_Berlin</vt:lpstr>
      <vt:lpstr>6_Berlin</vt:lpstr>
      <vt:lpstr>Theme16</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HEMANT SHARMA</dc:creator>
  <cp:lastModifiedBy>HEMANT SHARMA</cp:lastModifiedBy>
  <cp:revision>34</cp:revision>
  <dcterms:created xsi:type="dcterms:W3CDTF">2020-01-05T20:07:53Z</dcterms:created>
  <dcterms:modified xsi:type="dcterms:W3CDTF">2020-01-18T19:04:50Z</dcterms:modified>
</cp:coreProperties>
</file>