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57" r:id="rId3"/>
    <p:sldId id="264" r:id="rId4"/>
    <p:sldId id="259" r:id="rId5"/>
    <p:sldId id="260" r:id="rId6"/>
    <p:sldId id="263" r:id="rId7"/>
    <p:sldId id="269" r:id="rId8"/>
    <p:sldId id="270" r:id="rId9"/>
    <p:sldId id="268" r:id="rId10"/>
    <p:sldId id="258"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66FF3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874"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38C978C-2BC7-4749-82A6-AA292C90FE60}" type="datetimeFigureOut">
              <a:rPr lang="en-US" smtClean="0"/>
              <a:pPr/>
              <a:t>1/19/2020</a:t>
            </a:fld>
            <a:endParaRPr lang="en-IN"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69F74B1-D35E-46AF-9640-A1A3E1A0B239}" type="slidenum">
              <a:rPr lang="en-IN" smtClean="0"/>
              <a:pPr/>
              <a:t>‹#›</a:t>
            </a:fld>
            <a:endParaRPr lang="en-IN"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171806"/>
      </p:ext>
    </p:extLst>
  </p:cSld>
  <p:clrMapOvr>
    <a:masterClrMapping/>
  </p:clrMapOvr>
  <p:transition spd="med">
    <p:wipe dir="d"/>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593302499"/>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3365651913"/>
      </p:ext>
    </p:extLst>
  </p:cSld>
  <p:clrMapOvr>
    <a:masterClrMapping/>
  </p:clrMapOvr>
  <p:transition spd="med">
    <p:wipe dir="d"/>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2534322054"/>
      </p:ext>
    </p:extLst>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69F74B1-D35E-46AF-9640-A1A3E1A0B239}" type="slidenum">
              <a:rPr lang="en-IN" smtClean="0"/>
              <a:pPr/>
              <a:t>‹#›</a:t>
            </a:fld>
            <a:endParaRPr lang="en-IN" dirty="0"/>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729258"/>
      </p:ext>
    </p:extLst>
  </p:cSld>
  <p:clrMapOvr>
    <a:masterClrMapping/>
  </p:clrMapOvr>
  <p:transition spd="med">
    <p:wipe dir="d"/>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2546671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3302738965"/>
      </p:ext>
    </p:extLst>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1549237861"/>
      </p:ext>
    </p:extLst>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2708712535"/>
      </p:ext>
    </p:extLst>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2824404235"/>
      </p:ext>
    </p:extLst>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8C978C-2BC7-4749-82A6-AA292C90FE60}" type="datetimeFigureOut">
              <a:rPr lang="en-US" smtClean="0"/>
              <a:pPr/>
              <a:t>1/19/2020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254915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738C978C-2BC7-4749-82A6-AA292C90FE60}" type="datetimeFigureOut">
              <a:rPr lang="en-US" smtClean="0"/>
              <a:pPr/>
              <a:t>1/19/2020</a:t>
            </a:fld>
            <a:endParaRPr lang="en-IN" dirty="0"/>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IN" dirty="0"/>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369F74B1-D35E-46AF-9640-A1A3E1A0B239}" type="slidenum">
              <a:rPr lang="en-IN" smtClean="0"/>
              <a:pPr/>
              <a:t>‹#›</a:t>
            </a:fld>
            <a:endParaRPr lang="en-IN" dirty="0"/>
          </a:p>
        </p:txBody>
      </p:sp>
    </p:spTree>
    <p:extLst>
      <p:ext uri="{BB962C8B-B14F-4D97-AF65-F5344CB8AC3E}">
        <p14:creationId xmlns:p14="http://schemas.microsoft.com/office/powerpoint/2010/main" val="1723341046"/>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ransition spd="med">
    <p:wipe dir="d"/>
  </p:transition>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400" y="260648"/>
            <a:ext cx="8896502" cy="1484784"/>
          </a:xfrm>
        </p:spPr>
        <p:txBody>
          <a:bodyPr>
            <a:noAutofit/>
          </a:bodyPr>
          <a:lstStyle/>
          <a:p>
            <a:pPr algn="ctr"/>
            <a:br>
              <a:rPr lang="en-IN" sz="4400" b="1" u="sng" cap="none" dirty="0">
                <a:ln w="24500" cmpd="dbl">
                  <a:solidFill>
                    <a:schemeClr val="accent2">
                      <a:shade val="85000"/>
                      <a:satMod val="155000"/>
                    </a:schemeClr>
                  </a:solidFill>
                  <a:prstDash val="solid"/>
                  <a:miter lim="800000"/>
                </a:ln>
                <a:solidFill>
                  <a:schemeClr val="accent5">
                    <a:lumMod val="50000"/>
                  </a:schemeClr>
                </a:solidFill>
                <a:effectLst>
                  <a:outerShdw blurRad="38100" dist="38100" dir="7020000" algn="tl">
                    <a:srgbClr val="000000">
                      <a:alpha val="35000"/>
                    </a:srgbClr>
                  </a:outerShdw>
                </a:effectLst>
              </a:rPr>
            </a:br>
            <a:br>
              <a:rPr lang="en-IN" sz="4400" b="1" u="sng" cap="none" dirty="0">
                <a:ln w="24500" cmpd="dbl">
                  <a:solidFill>
                    <a:schemeClr val="accent2">
                      <a:shade val="85000"/>
                      <a:satMod val="155000"/>
                    </a:schemeClr>
                  </a:solidFill>
                  <a:prstDash val="solid"/>
                  <a:miter lim="800000"/>
                </a:ln>
                <a:solidFill>
                  <a:schemeClr val="accent5">
                    <a:lumMod val="50000"/>
                  </a:schemeClr>
                </a:solidFill>
                <a:effectLst>
                  <a:outerShdw blurRad="38100" dist="38100" dir="7020000" algn="tl">
                    <a:srgbClr val="000000">
                      <a:alpha val="35000"/>
                    </a:srgbClr>
                  </a:outerShdw>
                </a:effectLst>
              </a:rPr>
            </a:br>
            <a:br>
              <a:rPr lang="en-IN" sz="4400" b="1" u="sng" cap="none" dirty="0">
                <a:ln w="24500" cmpd="dbl">
                  <a:solidFill>
                    <a:schemeClr val="accent2">
                      <a:shade val="85000"/>
                      <a:satMod val="155000"/>
                    </a:schemeClr>
                  </a:solidFill>
                  <a:prstDash val="solid"/>
                  <a:miter lim="800000"/>
                </a:ln>
                <a:solidFill>
                  <a:schemeClr val="accent5">
                    <a:lumMod val="50000"/>
                  </a:schemeClr>
                </a:solidFill>
                <a:effectLst>
                  <a:outerShdw blurRad="38100" dist="38100" dir="7020000" algn="tl">
                    <a:srgbClr val="000000">
                      <a:alpha val="35000"/>
                    </a:srgbClr>
                  </a:outerShdw>
                </a:effectLst>
              </a:rPr>
            </a:br>
            <a:br>
              <a:rPr lang="en-IN" sz="4400" b="1" u="sng" cap="none" dirty="0">
                <a:ln w="24500" cmpd="dbl">
                  <a:solidFill>
                    <a:schemeClr val="accent2">
                      <a:shade val="85000"/>
                      <a:satMod val="155000"/>
                    </a:schemeClr>
                  </a:solidFill>
                  <a:prstDash val="solid"/>
                  <a:miter lim="800000"/>
                </a:ln>
                <a:solidFill>
                  <a:schemeClr val="accent5">
                    <a:lumMod val="50000"/>
                  </a:schemeClr>
                </a:solidFill>
                <a:effectLst>
                  <a:outerShdw blurRad="38100" dist="38100" dir="7020000" algn="tl">
                    <a:srgbClr val="000000">
                      <a:alpha val="35000"/>
                    </a:srgbClr>
                  </a:outerShdw>
                </a:effectLst>
              </a:rPr>
            </a:br>
            <a:br>
              <a:rPr lang="en-IN" sz="4400" b="1" u="sng" cap="none" dirty="0">
                <a:ln w="24500" cmpd="dbl">
                  <a:solidFill>
                    <a:schemeClr val="accent2">
                      <a:shade val="85000"/>
                      <a:satMod val="155000"/>
                    </a:schemeClr>
                  </a:solidFill>
                  <a:prstDash val="solid"/>
                  <a:miter lim="800000"/>
                </a:ln>
                <a:solidFill>
                  <a:schemeClr val="accent5">
                    <a:lumMod val="50000"/>
                  </a:schemeClr>
                </a:solidFill>
                <a:effectLst>
                  <a:outerShdw blurRad="38100" dist="38100" dir="7020000" algn="tl">
                    <a:srgbClr val="000000">
                      <a:alpha val="35000"/>
                    </a:srgbClr>
                  </a:outerShdw>
                </a:effectLst>
              </a:rPr>
            </a:br>
            <a:br>
              <a:rPr lang="en-IN" sz="4400" b="1" u="sng" cap="none" dirty="0">
                <a:ln w="24500" cmpd="dbl">
                  <a:solidFill>
                    <a:schemeClr val="accent2">
                      <a:shade val="85000"/>
                      <a:satMod val="155000"/>
                    </a:schemeClr>
                  </a:solidFill>
                  <a:prstDash val="solid"/>
                  <a:miter lim="800000"/>
                </a:ln>
                <a:solidFill>
                  <a:schemeClr val="accent5">
                    <a:lumMod val="50000"/>
                  </a:schemeClr>
                </a:solidFill>
                <a:effectLst>
                  <a:outerShdw blurRad="38100" dist="38100" dir="7020000" algn="tl">
                    <a:srgbClr val="000000">
                      <a:alpha val="35000"/>
                    </a:srgbClr>
                  </a:outerShdw>
                </a:effectLst>
              </a:rPr>
            </a:br>
            <a:r>
              <a:rPr lang="en-IN" sz="4400" b="1" u="sng" cap="none" dirty="0">
                <a:ln w="24500" cmpd="dbl">
                  <a:solidFill>
                    <a:schemeClr val="accent2">
                      <a:shade val="85000"/>
                      <a:satMod val="155000"/>
                    </a:schemeClr>
                  </a:solidFill>
                  <a:prstDash val="solid"/>
                  <a:miter lim="800000"/>
                </a:ln>
                <a:solidFill>
                  <a:srgbClr val="FFFF00"/>
                </a:solidFill>
                <a:effectLst>
                  <a:outerShdw blurRad="38100" dist="38100" dir="7020000" algn="tl">
                    <a:srgbClr val="000000">
                      <a:alpha val="35000"/>
                    </a:srgbClr>
                  </a:outerShdw>
                </a:effectLst>
                <a:latin typeface="Segoe Script" panose="030B0504020000000003" pitchFamily="66" charset="0"/>
              </a:rPr>
              <a:t>Team Name- STUPENDOUS ( T-10)</a:t>
            </a:r>
            <a:endParaRPr lang="en-IN" sz="4400" b="1" u="sng" cap="none" dirty="0">
              <a:ln w="10541" cmpd="sng">
                <a:solidFill>
                  <a:schemeClr val="accent1">
                    <a:shade val="88000"/>
                    <a:satMod val="110000"/>
                  </a:schemeClr>
                </a:solidFill>
                <a:prstDash val="solid"/>
              </a:ln>
              <a:solidFill>
                <a:srgbClr val="FFFF00"/>
              </a:solidFill>
              <a:latin typeface="Segoe Script" panose="030B0504020000000003" pitchFamily="66" charset="0"/>
            </a:endParaRPr>
          </a:p>
        </p:txBody>
      </p:sp>
      <p:sp>
        <p:nvSpPr>
          <p:cNvPr id="3" name="Subtitle 2"/>
          <p:cNvSpPr>
            <a:spLocks noGrp="1"/>
          </p:cNvSpPr>
          <p:nvPr>
            <p:ph type="subTitle" idx="1"/>
          </p:nvPr>
        </p:nvSpPr>
        <p:spPr>
          <a:xfrm>
            <a:off x="467544" y="1844824"/>
            <a:ext cx="8280920" cy="5930494"/>
          </a:xfrm>
        </p:spPr>
        <p:txBody>
          <a:bodyPr anchor="t">
            <a:noAutofit/>
          </a:bodyPr>
          <a:lstStyle/>
          <a:p>
            <a:r>
              <a:rPr lang="en-IN" sz="1400" b="1" dirty="0">
                <a:solidFill>
                  <a:schemeClr val="tx1"/>
                </a:solidFill>
                <a:latin typeface="Times New Roman" pitchFamily="18" charset="0"/>
                <a:cs typeface="Times New Roman" pitchFamily="18" charset="0"/>
              </a:rPr>
              <a:t>                            </a:t>
            </a:r>
            <a:endParaRPr lang="en-IN" sz="2400" b="1" dirty="0">
              <a:solidFill>
                <a:schemeClr val="tx1"/>
              </a:solidFill>
              <a:latin typeface="Times New Roman" pitchFamily="18" charset="0"/>
              <a:cs typeface="Times New Roman" pitchFamily="18" charset="0"/>
            </a:endParaRPr>
          </a:p>
          <a:p>
            <a:r>
              <a:rPr lang="en-IN" sz="2400" b="1" dirty="0">
                <a:solidFill>
                  <a:schemeClr val="tx1"/>
                </a:solidFill>
                <a:latin typeface="Times New Roman" pitchFamily="18" charset="0"/>
                <a:cs typeface="Times New Roman" pitchFamily="18" charset="0"/>
              </a:rPr>
              <a:t>PROBLEM </a:t>
            </a:r>
            <a:r>
              <a:rPr lang="en-IN" sz="24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Better and faster emergency care during accidents and vehicle impact.</a:t>
            </a:r>
          </a:p>
          <a:p>
            <a:endParaRPr lang="en-US" sz="2400" b="1" dirty="0">
              <a:solidFill>
                <a:schemeClr val="tx1"/>
              </a:solidFill>
              <a:latin typeface="Times New Roman" pitchFamily="18" charset="0"/>
              <a:cs typeface="Times New Roman" pitchFamily="18" charset="0"/>
            </a:endParaRPr>
          </a:p>
          <a:p>
            <a:r>
              <a:rPr lang="en-IN" sz="2800" b="1" u="sng" dirty="0">
                <a:solidFill>
                  <a:schemeClr val="tx1"/>
                </a:solidFill>
                <a:latin typeface="Times New Roman" pitchFamily="18" charset="0"/>
                <a:cs typeface="Times New Roman" pitchFamily="18" charset="0"/>
              </a:rPr>
              <a:t>OVERVIEW</a:t>
            </a:r>
            <a:endParaRPr lang="en-IN" sz="2400" b="1" u="sng" dirty="0">
              <a:solidFill>
                <a:schemeClr val="tx1"/>
              </a:solidFill>
              <a:latin typeface="Times New Roman" pitchFamily="18" charset="0"/>
              <a:cs typeface="Times New Roman" pitchFamily="18" charset="0"/>
            </a:endParaRPr>
          </a:p>
          <a:p>
            <a:endParaRPr lang="en-IN" sz="1200" b="1" u="sng" dirty="0">
              <a:solidFill>
                <a:schemeClr val="tx1"/>
              </a:solidFill>
              <a:latin typeface="Times New Roman" pitchFamily="18" charset="0"/>
              <a:cs typeface="Times New Roman"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In current situation it requires someone to call the emergency service and delays in calling for care , results in loss of life . During accidents while we have sophisticated technology that opens airbags with this device and service the call is automatically made and emergency care can be provided promptly. add functionality that can start recording and inform the closest emergency service care of the incident o Share Location, situation within the accident spot , broadcast images, videos to all the nearby Emergency Vehicle.</a:t>
            </a:r>
            <a:endParaRPr lang="en-IN" sz="1400" dirty="0">
              <a:solidFill>
                <a:schemeClr val="tx1"/>
              </a:solidFill>
              <a:latin typeface="Times New Roman" pitchFamily="18" charset="0"/>
              <a:cs typeface="Times New Roman" pitchFamily="18" charset="0"/>
            </a:endParaRPr>
          </a:p>
          <a:p>
            <a:pPr algn="just">
              <a:buFont typeface="Arial" pitchFamily="34" charset="0"/>
              <a:buChar char="•"/>
            </a:pPr>
            <a:endParaRPr lang="en-IN" sz="1400" dirty="0">
              <a:solidFill>
                <a:schemeClr val="tx1"/>
              </a:solidFill>
              <a:latin typeface="Times New Roman" pitchFamily="18" charset="0"/>
              <a:cs typeface="Times New Roman" pitchFamily="18" charset="0"/>
            </a:endParaRPr>
          </a:p>
          <a:p>
            <a:endParaRPr lang="en-IN" sz="1400" dirty="0">
              <a:solidFill>
                <a:schemeClr val="tx1"/>
              </a:solidFill>
              <a:latin typeface="Times New Roman" pitchFamily="18" charset="0"/>
              <a:cs typeface="Times New Roman" pitchFamily="18" charset="0"/>
            </a:endParaRPr>
          </a:p>
        </p:txBody>
      </p:sp>
    </p:spTree>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1285852" y="0"/>
            <a:ext cx="7406640" cy="785794"/>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r>
              <a:rPr lang="en-US" sz="4400" b="1" u="sng" cap="none" dirty="0">
                <a:ln w="11430"/>
                <a:solidFill>
                  <a:srgbClr val="FFFF00"/>
                </a:solidFill>
                <a:effectLst>
                  <a:outerShdw blurRad="50800" dist="39000" dir="5460000" algn="tl">
                    <a:srgbClr val="000000">
                      <a:alpha val="38000"/>
                    </a:srgbClr>
                  </a:outerShdw>
                </a:effectLst>
                <a:latin typeface="Segoe Script" panose="030B0504020000000003" pitchFamily="66" charset="0"/>
              </a:rPr>
            </a:br>
            <a:r>
              <a:rPr lang="en-US" sz="4400" b="1" u="sng" cap="none" dirty="0">
                <a:ln w="11430"/>
                <a:solidFill>
                  <a:srgbClr val="FFFF00"/>
                </a:solidFill>
                <a:effectLst>
                  <a:outerShdw blurRad="50800" dist="39000" dir="5460000" algn="tl">
                    <a:srgbClr val="000000">
                      <a:alpha val="38000"/>
                    </a:srgbClr>
                  </a:outerShdw>
                </a:effectLst>
                <a:latin typeface="Segoe Script" panose="030B0504020000000003" pitchFamily="66" charset="0"/>
              </a:rPr>
              <a:t>ADVANTAGES</a:t>
            </a:r>
          </a:p>
        </p:txBody>
      </p:sp>
      <p:sp>
        <p:nvSpPr>
          <p:cNvPr id="3" name="Subtitle 2"/>
          <p:cNvSpPr>
            <a:spLocks noGrp="1"/>
          </p:cNvSpPr>
          <p:nvPr>
            <p:ph type="subTitle" idx="1"/>
          </p:nvPr>
        </p:nvSpPr>
        <p:spPr>
          <a:xfrm>
            <a:off x="928662" y="785794"/>
            <a:ext cx="7868990" cy="5143488"/>
          </a:xfrm>
          <a:ln>
            <a:noFill/>
          </a:ln>
        </p:spPr>
        <p:txBody>
          <a:bodyPr anchor="t">
            <a:normAutofit/>
          </a:bodyPr>
          <a:lstStyle/>
          <a:p>
            <a:pPr algn="just">
              <a:buClr>
                <a:schemeClr val="tx1"/>
              </a:buClr>
              <a:buFont typeface="Arial" pitchFamily="34" charset="0"/>
              <a:buChar char="•"/>
            </a:pPr>
            <a:r>
              <a:rPr lang="en-IN" sz="2000" dirty="0">
                <a:solidFill>
                  <a:schemeClr val="tx1"/>
                </a:solidFill>
                <a:latin typeface="Times New Roman" panose="02020603050405020304" pitchFamily="18" charset="0"/>
                <a:cs typeface="Times New Roman" pitchFamily="18" charset="0"/>
              </a:rPr>
              <a:t> The project is mobile.</a:t>
            </a:r>
          </a:p>
          <a:p>
            <a:pPr algn="just">
              <a:buClr>
                <a:schemeClr val="tx1"/>
              </a:buClr>
              <a:buFont typeface="Arial" pitchFamily="34" charset="0"/>
              <a:buChar char="•"/>
            </a:pPr>
            <a:r>
              <a:rPr lang="en-IN" sz="2000" dirty="0">
                <a:solidFill>
                  <a:schemeClr val="tx1"/>
                </a:solidFill>
                <a:latin typeface="Times New Roman" panose="02020603050405020304" pitchFamily="18" charset="0"/>
                <a:cs typeface="Times New Roman" pitchFamily="18" charset="0"/>
              </a:rPr>
              <a:t> It is feasible and easy to install.</a:t>
            </a:r>
          </a:p>
          <a:p>
            <a:pPr algn="just">
              <a:buClr>
                <a:schemeClr val="tx1"/>
              </a:buClr>
              <a:buFont typeface="Arial" pitchFamily="34" charset="0"/>
              <a:buChar char="•"/>
            </a:pPr>
            <a:r>
              <a:rPr lang="en-IN" sz="2000" dirty="0">
                <a:solidFill>
                  <a:schemeClr val="tx1"/>
                </a:solidFill>
                <a:latin typeface="Times New Roman" panose="02020603050405020304" pitchFamily="18" charset="0"/>
                <a:cs typeface="Times New Roman" pitchFamily="18" charset="0"/>
              </a:rPr>
              <a:t> It is cost efficient.</a:t>
            </a:r>
          </a:p>
          <a:p>
            <a:pPr algn="just">
              <a:buClr>
                <a:schemeClr val="tx1"/>
              </a:buClr>
              <a:buFont typeface="Arial" pitchFamily="34" charset="0"/>
              <a:buChar char="•"/>
            </a:pPr>
            <a:r>
              <a:rPr lang="en-IN" sz="2000" dirty="0">
                <a:solidFill>
                  <a:schemeClr val="tx1"/>
                </a:solidFill>
                <a:latin typeface="Times New Roman" panose="02020603050405020304" pitchFamily="18" charset="0"/>
                <a:cs typeface="Times New Roman" pitchFamily="18" charset="0"/>
              </a:rPr>
              <a:t> It does not replace the existing mechanism but modifies it.</a:t>
            </a:r>
          </a:p>
          <a:p>
            <a:pPr algn="just">
              <a:buClr>
                <a:schemeClr val="tx1"/>
              </a:buClr>
              <a:buFont typeface="Arial" pitchFamily="34" charset="0"/>
              <a:buChar char="•"/>
            </a:pPr>
            <a:r>
              <a:rPr lang="en-IN" sz="2000" dirty="0">
                <a:solidFill>
                  <a:schemeClr val="tx1"/>
                </a:solidFill>
                <a:latin typeface="Times New Roman" panose="02020603050405020304" pitchFamily="18" charset="0"/>
                <a:cs typeface="Times New Roman" pitchFamily="18" charset="0"/>
              </a:rPr>
              <a:t> It enables a person to get alerted whenever his/her car is being stolen</a:t>
            </a:r>
          </a:p>
          <a:p>
            <a:pPr algn="just">
              <a:buClr>
                <a:schemeClr val="tx1"/>
              </a:buClr>
              <a:buFont typeface="Arial" pitchFamily="34" charset="0"/>
              <a:buChar char="•"/>
            </a:pPr>
            <a:r>
              <a:rPr lang="en-IN" sz="2000" dirty="0">
                <a:solidFill>
                  <a:schemeClr val="tx1"/>
                </a:solidFill>
                <a:latin typeface="Times New Roman" panose="02020603050405020304" pitchFamily="18" charset="0"/>
                <a:cs typeface="Times New Roman" panose="02020603050405020304" pitchFamily="18" charset="0"/>
              </a:rPr>
              <a:t>In case of any theft with the cloud we can reverse track the driver and car’s GPS coordinates</a:t>
            </a:r>
          </a:p>
        </p:txBody>
      </p:sp>
      <p:pic>
        <p:nvPicPr>
          <p:cNvPr id="11" name="Picture 10">
            <a:extLst>
              <a:ext uri="{FF2B5EF4-FFF2-40B4-BE49-F238E27FC236}">
                <a16:creationId xmlns:a16="http://schemas.microsoft.com/office/drawing/2014/main" id="{50B96D9E-9852-41B4-BAA3-4D75A3652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95" y="4077072"/>
            <a:ext cx="3747531" cy="2304256"/>
          </a:xfrm>
          <a:prstGeom prst="rect">
            <a:avLst/>
          </a:prstGeom>
        </p:spPr>
      </p:pic>
      <p:pic>
        <p:nvPicPr>
          <p:cNvPr id="12" name="Picture 11">
            <a:extLst>
              <a:ext uri="{FF2B5EF4-FFF2-40B4-BE49-F238E27FC236}">
                <a16:creationId xmlns:a16="http://schemas.microsoft.com/office/drawing/2014/main" id="{FDEDFB4A-A0F9-4F97-848F-51D1F0D1D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4077072"/>
            <a:ext cx="3433564" cy="2304256"/>
          </a:xfrm>
          <a:prstGeom prst="rect">
            <a:avLst/>
          </a:prstGeom>
        </p:spPr>
      </p:pic>
    </p:spTree>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259632" y="1196752"/>
            <a:ext cx="6624736" cy="2800767"/>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8800" b="1" cap="none" spc="0" dirty="0">
                <a:ln/>
                <a:solidFill>
                  <a:srgbClr val="FFFF00"/>
                </a:solidFill>
                <a:effectLst/>
                <a:latin typeface="Segoe Script" panose="030B0504020000000003" pitchFamily="66" charset="0"/>
              </a:rPr>
              <a:t>Thank you</a:t>
            </a:r>
          </a:p>
        </p:txBody>
      </p:sp>
      <p:sp>
        <p:nvSpPr>
          <p:cNvPr id="5" name="TextBox 4"/>
          <p:cNvSpPr txBox="1"/>
          <p:nvPr/>
        </p:nvSpPr>
        <p:spPr>
          <a:xfrm>
            <a:off x="5220072" y="5380672"/>
            <a:ext cx="5184576"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Details  </a:t>
            </a:r>
          </a:p>
          <a:p>
            <a:r>
              <a:rPr lang="en-US" sz="2000" dirty="0">
                <a:latin typeface="Times New Roman" panose="02020603050405020304" pitchFamily="18" charset="0"/>
                <a:cs typeface="Times New Roman" panose="02020603050405020304" pitchFamily="18" charset="0"/>
              </a:rPr>
              <a:t>Team Leader- Aditya Bansal  </a:t>
            </a:r>
          </a:p>
          <a:p>
            <a:r>
              <a:rPr lang="en-US" sz="2000" dirty="0">
                <a:latin typeface="Times New Roman" panose="02020603050405020304" pitchFamily="18" charset="0"/>
                <a:cs typeface="Times New Roman" panose="02020603050405020304" pitchFamily="18" charset="0"/>
              </a:rPr>
              <a:t>Member 1- Vikas Gupta </a:t>
            </a:r>
          </a:p>
          <a:p>
            <a:r>
              <a:rPr lang="en-US" sz="2000" dirty="0">
                <a:latin typeface="Times New Roman" panose="02020603050405020304" pitchFamily="18" charset="0"/>
                <a:cs typeface="Times New Roman" panose="02020603050405020304" pitchFamily="18" charset="0"/>
              </a:rPr>
              <a:t>Member 2- Uma Shankar Agarwal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66700" y="0"/>
            <a:ext cx="8077200" cy="144016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400" b="1" u="sng" cap="none" dirty="0">
                <a:ln w="11430"/>
                <a:solidFill>
                  <a:srgbClr val="FFFF00"/>
                </a:solidFill>
                <a:effectLst>
                  <a:outerShdw blurRad="50800" dist="39000" dir="5460000" algn="tl">
                    <a:srgbClr val="000000">
                      <a:alpha val="38000"/>
                    </a:srgbClr>
                  </a:outerShdw>
                </a:effectLst>
                <a:latin typeface="Segoe Script" panose="030B0504020000000003" pitchFamily="66" charset="0"/>
              </a:rPr>
              <a:t>Working of the Project</a:t>
            </a:r>
          </a:p>
        </p:txBody>
      </p:sp>
      <p:sp>
        <p:nvSpPr>
          <p:cNvPr id="3" name="Content Placeholder 2"/>
          <p:cNvSpPr>
            <a:spLocks noGrp="1"/>
          </p:cNvSpPr>
          <p:nvPr>
            <p:ph type="subTitle" idx="1"/>
          </p:nvPr>
        </p:nvSpPr>
        <p:spPr>
          <a:xfrm>
            <a:off x="500050" y="1628800"/>
            <a:ext cx="8143900" cy="4345154"/>
          </a:xfrm>
        </p:spPr>
        <p:txBody>
          <a:bodyPr anchor="t">
            <a:normAutofit fontScale="92500"/>
          </a:bodyPr>
          <a:lstStyle/>
          <a:p>
            <a:pPr marL="285750" indent="-285750" algn="just">
              <a:buFont typeface="Wingdings" panose="05000000000000000000" pitchFamily="2" charset="2"/>
              <a:buChar char="v"/>
            </a:pPr>
            <a:endParaRPr lang="en-IN" sz="2400" dirty="0">
              <a:solidFill>
                <a:schemeClr val="bg1"/>
              </a:solidFill>
              <a:latin typeface="Times New Roman" panose="02020603050405020304" pitchFamily="18" charset="0"/>
              <a:cs typeface="Times New Roman" panose="02020603050405020304" pitchFamily="18" charset="0"/>
            </a:endParaRPr>
          </a:p>
          <a:p>
            <a:pPr marL="285750" indent="-285750" algn="just">
              <a:buClr>
                <a:schemeClr val="tx1"/>
              </a:buCl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We will have this device connected with an </a:t>
            </a:r>
            <a:r>
              <a:rPr lang="en-IN" sz="2400" b="1" dirty="0">
                <a:solidFill>
                  <a:schemeClr val="tx1"/>
                </a:solidFill>
                <a:latin typeface="Times New Roman" panose="02020603050405020304" pitchFamily="18" charset="0"/>
                <a:cs typeface="Times New Roman" panose="02020603050405020304" pitchFamily="18" charset="0"/>
              </a:rPr>
              <a:t>Accelerometer</a:t>
            </a:r>
            <a:r>
              <a:rPr lang="en-IN" sz="2400" dirty="0">
                <a:solidFill>
                  <a:schemeClr val="tx1"/>
                </a:solidFill>
                <a:latin typeface="Times New Roman" panose="02020603050405020304" pitchFamily="18" charset="0"/>
                <a:cs typeface="Times New Roman" panose="02020603050405020304" pitchFamily="18" charset="0"/>
              </a:rPr>
              <a:t> that will detect the change in speed as well as the vibrations produced due to the Accident.</a:t>
            </a:r>
          </a:p>
          <a:p>
            <a:pPr algn="just"/>
            <a:r>
              <a:rPr lang="en-IN" sz="2400" dirty="0">
                <a:solidFill>
                  <a:schemeClr val="tx1"/>
                </a:solidFill>
                <a:latin typeface="Times New Roman" panose="02020603050405020304" pitchFamily="18" charset="0"/>
                <a:cs typeface="Times New Roman" panose="02020603050405020304" pitchFamily="18" charset="0"/>
              </a:rPr>
              <a:t> </a:t>
            </a:r>
          </a:p>
          <a:p>
            <a:pPr marL="285750" indent="-285750" algn="just">
              <a:buClr>
                <a:schemeClr val="tx1"/>
              </a:buCl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The device will be consisting of</a:t>
            </a:r>
            <a:r>
              <a:rPr lang="en-IN" sz="2400" b="1" dirty="0">
                <a:solidFill>
                  <a:schemeClr val="tx1"/>
                </a:solidFill>
                <a:latin typeface="Times New Roman" panose="02020603050405020304" pitchFamily="18" charset="0"/>
                <a:cs typeface="Times New Roman" panose="02020603050405020304" pitchFamily="18" charset="0"/>
              </a:rPr>
              <a:t> GPS, GSM, Wi-fi , RF and Camera modules</a:t>
            </a:r>
            <a:r>
              <a:rPr lang="en-IN" sz="2400" dirty="0">
                <a:solidFill>
                  <a:schemeClr val="tx1"/>
                </a:solidFill>
                <a:latin typeface="Times New Roman" panose="02020603050405020304" pitchFamily="18" charset="0"/>
                <a:cs typeface="Times New Roman" panose="02020603050405020304" pitchFamily="18" charset="0"/>
              </a:rPr>
              <a:t>.</a:t>
            </a:r>
          </a:p>
          <a:p>
            <a:pPr marL="285750" indent="-285750" algn="just">
              <a:lnSpc>
                <a:spcPct val="80000"/>
              </a:lnSpc>
              <a:spcBef>
                <a:spcPts val="222"/>
              </a:spcBef>
              <a:buSzPts val="1055"/>
              <a:buFont typeface="Wingdings" panose="05000000000000000000" pitchFamily="2" charset="2"/>
              <a:buChar char="v"/>
            </a:pPr>
            <a:endParaRPr lang="en-IN" sz="24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80000"/>
              </a:lnSpc>
              <a:spcBef>
                <a:spcPts val="222"/>
              </a:spcBef>
              <a:buClr>
                <a:schemeClr val="tx1"/>
              </a:buClr>
              <a:buSzPct val="67000"/>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As soon as the accident is reported , device will send the </a:t>
            </a:r>
            <a:r>
              <a:rPr lang="en-IN" sz="2400" b="1" dirty="0">
                <a:solidFill>
                  <a:schemeClr val="tx1"/>
                </a:solidFill>
                <a:latin typeface="Times New Roman" panose="02020603050405020304" pitchFamily="18" charset="0"/>
                <a:cs typeface="Times New Roman" panose="02020603050405020304" pitchFamily="18" charset="0"/>
              </a:rPr>
              <a:t>GPS data</a:t>
            </a:r>
            <a:r>
              <a:rPr lang="en-IN" sz="2400" dirty="0">
                <a:solidFill>
                  <a:schemeClr val="tx1"/>
                </a:solidFill>
                <a:latin typeface="Times New Roman" panose="02020603050405020304" pitchFamily="18" charset="0"/>
                <a:cs typeface="Times New Roman" panose="02020603050405020304" pitchFamily="18" charset="0"/>
              </a:rPr>
              <a:t> to a cloud server using the </a:t>
            </a:r>
            <a:r>
              <a:rPr lang="en-IN" sz="2400" b="1" dirty="0">
                <a:solidFill>
                  <a:schemeClr val="tx1"/>
                </a:solidFill>
                <a:latin typeface="Times New Roman" panose="02020603050405020304" pitchFamily="18" charset="0"/>
                <a:cs typeface="Times New Roman" panose="02020603050405020304" pitchFamily="18" charset="0"/>
              </a:rPr>
              <a:t>GSM and Wi-Fi modules</a:t>
            </a:r>
            <a:r>
              <a:rPr lang="en-IN" sz="2400" dirty="0">
                <a:solidFill>
                  <a:schemeClr val="tx1"/>
                </a:solidFill>
                <a:latin typeface="Times New Roman" panose="02020603050405020304" pitchFamily="18" charset="0"/>
                <a:cs typeface="Times New Roman" panose="02020603050405020304" pitchFamily="18" charset="0"/>
              </a:rPr>
              <a:t> and activates a trigger in the car for the passenger. (to stop ,if not required)</a:t>
            </a:r>
          </a:p>
          <a:p>
            <a:pPr marL="285750" indent="-285750" algn="just">
              <a:lnSpc>
                <a:spcPct val="80000"/>
              </a:lnSpc>
              <a:spcBef>
                <a:spcPts val="222"/>
              </a:spcBef>
              <a:buClr>
                <a:schemeClr val="tx1"/>
              </a:buClr>
              <a:buSzPct val="67000"/>
              <a:buFont typeface="Wingdings" panose="05000000000000000000" pitchFamily="2" charset="2"/>
              <a:buChar char="v"/>
            </a:pPr>
            <a:r>
              <a:rPr lang="en-IN" sz="2400" b="1" dirty="0">
                <a:solidFill>
                  <a:schemeClr val="tx1"/>
                </a:solidFill>
                <a:latin typeface="Times New Roman" panose="02020603050405020304" pitchFamily="18" charset="0"/>
                <a:cs typeface="Times New Roman" panose="02020603050405020304" pitchFamily="18" charset="0"/>
              </a:rPr>
              <a:t> Camera Module</a:t>
            </a:r>
            <a:r>
              <a:rPr lang="en-IN" sz="2400" dirty="0">
                <a:solidFill>
                  <a:schemeClr val="tx1"/>
                </a:solidFill>
                <a:latin typeface="Times New Roman" panose="02020603050405020304" pitchFamily="18" charset="0"/>
                <a:cs typeface="Times New Roman" panose="02020603050405020304" pitchFamily="18" charset="0"/>
              </a:rPr>
              <a:t> gets activated and it will start sending images of the accident spot   to the </a:t>
            </a:r>
            <a:r>
              <a:rPr lang="en-IN" sz="2400" b="1" dirty="0">
                <a:solidFill>
                  <a:schemeClr val="tx1"/>
                </a:solidFill>
                <a:latin typeface="Times New Roman" panose="02020603050405020304" pitchFamily="18" charset="0"/>
                <a:cs typeface="Times New Roman" panose="02020603050405020304" pitchFamily="18" charset="0"/>
              </a:rPr>
              <a:t>Cloud</a:t>
            </a:r>
            <a:r>
              <a:rPr lang="en-IN" sz="2400" dirty="0">
                <a:solidFill>
                  <a:schemeClr val="tx1"/>
                </a:solidFill>
                <a:latin typeface="Times New Roman" panose="02020603050405020304" pitchFamily="18" charset="0"/>
                <a:cs typeface="Times New Roman" panose="02020603050405020304" pitchFamily="18" charset="0"/>
              </a:rPr>
              <a:t> in real time.</a:t>
            </a:r>
          </a:p>
          <a:p>
            <a:pPr algn="just">
              <a:buFont typeface="Arial" pitchFamily="34" charset="0"/>
              <a:buChar char="•"/>
            </a:pPr>
            <a:endParaRPr lang="en-IN" sz="2400" dirty="0">
              <a:solidFill>
                <a:schemeClr val="tx1"/>
              </a:solidFill>
              <a:latin typeface="Times New Roman" panose="02020603050405020304" pitchFamily="18" charset="0"/>
              <a:cs typeface="Times New Roman" pitchFamily="18" charset="0"/>
            </a:endParaRP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53977"/>
            <a:ext cx="8208912" cy="5832648"/>
          </a:xfrm>
        </p:spPr>
        <p:txBody>
          <a:bodyPr>
            <a:normAutofit/>
          </a:bodyPr>
          <a:lstStyle/>
          <a:p>
            <a:pPr marL="342900" indent="-342900" algn="just">
              <a:lnSpc>
                <a:spcPct val="80000"/>
              </a:lnSpc>
              <a:spcBef>
                <a:spcPts val="222"/>
              </a:spcBef>
              <a:buClrTx/>
              <a:buSzPct val="70000"/>
              <a:buFont typeface="Wingdings" panose="05000000000000000000" pitchFamily="2" charset="2"/>
              <a:buChar char="v"/>
            </a:pPr>
            <a:endPar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just">
              <a:lnSpc>
                <a:spcPct val="80000"/>
              </a:lnSpc>
              <a:spcBef>
                <a:spcPts val="222"/>
              </a:spcBef>
              <a:buClrTx/>
              <a:buSzPct val="70000"/>
              <a:buFont typeface="Wingdings" panose="05000000000000000000" pitchFamily="2" charset="2"/>
              <a:buChar char="v"/>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a:t>
            </a:r>
            <a:r>
              <a:rPr lang="en-IN" sz="2200" dirty="0">
                <a:solidFill>
                  <a:schemeClr val="tx1"/>
                </a:solidFill>
                <a:latin typeface="Times New Roman" panose="02020603050405020304" pitchFamily="18" charset="0"/>
                <a:cs typeface="Times New Roman" panose="02020603050405020304" pitchFamily="18" charset="0"/>
              </a:rPr>
              <a:t> the same time application(installed on emergency vehicles) reads the data in real time and give a warning to all the ambulances  police vans, etc in the near by area.</a:t>
            </a:r>
          </a:p>
          <a:p>
            <a:pPr marL="0" indent="0" algn="just">
              <a:lnSpc>
                <a:spcPct val="80000"/>
              </a:lnSpc>
              <a:spcBef>
                <a:spcPts val="222"/>
              </a:spcBef>
              <a:buClrTx/>
              <a:buSzPct val="70000"/>
              <a:buNone/>
            </a:pPr>
            <a:endParaRPr lang="en-IN" sz="2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80000"/>
              </a:lnSpc>
              <a:spcBef>
                <a:spcPts val="222"/>
              </a:spcBef>
              <a:buClrTx/>
              <a:buSzPct val="70000"/>
              <a:buFont typeface="Wingdings" panose="05000000000000000000" pitchFamily="2" charset="2"/>
              <a:buChar char="v"/>
            </a:pPr>
            <a:r>
              <a:rPr lang="en-IN" sz="2200" dirty="0">
                <a:solidFill>
                  <a:schemeClr val="tx1"/>
                </a:solidFill>
                <a:latin typeface="Times New Roman" panose="02020603050405020304" pitchFamily="18" charset="0"/>
                <a:cs typeface="Times New Roman" panose="02020603050405020304" pitchFamily="18" charset="0"/>
              </a:rPr>
              <a:t> Also a </a:t>
            </a:r>
            <a:r>
              <a:rPr lang="en-IN" sz="2200" b="1" dirty="0">
                <a:solidFill>
                  <a:schemeClr val="tx1"/>
                </a:solidFill>
                <a:latin typeface="Times New Roman" panose="02020603050405020304" pitchFamily="18" charset="0"/>
                <a:cs typeface="Times New Roman" panose="02020603050405020304" pitchFamily="18" charset="0"/>
              </a:rPr>
              <a:t>SMS</a:t>
            </a:r>
            <a:r>
              <a:rPr lang="en-IN" sz="2200" dirty="0">
                <a:solidFill>
                  <a:schemeClr val="tx1"/>
                </a:solidFill>
                <a:latin typeface="Times New Roman" panose="02020603050405020304" pitchFamily="18" charset="0"/>
                <a:cs typeface="Times New Roman" panose="02020603050405020304" pitchFamily="18" charset="0"/>
              </a:rPr>
              <a:t> will be sent to the relatives of accident victim.</a:t>
            </a:r>
          </a:p>
          <a:p>
            <a:pPr marL="0" indent="0" algn="just">
              <a:lnSpc>
                <a:spcPct val="80000"/>
              </a:lnSpc>
              <a:spcBef>
                <a:spcPts val="222"/>
              </a:spcBef>
              <a:buClrTx/>
              <a:buSzPct val="70000"/>
              <a:buNone/>
            </a:pPr>
            <a:endParaRPr lang="en-IN" sz="2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80000"/>
              </a:lnSpc>
              <a:spcBef>
                <a:spcPts val="222"/>
              </a:spcBef>
              <a:buClrTx/>
              <a:buSzPct val="70000"/>
              <a:buFont typeface="Wingdings" panose="05000000000000000000" pitchFamily="2" charset="2"/>
              <a:buChar char="v"/>
            </a:pPr>
            <a:r>
              <a:rPr lang="en-IN" sz="2200" dirty="0">
                <a:solidFill>
                  <a:schemeClr val="tx1"/>
                </a:solidFill>
                <a:latin typeface="Times New Roman" panose="02020603050405020304" pitchFamily="18" charset="0"/>
                <a:cs typeface="Times New Roman" panose="02020603050405020304" pitchFamily="18" charset="0"/>
              </a:rPr>
              <a:t>Application has its self database with which all the matching is done on servers.</a:t>
            </a:r>
          </a:p>
          <a:p>
            <a:pPr marL="0" indent="0" algn="just">
              <a:lnSpc>
                <a:spcPct val="80000"/>
              </a:lnSpc>
              <a:spcBef>
                <a:spcPts val="222"/>
              </a:spcBef>
              <a:buClrTx/>
              <a:buSzPct val="70000"/>
              <a:buNone/>
            </a:pPr>
            <a:endParaRPr lang="en-IN" sz="2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80000"/>
              </a:lnSpc>
              <a:spcBef>
                <a:spcPts val="222"/>
              </a:spcBef>
              <a:buClrTx/>
              <a:buSzPct val="70000"/>
              <a:buFont typeface="Wingdings" panose="05000000000000000000" pitchFamily="2" charset="2"/>
              <a:buChar char="v"/>
            </a:pPr>
            <a:r>
              <a:rPr lang="en-IN" sz="2200" dirty="0">
                <a:solidFill>
                  <a:schemeClr val="tx1"/>
                </a:solidFill>
                <a:latin typeface="Times New Roman" panose="02020603050405020304" pitchFamily="18" charset="0"/>
                <a:cs typeface="Times New Roman" panose="02020603050405020304" pitchFamily="18" charset="0"/>
              </a:rPr>
              <a:t>As soon as the application get the alert, minimum distance is shown to emergency van to reach the accident spot with its </a:t>
            </a:r>
            <a:r>
              <a:rPr lang="en-IN" sz="2200" b="1" dirty="0">
                <a:solidFill>
                  <a:schemeClr val="tx1"/>
                </a:solidFill>
                <a:latin typeface="Times New Roman" panose="02020603050405020304" pitchFamily="18" charset="0"/>
                <a:cs typeface="Times New Roman" panose="02020603050405020304" pitchFamily="18" charset="0"/>
              </a:rPr>
              <a:t>Images</a:t>
            </a:r>
            <a:r>
              <a:rPr lang="en-IN" sz="2200" dirty="0">
                <a:solidFill>
                  <a:schemeClr val="tx1"/>
                </a:solidFill>
                <a:latin typeface="Times New Roman" panose="02020603050405020304" pitchFamily="18" charset="0"/>
                <a:cs typeface="Times New Roman" panose="02020603050405020304" pitchFamily="18" charset="0"/>
              </a:rPr>
              <a:t> so as to analyse the extent of damage caused.</a:t>
            </a:r>
          </a:p>
          <a:p>
            <a:pPr marL="0" indent="0" algn="just">
              <a:lnSpc>
                <a:spcPct val="80000"/>
              </a:lnSpc>
              <a:spcBef>
                <a:spcPts val="222"/>
              </a:spcBef>
              <a:buClrTx/>
              <a:buSzPct val="70000"/>
              <a:buNone/>
            </a:pPr>
            <a:endParaRPr lang="en-IN" sz="22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80000"/>
              </a:lnSpc>
              <a:spcBef>
                <a:spcPts val="222"/>
              </a:spcBef>
              <a:buClrTx/>
              <a:buSzPct val="70000"/>
              <a:buFont typeface="Wingdings" panose="05000000000000000000" pitchFamily="2" charset="2"/>
              <a:buChar char="v"/>
            </a:pPr>
            <a:r>
              <a:rPr lang="en-IN" sz="2200" dirty="0">
                <a:solidFill>
                  <a:schemeClr val="tx1"/>
                </a:solidFill>
                <a:latin typeface="Times New Roman" panose="02020603050405020304" pitchFamily="18" charset="0"/>
                <a:cs typeface="Times New Roman" panose="02020603050405020304" pitchFamily="18" charset="0"/>
              </a:rPr>
              <a:t>Additionally this device also enables a person to get alerted whenever his/her car is being stolen or whenever any attempt to break the windshield is detected. </a:t>
            </a:r>
          </a:p>
          <a:p>
            <a:pPr marL="285750" indent="-285750" algn="just">
              <a:lnSpc>
                <a:spcPct val="80000"/>
              </a:lnSpc>
              <a:spcBef>
                <a:spcPts val="222"/>
              </a:spcBef>
              <a:buSzPts val="1055"/>
              <a:buFont typeface="Wingdings" panose="05000000000000000000" pitchFamily="2" charset="2"/>
              <a:buChar char="v"/>
            </a:pPr>
            <a:r>
              <a:rPr lang="en-IN" sz="2200" dirty="0">
                <a:solidFill>
                  <a:schemeClr val="tx1"/>
                </a:solidFill>
                <a:latin typeface="Times New Roman" panose="02020603050405020304" pitchFamily="18" charset="0"/>
                <a:cs typeface="Times New Roman" panose="02020603050405020304" pitchFamily="18" charset="0"/>
              </a:rPr>
              <a:t>In case of any theft with the cloud we can reverse track the driver and car’s GPS coordinates.</a:t>
            </a:r>
          </a:p>
          <a:p>
            <a:pPr marL="285750" indent="-285750" algn="just">
              <a:lnSpc>
                <a:spcPct val="80000"/>
              </a:lnSpc>
              <a:spcBef>
                <a:spcPts val="222"/>
              </a:spcBef>
              <a:buSzPts val="1055"/>
              <a:buFont typeface="Wingdings" panose="05000000000000000000" pitchFamily="2" charset="2"/>
              <a:buChar char="v"/>
            </a:pPr>
            <a:endParaRPr lang="en-US" sz="2200" dirty="0">
              <a:solidFill>
                <a:schemeClr val="tx1"/>
              </a:solidFill>
              <a:latin typeface="Times New Roman" panose="02020603050405020304" pitchFamily="18" charset="0"/>
              <a:cs typeface="Times New Roman" pitchFamily="18" charset="0"/>
            </a:endParaRPr>
          </a:p>
          <a:p>
            <a:pPr marL="342900" indent="-342900" algn="just">
              <a:buFont typeface="+mj-lt"/>
              <a:buAutoNum type="arabicPeriod"/>
            </a:pPr>
            <a:endParaRPr lang="en-IN" sz="2200" dirty="0">
              <a:solidFill>
                <a:schemeClr val="tx1"/>
              </a:solidFill>
              <a:latin typeface="Times New Roman" pitchFamily="18" charset="0"/>
              <a:cs typeface="Times New Roman" pitchFamily="18" charset="0"/>
            </a:endParaRPr>
          </a:p>
          <a:p>
            <a:pPr marL="342900" indent="-342900" algn="just">
              <a:buFont typeface="+mj-lt"/>
              <a:buAutoNum type="arabicPeriod"/>
            </a:pPr>
            <a:endParaRPr lang="en-IN" sz="2200" dirty="0">
              <a:solidFill>
                <a:schemeClr val="tx1"/>
              </a:solidFill>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57E5A4C7-919E-413B-9B68-7E77BEAC0004}"/>
              </a:ext>
            </a:extLst>
          </p:cNvPr>
          <p:cNvSpPr/>
          <p:nvPr/>
        </p:nvSpPr>
        <p:spPr>
          <a:xfrm>
            <a:off x="2021462" y="404664"/>
            <a:ext cx="5101076" cy="584775"/>
          </a:xfrm>
          <a:prstGeom prst="rect">
            <a:avLst/>
          </a:prstGeom>
        </p:spPr>
        <p:txBody>
          <a:bodyPr wrap="none">
            <a:spAutoFit/>
          </a:bodyPr>
          <a:lstStyle/>
          <a:p>
            <a:r>
              <a:rPr lang="en-IN" sz="3200" b="1" u="sng" dirty="0">
                <a:ln w="11430"/>
                <a:solidFill>
                  <a:srgbClr val="FFFF00"/>
                </a:solidFill>
                <a:effectLst>
                  <a:outerShdw blurRad="50800" dist="39000" dir="5460000" algn="tl">
                    <a:srgbClr val="000000">
                      <a:alpha val="38000"/>
                    </a:srgbClr>
                  </a:outerShdw>
                </a:effectLst>
                <a:latin typeface="Segoe Script" panose="030B0504020000000003" pitchFamily="66" charset="0"/>
              </a:rPr>
              <a:t>Working of the Project</a:t>
            </a:r>
            <a:endParaRPr lang="en-IN" sz="3200" dirty="0"/>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50" y="1700808"/>
            <a:ext cx="8143900" cy="5500702"/>
          </a:xfrm>
        </p:spPr>
        <p:txBody>
          <a:bodyPr anchor="t">
            <a:normAutofit/>
          </a:bodyPr>
          <a:lstStyle/>
          <a:p>
            <a:pPr algn="just">
              <a:lnSpc>
                <a:spcPct val="150000"/>
              </a:lnSpc>
            </a:pPr>
            <a:br>
              <a:rPr lang="en-IN" sz="2200" b="1" dirty="0">
                <a:solidFill>
                  <a:schemeClr val="tx1"/>
                </a:solidFill>
                <a:latin typeface="Times New Roman" panose="02020603050405020304" pitchFamily="18" charset="0"/>
                <a:cs typeface="Times New Roman" pitchFamily="18" charset="0"/>
              </a:rPr>
            </a:br>
            <a:r>
              <a:rPr lang="en-US" sz="2200" dirty="0">
                <a:solidFill>
                  <a:schemeClr val="tx1"/>
                </a:solidFill>
                <a:latin typeface="Times New Roman" panose="02020603050405020304" pitchFamily="18" charset="0"/>
                <a:cs typeface="Times New Roman" pitchFamily="18" charset="0"/>
              </a:rPr>
              <a:t>The front end will be highly Simple  and will be developed keeping in mind the smooth functioning of whole project..</a:t>
            </a:r>
            <a:br>
              <a:rPr lang="en-US" sz="2200" dirty="0">
                <a:solidFill>
                  <a:schemeClr val="tx1"/>
                </a:solidFill>
                <a:latin typeface="Times New Roman" panose="02020603050405020304" pitchFamily="18" charset="0"/>
                <a:cs typeface="Times New Roman" pitchFamily="18" charset="0"/>
              </a:rPr>
            </a:br>
            <a:r>
              <a:rPr lang="en-US" sz="2200" dirty="0">
                <a:solidFill>
                  <a:schemeClr val="tx1"/>
                </a:solidFill>
                <a:latin typeface="Times New Roman" panose="02020603050405020304" pitchFamily="18" charset="0"/>
                <a:cs typeface="Times New Roman" pitchFamily="18" charset="0"/>
              </a:rPr>
              <a:t>We had analyzed the data on a large scale for every entry for which all the required details are checked. This System will automatically sends the signal to the Required part and upload it on cloud and display on applications in real time.</a:t>
            </a:r>
            <a:endParaRPr lang="en-IN" sz="2200" dirty="0">
              <a:solidFill>
                <a:schemeClr val="tx1"/>
              </a:solidFill>
              <a:latin typeface="Times New Roman" panose="02020603050405020304" pitchFamily="18" charset="0"/>
              <a:cs typeface="Times New Roman" panose="02020603050405020304" pitchFamily="18" charset="0"/>
            </a:endParaRPr>
          </a:p>
          <a:p>
            <a:pPr>
              <a:buFont typeface="Arial" pitchFamily="34" charset="0"/>
              <a:buChar char="•"/>
            </a:pP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907704" y="433968"/>
            <a:ext cx="5715040" cy="92333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dirty="0">
                <a:ln w="11430"/>
                <a:solidFill>
                  <a:srgbClr val="FFFF00"/>
                </a:solidFill>
                <a:effectLst>
                  <a:outerShdw blurRad="50800" dist="39000" dir="5460000" algn="tl">
                    <a:srgbClr val="000000">
                      <a:alpha val="38000"/>
                    </a:srgbClr>
                  </a:outerShdw>
                </a:effectLst>
                <a:latin typeface="Segoe Script" panose="030B0504020000000003" pitchFamily="66" charset="0"/>
              </a:rPr>
              <a:t>PROTOTYPE</a:t>
            </a: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785786" y="142852"/>
            <a:ext cx="7429499" cy="107157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400" b="1" u="sng" dirty="0">
                <a:ln w="11430"/>
                <a:solidFill>
                  <a:srgbClr val="FFFF00"/>
                </a:solidFill>
                <a:effectLst>
                  <a:outerShdw blurRad="50800" dist="39000" dir="5460000" algn="tl">
                    <a:srgbClr val="000000">
                      <a:alpha val="38000"/>
                    </a:srgbClr>
                  </a:outerShdw>
                </a:effectLst>
                <a:latin typeface="Segoe Script" panose="030B0504020000000003" pitchFamily="66" charset="0"/>
              </a:rPr>
              <a:t>TECHNOLOGIES</a:t>
            </a:r>
            <a:r>
              <a:rPr lang="en-IN" sz="4400" b="1" u="sng" cap="none" dirty="0">
                <a:ln w="11430"/>
                <a:solidFill>
                  <a:srgbClr val="FFFF00"/>
                </a:solidFill>
                <a:effectLst>
                  <a:outerShdw blurRad="50800" dist="39000" dir="5460000" algn="tl">
                    <a:srgbClr val="000000">
                      <a:alpha val="38000"/>
                    </a:srgbClr>
                  </a:outerShdw>
                </a:effectLst>
              </a:rPr>
              <a:t> USED:</a:t>
            </a:r>
          </a:p>
        </p:txBody>
      </p:sp>
      <p:sp>
        <p:nvSpPr>
          <p:cNvPr id="8" name="Subtitle 7"/>
          <p:cNvSpPr>
            <a:spLocks noGrp="1"/>
          </p:cNvSpPr>
          <p:nvPr>
            <p:ph sz="half" idx="1"/>
          </p:nvPr>
        </p:nvSpPr>
        <p:spPr>
          <a:xfrm>
            <a:off x="467544" y="1052736"/>
            <a:ext cx="4352956" cy="4754702"/>
          </a:xfrm>
        </p:spPr>
        <p:txBody>
          <a:bodyPr anchor="t">
            <a:normAutofit/>
          </a:bodyPr>
          <a:lstStyle/>
          <a:p>
            <a:pPr>
              <a:buNone/>
            </a:pPr>
            <a:endParaRPr lang="en-IN" sz="2000" u="sng" dirty="0">
              <a:solidFill>
                <a:schemeClr val="tx1"/>
              </a:solidFill>
              <a:effectLst>
                <a:outerShdw blurRad="38100" dist="38100" dir="2700000" algn="tl">
                  <a:srgbClr val="000000">
                    <a:alpha val="43137"/>
                  </a:srgbClr>
                </a:outerShdw>
              </a:effectLst>
            </a:endParaRPr>
          </a:p>
          <a:p>
            <a:pPr>
              <a:buNone/>
            </a:pPr>
            <a:r>
              <a:rPr lang="en-IN" sz="2000" u="sng" dirty="0">
                <a:solidFill>
                  <a:schemeClr val="tx1"/>
                </a:solidFill>
                <a:effectLst>
                  <a:outerShdw blurRad="38100" dist="38100" dir="2700000" algn="tl">
                    <a:srgbClr val="000000">
                      <a:alpha val="43137"/>
                    </a:srgbClr>
                  </a:outerShdw>
                </a:effectLst>
              </a:rPr>
              <a:t>FRONT-END TECHNOLOGIES</a:t>
            </a:r>
          </a:p>
          <a:p>
            <a:pPr>
              <a:buNone/>
            </a:pPr>
            <a:endParaRPr lang="en-IN" sz="2000" u="sng" dirty="0">
              <a:solidFill>
                <a:schemeClr val="tx1"/>
              </a:solidFill>
              <a:effectLst>
                <a:outerShdw blurRad="38100" dist="38100" dir="2700000" algn="tl">
                  <a:srgbClr val="000000">
                    <a:alpha val="43137"/>
                  </a:srgbClr>
                </a:outerShdw>
              </a:effectLst>
            </a:endParaRPr>
          </a:p>
          <a:p>
            <a:pPr>
              <a:buClr>
                <a:schemeClr val="tx1"/>
              </a:buClr>
              <a:buFont typeface="Wingdings" panose="05000000000000000000" pitchFamily="2" charset="2"/>
              <a:buChar char="Ø"/>
            </a:pPr>
            <a:r>
              <a:rPr lang="en-IN" sz="2000" dirty="0">
                <a:solidFill>
                  <a:schemeClr val="tx1"/>
                </a:solidFill>
              </a:rPr>
              <a:t> </a:t>
            </a:r>
            <a:r>
              <a:rPr lang="en-IN" sz="2400" dirty="0">
                <a:solidFill>
                  <a:schemeClr val="tx1"/>
                </a:solidFill>
              </a:rPr>
              <a:t>System on Chip(SOC) (installed on both train and crossing)</a:t>
            </a:r>
          </a:p>
          <a:p>
            <a:pPr>
              <a:buClr>
                <a:schemeClr val="tx1"/>
              </a:buClr>
              <a:buFont typeface="Wingdings" panose="05000000000000000000" pitchFamily="2" charset="2"/>
              <a:buChar char="Ø"/>
            </a:pPr>
            <a:r>
              <a:rPr lang="en-IN" sz="2400" dirty="0">
                <a:solidFill>
                  <a:schemeClr val="tx1"/>
                </a:solidFill>
                <a:latin typeface="Times New Roman" pitchFamily="18" charset="0"/>
                <a:cs typeface="Times New Roman" pitchFamily="18" charset="0"/>
              </a:rPr>
              <a:t> Mobile Application</a:t>
            </a:r>
          </a:p>
          <a:p>
            <a:pPr>
              <a:buClr>
                <a:schemeClr val="tx1"/>
              </a:buClr>
              <a:buFont typeface="Wingdings" panose="05000000000000000000" pitchFamily="2" charset="2"/>
              <a:buChar char="Ø"/>
            </a:pPr>
            <a:r>
              <a:rPr lang="en-IN" sz="2400" dirty="0">
                <a:solidFill>
                  <a:schemeClr val="tx1"/>
                </a:solidFill>
                <a:latin typeface="Times New Roman" pitchFamily="18" charset="0"/>
                <a:cs typeface="Times New Roman" pitchFamily="18" charset="0"/>
              </a:rPr>
              <a:t> Web Dashboard </a:t>
            </a:r>
            <a:endParaRPr lang="en-IN" sz="2400" dirty="0">
              <a:solidFill>
                <a:schemeClr val="tx1"/>
              </a:solidFill>
            </a:endParaRPr>
          </a:p>
        </p:txBody>
      </p:sp>
      <p:sp>
        <p:nvSpPr>
          <p:cNvPr id="9" name="Content Placeholder 8"/>
          <p:cNvSpPr>
            <a:spLocks noGrp="1"/>
          </p:cNvSpPr>
          <p:nvPr>
            <p:ph sz="half" idx="2"/>
          </p:nvPr>
        </p:nvSpPr>
        <p:spPr>
          <a:xfrm>
            <a:off x="5004048" y="1124744"/>
            <a:ext cx="4000496" cy="4968552"/>
          </a:xfrm>
        </p:spPr>
        <p:txBody>
          <a:bodyPr>
            <a:normAutofit/>
          </a:bodyPr>
          <a:lstStyle/>
          <a:p>
            <a:pPr>
              <a:buNone/>
            </a:pPr>
            <a:endParaRPr lang="en-IN" sz="2000" u="sng" dirty="0">
              <a:solidFill>
                <a:schemeClr val="tx1">
                  <a:lumMod val="95000"/>
                  <a:lumOff val="5000"/>
                </a:schemeClr>
              </a:solidFill>
              <a:effectLst>
                <a:outerShdw blurRad="38100" dist="38100" dir="2700000" algn="tl">
                  <a:srgbClr val="000000">
                    <a:alpha val="43137"/>
                  </a:srgbClr>
                </a:outerShdw>
              </a:effectLst>
            </a:endParaRPr>
          </a:p>
          <a:p>
            <a:pPr>
              <a:buNone/>
            </a:pPr>
            <a:r>
              <a:rPr lang="en-IN" sz="2000" u="sng" dirty="0">
                <a:solidFill>
                  <a:schemeClr val="tx1">
                    <a:lumMod val="95000"/>
                    <a:lumOff val="5000"/>
                  </a:schemeClr>
                </a:solidFill>
                <a:effectLst>
                  <a:outerShdw blurRad="38100" dist="38100" dir="2700000" algn="tl">
                    <a:srgbClr val="000000">
                      <a:alpha val="43137"/>
                    </a:srgbClr>
                  </a:outerShdw>
                </a:effectLst>
              </a:rPr>
              <a:t>BACK-END TECHNOLOGIES</a:t>
            </a:r>
          </a:p>
          <a:p>
            <a:pPr>
              <a:buNone/>
            </a:pPr>
            <a:endParaRPr lang="en-IN" sz="2000" u="sng" dirty="0">
              <a:solidFill>
                <a:schemeClr val="tx1">
                  <a:lumMod val="95000"/>
                  <a:lumOff val="5000"/>
                </a:schemeClr>
              </a:solidFill>
              <a:effectLst>
                <a:outerShdw blurRad="38100" dist="38100" dir="2700000" algn="tl">
                  <a:srgbClr val="000000">
                    <a:alpha val="43137"/>
                  </a:srgbClr>
                </a:outerShdw>
              </a:effectLst>
            </a:endParaRPr>
          </a:p>
          <a:p>
            <a:pPr>
              <a:buClrTx/>
              <a:buFont typeface="Wingdings" panose="05000000000000000000" pitchFamily="2" charset="2"/>
              <a:buChar char="ü"/>
            </a:pPr>
            <a:r>
              <a:rPr lang="en-IN" sz="2000" dirty="0">
                <a:solidFill>
                  <a:schemeClr val="tx1">
                    <a:lumMod val="95000"/>
                    <a:lumOff val="5000"/>
                  </a:schemeClr>
                </a:solidFill>
              </a:rPr>
              <a:t> Internet of Things(the whole</a:t>
            </a:r>
          </a:p>
          <a:p>
            <a:pPr>
              <a:buClrTx/>
              <a:buFont typeface="Wingdings" panose="05000000000000000000" pitchFamily="2" charset="2"/>
              <a:buChar char="ü"/>
            </a:pPr>
            <a:r>
              <a:rPr lang="en-IN" sz="2000" dirty="0">
                <a:solidFill>
                  <a:schemeClr val="tx1">
                    <a:lumMod val="95000"/>
                    <a:lumOff val="5000"/>
                  </a:schemeClr>
                </a:solidFill>
              </a:rPr>
              <a:t> communication between the devices on train and level crossing). </a:t>
            </a:r>
          </a:p>
          <a:p>
            <a:pPr>
              <a:buClrTx/>
              <a:buFont typeface="Wingdings" panose="05000000000000000000" pitchFamily="2" charset="2"/>
              <a:buChar char="ü"/>
            </a:pPr>
            <a:r>
              <a:rPr lang="en-IN" sz="2000" dirty="0">
                <a:solidFill>
                  <a:schemeClr val="tx1">
                    <a:lumMod val="95000"/>
                    <a:lumOff val="5000"/>
                  </a:schemeClr>
                </a:solidFill>
              </a:rPr>
              <a:t> Cloud Computing(the whole processing on the cloud).</a:t>
            </a:r>
          </a:p>
          <a:p>
            <a:pPr>
              <a:buClrTx/>
              <a:buFont typeface="Wingdings" panose="05000000000000000000" pitchFamily="2" charset="2"/>
              <a:buChar char="ü"/>
            </a:pPr>
            <a:r>
              <a:rPr lang="en-IN" sz="2000" dirty="0">
                <a:solidFill>
                  <a:schemeClr val="tx1">
                    <a:lumMod val="95000"/>
                    <a:lumOff val="5000"/>
                  </a:schemeClr>
                </a:solidFill>
              </a:rPr>
              <a:t> GPS(To fetch the real time location)</a:t>
            </a:r>
          </a:p>
          <a:p>
            <a:pPr>
              <a:buClrTx/>
              <a:buFont typeface="Wingdings" panose="05000000000000000000" pitchFamily="2" charset="2"/>
              <a:buChar char="ü"/>
            </a:pPr>
            <a:r>
              <a:rPr lang="en-IN" sz="2000" dirty="0">
                <a:solidFill>
                  <a:schemeClr val="tx1">
                    <a:lumMod val="95000"/>
                    <a:lumOff val="5000"/>
                  </a:schemeClr>
                </a:solidFill>
              </a:rPr>
              <a:t> GSM(To upload and receive the data from cloud).</a:t>
            </a:r>
          </a:p>
          <a:p>
            <a:pPr>
              <a:buClrTx/>
              <a:buFont typeface="Wingdings" panose="05000000000000000000" pitchFamily="2" charset="2"/>
              <a:buChar char="ü"/>
            </a:pPr>
            <a:r>
              <a:rPr lang="en-IN" sz="2000" dirty="0">
                <a:solidFill>
                  <a:schemeClr val="tx1">
                    <a:lumMod val="95000"/>
                    <a:lumOff val="5000"/>
                  </a:schemeClr>
                </a:solidFill>
              </a:rPr>
              <a:t> ML and AI.</a:t>
            </a:r>
          </a:p>
          <a:p>
            <a:pPr marL="34290" indent="0">
              <a:buClrTx/>
              <a:buNone/>
            </a:pPr>
            <a:endParaRPr lang="en-IN" sz="2000" dirty="0">
              <a:solidFill>
                <a:schemeClr val="tx1">
                  <a:lumMod val="95000"/>
                  <a:lumOff val="5000"/>
                </a:schemeClr>
              </a:solidFill>
            </a:endParaRPr>
          </a:p>
        </p:txBody>
      </p:sp>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20452" y="113336"/>
            <a:ext cx="7429500" cy="1477962"/>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u="sng" cap="none" dirty="0">
                <a:ln w="11430"/>
                <a:solidFill>
                  <a:srgbClr val="FFFF00"/>
                </a:solidFill>
                <a:effectLst>
                  <a:outerShdw blurRad="50800" dist="39000" dir="5460000" algn="tl">
                    <a:srgbClr val="000000">
                      <a:alpha val="38000"/>
                    </a:srgbClr>
                  </a:outerShdw>
                </a:effectLst>
                <a:latin typeface="Segoe Script" panose="030B0504020000000003" pitchFamily="66" charset="0"/>
              </a:rPr>
              <a:t>FLOWCHART</a:t>
            </a:r>
            <a:endParaRPr lang="en-US" sz="4800" b="1" u="sng" cap="none" dirty="0">
              <a:ln w="11430"/>
              <a:solidFill>
                <a:srgbClr val="FFFF00"/>
              </a:solidFill>
              <a:effectLst>
                <a:outerShdw blurRad="50800" dist="39000" dir="5460000" algn="tl">
                  <a:srgbClr val="000000">
                    <a:alpha val="38000"/>
                  </a:srgbClr>
                </a:outerShdw>
              </a:effectLst>
              <a:latin typeface="Segoe Script" panose="030B0504020000000003" pitchFamily="66" charset="0"/>
            </a:endParaRPr>
          </a:p>
        </p:txBody>
      </p:sp>
      <p:pic>
        <p:nvPicPr>
          <p:cNvPr id="6" name="Picture 5">
            <a:extLst>
              <a:ext uri="{FF2B5EF4-FFF2-40B4-BE49-F238E27FC236}">
                <a16:creationId xmlns:a16="http://schemas.microsoft.com/office/drawing/2014/main" id="{6A3203D5-1990-4653-804C-6C813C9C1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962" y="1484784"/>
            <a:ext cx="7916075" cy="4850363"/>
          </a:xfrm>
          <a:prstGeom prst="rect">
            <a:avLst/>
          </a:prstGeom>
        </p:spPr>
      </p:pic>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EFFA3-0723-49A1-A54A-DE8033AB42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674" y="260648"/>
            <a:ext cx="8154652" cy="5605368"/>
          </a:xfrm>
          <a:prstGeom prst="rect">
            <a:avLst/>
          </a:prstGeom>
        </p:spPr>
      </p:pic>
      <p:sp>
        <p:nvSpPr>
          <p:cNvPr id="4" name="TextBox 3">
            <a:extLst>
              <a:ext uri="{FF2B5EF4-FFF2-40B4-BE49-F238E27FC236}">
                <a16:creationId xmlns:a16="http://schemas.microsoft.com/office/drawing/2014/main" id="{6F2B9096-A1DF-4C9D-B3F9-8996043A0687}"/>
              </a:ext>
            </a:extLst>
          </p:cNvPr>
          <p:cNvSpPr txBox="1"/>
          <p:nvPr/>
        </p:nvSpPr>
        <p:spPr>
          <a:xfrm>
            <a:off x="3635896" y="6051996"/>
            <a:ext cx="187220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Prototype</a:t>
            </a:r>
          </a:p>
        </p:txBody>
      </p:sp>
    </p:spTree>
    <p:extLst>
      <p:ext uri="{BB962C8B-B14F-4D97-AF65-F5344CB8AC3E}">
        <p14:creationId xmlns:p14="http://schemas.microsoft.com/office/powerpoint/2010/main" val="2686726800"/>
      </p:ext>
    </p:extLst>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0D560A-5714-4AA3-97E2-6304B6A6D138}"/>
              </a:ext>
            </a:extLst>
          </p:cNvPr>
          <p:cNvSpPr txBox="1"/>
          <p:nvPr/>
        </p:nvSpPr>
        <p:spPr>
          <a:xfrm>
            <a:off x="2987824" y="6237312"/>
            <a:ext cx="2088232" cy="432048"/>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6319838C-1C2C-4335-99FD-F63F6AB22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88640"/>
            <a:ext cx="8568952" cy="5012955"/>
          </a:xfrm>
          <a:prstGeom prst="rect">
            <a:avLst/>
          </a:prstGeom>
        </p:spPr>
      </p:pic>
      <p:sp>
        <p:nvSpPr>
          <p:cNvPr id="9" name="TextBox 8">
            <a:extLst>
              <a:ext uri="{FF2B5EF4-FFF2-40B4-BE49-F238E27FC236}">
                <a16:creationId xmlns:a16="http://schemas.microsoft.com/office/drawing/2014/main" id="{9388C09B-F68C-4E16-9952-9BCFBE878964}"/>
              </a:ext>
            </a:extLst>
          </p:cNvPr>
          <p:cNvSpPr txBox="1"/>
          <p:nvPr/>
        </p:nvSpPr>
        <p:spPr>
          <a:xfrm>
            <a:off x="2123728" y="5678244"/>
            <a:ext cx="496855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Editor window &amp; Serial Monitor </a:t>
            </a:r>
          </a:p>
        </p:txBody>
      </p:sp>
    </p:spTree>
    <p:extLst>
      <p:ext uri="{BB962C8B-B14F-4D97-AF65-F5344CB8AC3E}">
        <p14:creationId xmlns:p14="http://schemas.microsoft.com/office/powerpoint/2010/main" val="4096803487"/>
      </p:ext>
    </p:extLst>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CA1DA2-E063-4E8F-855A-B6DB02303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7384"/>
            <a:ext cx="3888432" cy="6912768"/>
          </a:xfrm>
          <a:prstGeom prst="rect">
            <a:avLst/>
          </a:prstGeom>
        </p:spPr>
      </p:pic>
      <p:sp>
        <p:nvSpPr>
          <p:cNvPr id="4" name="TextBox 3">
            <a:extLst>
              <a:ext uri="{FF2B5EF4-FFF2-40B4-BE49-F238E27FC236}">
                <a16:creationId xmlns:a16="http://schemas.microsoft.com/office/drawing/2014/main" id="{A0EF42A4-45DC-4631-98BC-B5ADA08F2389}"/>
              </a:ext>
            </a:extLst>
          </p:cNvPr>
          <p:cNvSpPr txBox="1"/>
          <p:nvPr/>
        </p:nvSpPr>
        <p:spPr>
          <a:xfrm>
            <a:off x="251520" y="2782669"/>
            <a:ext cx="1800200"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Application Dashboard </a:t>
            </a:r>
          </a:p>
        </p:txBody>
      </p:sp>
    </p:spTree>
    <p:extLst>
      <p:ext uri="{BB962C8B-B14F-4D97-AF65-F5344CB8AC3E}">
        <p14:creationId xmlns:p14="http://schemas.microsoft.com/office/powerpoint/2010/main" val="1742452812"/>
      </p:ext>
    </p:extLst>
  </p:cSld>
  <p:clrMapOvr>
    <a:masterClrMapping/>
  </p:clrMapOvr>
  <p:transition spd="med">
    <p:wipe dir="d"/>
  </p:transition>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0</TotalTime>
  <Words>628</Words>
  <Application>Microsoft Office PowerPoint</Application>
  <PresentationFormat>On-screen Show (4:3)</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Corbel</vt:lpstr>
      <vt:lpstr>Segoe Script</vt:lpstr>
      <vt:lpstr>Times New Roman</vt:lpstr>
      <vt:lpstr>Wingdings</vt:lpstr>
      <vt:lpstr>Basis</vt:lpstr>
      <vt:lpstr>      Team Name- STUPENDOUS ( T-10)</vt:lpstr>
      <vt:lpstr>Working of the Project</vt:lpstr>
      <vt:lpstr>PowerPoint Presentation</vt:lpstr>
      <vt:lpstr>PowerPoint Presentation</vt:lpstr>
      <vt:lpstr>TECHNOLOGIES USED:</vt:lpstr>
      <vt:lpstr>FLOWCHART</vt:lpstr>
      <vt:lpstr>PowerPoint Presentation</vt:lpstr>
      <vt:lpstr>PowerPoint Presentation</vt:lpstr>
      <vt:lpstr>PowerPoint Presentation</vt:lpstr>
      <vt:lpstr> 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Aditya Bansal</cp:lastModifiedBy>
  <cp:revision>78</cp:revision>
  <dcterms:created xsi:type="dcterms:W3CDTF">2019-02-21T18:23:48Z</dcterms:created>
  <dcterms:modified xsi:type="dcterms:W3CDTF">2020-01-19T04:39:37Z</dcterms:modified>
</cp:coreProperties>
</file>