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4"/>
  </p:notesMasterIdLst>
  <p:sldIdLst>
    <p:sldId id="268" r:id="rId2"/>
    <p:sldId id="258" r:id="rId3"/>
    <p:sldId id="260" r:id="rId4"/>
    <p:sldId id="256" r:id="rId5"/>
    <p:sldId id="257" r:id="rId6"/>
    <p:sldId id="261"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3" autoAdjust="0"/>
  </p:normalViewPr>
  <p:slideViewPr>
    <p:cSldViewPr snapToGrid="0">
      <p:cViewPr varScale="1">
        <p:scale>
          <a:sx n="80" d="100"/>
          <a:sy n="80" d="100"/>
        </p:scale>
        <p:origin x="1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1AD44-5568-4AC4-9D1C-0BE92C4DD121}"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AB3AF-7138-4AB0-8771-095017191E51}" type="slidenum">
              <a:rPr lang="en-US" smtClean="0"/>
              <a:t>‹#›</a:t>
            </a:fld>
            <a:endParaRPr lang="en-US"/>
          </a:p>
        </p:txBody>
      </p:sp>
    </p:spTree>
    <p:extLst>
      <p:ext uri="{BB962C8B-B14F-4D97-AF65-F5344CB8AC3E}">
        <p14:creationId xmlns:p14="http://schemas.microsoft.com/office/powerpoint/2010/main" val="328620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AB3AF-7138-4AB0-8771-095017191E51}" type="slidenum">
              <a:rPr lang="en-US" smtClean="0"/>
              <a:t>2</a:t>
            </a:fld>
            <a:endParaRPr lang="en-US"/>
          </a:p>
        </p:txBody>
      </p:sp>
    </p:spTree>
    <p:extLst>
      <p:ext uri="{BB962C8B-B14F-4D97-AF65-F5344CB8AC3E}">
        <p14:creationId xmlns:p14="http://schemas.microsoft.com/office/powerpoint/2010/main" val="166174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4133206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394431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4631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1559513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6127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3233345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524188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62944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92388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9BF36-E0BD-4F0F-8B65-1CDE892ED058}"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173011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9BF36-E0BD-4F0F-8B65-1CDE892ED058}" type="datetimeFigureOut">
              <a:rPr lang="en-IN" smtClean="0"/>
              <a:t>19-01-2020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331360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9BF36-E0BD-4F0F-8B65-1CDE892ED058}" type="datetimeFigureOut">
              <a:rPr lang="en-IN" smtClean="0"/>
              <a:t>19-01-2020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99846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19BF36-E0BD-4F0F-8B65-1CDE892ED058}" type="datetimeFigureOut">
              <a:rPr lang="en-IN" smtClean="0"/>
              <a:t>19-01-2020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215489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9BF36-E0BD-4F0F-8B65-1CDE892ED058}" type="datetimeFigureOut">
              <a:rPr lang="en-IN" smtClean="0"/>
              <a:t>19-01-2020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124827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9BF36-E0BD-4F0F-8B65-1CDE892ED058}" type="datetimeFigureOut">
              <a:rPr lang="en-IN" smtClean="0"/>
              <a:t>19-01-2020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106104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9BF36-E0BD-4F0F-8B65-1CDE892ED058}" type="datetimeFigureOut">
              <a:rPr lang="en-IN" smtClean="0"/>
              <a:t>19-01-2020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1BE64-397F-4A51-B03F-BAB3EBC8D1E0}" type="slidenum">
              <a:rPr lang="en-IN" smtClean="0"/>
              <a:t>‹#›</a:t>
            </a:fld>
            <a:endParaRPr lang="en-IN"/>
          </a:p>
        </p:txBody>
      </p:sp>
    </p:spTree>
    <p:extLst>
      <p:ext uri="{BB962C8B-B14F-4D97-AF65-F5344CB8AC3E}">
        <p14:creationId xmlns:p14="http://schemas.microsoft.com/office/powerpoint/2010/main" val="228326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19BF36-E0BD-4F0F-8B65-1CDE892ED058}" type="datetimeFigureOut">
              <a:rPr lang="en-IN" smtClean="0"/>
              <a:t>19-01-2020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61BE64-397F-4A51-B03F-BAB3EBC8D1E0}" type="slidenum">
              <a:rPr lang="en-IN" smtClean="0"/>
              <a:t>‹#›</a:t>
            </a:fld>
            <a:endParaRPr lang="en-IN"/>
          </a:p>
        </p:txBody>
      </p:sp>
    </p:spTree>
    <p:extLst>
      <p:ext uri="{BB962C8B-B14F-4D97-AF65-F5344CB8AC3E}">
        <p14:creationId xmlns:p14="http://schemas.microsoft.com/office/powerpoint/2010/main" val="117030754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C486-CEAB-4DBE-B0E3-75B865163583}"/>
              </a:ext>
            </a:extLst>
          </p:cNvPr>
          <p:cNvSpPr>
            <a:spLocks noGrp="1"/>
          </p:cNvSpPr>
          <p:nvPr>
            <p:ph type="ctrTitle"/>
          </p:nvPr>
        </p:nvSpPr>
        <p:spPr>
          <a:xfrm>
            <a:off x="1507067" y="2404534"/>
            <a:ext cx="7766936" cy="1881219"/>
          </a:xfrm>
        </p:spPr>
        <p:txBody>
          <a:bodyPr/>
          <a:lstStyle/>
          <a:p>
            <a:pPr algn="ctr"/>
            <a:r>
              <a:rPr lang="en-IN" dirty="0"/>
              <a:t>INDIA HACKATHON SERIES</a:t>
            </a:r>
          </a:p>
        </p:txBody>
      </p:sp>
      <p:sp>
        <p:nvSpPr>
          <p:cNvPr id="3" name="Subtitle 2">
            <a:extLst>
              <a:ext uri="{FF2B5EF4-FFF2-40B4-BE49-F238E27FC236}">
                <a16:creationId xmlns:a16="http://schemas.microsoft.com/office/drawing/2014/main" id="{0D8A7902-702A-491A-84A5-45D2F53D1AAB}"/>
              </a:ext>
            </a:extLst>
          </p:cNvPr>
          <p:cNvSpPr>
            <a:spLocks noGrp="1"/>
          </p:cNvSpPr>
          <p:nvPr>
            <p:ph type="subTitle" idx="1"/>
          </p:nvPr>
        </p:nvSpPr>
        <p:spPr>
          <a:xfrm flipH="1" flipV="1">
            <a:off x="9274003" y="5147732"/>
            <a:ext cx="108536" cy="125972"/>
          </a:xfrm>
        </p:spPr>
        <p:txBody>
          <a:bodyPr>
            <a:normAutofit fontScale="25000" lnSpcReduction="20000"/>
          </a:bodyPr>
          <a:lstStyle/>
          <a:p>
            <a:endParaRPr lang="en-IN" dirty="0"/>
          </a:p>
        </p:txBody>
      </p:sp>
    </p:spTree>
    <p:extLst>
      <p:ext uri="{BB962C8B-B14F-4D97-AF65-F5344CB8AC3E}">
        <p14:creationId xmlns:p14="http://schemas.microsoft.com/office/powerpoint/2010/main" val="19859346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0E46-69CF-48D8-A9A0-B8B053C946D4}"/>
              </a:ext>
            </a:extLst>
          </p:cNvPr>
          <p:cNvSpPr>
            <a:spLocks noGrp="1"/>
          </p:cNvSpPr>
          <p:nvPr>
            <p:ph type="title"/>
          </p:nvPr>
        </p:nvSpPr>
        <p:spPr>
          <a:xfrm>
            <a:off x="1" y="108065"/>
            <a:ext cx="6292734" cy="1712422"/>
          </a:xfrm>
        </p:spPr>
        <p:txBody>
          <a:bodyPr/>
          <a:lstStyle/>
          <a:p>
            <a:pPr algn="ctr"/>
            <a:br>
              <a:rPr lang="en-IN" b="1" dirty="0"/>
            </a:br>
            <a:r>
              <a:rPr lang="en-IN" b="1" dirty="0"/>
              <a:t>DRONES IN MEDICAL FEILD</a:t>
            </a:r>
          </a:p>
        </p:txBody>
      </p:sp>
      <p:sp>
        <p:nvSpPr>
          <p:cNvPr id="6" name="Content Placeholder 5">
            <a:extLst>
              <a:ext uri="{FF2B5EF4-FFF2-40B4-BE49-F238E27FC236}">
                <a16:creationId xmlns:a16="http://schemas.microsoft.com/office/drawing/2014/main" id="{83E993A1-C1C6-4E19-98A2-EACCEB0EECFD}"/>
              </a:ext>
            </a:extLst>
          </p:cNvPr>
          <p:cNvSpPr>
            <a:spLocks noGrp="1"/>
          </p:cNvSpPr>
          <p:nvPr>
            <p:ph idx="1"/>
          </p:nvPr>
        </p:nvSpPr>
        <p:spPr>
          <a:xfrm>
            <a:off x="677334" y="2292295"/>
            <a:ext cx="8596668" cy="3749067"/>
          </a:xfrm>
        </p:spPr>
        <p:txBody>
          <a:bodyPr>
            <a:normAutofit/>
          </a:bodyPr>
          <a:lstStyle/>
          <a:p>
            <a:pPr marL="0" indent="0">
              <a:buNone/>
            </a:pPr>
            <a:r>
              <a:rPr lang="en-IN" sz="2800" b="1" dirty="0"/>
              <a:t>Drone can be used in medical field also. likewise in case of an emergency , any person/patient can call the toll free number or can open the app to get help. This will trace the current location of that person and we can send him required help .</a:t>
            </a:r>
          </a:p>
        </p:txBody>
      </p:sp>
      <p:pic>
        <p:nvPicPr>
          <p:cNvPr id="7" name="Picture 6">
            <a:extLst>
              <a:ext uri="{FF2B5EF4-FFF2-40B4-BE49-F238E27FC236}">
                <a16:creationId xmlns:a16="http://schemas.microsoft.com/office/drawing/2014/main" id="{BE2C9202-6648-4752-8E1D-309E40FED99B}"/>
              </a:ext>
            </a:extLst>
          </p:cNvPr>
          <p:cNvPicPr>
            <a:picLocks noChangeAspect="1"/>
          </p:cNvPicPr>
          <p:nvPr/>
        </p:nvPicPr>
        <p:blipFill>
          <a:blip r:embed="rId2"/>
          <a:stretch>
            <a:fillRect/>
          </a:stretch>
        </p:blipFill>
        <p:spPr>
          <a:xfrm>
            <a:off x="6055035" y="0"/>
            <a:ext cx="3218967" cy="2292295"/>
          </a:xfrm>
          <a:prstGeom prst="rect">
            <a:avLst/>
          </a:prstGeom>
        </p:spPr>
      </p:pic>
    </p:spTree>
    <p:extLst>
      <p:ext uri="{BB962C8B-B14F-4D97-AF65-F5344CB8AC3E}">
        <p14:creationId xmlns:p14="http://schemas.microsoft.com/office/powerpoint/2010/main" val="3788894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156C-497B-4947-9273-67E17E6F79CE}"/>
              </a:ext>
            </a:extLst>
          </p:cNvPr>
          <p:cNvSpPr>
            <a:spLocks noGrp="1"/>
          </p:cNvSpPr>
          <p:nvPr>
            <p:ph type="title"/>
          </p:nvPr>
        </p:nvSpPr>
        <p:spPr/>
        <p:txBody>
          <a:bodyPr/>
          <a:lstStyle/>
          <a:p>
            <a:r>
              <a:rPr lang="en-IN" b="1" dirty="0"/>
              <a:t>BENEFITS OF THIS IDEA</a:t>
            </a:r>
          </a:p>
        </p:txBody>
      </p:sp>
      <p:sp>
        <p:nvSpPr>
          <p:cNvPr id="3" name="Content Placeholder 2">
            <a:extLst>
              <a:ext uri="{FF2B5EF4-FFF2-40B4-BE49-F238E27FC236}">
                <a16:creationId xmlns:a16="http://schemas.microsoft.com/office/drawing/2014/main" id="{368CB087-7646-4497-897F-A278C3287F7D}"/>
              </a:ext>
            </a:extLst>
          </p:cNvPr>
          <p:cNvSpPr>
            <a:spLocks noGrp="1"/>
          </p:cNvSpPr>
          <p:nvPr>
            <p:ph idx="1"/>
          </p:nvPr>
        </p:nvSpPr>
        <p:spPr/>
        <p:txBody>
          <a:bodyPr>
            <a:normAutofit fontScale="92500"/>
          </a:bodyPr>
          <a:lstStyle/>
          <a:p>
            <a:r>
              <a:rPr lang="en-IN" sz="3200" b="1" dirty="0"/>
              <a:t>As we know that all other online medical sites take a bit time to send the required help but we can overcome this issue using drones.</a:t>
            </a:r>
          </a:p>
          <a:p>
            <a:r>
              <a:rPr lang="en-IN" sz="3200" b="1" dirty="0"/>
              <a:t>It will lead to reduce death rate.</a:t>
            </a:r>
          </a:p>
          <a:p>
            <a:r>
              <a:rPr lang="en-IN" sz="3200" b="1" dirty="0"/>
              <a:t>It will take less time to reach medical help.</a:t>
            </a:r>
          </a:p>
          <a:p>
            <a:r>
              <a:rPr lang="en-IN" sz="3200" b="1" dirty="0"/>
              <a:t>It will be economically </a:t>
            </a:r>
            <a:r>
              <a:rPr lang="en-IN" sz="3200" b="1" dirty="0" err="1"/>
              <a:t>benifitial</a:t>
            </a:r>
            <a:r>
              <a:rPr lang="en-IN" sz="3200" b="1" dirty="0"/>
              <a:t>.</a:t>
            </a:r>
            <a:endParaRPr lang="en-IN" sz="3200" dirty="0"/>
          </a:p>
          <a:p>
            <a:endParaRPr lang="en-IN" dirty="0"/>
          </a:p>
        </p:txBody>
      </p:sp>
    </p:spTree>
    <p:extLst>
      <p:ext uri="{BB962C8B-B14F-4D97-AF65-F5344CB8AC3E}">
        <p14:creationId xmlns:p14="http://schemas.microsoft.com/office/powerpoint/2010/main" val="32778759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0"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4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astrixinc.com/wp-content/uploads/2017/05/thank-yo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75" y="12065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417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5083-FD1A-49CB-9DA7-F37694EF8E05}"/>
              </a:ext>
            </a:extLst>
          </p:cNvPr>
          <p:cNvSpPr>
            <a:spLocks noGrp="1"/>
          </p:cNvSpPr>
          <p:nvPr>
            <p:ph type="title"/>
          </p:nvPr>
        </p:nvSpPr>
        <p:spPr>
          <a:xfrm>
            <a:off x="1356102" y="2789695"/>
            <a:ext cx="7377193" cy="1030639"/>
          </a:xfrm>
        </p:spPr>
        <p:txBody>
          <a:bodyPr>
            <a:normAutofit fontScale="90000"/>
          </a:bodyPr>
          <a:lstStyle/>
          <a:p>
            <a:pPr algn="ctr"/>
            <a:r>
              <a:rPr lang="en-IN" sz="7300" dirty="0"/>
              <a:t>Medicare On Ease</a:t>
            </a:r>
            <a:br>
              <a:rPr lang="en-IN" dirty="0"/>
            </a:br>
            <a:endParaRPr lang="en-IN" dirty="0"/>
          </a:p>
        </p:txBody>
      </p:sp>
      <p:sp>
        <p:nvSpPr>
          <p:cNvPr id="3" name="Content Placeholder 2">
            <a:extLst>
              <a:ext uri="{FF2B5EF4-FFF2-40B4-BE49-F238E27FC236}">
                <a16:creationId xmlns:a16="http://schemas.microsoft.com/office/drawing/2014/main" id="{9B53A35F-83EA-43E5-8595-14ECF766A4BA}"/>
              </a:ext>
            </a:extLst>
          </p:cNvPr>
          <p:cNvSpPr>
            <a:spLocks noGrp="1"/>
          </p:cNvSpPr>
          <p:nvPr>
            <p:ph idx="1"/>
          </p:nvPr>
        </p:nvSpPr>
        <p:spPr>
          <a:xfrm>
            <a:off x="10068336" y="1123122"/>
            <a:ext cx="45719" cy="208720"/>
          </a:xfrm>
        </p:spPr>
        <p:txBody>
          <a:bodyPr>
            <a:normAutofit fontScale="77500" lnSpcReduction="20000"/>
          </a:bodyPr>
          <a:lstStyle/>
          <a:p>
            <a:pPr lvl="8"/>
            <a:endParaRPr lang="en-IN" dirty="0"/>
          </a:p>
        </p:txBody>
      </p:sp>
      <p:sp>
        <p:nvSpPr>
          <p:cNvPr id="4" name="Rectangle 3"/>
          <p:cNvSpPr/>
          <p:nvPr/>
        </p:nvSpPr>
        <p:spPr>
          <a:xfrm>
            <a:off x="5349923" y="2220752"/>
            <a:ext cx="1214650" cy="646331"/>
          </a:xfrm>
          <a:prstGeom prst="rect">
            <a:avLst/>
          </a:prstGeom>
        </p:spPr>
        <p:txBody>
          <a:bodyPr wrap="square">
            <a:spAutoFit/>
          </a:bodyPr>
          <a:lstStyle/>
          <a:p>
            <a:r>
              <a:rPr lang="en-US" sz="3600" dirty="0"/>
              <a:t>🚑</a:t>
            </a:r>
          </a:p>
        </p:txBody>
      </p:sp>
      <p:sp>
        <p:nvSpPr>
          <p:cNvPr id="5" name="Rectangle 4"/>
          <p:cNvSpPr/>
          <p:nvPr/>
        </p:nvSpPr>
        <p:spPr>
          <a:xfrm>
            <a:off x="5957248" y="4204611"/>
            <a:ext cx="646331" cy="646331"/>
          </a:xfrm>
          <a:prstGeom prst="rect">
            <a:avLst/>
          </a:prstGeom>
        </p:spPr>
        <p:txBody>
          <a:bodyPr wrap="none">
            <a:spAutoFit/>
          </a:bodyPr>
          <a:lstStyle/>
          <a:p>
            <a:r>
              <a:rPr lang="en-US" sz="3600" dirty="0"/>
              <a:t>🚑</a:t>
            </a:r>
          </a:p>
        </p:txBody>
      </p:sp>
      <p:sp>
        <p:nvSpPr>
          <p:cNvPr id="6" name="Rectangle 5"/>
          <p:cNvSpPr/>
          <p:nvPr/>
        </p:nvSpPr>
        <p:spPr>
          <a:xfrm>
            <a:off x="3945151" y="4389277"/>
            <a:ext cx="646331" cy="646331"/>
          </a:xfrm>
          <a:prstGeom prst="rect">
            <a:avLst/>
          </a:prstGeom>
        </p:spPr>
        <p:txBody>
          <a:bodyPr wrap="none">
            <a:spAutoFit/>
          </a:bodyPr>
          <a:lstStyle/>
          <a:p>
            <a:r>
              <a:rPr lang="en-US" sz="3600" dirty="0"/>
              <a:t>🚑</a:t>
            </a:r>
          </a:p>
        </p:txBody>
      </p:sp>
      <p:sp>
        <p:nvSpPr>
          <p:cNvPr id="7" name="Rectangle 6"/>
          <p:cNvSpPr/>
          <p:nvPr/>
        </p:nvSpPr>
        <p:spPr>
          <a:xfrm>
            <a:off x="3411751" y="2246312"/>
            <a:ext cx="595035" cy="584775"/>
          </a:xfrm>
          <a:prstGeom prst="rect">
            <a:avLst/>
          </a:prstGeom>
        </p:spPr>
        <p:txBody>
          <a:bodyPr wrap="none">
            <a:spAutoFit/>
          </a:bodyPr>
          <a:lstStyle/>
          <a:p>
            <a:r>
              <a:rPr lang="en-US" sz="3200" dirty="0"/>
              <a:t>🚑</a:t>
            </a:r>
          </a:p>
        </p:txBody>
      </p:sp>
      <p:sp>
        <p:nvSpPr>
          <p:cNvPr id="8" name="Rectangle 7"/>
          <p:cNvSpPr/>
          <p:nvPr/>
        </p:nvSpPr>
        <p:spPr>
          <a:xfrm>
            <a:off x="6603579" y="2246312"/>
            <a:ext cx="646331" cy="646331"/>
          </a:xfrm>
          <a:prstGeom prst="rect">
            <a:avLst/>
          </a:prstGeom>
        </p:spPr>
        <p:txBody>
          <a:bodyPr wrap="none">
            <a:spAutoFit/>
          </a:bodyPr>
          <a:lstStyle/>
          <a:p>
            <a:r>
              <a:rPr lang="en-US" sz="3600" dirty="0"/>
              <a:t>🏥</a:t>
            </a:r>
          </a:p>
        </p:txBody>
      </p:sp>
      <p:sp>
        <p:nvSpPr>
          <p:cNvPr id="9" name="Rectangle 8"/>
          <p:cNvSpPr/>
          <p:nvPr/>
        </p:nvSpPr>
        <p:spPr>
          <a:xfrm>
            <a:off x="2371636" y="4363717"/>
            <a:ext cx="646331" cy="646331"/>
          </a:xfrm>
          <a:prstGeom prst="rect">
            <a:avLst/>
          </a:prstGeom>
        </p:spPr>
        <p:txBody>
          <a:bodyPr wrap="none">
            <a:spAutoFit/>
          </a:bodyPr>
          <a:lstStyle/>
          <a:p>
            <a:r>
              <a:rPr lang="en-US" sz="3600" dirty="0"/>
              <a:t>🏥</a:t>
            </a:r>
          </a:p>
        </p:txBody>
      </p:sp>
    </p:spTree>
    <p:extLst>
      <p:ext uri="{BB962C8B-B14F-4D97-AF65-F5344CB8AC3E}">
        <p14:creationId xmlns:p14="http://schemas.microsoft.com/office/powerpoint/2010/main" val="3084962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67B4-B876-4D84-B7D4-774040E601B2}"/>
              </a:ext>
            </a:extLst>
          </p:cNvPr>
          <p:cNvSpPr>
            <a:spLocks noGrp="1"/>
          </p:cNvSpPr>
          <p:nvPr>
            <p:ph type="title"/>
          </p:nvPr>
        </p:nvSpPr>
        <p:spPr>
          <a:xfrm flipH="1" flipV="1">
            <a:off x="9274001" y="557939"/>
            <a:ext cx="45719" cy="51661"/>
          </a:xfrm>
        </p:spPr>
        <p:txBody>
          <a:bodyPr>
            <a:noAutofit/>
          </a:bodyPr>
          <a:lstStyle/>
          <a:p>
            <a:endParaRPr lang="en-IN" sz="800" dirty="0"/>
          </a:p>
        </p:txBody>
      </p:sp>
      <p:sp>
        <p:nvSpPr>
          <p:cNvPr id="3" name="Content Placeholder 2">
            <a:extLst>
              <a:ext uri="{FF2B5EF4-FFF2-40B4-BE49-F238E27FC236}">
                <a16:creationId xmlns:a16="http://schemas.microsoft.com/office/drawing/2014/main" id="{378AE315-7A7F-47FF-8DD5-6C4C40819BDA}"/>
              </a:ext>
            </a:extLst>
          </p:cNvPr>
          <p:cNvSpPr>
            <a:spLocks noGrp="1"/>
          </p:cNvSpPr>
          <p:nvPr>
            <p:ph idx="1"/>
          </p:nvPr>
        </p:nvSpPr>
        <p:spPr>
          <a:xfrm>
            <a:off x="387459" y="1092631"/>
            <a:ext cx="8886544" cy="4948732"/>
          </a:xfrm>
        </p:spPr>
        <p:txBody>
          <a:bodyPr>
            <a:normAutofit/>
          </a:bodyPr>
          <a:lstStyle/>
          <a:p>
            <a:r>
              <a:rPr lang="en-US" sz="3200" dirty="0">
                <a:latin typeface="Arial Rounded MT Bold" panose="020F0704030504030204" pitchFamily="34" charset="0"/>
              </a:rPr>
              <a:t>As the name implies, </a:t>
            </a:r>
            <a:r>
              <a:rPr lang="en-US" sz="3200" b="1" dirty="0">
                <a:latin typeface="Arial Rounded MT Bold" panose="020F0704030504030204" pitchFamily="34" charset="0"/>
              </a:rPr>
              <a:t>Medicare on ease </a:t>
            </a:r>
            <a:r>
              <a:rPr lang="en-US" sz="3200" dirty="0">
                <a:latin typeface="Arial Rounded MT Bold" panose="020F0704030504030204" pitchFamily="34" charset="0"/>
              </a:rPr>
              <a:t>is about taking healthcare to those who are unable to access medical services on time because of many reasons which we discuss later. Our this innovation takes a well-equipped medical team and a Mobile Hospital onto the location of the patient where we provide every possible </a:t>
            </a:r>
            <a:r>
              <a:rPr lang="en-US" sz="3200" dirty="0" err="1">
                <a:latin typeface="Arial Rounded MT Bold" panose="020F0704030504030204" pitchFamily="34" charset="0"/>
              </a:rPr>
              <a:t>medicare</a:t>
            </a:r>
            <a:r>
              <a:rPr lang="en-US" sz="3200" dirty="0">
                <a:latin typeface="Arial Rounded MT Bold" panose="020F0704030504030204" pitchFamily="34" charset="0"/>
              </a:rPr>
              <a:t> and first aid to the patient.</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4354267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6DEE6B-F4B7-4F27-9C92-E466C7567943}"/>
              </a:ext>
            </a:extLst>
          </p:cNvPr>
          <p:cNvSpPr>
            <a:spLocks noGrp="1"/>
          </p:cNvSpPr>
          <p:nvPr>
            <p:ph type="subTitle" idx="1"/>
          </p:nvPr>
        </p:nvSpPr>
        <p:spPr>
          <a:xfrm>
            <a:off x="604434" y="5253924"/>
            <a:ext cx="8655803" cy="1092285"/>
          </a:xfrm>
        </p:spPr>
        <p:txBody>
          <a:bodyPr>
            <a:noAutofit/>
          </a:bodyPr>
          <a:lstStyle/>
          <a:p>
            <a:pPr algn="just"/>
            <a:r>
              <a:rPr lang="en-US" sz="2000" dirty="0">
                <a:solidFill>
                  <a:schemeClr val="tx1"/>
                </a:solidFill>
                <a:latin typeface="+mn-lt"/>
                <a:ea typeface="+mn-ea"/>
                <a:cs typeface="+mn-cs"/>
              </a:rPr>
              <a:t>According</a:t>
            </a:r>
            <a:r>
              <a:rPr lang="en-US" sz="2000" dirty="0">
                <a:solidFill>
                  <a:schemeClr val="tx1"/>
                </a:solidFill>
              </a:rPr>
              <a:t> to Times of India about 146,133 people were killed in road accidents in India in the year 2019. Unfortunately about 30% of deaths are caused due to delayed ambulance.</a:t>
            </a:r>
          </a:p>
          <a:p>
            <a:pPr algn="just"/>
            <a:endParaRPr lang="en-US" dirty="0"/>
          </a:p>
          <a:p>
            <a:pPr algn="just"/>
            <a:endParaRPr lang="en-IN" sz="3000" dirty="0"/>
          </a:p>
        </p:txBody>
      </p:sp>
      <p:pic>
        <p:nvPicPr>
          <p:cNvPr id="4" name="Picture 3">
            <a:extLst>
              <a:ext uri="{FF2B5EF4-FFF2-40B4-BE49-F238E27FC236}">
                <a16:creationId xmlns:a16="http://schemas.microsoft.com/office/drawing/2014/main" id="{BD6754DC-6C55-4BFA-9CCA-EC37C5546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82" y="1247615"/>
            <a:ext cx="6540285" cy="3944317"/>
          </a:xfrm>
          <a:prstGeom prst="rect">
            <a:avLst/>
          </a:prstGeom>
        </p:spPr>
      </p:pic>
      <p:sp>
        <p:nvSpPr>
          <p:cNvPr id="6" name="TextBox 5">
            <a:extLst>
              <a:ext uri="{FF2B5EF4-FFF2-40B4-BE49-F238E27FC236}">
                <a16:creationId xmlns:a16="http://schemas.microsoft.com/office/drawing/2014/main" id="{4607DC6E-1DC2-41C8-AF28-33160011610F}"/>
              </a:ext>
            </a:extLst>
          </p:cNvPr>
          <p:cNvSpPr txBox="1"/>
          <p:nvPr/>
        </p:nvSpPr>
        <p:spPr>
          <a:xfrm flipH="1">
            <a:off x="1215841" y="224726"/>
            <a:ext cx="7098999" cy="769441"/>
          </a:xfrm>
          <a:prstGeom prst="rect">
            <a:avLst/>
          </a:prstGeom>
          <a:noFill/>
        </p:spPr>
        <p:txBody>
          <a:bodyPr wrap="square" rtlCol="0">
            <a:spAutoFit/>
          </a:bodyPr>
          <a:lstStyle/>
          <a:p>
            <a:r>
              <a:rPr lang="en-IN" sz="4400" b="1" dirty="0"/>
              <a:t>Need :</a:t>
            </a:r>
          </a:p>
        </p:txBody>
      </p:sp>
    </p:spTree>
    <p:extLst>
      <p:ext uri="{BB962C8B-B14F-4D97-AF65-F5344CB8AC3E}">
        <p14:creationId xmlns:p14="http://schemas.microsoft.com/office/powerpoint/2010/main" val="296480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CA40-5418-44FD-866B-2FFE7B6A2AA7}"/>
              </a:ext>
            </a:extLst>
          </p:cNvPr>
          <p:cNvSpPr>
            <a:spLocks noGrp="1"/>
          </p:cNvSpPr>
          <p:nvPr>
            <p:ph type="title"/>
          </p:nvPr>
        </p:nvSpPr>
        <p:spPr/>
        <p:txBody>
          <a:bodyPr/>
          <a:lstStyle/>
          <a:p>
            <a:r>
              <a:rPr lang="en-US" dirty="0"/>
              <a:t>Ambulance delay causes women death</a:t>
            </a:r>
            <a:endParaRPr lang="en-IN" dirty="0"/>
          </a:p>
        </p:txBody>
      </p:sp>
      <p:sp>
        <p:nvSpPr>
          <p:cNvPr id="3" name="Content Placeholder 2">
            <a:extLst>
              <a:ext uri="{FF2B5EF4-FFF2-40B4-BE49-F238E27FC236}">
                <a16:creationId xmlns:a16="http://schemas.microsoft.com/office/drawing/2014/main" id="{316C07C2-CB43-49AF-AB59-1285AD1CD48A}"/>
              </a:ext>
            </a:extLst>
          </p:cNvPr>
          <p:cNvSpPr>
            <a:spLocks noGrp="1"/>
          </p:cNvSpPr>
          <p:nvPr>
            <p:ph idx="1"/>
          </p:nvPr>
        </p:nvSpPr>
        <p:spPr/>
        <p:txBody>
          <a:bodyPr>
            <a:normAutofit/>
          </a:bodyPr>
          <a:lstStyle/>
          <a:p>
            <a:r>
              <a:rPr lang="en-US" dirty="0"/>
              <a:t>Bhubaneswar: The falling healthcare system in the state has apparently accounted for yet another life. This time a pregnant woman died after the </a:t>
            </a:r>
            <a:r>
              <a:rPr lang="en-US" b="1" dirty="0"/>
              <a:t>ambulance reportedly reached late</a:t>
            </a:r>
          </a:p>
          <a:p>
            <a:r>
              <a:rPr lang="en-US" dirty="0"/>
              <a:t>When her condition deteriorated, she was shifted to </a:t>
            </a:r>
            <a:r>
              <a:rPr lang="en-US" dirty="0" err="1"/>
              <a:t>Nayagarh</a:t>
            </a:r>
            <a:r>
              <a:rPr lang="en-US" dirty="0"/>
              <a:t> district headquarters hospital (DHH) for better treatment. </a:t>
            </a:r>
            <a:r>
              <a:rPr lang="en-US" dirty="0" err="1"/>
              <a:t>Saraswati's</a:t>
            </a:r>
            <a:r>
              <a:rPr lang="en-US" dirty="0"/>
              <a:t> husband Santosh called an ambulance to take her wife to the </a:t>
            </a:r>
            <a:r>
              <a:rPr lang="en-US" dirty="0" err="1"/>
              <a:t>Nayagarh</a:t>
            </a:r>
            <a:r>
              <a:rPr lang="en-US" dirty="0"/>
              <a:t> DHH, but it allegedly came late. She reached the hospital where she breathed her last.</a:t>
            </a:r>
          </a:p>
          <a:p>
            <a:r>
              <a:rPr lang="en-US" dirty="0"/>
              <a:t>Reference: https://timesofindia.indiatimes.com/city/bhubaneswar/Ambulance-delay-leads-to-patient-death/articleshow/54455881.cms</a:t>
            </a:r>
            <a:endParaRPr lang="en-IN" dirty="0"/>
          </a:p>
        </p:txBody>
      </p:sp>
    </p:spTree>
    <p:extLst>
      <p:ext uri="{BB962C8B-B14F-4D97-AF65-F5344CB8AC3E}">
        <p14:creationId xmlns:p14="http://schemas.microsoft.com/office/powerpoint/2010/main" val="2243813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678E-F866-449E-AF4F-CB3B57A4720B}"/>
              </a:ext>
            </a:extLst>
          </p:cNvPr>
          <p:cNvSpPr>
            <a:spLocks noGrp="1"/>
          </p:cNvSpPr>
          <p:nvPr>
            <p:ph type="title"/>
          </p:nvPr>
        </p:nvSpPr>
        <p:spPr>
          <a:xfrm>
            <a:off x="1507924" y="971881"/>
            <a:ext cx="7766078" cy="1113762"/>
          </a:xfrm>
        </p:spPr>
        <p:txBody>
          <a:bodyPr/>
          <a:lstStyle/>
          <a:p>
            <a:r>
              <a:rPr lang="en-IN" u="sng" dirty="0">
                <a:latin typeface="Arial Rounded MT Bold" panose="020F0704030504030204" pitchFamily="34" charset="0"/>
              </a:rPr>
              <a:t>About our idea….</a:t>
            </a:r>
          </a:p>
        </p:txBody>
      </p:sp>
      <p:sp>
        <p:nvSpPr>
          <p:cNvPr id="3" name="Content Placeholder 2">
            <a:extLst>
              <a:ext uri="{FF2B5EF4-FFF2-40B4-BE49-F238E27FC236}">
                <a16:creationId xmlns:a16="http://schemas.microsoft.com/office/drawing/2014/main" id="{AD2E236B-D435-4EF8-B3B2-6D6C421E3065}"/>
              </a:ext>
            </a:extLst>
          </p:cNvPr>
          <p:cNvSpPr>
            <a:spLocks noGrp="1"/>
          </p:cNvSpPr>
          <p:nvPr>
            <p:ph idx="1"/>
          </p:nvPr>
        </p:nvSpPr>
        <p:spPr>
          <a:xfrm>
            <a:off x="575579" y="1930400"/>
            <a:ext cx="8800177" cy="4478569"/>
          </a:xfrm>
        </p:spPr>
        <p:txBody>
          <a:bodyPr>
            <a:normAutofit/>
          </a:bodyPr>
          <a:lstStyle/>
          <a:p>
            <a:pPr marL="0" indent="0">
              <a:buNone/>
            </a:pPr>
            <a:r>
              <a:rPr lang="en-IN" sz="2000" dirty="0"/>
              <a:t>Basically , our idea deals with increasing the possibility of saving a life by avoiding the unnecessary time delay due to various reasons like delayed ambulance or the long distance between the patient’s location and the hospital.</a:t>
            </a:r>
          </a:p>
          <a:p>
            <a:pPr marL="0" indent="0">
              <a:buNone/>
            </a:pPr>
            <a:r>
              <a:rPr lang="en-IN" sz="2000" dirty="0"/>
              <a:t>Here we , by using location tracking technique , trace the location of the patient and provide the every possible aid to the patient by identifying the shortest route from our collaborated centre.</a:t>
            </a:r>
          </a:p>
          <a:p>
            <a:pPr marL="0" indent="0">
              <a:buNone/>
            </a:pPr>
            <a:r>
              <a:rPr lang="en-IN" sz="2000" dirty="0">
                <a:solidFill>
                  <a:srgbClr val="FF0000"/>
                </a:solidFill>
              </a:rPr>
              <a:t>BUT HOW DOES WE GET TO KNOW ABOUT THE PATIENT ?</a:t>
            </a:r>
          </a:p>
          <a:p>
            <a:pPr marL="0" indent="0">
              <a:buNone/>
            </a:pPr>
            <a:r>
              <a:rPr lang="en-IN" sz="2000" dirty="0"/>
              <a:t>So, this requires an </a:t>
            </a:r>
            <a:r>
              <a:rPr lang="en-IN" sz="2000" b="1" dirty="0"/>
              <a:t>mobile application </a:t>
            </a:r>
            <a:r>
              <a:rPr lang="en-IN" sz="2000" dirty="0"/>
              <a:t>which is an important unit of our system. </a:t>
            </a:r>
          </a:p>
        </p:txBody>
      </p:sp>
      <p:pic>
        <p:nvPicPr>
          <p:cNvPr id="4" name="Picture 3">
            <a:extLst>
              <a:ext uri="{FF2B5EF4-FFF2-40B4-BE49-F238E27FC236}">
                <a16:creationId xmlns:a16="http://schemas.microsoft.com/office/drawing/2014/main" id="{BC829929-4001-4716-B8BB-A99B4849E310}"/>
              </a:ext>
            </a:extLst>
          </p:cNvPr>
          <p:cNvPicPr>
            <a:picLocks noChangeAspect="1"/>
          </p:cNvPicPr>
          <p:nvPr/>
        </p:nvPicPr>
        <p:blipFill>
          <a:blip r:embed="rId2"/>
          <a:stretch>
            <a:fillRect/>
          </a:stretch>
        </p:blipFill>
        <p:spPr>
          <a:xfrm>
            <a:off x="447429" y="414999"/>
            <a:ext cx="1060495" cy="1214295"/>
          </a:xfrm>
          <a:prstGeom prst="rect">
            <a:avLst/>
          </a:prstGeom>
        </p:spPr>
      </p:pic>
    </p:spTree>
    <p:extLst>
      <p:ext uri="{BB962C8B-B14F-4D97-AF65-F5344CB8AC3E}">
        <p14:creationId xmlns:p14="http://schemas.microsoft.com/office/powerpoint/2010/main" val="33845196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p:cTn id="3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 calcmode="lin" valueType="num">
                                      <p:cBhvr>
                                        <p:cTn id="3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p:cTn id="4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ABE0-88CB-4D65-A207-19C25F10B4F2}"/>
              </a:ext>
            </a:extLst>
          </p:cNvPr>
          <p:cNvSpPr>
            <a:spLocks noGrp="1"/>
          </p:cNvSpPr>
          <p:nvPr>
            <p:ph type="title"/>
          </p:nvPr>
        </p:nvSpPr>
        <p:spPr>
          <a:xfrm flipV="1">
            <a:off x="8877993" y="816637"/>
            <a:ext cx="396008" cy="546649"/>
          </a:xfrm>
        </p:spPr>
        <p:txBody>
          <a:bodyPr>
            <a:normAutofit/>
          </a:bodyPr>
          <a:lstStyle/>
          <a:p>
            <a:endParaRPr lang="en-IN" sz="800" dirty="0"/>
          </a:p>
        </p:txBody>
      </p:sp>
      <p:sp>
        <p:nvSpPr>
          <p:cNvPr id="3" name="Content Placeholder 2">
            <a:extLst>
              <a:ext uri="{FF2B5EF4-FFF2-40B4-BE49-F238E27FC236}">
                <a16:creationId xmlns:a16="http://schemas.microsoft.com/office/drawing/2014/main" id="{E052FEBA-A295-4020-AA62-808E86726F8F}"/>
              </a:ext>
            </a:extLst>
          </p:cNvPr>
          <p:cNvSpPr>
            <a:spLocks noGrp="1"/>
          </p:cNvSpPr>
          <p:nvPr>
            <p:ph idx="1"/>
          </p:nvPr>
        </p:nvSpPr>
        <p:spPr>
          <a:xfrm>
            <a:off x="274320" y="648393"/>
            <a:ext cx="8999682" cy="5392969"/>
          </a:xfrm>
        </p:spPr>
        <p:txBody>
          <a:bodyPr/>
          <a:lstStyle/>
          <a:p>
            <a:pPr marL="0" indent="0">
              <a:buNone/>
            </a:pPr>
            <a:r>
              <a:rPr lang="en-IN" sz="4400" b="1" dirty="0"/>
              <a:t>WHAT DOES THIS APP DO ?</a:t>
            </a:r>
          </a:p>
          <a:p>
            <a:endParaRPr lang="en-IN" sz="2800" b="1" dirty="0"/>
          </a:p>
          <a:p>
            <a:pPr marL="0" indent="0">
              <a:buNone/>
            </a:pPr>
            <a:r>
              <a:rPr lang="en-IN" sz="2800" dirty="0">
                <a:solidFill>
                  <a:schemeClr val="accent5"/>
                </a:solidFill>
              </a:rPr>
              <a:t>When a person meet with an injury he/she just had to press the report button in the mobile app  if he/she is awake enough to do this and if not , then the person with the patient have to do this. This will provide your current location to the nearest health centre and soon the possible aids will be provided to the patient</a:t>
            </a:r>
            <a:r>
              <a:rPr lang="en-IN" sz="1400" dirty="0">
                <a:solidFill>
                  <a:schemeClr val="accent5"/>
                </a:solidFill>
              </a:rPr>
              <a:t>.</a:t>
            </a:r>
            <a:endParaRPr lang="en-IN" sz="2000" dirty="0">
              <a:solidFill>
                <a:schemeClr val="accent5"/>
              </a:solidFill>
            </a:endParaRPr>
          </a:p>
        </p:txBody>
      </p:sp>
    </p:spTree>
    <p:extLst>
      <p:ext uri="{BB962C8B-B14F-4D97-AF65-F5344CB8AC3E}">
        <p14:creationId xmlns:p14="http://schemas.microsoft.com/office/powerpoint/2010/main" val="338642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anim calcmode="lin" valueType="num">
                                      <p:cBhvr>
                                        <p:cTn id="1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51" y="127072"/>
            <a:ext cx="10495128" cy="4076440"/>
          </a:xfrm>
        </p:spPr>
      </p:pic>
      <p:sp>
        <p:nvSpPr>
          <p:cNvPr id="6" name="TextBox 5"/>
          <p:cNvSpPr txBox="1"/>
          <p:nvPr/>
        </p:nvSpPr>
        <p:spPr>
          <a:xfrm>
            <a:off x="900752" y="4804012"/>
            <a:ext cx="7315200" cy="1754326"/>
          </a:xfrm>
          <a:prstGeom prst="rect">
            <a:avLst/>
          </a:prstGeom>
          <a:noFill/>
        </p:spPr>
        <p:txBody>
          <a:bodyPr wrap="square" rtlCol="0">
            <a:spAutoFit/>
          </a:bodyPr>
          <a:lstStyle/>
          <a:p>
            <a:r>
              <a:rPr lang="en-US" dirty="0"/>
              <a:t>As shown we can install the medical boots at fixed distance between</a:t>
            </a:r>
          </a:p>
          <a:p>
            <a:r>
              <a:rPr lang="en-US" dirty="0"/>
              <a:t>Two hospitals so whenever required the patient can  contact the ambulance and get the required help.</a:t>
            </a:r>
          </a:p>
          <a:p>
            <a:r>
              <a:rPr lang="en-US" dirty="0"/>
              <a:t>Tracing the users location app will show near by services available and the nearest ambulance would take the patient to  the hospital.</a:t>
            </a:r>
          </a:p>
          <a:p>
            <a:endParaRPr lang="en-US" dirty="0"/>
          </a:p>
        </p:txBody>
      </p:sp>
    </p:spTree>
    <p:extLst>
      <p:ext uri="{BB962C8B-B14F-4D97-AF65-F5344CB8AC3E}">
        <p14:creationId xmlns:p14="http://schemas.microsoft.com/office/powerpoint/2010/main" val="2925696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flipV="1">
            <a:off x="1507067" y="1669774"/>
            <a:ext cx="45719" cy="734760"/>
          </a:xfrm>
        </p:spPr>
        <p:txBody>
          <a:bodyPr/>
          <a:lstStyle/>
          <a:p>
            <a:br>
              <a:rPr lang="en-US" dirty="0"/>
            </a:br>
            <a:endParaRPr lang="en-US" dirty="0"/>
          </a:p>
        </p:txBody>
      </p:sp>
      <p:sp>
        <p:nvSpPr>
          <p:cNvPr id="5" name="Subtitle 4"/>
          <p:cNvSpPr>
            <a:spLocks noGrp="1"/>
          </p:cNvSpPr>
          <p:nvPr>
            <p:ph type="subTitle" idx="1"/>
          </p:nvPr>
        </p:nvSpPr>
        <p:spPr>
          <a:xfrm flipV="1">
            <a:off x="1211005" y="2107734"/>
            <a:ext cx="341781" cy="94777"/>
          </a:xfrm>
        </p:spPr>
        <p:txBody>
          <a:bodyPr>
            <a:normAutofit fontScale="25000" lnSpcReduction="20000"/>
          </a:bodyPr>
          <a:lstStyle/>
          <a:p>
            <a:endParaRPr lang="en-US" dirty="0"/>
          </a:p>
        </p:txBody>
      </p:sp>
      <p:sp>
        <p:nvSpPr>
          <p:cNvPr id="6" name="Rounded Rectangle 5"/>
          <p:cNvSpPr/>
          <p:nvPr/>
        </p:nvSpPr>
        <p:spPr>
          <a:xfrm>
            <a:off x="4203700" y="88900"/>
            <a:ext cx="21463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calls for the service</a:t>
            </a:r>
          </a:p>
        </p:txBody>
      </p:sp>
      <p:sp>
        <p:nvSpPr>
          <p:cNvPr id="7" name="Down Arrow 6"/>
          <p:cNvSpPr/>
          <p:nvPr/>
        </p:nvSpPr>
        <p:spPr>
          <a:xfrm>
            <a:off x="5168900" y="927100"/>
            <a:ext cx="1651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4400" y="1181100"/>
            <a:ext cx="12065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a:p>
            <a:pPr algn="ctr"/>
            <a:r>
              <a:rPr lang="en-US" dirty="0"/>
              <a:t>traced</a:t>
            </a:r>
          </a:p>
        </p:txBody>
      </p:sp>
      <p:sp>
        <p:nvSpPr>
          <p:cNvPr id="9" name="Right Bracket 8"/>
          <p:cNvSpPr/>
          <p:nvPr/>
        </p:nvSpPr>
        <p:spPr>
          <a:xfrm>
            <a:off x="9802308" y="2552369"/>
            <a:ext cx="244219" cy="228202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ket 9"/>
          <p:cNvSpPr/>
          <p:nvPr/>
        </p:nvSpPr>
        <p:spPr>
          <a:xfrm>
            <a:off x="7887527" y="2655736"/>
            <a:ext cx="110469" cy="236074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cxnSpLocks/>
          </p:cNvCxnSpPr>
          <p:nvPr/>
        </p:nvCxnSpPr>
        <p:spPr>
          <a:xfrm>
            <a:off x="5537200" y="2019300"/>
            <a:ext cx="1048374" cy="1223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42001" y="2343382"/>
            <a:ext cx="1851197" cy="2117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Nearest ambulance</a:t>
            </a:r>
          </a:p>
          <a:p>
            <a:pPr algn="ctr"/>
            <a:r>
              <a:rPr lang="en-US" dirty="0"/>
              <a:t>Will be send to user</a:t>
            </a:r>
          </a:p>
        </p:txBody>
      </p:sp>
      <p:cxnSp>
        <p:nvCxnSpPr>
          <p:cNvPr id="16" name="Straight Arrow Connector 15"/>
          <p:cNvCxnSpPr/>
          <p:nvPr/>
        </p:nvCxnSpPr>
        <p:spPr>
          <a:xfrm flipH="1">
            <a:off x="4203700" y="2019300"/>
            <a:ext cx="965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217605" y="2343383"/>
            <a:ext cx="1851197" cy="202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Emergency medical service would be send by</a:t>
            </a:r>
          </a:p>
          <a:p>
            <a:pPr algn="ctr"/>
            <a:r>
              <a:rPr lang="en-US" dirty="0"/>
              <a:t>drone</a:t>
            </a:r>
          </a:p>
        </p:txBody>
      </p:sp>
      <p:sp>
        <p:nvSpPr>
          <p:cNvPr id="18" name="Left Brace 17"/>
          <p:cNvSpPr/>
          <p:nvPr/>
        </p:nvSpPr>
        <p:spPr>
          <a:xfrm>
            <a:off x="444500" y="3390900"/>
            <a:ext cx="558800" cy="1943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814255" y="3772858"/>
            <a:ext cx="2195645" cy="1477328"/>
          </a:xfrm>
          <a:prstGeom prst="rect">
            <a:avLst/>
          </a:prstGeom>
          <a:noFill/>
        </p:spPr>
        <p:txBody>
          <a:bodyPr wrap="square" rtlCol="0">
            <a:spAutoFit/>
          </a:bodyPr>
          <a:lstStyle/>
          <a:p>
            <a:r>
              <a:rPr lang="en-US" dirty="0"/>
              <a:t>Doctor can say</a:t>
            </a:r>
          </a:p>
          <a:p>
            <a:r>
              <a:rPr lang="en-US" dirty="0"/>
              <a:t>Temporary treatment</a:t>
            </a:r>
          </a:p>
          <a:p>
            <a:r>
              <a:rPr lang="en-US" dirty="0"/>
              <a:t>To keep patient alive</a:t>
            </a:r>
          </a:p>
        </p:txBody>
      </p:sp>
      <p:sp>
        <p:nvSpPr>
          <p:cNvPr id="20" name="Right Brace 19"/>
          <p:cNvSpPr/>
          <p:nvPr/>
        </p:nvSpPr>
        <p:spPr>
          <a:xfrm>
            <a:off x="2578100" y="3390900"/>
            <a:ext cx="241300" cy="1943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ounded Rectangle 21"/>
          <p:cNvSpPr/>
          <p:nvPr/>
        </p:nvSpPr>
        <p:spPr>
          <a:xfrm>
            <a:off x="4069727" y="5147732"/>
            <a:ext cx="2998984" cy="1341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taken safely to nearest hospital</a:t>
            </a:r>
          </a:p>
        </p:txBody>
      </p:sp>
      <p:sp>
        <p:nvSpPr>
          <p:cNvPr id="3" name="Rectangle 2">
            <a:extLst>
              <a:ext uri="{FF2B5EF4-FFF2-40B4-BE49-F238E27FC236}">
                <a16:creationId xmlns:a16="http://schemas.microsoft.com/office/drawing/2014/main" id="{B14DF550-CB48-4B2F-9F2E-97A1CD4493A7}"/>
              </a:ext>
            </a:extLst>
          </p:cNvPr>
          <p:cNvSpPr/>
          <p:nvPr/>
        </p:nvSpPr>
        <p:spPr>
          <a:xfrm>
            <a:off x="7997997" y="2967335"/>
            <a:ext cx="1322919" cy="1754326"/>
          </a:xfrm>
          <a:prstGeom prst="rect">
            <a:avLst/>
          </a:prstGeom>
        </p:spPr>
        <p:txBody>
          <a:bodyPr wrap="square">
            <a:spAutoFit/>
          </a:bodyPr>
          <a:lstStyle/>
          <a:p>
            <a:r>
              <a:rPr lang="en-US" dirty="0"/>
              <a:t>According to location</a:t>
            </a:r>
          </a:p>
          <a:p>
            <a:r>
              <a:rPr lang="en-US" dirty="0"/>
              <a:t>Nearby ambulance would</a:t>
            </a:r>
          </a:p>
          <a:p>
            <a:r>
              <a:rPr lang="en-US" dirty="0"/>
              <a:t>Be traced</a:t>
            </a:r>
          </a:p>
        </p:txBody>
      </p:sp>
      <p:cxnSp>
        <p:nvCxnSpPr>
          <p:cNvPr id="15" name="Straight Arrow Connector 14">
            <a:extLst>
              <a:ext uri="{FF2B5EF4-FFF2-40B4-BE49-F238E27FC236}">
                <a16:creationId xmlns:a16="http://schemas.microsoft.com/office/drawing/2014/main" id="{AA709871-CDC4-44CE-977C-5D8E4A608807}"/>
              </a:ext>
            </a:extLst>
          </p:cNvPr>
          <p:cNvCxnSpPr>
            <a:cxnSpLocks/>
          </p:cNvCxnSpPr>
          <p:nvPr/>
        </p:nvCxnSpPr>
        <p:spPr>
          <a:xfrm flipH="1" flipV="1">
            <a:off x="4260227" y="3904090"/>
            <a:ext cx="808575" cy="124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767F33-8112-4CF6-A0B6-05BB66C293BB}"/>
              </a:ext>
            </a:extLst>
          </p:cNvPr>
          <p:cNvCxnSpPr>
            <a:cxnSpLocks/>
            <a:endCxn id="22" idx="0"/>
          </p:cNvCxnSpPr>
          <p:nvPr/>
        </p:nvCxnSpPr>
        <p:spPr>
          <a:xfrm flipH="1">
            <a:off x="5569219" y="2933702"/>
            <a:ext cx="1423166" cy="22140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3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45"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2000"/>
                                        <p:tgtEl>
                                          <p:spTgt spid="22"/>
                                        </p:tgtEl>
                                      </p:cBhvr>
                                    </p:animEffect>
                                    <p:anim calcmode="lin" valueType="num">
                                      <p:cBhvr>
                                        <p:cTn id="57" dur="2000" fill="hold"/>
                                        <p:tgtEl>
                                          <p:spTgt spid="22"/>
                                        </p:tgtEl>
                                        <p:attrNameLst>
                                          <p:attrName>ppt_w</p:attrName>
                                        </p:attrNameLst>
                                      </p:cBhvr>
                                      <p:tavLst>
                                        <p:tav tm="0" fmla="#ppt_w*sin(2.5*pi*$)">
                                          <p:val>
                                            <p:fltVal val="0"/>
                                          </p:val>
                                        </p:tav>
                                        <p:tav tm="100000">
                                          <p:val>
                                            <p:fltVal val="1"/>
                                          </p:val>
                                        </p:tav>
                                      </p:tavLst>
                                    </p:anim>
                                    <p:anim calcmode="lin" valueType="num">
                                      <p:cBhvr>
                                        <p:cTn id="58" dur="20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4" grpId="0" animBg="1"/>
      <p:bldP spid="17" grpId="0" animBg="1"/>
      <p:bldP spid="18" grpId="0" animBg="1"/>
      <p:bldP spid="19" grpId="0"/>
      <p:bldP spid="20" grpId="0" animBg="1"/>
      <p:bldP spid="22"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648</TotalTime>
  <Words>606</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Calibri</vt:lpstr>
      <vt:lpstr>Trebuchet MS</vt:lpstr>
      <vt:lpstr>Wingdings 3</vt:lpstr>
      <vt:lpstr>Facet</vt:lpstr>
      <vt:lpstr>INDIA HACKATHON SERIES</vt:lpstr>
      <vt:lpstr>Medicare On Ease </vt:lpstr>
      <vt:lpstr>PowerPoint Presentation</vt:lpstr>
      <vt:lpstr>PowerPoint Presentation</vt:lpstr>
      <vt:lpstr>Ambulance delay causes women death</vt:lpstr>
      <vt:lpstr>About our idea….</vt:lpstr>
      <vt:lpstr>PowerPoint Presentation</vt:lpstr>
      <vt:lpstr>PowerPoint Presentation</vt:lpstr>
      <vt:lpstr> </vt:lpstr>
      <vt:lpstr> DRONES IN MEDICAL FEILD</vt:lpstr>
      <vt:lpstr>BENEFITS OF THIS IDEA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ARSHUL</dc:creator>
  <cp:lastModifiedBy>ARSHUL AGARWAL</cp:lastModifiedBy>
  <cp:revision>50</cp:revision>
  <dcterms:created xsi:type="dcterms:W3CDTF">2020-01-17T17:07:23Z</dcterms:created>
  <dcterms:modified xsi:type="dcterms:W3CDTF">2020-01-19T03:21:07Z</dcterms:modified>
</cp:coreProperties>
</file>