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2"/>
  </p:notesMasterIdLst>
  <p:sldIdLst>
    <p:sldId id="337" r:id="rId4"/>
    <p:sldId id="307" r:id="rId5"/>
    <p:sldId id="297" r:id="rId6"/>
    <p:sldId id="339" r:id="rId7"/>
    <p:sldId id="306" r:id="rId8"/>
    <p:sldId id="294" r:id="rId9"/>
    <p:sldId id="313" r:id="rId10"/>
    <p:sldId id="3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6" autoAdjust="0"/>
    <p:restoredTop sz="96196" autoAdjust="0"/>
  </p:normalViewPr>
  <p:slideViewPr>
    <p:cSldViewPr snapToGrid="0" showGuides="1">
      <p:cViewPr varScale="1">
        <p:scale>
          <a:sx n="62" d="100"/>
          <a:sy n="62" d="100"/>
        </p:scale>
        <p:origin x="104" y="5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572253"/>
            <a:ext cx="12192000" cy="15696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Arial" pitchFamily="34" charset="0"/>
              </a:rPr>
              <a:t>INTEGRATION AND DEPLOYEMENT OF </a:t>
            </a:r>
          </a:p>
          <a:p>
            <a:pPr algn="ctr"/>
            <a:r>
              <a:rPr lang="en-US" altLang="ko-KR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Arial" pitchFamily="34" charset="0"/>
              </a:rPr>
              <a:t>POTHOLE DETECTOR</a:t>
            </a:r>
            <a:endParaRPr lang="ko-KR" altLang="en-US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B44FFC2-3CED-486A-B249-1F91C696C2DF}"/>
              </a:ext>
            </a:extLst>
          </p:cNvPr>
          <p:cNvSpPr/>
          <p:nvPr/>
        </p:nvSpPr>
        <p:spPr>
          <a:xfrm>
            <a:off x="6110166" y="5593830"/>
            <a:ext cx="47686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TEAM : TECH_WIZARDS</a:t>
            </a:r>
          </a:p>
        </p:txBody>
      </p: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Timeline Infographic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18647351-37C1-485A-8891-45CCAC6C1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27" y="1651537"/>
            <a:ext cx="6096000" cy="46101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5A37479-B80D-4F61-A484-BEAE1B77AAC7}"/>
              </a:ext>
            </a:extLst>
          </p:cNvPr>
          <p:cNvSpPr txBox="1"/>
          <p:nvPr/>
        </p:nvSpPr>
        <p:spPr>
          <a:xfrm>
            <a:off x="955496" y="1746606"/>
            <a:ext cx="33288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POTHOLES, the most dangerous termed by UkDaily Mail caused most deaths in India in past decades. They were termed more fatal than terrorist attacks and thus still remains a major problem causing many of the beings their life.</a:t>
            </a:r>
          </a:p>
          <a:p>
            <a:r>
              <a:rPr lang="en-US" i="1" dirty="0">
                <a:solidFill>
                  <a:schemeClr val="bg1"/>
                </a:solidFill>
              </a:rPr>
              <a:t>Speed-Breakers, rash turns are also major reasons of time delaying and major traffic conditions. These major traffic leads to the time wastage as well as more and more fuel consumption.</a:t>
            </a:r>
            <a:endParaRPr lang="en-IN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9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INVENTION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6B3A42-7A73-4839-B087-1ED41F0410E1}"/>
              </a:ext>
            </a:extLst>
          </p:cNvPr>
          <p:cNvGrpSpPr/>
          <p:nvPr/>
        </p:nvGrpSpPr>
        <p:grpSpPr>
          <a:xfrm>
            <a:off x="6373372" y="2923489"/>
            <a:ext cx="5130744" cy="761891"/>
            <a:chOff x="611559" y="2708920"/>
            <a:chExt cx="2675111" cy="761891"/>
          </a:xfrm>
        </p:grpSpPr>
        <p:sp>
          <p:nvSpPr>
            <p:cNvPr id="37" name="Rounded Rectangle 58">
              <a:extLst>
                <a:ext uri="{FF2B5EF4-FFF2-40B4-BE49-F238E27FC236}">
                  <a16:creationId xmlns:a16="http://schemas.microsoft.com/office/drawing/2014/main" id="{38BC4B03-DEE4-4394-BE14-577BA81D6CA1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B9FFEE-5740-47F7-9275-063717E3C247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It helps to detect jolts and will help us to get the location of the potholes.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661971-F0C0-4314-8CE1-CE6CD4EAE420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3 AXIS-ACCELEROMETER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22319E-62B8-40DD-A2E7-4A1D33A84825}"/>
              </a:ext>
            </a:extLst>
          </p:cNvPr>
          <p:cNvGrpSpPr/>
          <p:nvPr/>
        </p:nvGrpSpPr>
        <p:grpSpPr>
          <a:xfrm>
            <a:off x="6373372" y="3720173"/>
            <a:ext cx="5130744" cy="1315889"/>
            <a:chOff x="611559" y="2708920"/>
            <a:chExt cx="2675111" cy="1315889"/>
          </a:xfrm>
        </p:grpSpPr>
        <p:sp>
          <p:nvSpPr>
            <p:cNvPr id="41" name="Rounded Rectangle 64">
              <a:extLst>
                <a:ext uri="{FF2B5EF4-FFF2-40B4-BE49-F238E27FC236}">
                  <a16:creationId xmlns:a16="http://schemas.microsoft.com/office/drawing/2014/main" id="{BCC66D0D-7351-4839-B06F-388BA76A862F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AAC7A1-F2AE-4CC2-AB7A-F80BB0AE6D51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Integration of Pothole_Detector in the vehicles that are GPS enabled will help to get condition of roads.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Using the Algorithms of Machine Learning we will be able to predict the further condition and  real time condition of roads.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78CA2E-E7E4-40CC-93E1-3F8D99D7CAAF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USING </a:t>
              </a:r>
              <a:r>
                <a:rPr lang="en-US" altLang="ko-KR" sz="1400" b="1" i="1" dirty="0">
                  <a:solidFill>
                    <a:schemeClr val="bg1"/>
                  </a:solidFill>
                  <a:cs typeface="Arial" pitchFamily="34" charset="0"/>
                </a:rPr>
                <a:t>MODERN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TECH	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C4FA91-1440-4EE4-9D9E-461AA8288FB3}"/>
              </a:ext>
            </a:extLst>
          </p:cNvPr>
          <p:cNvGrpSpPr/>
          <p:nvPr/>
        </p:nvGrpSpPr>
        <p:grpSpPr>
          <a:xfrm>
            <a:off x="6373372" y="5153845"/>
            <a:ext cx="5130744" cy="946557"/>
            <a:chOff x="611559" y="2708920"/>
            <a:chExt cx="2675111" cy="946557"/>
          </a:xfrm>
        </p:grpSpPr>
        <p:sp>
          <p:nvSpPr>
            <p:cNvPr id="45" name="Rounded Rectangle 68">
              <a:extLst>
                <a:ext uri="{FF2B5EF4-FFF2-40B4-BE49-F238E27FC236}">
                  <a16:creationId xmlns:a16="http://schemas.microsoft.com/office/drawing/2014/main" id="{0A390A04-6EFA-4D4B-AC76-BF81BF31BB02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EF9F39-35B6-425D-BD0E-C58034064D9D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 simple Android application and a 3-Axis  Accelerometer is presented with optimum and low cost.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3906D9-7489-4B64-9BE6-8E18FD685DED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COST EFFICIENT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F5BAF96-2804-4C55-AFB4-9DD05DBFDBA7}"/>
              </a:ext>
            </a:extLst>
          </p:cNvPr>
          <p:cNvSpPr txBox="1"/>
          <p:nvPr/>
        </p:nvSpPr>
        <p:spPr>
          <a:xfrm>
            <a:off x="6373372" y="2496807"/>
            <a:ext cx="509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4"/>
                </a:solidFill>
                <a:cs typeface="Arial" pitchFamily="34" charset="0"/>
              </a:rPr>
              <a:t>KEY FEATURES</a:t>
            </a:r>
            <a:endParaRPr lang="ko-KR" altLang="en-US" i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AD41F8-D669-4BE0-B128-984F99FA696D}"/>
              </a:ext>
            </a:extLst>
          </p:cNvPr>
          <p:cNvSpPr txBox="1"/>
          <p:nvPr/>
        </p:nvSpPr>
        <p:spPr>
          <a:xfrm>
            <a:off x="6373372" y="2089888"/>
            <a:ext cx="509266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2400" b="1" dirty="0">
                <a:ln/>
                <a:solidFill>
                  <a:schemeClr val="accent4"/>
                </a:solidFill>
                <a:cs typeface="Arial" pitchFamily="34" charset="0"/>
              </a:rPr>
              <a:t>POTHOLE DETECTOR</a:t>
            </a:r>
            <a:endParaRPr lang="ko-KR" altLang="en-US" sz="2400" b="1" dirty="0">
              <a:ln/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D36B82-DB4E-4993-B16F-8447EC9B1F36}"/>
              </a:ext>
            </a:extLst>
          </p:cNvPr>
          <p:cNvGrpSpPr/>
          <p:nvPr/>
        </p:nvGrpSpPr>
        <p:grpSpPr>
          <a:xfrm>
            <a:off x="1007509" y="1847003"/>
            <a:ext cx="4191215" cy="4060637"/>
            <a:chOff x="2862987" y="1731312"/>
            <a:chExt cx="3418025" cy="269305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15B256C-4304-4025-BC68-E59BB9C61443}"/>
                </a:ext>
              </a:extLst>
            </p:cNvPr>
            <p:cNvGrpSpPr/>
            <p:nvPr/>
          </p:nvGrpSpPr>
          <p:grpSpPr>
            <a:xfrm>
              <a:off x="4863456" y="1894632"/>
              <a:ext cx="1417556" cy="2448506"/>
              <a:chOff x="4863456" y="1894632"/>
              <a:chExt cx="1417556" cy="2448506"/>
            </a:xfrm>
          </p:grpSpPr>
          <p:sp>
            <p:nvSpPr>
              <p:cNvPr id="67" name="Rounded Rectangle 21">
                <a:extLst>
                  <a:ext uri="{FF2B5EF4-FFF2-40B4-BE49-F238E27FC236}">
                    <a16:creationId xmlns:a16="http://schemas.microsoft.com/office/drawing/2014/main" id="{6C8FDAF4-577D-4502-8521-90922125EC13}"/>
                  </a:ext>
                </a:extLst>
              </p:cNvPr>
              <p:cNvSpPr/>
              <p:nvPr userDrawn="1"/>
            </p:nvSpPr>
            <p:spPr>
              <a:xfrm>
                <a:off x="4863456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7DB386E-ACBD-4940-9A20-FF964F56228F}"/>
                  </a:ext>
                </a:extLst>
              </p:cNvPr>
              <p:cNvSpPr/>
              <p:nvPr userDrawn="1"/>
            </p:nvSpPr>
            <p:spPr>
              <a:xfrm>
                <a:off x="5479028" y="20000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9CAF358-940F-40C8-8923-431E935DA530}"/>
                  </a:ext>
                </a:extLst>
              </p:cNvPr>
              <p:cNvGrpSpPr/>
              <p:nvPr userDrawn="1"/>
            </p:nvGrpSpPr>
            <p:grpSpPr>
              <a:xfrm>
                <a:off x="5503568" y="4128564"/>
                <a:ext cx="137331" cy="151064"/>
                <a:chOff x="2453209" y="5151638"/>
                <a:chExt cx="191820" cy="211002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8ED101F-708F-4C5D-B4C2-B85E8BCD78BE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2" name="Rounded Rectangle 35">
                  <a:extLst>
                    <a:ext uri="{FF2B5EF4-FFF2-40B4-BE49-F238E27FC236}">
                      <a16:creationId xmlns:a16="http://schemas.microsoft.com/office/drawing/2014/main" id="{7B979AC4-14C8-486C-B73A-13B96D9BF7DA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FDEA11A-2195-4849-99A4-33DBD2A3BD5A}"/>
                  </a:ext>
                </a:extLst>
              </p:cNvPr>
              <p:cNvSpPr/>
              <p:nvPr/>
            </p:nvSpPr>
            <p:spPr>
              <a:xfrm>
                <a:off x="5361788" y="2104137"/>
                <a:ext cx="839496" cy="19677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9088FFA-AD94-4F8F-992F-252591CEAE70}"/>
                </a:ext>
              </a:extLst>
            </p:cNvPr>
            <p:cNvGrpSpPr/>
            <p:nvPr/>
          </p:nvGrpSpPr>
          <p:grpSpPr>
            <a:xfrm>
              <a:off x="2862987" y="1894632"/>
              <a:ext cx="1417556" cy="2448506"/>
              <a:chOff x="2862987" y="1894632"/>
              <a:chExt cx="1417556" cy="2448506"/>
            </a:xfrm>
          </p:grpSpPr>
          <p:sp>
            <p:nvSpPr>
              <p:cNvPr id="61" name="Rounded Rectangle 24">
                <a:extLst>
                  <a:ext uri="{FF2B5EF4-FFF2-40B4-BE49-F238E27FC236}">
                    <a16:creationId xmlns:a16="http://schemas.microsoft.com/office/drawing/2014/main" id="{49660F94-49E5-44E5-9387-74D18FF77371}"/>
                  </a:ext>
                </a:extLst>
              </p:cNvPr>
              <p:cNvSpPr/>
              <p:nvPr userDrawn="1"/>
            </p:nvSpPr>
            <p:spPr>
              <a:xfrm>
                <a:off x="2862987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AF28EB-1CD6-47A5-A848-634D1B928E4E}"/>
                  </a:ext>
                </a:extLst>
              </p:cNvPr>
              <p:cNvSpPr/>
              <p:nvPr userDrawn="1"/>
            </p:nvSpPr>
            <p:spPr>
              <a:xfrm>
                <a:off x="3478559" y="2015923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2942FC3-96A8-42FA-89CE-81E756236848}"/>
                  </a:ext>
                </a:extLst>
              </p:cNvPr>
              <p:cNvGrpSpPr/>
              <p:nvPr userDrawn="1"/>
            </p:nvGrpSpPr>
            <p:grpSpPr>
              <a:xfrm>
                <a:off x="3503099" y="4128565"/>
                <a:ext cx="137331" cy="151064"/>
                <a:chOff x="2453209" y="5151638"/>
                <a:chExt cx="191820" cy="21100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04108BF-CABB-4F15-9438-08F5E2155F6F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6" name="Rounded Rectangle 33">
                  <a:extLst>
                    <a:ext uri="{FF2B5EF4-FFF2-40B4-BE49-F238E27FC236}">
                      <a16:creationId xmlns:a16="http://schemas.microsoft.com/office/drawing/2014/main" id="{BF091D44-287F-4FB5-838B-EBAB7E88CD1C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E9C22E9-FABE-4F5C-81AB-9480F56D67C7}"/>
                  </a:ext>
                </a:extLst>
              </p:cNvPr>
              <p:cNvSpPr/>
              <p:nvPr/>
            </p:nvSpPr>
            <p:spPr>
              <a:xfrm>
                <a:off x="2958987" y="2104137"/>
                <a:ext cx="839496" cy="196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C8895F7-9600-4308-979A-DB5EE5F12982}"/>
                </a:ext>
              </a:extLst>
            </p:cNvPr>
            <p:cNvGrpSpPr/>
            <p:nvPr/>
          </p:nvGrpSpPr>
          <p:grpSpPr>
            <a:xfrm>
              <a:off x="3789598" y="1731312"/>
              <a:ext cx="1559139" cy="2693058"/>
              <a:chOff x="3789598" y="1731312"/>
              <a:chExt cx="1559139" cy="2693058"/>
            </a:xfrm>
          </p:grpSpPr>
          <p:sp>
            <p:nvSpPr>
              <p:cNvPr id="55" name="Rounded Rectangle 27">
                <a:extLst>
                  <a:ext uri="{FF2B5EF4-FFF2-40B4-BE49-F238E27FC236}">
                    <a16:creationId xmlns:a16="http://schemas.microsoft.com/office/drawing/2014/main" id="{7D845D04-39F2-4DD5-8F7A-70D7F2286320}"/>
                  </a:ext>
                </a:extLst>
              </p:cNvPr>
              <p:cNvSpPr/>
              <p:nvPr userDrawn="1"/>
            </p:nvSpPr>
            <p:spPr>
              <a:xfrm>
                <a:off x="3789598" y="1731312"/>
                <a:ext cx="1559139" cy="2693058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79E9A1E-4261-4DB7-B705-124A4072EB3A}"/>
                  </a:ext>
                </a:extLst>
              </p:cNvPr>
              <p:cNvSpPr/>
              <p:nvPr userDrawn="1"/>
            </p:nvSpPr>
            <p:spPr>
              <a:xfrm>
                <a:off x="4475963" y="18586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035E91D-9D3D-4250-A2CC-EE85A719A0C0}"/>
                  </a:ext>
                </a:extLst>
              </p:cNvPr>
              <p:cNvGrpSpPr/>
              <p:nvPr userDrawn="1"/>
            </p:nvGrpSpPr>
            <p:grpSpPr>
              <a:xfrm>
                <a:off x="4493644" y="4176986"/>
                <a:ext cx="151047" cy="166152"/>
                <a:chOff x="2453209" y="5151638"/>
                <a:chExt cx="191820" cy="211002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B64E666-745F-4ABA-B049-2FDFDE42053B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0" name="Rounded Rectangle 31">
                  <a:extLst>
                    <a:ext uri="{FF2B5EF4-FFF2-40B4-BE49-F238E27FC236}">
                      <a16:creationId xmlns:a16="http://schemas.microsoft.com/office/drawing/2014/main" id="{25EC0413-3213-4F21-922B-99A62220A856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88D11E8-38AB-440D-ABF9-B4112C5AF443}"/>
                  </a:ext>
                </a:extLst>
              </p:cNvPr>
              <p:cNvSpPr/>
              <p:nvPr/>
            </p:nvSpPr>
            <p:spPr>
              <a:xfrm>
                <a:off x="3888524" y="1953447"/>
                <a:ext cx="1370057" cy="21625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8AB8093-4312-42CF-AF59-4FFAFC1A6750}"/>
              </a:ext>
            </a:extLst>
          </p:cNvPr>
          <p:cNvSpPr/>
          <p:nvPr/>
        </p:nvSpPr>
        <p:spPr>
          <a:xfrm rot="16200000">
            <a:off x="1191700" y="3613297"/>
            <a:ext cx="37783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APPLICATION.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09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383E-DD56-4598-9FEE-59E2D56D6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421701"/>
            <a:ext cx="11573197" cy="724247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DISTANCE COVERED BY SAMPLE VEHICLES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E59A5-32E7-4289-B542-67A7C3BAD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1" t="31503" r="23847" b="20463"/>
          <a:stretch/>
        </p:blipFill>
        <p:spPr>
          <a:xfrm>
            <a:off x="1062453" y="1355822"/>
            <a:ext cx="10095347" cy="5147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51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2974223" y="38049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2"/>
                </a:solidFill>
                <a:cs typeface="Arial" pitchFamily="34" charset="0"/>
              </a:rPr>
              <a:t>VALUE PROPOSED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562009"/>
            <a:ext cx="6002168" cy="1343106"/>
            <a:chOff x="665833" y="2698787"/>
            <a:chExt cx="3322837" cy="105098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099515"/>
              <a:ext cx="3201171" cy="6502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We simply with the help of potholes detector will give the real location and timing of condition of roads.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With the help of Machine learning we will predict where potholes and accidents can happen.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DETECTION OF POTHOLES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C77AEE-019F-4BEE-AF9D-872FD75C4204}"/>
              </a:ext>
            </a:extLst>
          </p:cNvPr>
          <p:cNvGrpSpPr/>
          <p:nvPr/>
        </p:nvGrpSpPr>
        <p:grpSpPr>
          <a:xfrm>
            <a:off x="5730920" y="2940165"/>
            <a:ext cx="5737181" cy="1049023"/>
            <a:chOff x="665833" y="2698787"/>
            <a:chExt cx="3322837" cy="104902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7AA3C-D7A9-417B-9843-A86F77CCD3B5}"/>
                </a:ext>
              </a:extLst>
            </p:cNvPr>
            <p:cNvSpPr txBox="1"/>
            <p:nvPr/>
          </p:nvSpPr>
          <p:spPr>
            <a:xfrm>
              <a:off x="787499" y="3101479"/>
              <a:ext cx="320117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We will give the precise location of potholes and the real time condition of the withered roads that will help government to repair and thus help people to avoid such areas.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INFORMING THE GOVERNMENT AND PUBLIC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6C0250-0F2C-4CDC-A275-45F8850F9452}"/>
              </a:ext>
            </a:extLst>
          </p:cNvPr>
          <p:cNvGrpSpPr/>
          <p:nvPr/>
        </p:nvGrpSpPr>
        <p:grpSpPr>
          <a:xfrm>
            <a:off x="5776136" y="4075600"/>
            <a:ext cx="5737182" cy="1290502"/>
            <a:chOff x="691816" y="2732833"/>
            <a:chExt cx="3296854" cy="10203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9549C-B0C1-4F98-A44B-8A7A73279643}"/>
                </a:ext>
              </a:extLst>
            </p:cNvPr>
            <p:cNvSpPr txBox="1"/>
            <p:nvPr/>
          </p:nvSpPr>
          <p:spPr>
            <a:xfrm>
              <a:off x="787499" y="3096135"/>
              <a:ext cx="3201171" cy="6570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With all the algorithms used, we will give the roads to avoid that will eventually reduce the traffic and accidents.</a:t>
              </a:r>
              <a:b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Time saving will also be the integrated part that is most important on current scenario.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691816" y="2732833"/>
              <a:ext cx="3296853" cy="3421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EFFICIENCY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0B77FE-28D5-4EC6-9841-F3FD55BE7F0E}"/>
              </a:ext>
            </a:extLst>
          </p:cNvPr>
          <p:cNvGrpSpPr/>
          <p:nvPr/>
        </p:nvGrpSpPr>
        <p:grpSpPr>
          <a:xfrm>
            <a:off x="5730920" y="5348265"/>
            <a:ext cx="5737181" cy="956690"/>
            <a:chOff x="665833" y="2698787"/>
            <a:chExt cx="3322837" cy="95669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086495-D0E6-4EDF-B0A3-3E7C7F8378EA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As seen the HERE Technologies map system we can integrate this method inside their map drivers that will enhance their system of Maps.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AE23BF-9144-41BB-82CF-6D901195B783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IMPROVISATION OF HERE TECH.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AD5844-95F4-498C-89D6-EC216F76069B}"/>
              </a:ext>
            </a:extLst>
          </p:cNvPr>
          <p:cNvGrpSpPr/>
          <p:nvPr/>
        </p:nvGrpSpPr>
        <p:grpSpPr>
          <a:xfrm>
            <a:off x="265437" y="1593695"/>
            <a:ext cx="5067597" cy="4615133"/>
            <a:chOff x="580727" y="-1101880"/>
            <a:chExt cx="5067597" cy="4615133"/>
          </a:xfrm>
        </p:grpSpPr>
        <p:sp>
          <p:nvSpPr>
            <p:cNvPr id="21" name="Graphic 27">
              <a:extLst>
                <a:ext uri="{FF2B5EF4-FFF2-40B4-BE49-F238E27FC236}">
                  <a16:creationId xmlns:a16="http://schemas.microsoft.com/office/drawing/2014/main" id="{B1F13E9C-6A38-4036-927E-7D6A1A90DAFB}"/>
                </a:ext>
              </a:extLst>
            </p:cNvPr>
            <p:cNvSpPr/>
            <p:nvPr/>
          </p:nvSpPr>
          <p:spPr>
            <a:xfrm rot="60000">
              <a:off x="580727" y="-1101880"/>
              <a:ext cx="5067597" cy="4615133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27">
              <a:extLst>
                <a:ext uri="{FF2B5EF4-FFF2-40B4-BE49-F238E27FC236}">
                  <a16:creationId xmlns:a16="http://schemas.microsoft.com/office/drawing/2014/main" id="{4B9E4EFC-D99C-498F-A4CC-4A927FE138CF}"/>
                </a:ext>
              </a:extLst>
            </p:cNvPr>
            <p:cNvSpPr/>
            <p:nvPr/>
          </p:nvSpPr>
          <p:spPr>
            <a:xfrm rot="60000">
              <a:off x="867482" y="-793954"/>
              <a:ext cx="4475037" cy="4075480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EA802AC-CE15-4799-9D15-F311B1A46EAE}"/>
              </a:ext>
            </a:extLst>
          </p:cNvPr>
          <p:cNvSpPr/>
          <p:nvPr/>
        </p:nvSpPr>
        <p:spPr>
          <a:xfrm rot="14190664">
            <a:off x="1510756" y="3386847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F95F52-5CEE-4DBB-A00A-AE7BE07D69A2}"/>
              </a:ext>
            </a:extLst>
          </p:cNvPr>
          <p:cNvSpPr/>
          <p:nvPr/>
        </p:nvSpPr>
        <p:spPr>
          <a:xfrm rot="18091456">
            <a:off x="3082944" y="4110745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B9C84B1-EF51-4CA9-9884-62FDA47329F0}"/>
              </a:ext>
            </a:extLst>
          </p:cNvPr>
          <p:cNvSpPr/>
          <p:nvPr/>
        </p:nvSpPr>
        <p:spPr>
          <a:xfrm rot="19725368">
            <a:off x="2606114" y="2392880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8C65384-5F66-4671-8046-CC55414689C5}"/>
              </a:ext>
            </a:extLst>
          </p:cNvPr>
          <p:cNvGrpSpPr/>
          <p:nvPr/>
        </p:nvGrpSpPr>
        <p:grpSpPr>
          <a:xfrm>
            <a:off x="2126822" y="3607844"/>
            <a:ext cx="1344828" cy="1344828"/>
            <a:chOff x="1089413" y="2131797"/>
            <a:chExt cx="2968238" cy="296823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0B0099A-D96F-4147-8111-DB4BBB56AAA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44E33C9-8579-4779-ADDD-EFCACF981334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B8B4FBC-F98E-45D1-B981-A70BC973928A}"/>
              </a:ext>
            </a:extLst>
          </p:cNvPr>
          <p:cNvGrpSpPr/>
          <p:nvPr/>
        </p:nvGrpSpPr>
        <p:grpSpPr>
          <a:xfrm>
            <a:off x="2126822" y="1862881"/>
            <a:ext cx="1298170" cy="1298170"/>
            <a:chOff x="1089413" y="2131797"/>
            <a:chExt cx="2968238" cy="2968238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1447385-BB1D-4BE5-8388-EA8CC761B7A8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E2E0593-54C4-4634-AD54-F86B1030EF56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494DFCC-D057-4939-9A69-24AA5D94FDCE}"/>
              </a:ext>
            </a:extLst>
          </p:cNvPr>
          <p:cNvGrpSpPr/>
          <p:nvPr/>
        </p:nvGrpSpPr>
        <p:grpSpPr>
          <a:xfrm>
            <a:off x="529714" y="4653587"/>
            <a:ext cx="1298170" cy="1298170"/>
            <a:chOff x="1089413" y="2131797"/>
            <a:chExt cx="2968238" cy="2968238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BDBC45-A271-4D9C-B193-3E2CB9A2343C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950DDD1-4A72-407D-AEBC-27CF781051C9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75AB07-3825-4AD9-888A-12A09A4FBC42}"/>
              </a:ext>
            </a:extLst>
          </p:cNvPr>
          <p:cNvGrpSpPr/>
          <p:nvPr/>
        </p:nvGrpSpPr>
        <p:grpSpPr>
          <a:xfrm>
            <a:off x="3714405" y="4653587"/>
            <a:ext cx="1298170" cy="1298170"/>
            <a:chOff x="1089413" y="2131797"/>
            <a:chExt cx="2968238" cy="296823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856DE5B-1B0A-43C8-8B65-11E7F2540A93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4A4C3AC-6E7F-4086-8EF7-7C7D64445F4B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ENHANCING DATASET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90164C-F75A-473C-8BE3-40E686B0454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780744" y="3884448"/>
            <a:ext cx="1315257" cy="1258124"/>
          </a:xfrm>
          <a:prstGeom prst="straightConnector1">
            <a:avLst/>
          </a:prstGeom>
          <a:ln w="19050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A6BFE4-00CC-4C4E-A882-4A010CA49CE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164882" y="3676410"/>
            <a:ext cx="2956098" cy="1397004"/>
          </a:xfrm>
          <a:prstGeom prst="straightConnector1">
            <a:avLst/>
          </a:prstGeom>
          <a:ln w="19050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8A49E5-4C35-46C7-9FCD-2E6169D24FC9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096004" y="3701568"/>
            <a:ext cx="1300602" cy="1441004"/>
          </a:xfrm>
          <a:prstGeom prst="straightConnector1">
            <a:avLst/>
          </a:prstGeom>
          <a:ln w="19050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FAF20A-17C8-4A03-A2AF-E2B4BB5B002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036781" y="3884448"/>
            <a:ext cx="2975688" cy="1188966"/>
          </a:xfrm>
          <a:prstGeom prst="straightConnector1">
            <a:avLst/>
          </a:prstGeom>
          <a:ln w="19050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6C48238-CAA4-4DC9-B41D-67DAC049DB60}"/>
              </a:ext>
            </a:extLst>
          </p:cNvPr>
          <p:cNvSpPr/>
          <p:nvPr/>
        </p:nvSpPr>
        <p:spPr>
          <a:xfrm>
            <a:off x="5183610" y="4209724"/>
            <a:ext cx="1809042" cy="1809042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  <a:cs typeface="Arial" pitchFamily="34" charset="0"/>
            </a:endParaRP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3019457-4D51-4348-8AC7-B4C093AEEBE5}"/>
              </a:ext>
            </a:extLst>
          </p:cNvPr>
          <p:cNvSpPr txBox="1">
            <a:spLocks/>
          </p:cNvSpPr>
          <p:nvPr/>
        </p:nvSpPr>
        <p:spPr>
          <a:xfrm>
            <a:off x="5414481" y="4541178"/>
            <a:ext cx="1438382" cy="10904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PREDICTING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PARAMETERS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2B32D0E-8907-4414-B311-060BD75AC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699917"/>
              </p:ext>
            </p:extLst>
          </p:nvPr>
        </p:nvGraphicFramePr>
        <p:xfrm>
          <a:off x="940780" y="1846404"/>
          <a:ext cx="2448205" cy="183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By weather prediction we can predict the condition of  roads and pothole formation.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WEATHER CONDITON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CB2DD5A-67FD-4480-AC12-0E9E36805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84959"/>
              </p:ext>
            </p:extLst>
          </p:nvPr>
        </p:nvGraphicFramePr>
        <p:xfrm>
          <a:off x="3556642" y="1846404"/>
          <a:ext cx="2448205" cy="2038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Using the existing data we predict the condition of already bad roads with that data we can predict the roads could be worsen quickly.</a:t>
                      </a:r>
                      <a:endParaRPr lang="en-US" altLang="ko-KR" sz="1200" b="0" strike="no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ROUGH ROADS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C30D9D9-2687-4578-8D78-0A3269A7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90908"/>
              </p:ext>
            </p:extLst>
          </p:nvPr>
        </p:nvGraphicFramePr>
        <p:xfrm>
          <a:off x="6172504" y="1846404"/>
          <a:ext cx="2448205" cy="1855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The more number of vehicles over a single route or a group of roads will eventually catalyze the destruction of roads.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TRAFFIC CONDITON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EFCDA3D-A98A-466A-A368-0C0A6CAEE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51779"/>
              </p:ext>
            </p:extLst>
          </p:nvPr>
        </p:nvGraphicFramePr>
        <p:xfrm>
          <a:off x="8788367" y="1846404"/>
          <a:ext cx="2448205" cy="2038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The I-shaped pillars that supports will get weaken by continuously usage by heavy vehicles. </a:t>
                      </a:r>
                      <a:b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</a:b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We will predict the condition of flyovers too.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FLYOVERS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0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4811177-DB80-4344-94A8-D1A39966839D}"/>
              </a:ext>
            </a:extLst>
          </p:cNvPr>
          <p:cNvGrpSpPr/>
          <p:nvPr/>
        </p:nvGrpSpPr>
        <p:grpSpPr>
          <a:xfrm>
            <a:off x="4022289" y="1370462"/>
            <a:ext cx="4162808" cy="4116050"/>
            <a:chOff x="2829719" y="1994076"/>
            <a:chExt cx="3701454" cy="3659879"/>
          </a:xfrm>
        </p:grpSpPr>
        <p:sp>
          <p:nvSpPr>
            <p:cNvPr id="4" name="Donut 17">
              <a:extLst>
                <a:ext uri="{FF2B5EF4-FFF2-40B4-BE49-F238E27FC236}">
                  <a16:creationId xmlns:a16="http://schemas.microsoft.com/office/drawing/2014/main" id="{17A101AC-5D1F-4256-981A-835CCD4A46BD}"/>
                </a:ext>
              </a:extLst>
            </p:cNvPr>
            <p:cNvSpPr/>
            <p:nvPr/>
          </p:nvSpPr>
          <p:spPr>
            <a:xfrm>
              <a:off x="3039183" y="2343701"/>
              <a:ext cx="3310254" cy="3310254"/>
            </a:xfrm>
            <a:prstGeom prst="donut">
              <a:avLst>
                <a:gd name="adj" fmla="val 106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F93A0F-AA5B-4E6E-92D6-AD67F9B73C11}"/>
                </a:ext>
              </a:extLst>
            </p:cNvPr>
            <p:cNvGrpSpPr/>
            <p:nvPr/>
          </p:nvGrpSpPr>
          <p:grpSpPr>
            <a:xfrm>
              <a:off x="2829719" y="1994076"/>
              <a:ext cx="3701454" cy="3402026"/>
              <a:chOff x="2829719" y="1899183"/>
              <a:chExt cx="3701454" cy="3402026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CFA3F67-7C9D-4591-A57E-A44599593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967" y="3728201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1BDCFED-EBCD-4F05-92B3-CEF7761D92EF}"/>
                  </a:ext>
                </a:extLst>
              </p:cNvPr>
              <p:cNvSpPr>
                <a:spLocks/>
              </p:cNvSpPr>
              <p:nvPr/>
            </p:nvSpPr>
            <p:spPr bwMode="auto">
              <a:xfrm rot="14400000">
                <a:off x="3858478" y="2029782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F32DE64C-B3E4-4A66-A0D5-B421AA216A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29719" y="3728201"/>
                <a:ext cx="1880593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45D1617-E7F5-469F-BCEA-4777ABA113B5}"/>
                  </a:ext>
                </a:extLst>
              </p:cNvPr>
              <p:cNvSpPr/>
              <p:nvPr/>
            </p:nvSpPr>
            <p:spPr>
              <a:xfrm>
                <a:off x="4169785" y="2093822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FDDB830-F8CB-46F0-824B-1487F1F5A2C3}"/>
                  </a:ext>
                </a:extLst>
              </p:cNvPr>
              <p:cNvSpPr/>
              <p:nvPr/>
            </p:nvSpPr>
            <p:spPr>
              <a:xfrm>
                <a:off x="5231789" y="4003773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2A1BE8C-5882-4095-B7A4-B5CA4175DC63}"/>
                  </a:ext>
                </a:extLst>
              </p:cNvPr>
              <p:cNvSpPr/>
              <p:nvPr/>
            </p:nvSpPr>
            <p:spPr>
              <a:xfrm>
                <a:off x="3030323" y="4013298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254FAA-18D2-48D8-8E6A-2F6BC53FC79C}"/>
                  </a:ext>
                </a:extLst>
              </p:cNvPr>
              <p:cNvSpPr/>
              <p:nvPr/>
            </p:nvSpPr>
            <p:spPr>
              <a:xfrm>
                <a:off x="4379537" y="3558158"/>
                <a:ext cx="649663" cy="64966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311ACA8-C198-4695-81B3-D9556DBAFFCF}"/>
                  </a:ext>
                </a:extLst>
              </p:cNvPr>
              <p:cNvSpPr/>
              <p:nvPr/>
            </p:nvSpPr>
            <p:spPr>
              <a:xfrm>
                <a:off x="4425717" y="3609056"/>
                <a:ext cx="548372" cy="5483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FB10BC8-3C67-4F5C-A5CC-D472298BFC09}"/>
                </a:ext>
              </a:extLst>
            </p:cNvPr>
            <p:cNvSpPr/>
            <p:nvPr/>
          </p:nvSpPr>
          <p:spPr>
            <a:xfrm>
              <a:off x="3273733" y="2536329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F22DBB4F-84B2-471E-AE19-A14B95D62AB0}"/>
                </a:ext>
              </a:extLst>
            </p:cNvPr>
            <p:cNvSpPr/>
            <p:nvPr/>
          </p:nvSpPr>
          <p:spPr>
            <a:xfrm rot="14360900">
              <a:off x="320593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08B645F-34EE-4ED4-A0A4-53E4396D6F6E}"/>
                </a:ext>
              </a:extLst>
            </p:cNvPr>
            <p:cNvSpPr/>
            <p:nvPr/>
          </p:nvSpPr>
          <p:spPr>
            <a:xfrm rot="7097419">
              <a:off x="326308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CAFC7C-A66B-4A83-805D-F6DB1D0269BB}"/>
              </a:ext>
            </a:extLst>
          </p:cNvPr>
          <p:cNvSpPr txBox="1"/>
          <p:nvPr/>
        </p:nvSpPr>
        <p:spPr>
          <a:xfrm>
            <a:off x="5613504" y="2290419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Calibri" pitchFamily="34" charset="0"/>
              </a:rPr>
              <a:t>Vehicle</a:t>
            </a:r>
            <a:endParaRPr lang="ko-KR" altLang="en-US" sz="12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E0DBE3-8364-4988-BF02-02333BB6322C}"/>
              </a:ext>
            </a:extLst>
          </p:cNvPr>
          <p:cNvSpPr txBox="1"/>
          <p:nvPr/>
        </p:nvSpPr>
        <p:spPr>
          <a:xfrm>
            <a:off x="4303582" y="4528812"/>
            <a:ext cx="1077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Calibri" pitchFamily="34" charset="0"/>
              </a:rPr>
              <a:t>Android App</a:t>
            </a:r>
            <a:endParaRPr lang="ko-KR" altLang="en-US" sz="12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552EA-0B82-4E99-8C8B-1685A6DAE315}"/>
              </a:ext>
            </a:extLst>
          </p:cNvPr>
          <p:cNvSpPr txBox="1"/>
          <p:nvPr/>
        </p:nvSpPr>
        <p:spPr>
          <a:xfrm>
            <a:off x="6853169" y="4528812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Calibri" pitchFamily="34" charset="0"/>
              </a:rPr>
              <a:t>Hardwell</a:t>
            </a:r>
            <a:endParaRPr lang="ko-KR" altLang="en-US" sz="12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01AD96BC-5EDE-42A6-9AA1-396E58A1FC9F}"/>
              </a:ext>
            </a:extLst>
          </p:cNvPr>
          <p:cNvSpPr/>
          <p:nvPr/>
        </p:nvSpPr>
        <p:spPr>
          <a:xfrm rot="2700000">
            <a:off x="4725198" y="3914693"/>
            <a:ext cx="335042" cy="60066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EC2D9A-DCBB-47AC-9CD3-50AD0711B9C1}"/>
              </a:ext>
            </a:extLst>
          </p:cNvPr>
          <p:cNvSpPr>
            <a:spLocks noChangeAspect="1"/>
          </p:cNvSpPr>
          <p:nvPr/>
        </p:nvSpPr>
        <p:spPr>
          <a:xfrm>
            <a:off x="7168295" y="3982595"/>
            <a:ext cx="446866" cy="45059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33DB65C0-41C9-4B3B-AF96-FCF0B073BE71}"/>
              </a:ext>
            </a:extLst>
          </p:cNvPr>
          <p:cNvSpPr/>
          <p:nvPr/>
        </p:nvSpPr>
        <p:spPr>
          <a:xfrm>
            <a:off x="5917986" y="1851721"/>
            <a:ext cx="479702" cy="351546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4" name="그룹 6">
            <a:extLst>
              <a:ext uri="{FF2B5EF4-FFF2-40B4-BE49-F238E27FC236}">
                <a16:creationId xmlns:a16="http://schemas.microsoft.com/office/drawing/2014/main" id="{CA8B4A9B-7A59-4A75-B7A5-3A068E650F27}"/>
              </a:ext>
            </a:extLst>
          </p:cNvPr>
          <p:cNvGrpSpPr/>
          <p:nvPr/>
        </p:nvGrpSpPr>
        <p:grpSpPr>
          <a:xfrm>
            <a:off x="8180333" y="5164082"/>
            <a:ext cx="3399862" cy="1107995"/>
            <a:chOff x="7637355" y="2159174"/>
            <a:chExt cx="3744000" cy="11079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91767F-183E-42EC-981F-D786131DD9B2}"/>
                </a:ext>
              </a:extLst>
            </p:cNvPr>
            <p:cNvSpPr txBox="1"/>
            <p:nvPr/>
          </p:nvSpPr>
          <p:spPr>
            <a:xfrm>
              <a:off x="7658850" y="2436172"/>
              <a:ext cx="37010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Our device contains 3-axis Accelerometer and uses GPS of the vehicle and will send the time and location of jolts received to the android application.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AD0DA0-65D8-4200-BD03-9C0F86B7651A}"/>
                </a:ext>
              </a:extLst>
            </p:cNvPr>
            <p:cNvSpPr txBox="1"/>
            <p:nvPr/>
          </p:nvSpPr>
          <p:spPr>
            <a:xfrm>
              <a:off x="7653348" y="2159174"/>
              <a:ext cx="371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</a:rPr>
                <a:t>Contents _ Hardwell_Hardware </a:t>
              </a:r>
              <a:endParaRPr lang="ko-KR" altLang="en-US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4C54CC-CBFC-482A-9BA7-77A22719AA4D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7">
            <a:extLst>
              <a:ext uri="{FF2B5EF4-FFF2-40B4-BE49-F238E27FC236}">
                <a16:creationId xmlns:a16="http://schemas.microsoft.com/office/drawing/2014/main" id="{3FEECF8B-C94A-4409-A964-C899698A0D95}"/>
              </a:ext>
            </a:extLst>
          </p:cNvPr>
          <p:cNvGrpSpPr/>
          <p:nvPr/>
        </p:nvGrpSpPr>
        <p:grpSpPr>
          <a:xfrm>
            <a:off x="705644" y="5164082"/>
            <a:ext cx="3399862" cy="1107995"/>
            <a:chOff x="890962" y="2144778"/>
            <a:chExt cx="3744000" cy="110799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3C2B99-CDBD-4807-AAE6-1C7E0F270436}"/>
                </a:ext>
              </a:extLst>
            </p:cNvPr>
            <p:cNvSpPr txBox="1"/>
            <p:nvPr/>
          </p:nvSpPr>
          <p:spPr>
            <a:xfrm>
              <a:off x="912456" y="2421776"/>
              <a:ext cx="37010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As we proceed to the Modernization in Technology, every vehicle now comes with the GPS based System. Our device will use it to give us the location of the withered road.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D87ECD-70AC-4992-A018-B6B84E36D405}"/>
                </a:ext>
              </a:extLst>
            </p:cNvPr>
            <p:cNvSpPr txBox="1"/>
            <p:nvPr/>
          </p:nvSpPr>
          <p:spPr>
            <a:xfrm>
              <a:off x="906954" y="2144778"/>
              <a:ext cx="3712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</a:rPr>
                <a:t>Contents _ Vehicle </a:t>
              </a:r>
              <a:endParaRPr lang="ko-KR" altLang="en-US" sz="12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9EB35C-8C0B-42AF-A1A6-C09B07C82A81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">
            <a:extLst>
              <a:ext uri="{FF2B5EF4-FFF2-40B4-BE49-F238E27FC236}">
                <a16:creationId xmlns:a16="http://schemas.microsoft.com/office/drawing/2014/main" id="{6EED8D94-0D6F-4194-96DE-B6037EF08534}"/>
              </a:ext>
            </a:extLst>
          </p:cNvPr>
          <p:cNvGrpSpPr/>
          <p:nvPr/>
        </p:nvGrpSpPr>
        <p:grpSpPr>
          <a:xfrm>
            <a:off x="8149451" y="938438"/>
            <a:ext cx="3399862" cy="1477327"/>
            <a:chOff x="4636424" y="5144267"/>
            <a:chExt cx="2918420" cy="147732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B03B0F-99D3-4DB4-AD12-9DB3BC138303}"/>
                </a:ext>
              </a:extLst>
            </p:cNvPr>
            <p:cNvSpPr txBox="1"/>
            <p:nvPr/>
          </p:nvSpPr>
          <p:spPr>
            <a:xfrm>
              <a:off x="4646212" y="5421265"/>
              <a:ext cx="28995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Our Android based application will locate the potholes formed with the connectivity of our Hardwell_ware device and will give the real time tracking. It will also predict where the condition of roads can worsen and will inform accordingly.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C55629-C2F6-45B8-AE31-2E0DFEC88600}"/>
                </a:ext>
              </a:extLst>
            </p:cNvPr>
            <p:cNvSpPr txBox="1"/>
            <p:nvPr/>
          </p:nvSpPr>
          <p:spPr>
            <a:xfrm>
              <a:off x="4636424" y="5144267"/>
              <a:ext cx="2908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Contents _ Android Application 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BE571B-339A-44EB-8AA5-3B111379D8B3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6FEF3C-F92A-42A5-B682-9AF06316D798}"/>
              </a:ext>
            </a:extLst>
          </p:cNvPr>
          <p:cNvSpPr txBox="1"/>
          <p:nvPr/>
        </p:nvSpPr>
        <p:spPr>
          <a:xfrm>
            <a:off x="579494" y="669146"/>
            <a:ext cx="450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CUSTOMER SEGMENT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843EB-384F-4C44-A581-6FEA9BDCE1CD}"/>
              </a:ext>
            </a:extLst>
          </p:cNvPr>
          <p:cNvSpPr txBox="1"/>
          <p:nvPr/>
        </p:nvSpPr>
        <p:spPr>
          <a:xfrm>
            <a:off x="720166" y="2203267"/>
            <a:ext cx="23056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An android application and hardware based system that will help to predict and give the precise condition of roads to prevent accidents and traffic condition.</a:t>
            </a:r>
            <a:endParaRPr lang="en-IN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1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76EED3-F920-4EA2-BCDD-88E49F3345FD}"/>
              </a:ext>
            </a:extLst>
          </p:cNvPr>
          <p:cNvSpPr/>
          <p:nvPr/>
        </p:nvSpPr>
        <p:spPr>
          <a:xfrm>
            <a:off x="3251576" y="2895416"/>
            <a:ext cx="525733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08277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Widescreen</PresentationFormat>
  <Paragraphs>53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Aditya Gaur</cp:lastModifiedBy>
  <cp:revision>170</cp:revision>
  <dcterms:created xsi:type="dcterms:W3CDTF">2019-01-14T06:35:35Z</dcterms:created>
  <dcterms:modified xsi:type="dcterms:W3CDTF">2020-01-19T04:05:34Z</dcterms:modified>
</cp:coreProperties>
</file>