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  <p:sldMasterId id="2147483664" r:id="rId3"/>
    <p:sldMasterId id="2147483678" r:id="rId4"/>
  </p:sldMasterIdLst>
  <p:notesMasterIdLst>
    <p:notesMasterId r:id="rId6"/>
  </p:notesMasterIdLst>
  <p:sldIdLst>
    <p:sldId id="596" r:id="rId5"/>
    <p:sldId id="610" r:id="rId7"/>
    <p:sldId id="611" r:id="rId8"/>
    <p:sldId id="612" r:id="rId9"/>
    <p:sldId id="613" r:id="rId10"/>
    <p:sldId id="616" r:id="rId11"/>
    <p:sldId id="609" r:id="rId12"/>
  </p:sldIdLst>
  <p:sldSz cx="9144000" cy="5143500" type="screen16x9"/>
  <p:notesSz cx="13258800" cy="23926800"/>
  <p:embeddedFontLs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de-DE"/>
    </a:defPPr>
    <a:lvl1pPr marL="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8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4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40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2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54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3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6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58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81EC5-C923-49F4-ABA3-5D5560F6BC40}">
          <p14:sldIdLst>
            <p14:sldId id="596"/>
            <p14:sldId id="610"/>
            <p14:sldId id="611"/>
            <p14:sldId id="612"/>
            <p14:sldId id="613"/>
            <p14:sldId id="616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 Wittenburg" initials="GW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38D"/>
    <a:srgbClr val="80D4C4"/>
    <a:srgbClr val="FEFEFE"/>
    <a:srgbClr val="FF9900"/>
    <a:srgbClr val="FFFFFF"/>
    <a:srgbClr val="77C5B8"/>
    <a:srgbClr val="000000"/>
    <a:srgbClr val="A6A6A6"/>
    <a:srgbClr val="2D5296"/>
    <a:srgbClr val="A8B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4" autoAdjust="0"/>
    <p:restoredTop sz="92834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84" y="2536"/>
      </p:cViewPr>
      <p:guideLst>
        <p:guide orient="horz" pos="2160"/>
        <p:guide pos="312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Relationship Id="rId16" Type="http://schemas.openxmlformats.org/officeDocument/2006/relationships/commentAuthors" Target="commentAuthor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tags" Target="tags/tag4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Workbook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Workbook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Monthly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spPr>
              <a:ln w="31750">
                <a:solidFill>
                  <a:srgbClr val="FF0000"/>
                </a:solidFill>
              </a:ln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</c:v>
                </c:pt>
                <c:pt idx="1">
                  <c:v>1300</c:v>
                </c:pt>
                <c:pt idx="2">
                  <c:v>1250</c:v>
                </c:pt>
                <c:pt idx="3">
                  <c:v>1400</c:v>
                </c:pt>
                <c:pt idx="4">
                  <c:v>1500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76789395"/>
        <c:axId val="374449414"/>
      </c:barChart>
      <c:catAx>
        <c:axId val="6767893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4449414"/>
        <c:crosses val="autoZero"/>
        <c:auto val="1"/>
        <c:lblAlgn val="ctr"/>
        <c:lblOffset val="100"/>
        <c:noMultiLvlLbl val="0"/>
      </c:catAx>
      <c:valAx>
        <c:axId val="3744494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67893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"/>
            <c:spPr>
              <a:solidFill>
                <a:srgbClr val="E74C3C"/>
              </a:solidFill>
              <a:ln w="203200"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1300</c:v>
                </c:pt>
                <c:pt idx="2">
                  <c:v>1250</c:v>
                </c:pt>
                <c:pt idx="3">
                  <c:v>1400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2904511"/>
        <c:axId val="113010319"/>
      </c:lineChart>
      <c:catAx>
        <c:axId val="11290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3010319"/>
        <c:crosses val="autoZero"/>
        <c:auto val="1"/>
        <c:lblAlgn val="ctr"/>
        <c:lblOffset val="100"/>
        <c:noMultiLvlLbl val="0"/>
      </c:catAx>
      <c:valAx>
        <c:axId val="11301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90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</c:v>
                </c:pt>
                <c:pt idx="1">
                  <c:v>1300</c:v>
                </c:pt>
                <c:pt idx="2">
                  <c:v>1250</c:v>
                </c:pt>
                <c:pt idx="3">
                  <c:v>1400</c:v>
                </c:pt>
                <c:pt idx="4">
                  <c:v>1500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Over 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1300</c:v>
                </c:pt>
                <c:pt idx="2">
                  <c:v>1250</c:v>
                </c:pt>
                <c:pt idx="3">
                  <c:v>1400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/>
          <a:lstStyle>
            <a:lvl1pPr algn="l">
              <a:defRPr sz="29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254" y="1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/>
          <a:lstStyle>
            <a:lvl1pPr algn="r">
              <a:defRPr sz="2900"/>
            </a:lvl1pPr>
          </a:lstStyle>
          <a:p>
            <a:fld id="{1BA6F26E-365A-42AF-8470-607A9FFA714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43025" y="1797050"/>
            <a:ext cx="15944850" cy="896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471" tIns="106236" rIns="212471" bIns="10623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880" y="11365232"/>
            <a:ext cx="10607040" cy="10767061"/>
          </a:xfrm>
          <a:prstGeom prst="rect">
            <a:avLst/>
          </a:prstGeom>
        </p:spPr>
        <p:txBody>
          <a:bodyPr vert="horz" lIns="212471" tIns="106236" rIns="212471" bIns="106236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22726307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 anchor="b"/>
          <a:lstStyle>
            <a:lvl1pPr algn="l">
              <a:defRPr sz="2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254" y="22726307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 anchor="b"/>
          <a:lstStyle>
            <a:lvl1pPr algn="r">
              <a:defRPr sz="2900"/>
            </a:lvl1pPr>
          </a:lstStyle>
          <a:p>
            <a:fld id="{743D0F18-51F6-41DF-95DC-A88507B005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8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4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0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2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54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3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6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5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43025" y="1797050"/>
            <a:ext cx="15944850" cy="896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{{CLIENT_NAME}} is not defined in the data file so an error should be logged for this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D0F18-51F6-41DF-95DC-A88507B005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10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1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1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1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16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17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2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18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19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0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4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tags" Target="../tags/tag25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3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28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29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0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3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6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4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tags" Target="../tags/tag37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1C438D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9" name="Picture 8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0" name="Picture 9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4" name="Picture 13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, 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1C438D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9" name="Picture 8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0" name="Picture 9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4" name="Picture 13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ernate)">
    <p:bg>
      <p:bgPr>
        <a:gradFill>
          <a:gsLst>
            <a:gs pos="0">
              <a:srgbClr val="1C438D">
                <a:alpha val="86000"/>
              </a:srgbClr>
            </a:gs>
            <a:gs pos="100000">
              <a:srgbClr val="1C43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FFFFFF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5C3E-7C01-4AB1-9621-FE81FD54B920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noFill/>
          <a:effectLst/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noFill/>
          <a:effectLst/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631157"/>
            <a:ext cx="4040188" cy="0"/>
          </a:xfrm>
          <a:prstGeom prst="line">
            <a:avLst/>
          </a:prstGeom>
          <a:ln w="12700">
            <a:solidFill>
              <a:srgbClr val="1C438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45027" y="1631157"/>
            <a:ext cx="4040188" cy="0"/>
          </a:xfrm>
          <a:prstGeom prst="line">
            <a:avLst/>
          </a:prstGeom>
          <a:ln w="12700">
            <a:solidFill>
              <a:srgbClr val="1C438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05DE-D94C-4172-A56B-6418B3825E13}" type="datetime1">
              <a:rPr lang="de-DE" smtClean="0"/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181600" cy="11025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181600" cy="1314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13" name="Picture 12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4" name="Picture 13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8" name="Picture 17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9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>
            <a:grayscl/>
            <a:lum bright="100000" contrast="100000"/>
          </a:blip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ithout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01"/>
            <a:ext cx="8229600" cy="8788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5C3E-7C01-4AB1-9621-FE81FD54B920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4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/>
          <p:nvPr userDrawn="1"/>
        </p:nvCxnSpPr>
        <p:spPr>
          <a:xfrm>
            <a:off x="457200" y="1631157"/>
            <a:ext cx="404018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45027" y="1631157"/>
            <a:ext cx="404018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05DE-D94C-4172-A56B-6418B3825E13}" type="datetime1">
              <a:rPr lang="de-DE" smtClean="0"/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3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solidFill>
            <a:schemeClr val="bg1"/>
          </a:solidFill>
          <a:effectLst>
            <a:outerShdw dist="12700" dir="5400000" sx="99000" sy="99000" algn="ctr" rotWithShape="0">
              <a:srgbClr val="1C438D"/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solidFill>
            <a:schemeClr val="bg1"/>
          </a:solidFill>
          <a:effectLst>
            <a:outerShdw dist="12700" dir="5400000" sx="99000" sy="99000" algn="ctr" rotWithShape="0">
              <a:srgbClr val="1C438D"/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without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ags" Target="../tags/tag14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6.emf"/><Relationship Id="rId19" Type="http://schemas.openxmlformats.org/officeDocument/2006/relationships/vmlDrawing" Target="../drawings/vmlDrawing1.vml"/><Relationship Id="rId20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image" Target="../media/image7.jpeg"/><Relationship Id="rId15" Type="http://schemas.openxmlformats.org/officeDocument/2006/relationships/tags" Target="../tags/tag26.xml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6.emf"/><Relationship Id="rId18" Type="http://schemas.openxmlformats.org/officeDocument/2006/relationships/vmlDrawing" Target="../drawings/vmlDrawing2.vml"/><Relationship Id="rId19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image" Target="../media/image8.png"/><Relationship Id="rId14" Type="http://schemas.openxmlformats.org/officeDocument/2006/relationships/tags" Target="../tags/tag38.xml"/><Relationship Id="rId15" Type="http://schemas.openxmlformats.org/officeDocument/2006/relationships/oleObject" Target="../embeddings/oleObject3.bin"/><Relationship Id="rId16" Type="http://schemas.openxmlformats.org/officeDocument/2006/relationships/image" Target="../media/image6.emf"/><Relationship Id="rId17" Type="http://schemas.openxmlformats.org/officeDocument/2006/relationships/vmlDrawing" Target="../drawings/vmlDrawing3.vml"/><Relationship Id="rId1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think-cell Slide" r:id="rId17" imgW="12700" imgH="12700" progId="">
                  <p:embed/>
                </p:oleObj>
              </mc:Choice>
              <mc:Fallback>
                <p:oleObj name="think-cell Slide" r:id="rId17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3247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think-cell Slide" r:id="rId16" imgW="12700" imgH="12700" progId="">
                  <p:embed/>
                </p:oleObj>
              </mc:Choice>
              <mc:Fallback>
                <p:oleObj name="think-cell Slide" r:id="rId16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3247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think-cell Slide" r:id="rId15" imgW="12700" imgH="12700" progId="">
                  <p:embed/>
                </p:oleObj>
              </mc:Choice>
              <mc:Fallback>
                <p:oleObj name="think-cell Slide" r:id="rId15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7401"/>
            <a:ext cx="8229600" cy="878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9390"/>
            <a:ext cx="8229600" cy="303439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leo" pitchFamily="34" charset="0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7.xml"/><Relationship Id="rId8" Type="http://schemas.openxmlformats.org/officeDocument/2006/relationships/vmlDrawing" Target="../drawings/vmlDrawing4.vml"/><Relationship Id="rId9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7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 bwMode="auto">
          <a:xfrm>
            <a:off x="1909466" y="1222577"/>
            <a:ext cx="5325069" cy="17750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3002709" y="2997601"/>
            <a:ext cx="3138612" cy="461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sz="2400" b="1" i="1">
                <a:solidFill>
                  <a:schemeClr val="bg1"/>
                </a:solidFill>
              </a:rPr>
              <a:t>Custom Analysis Presentation Prototype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38285" y="4199066"/>
            <a:ext cx="3088758" cy="823204"/>
            <a:chOff x="2931" y="-231629"/>
            <a:chExt cx="17146025" cy="4569697"/>
          </a:xfrm>
        </p:grpSpPr>
        <p:pic>
          <p:nvPicPr>
            <p:cNvPr id="7" name="Picture 6" descr="MRS_Oppies_Win_Solution_0823_cropped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 contrast="40000"/>
            </a:blip>
            <a:stretch>
              <a:fillRect/>
            </a:stretch>
          </p:blipFill>
          <p:spPr>
            <a:xfrm>
              <a:off x="2931" y="2382"/>
              <a:ext cx="9141069" cy="4335686"/>
            </a:xfrm>
            <a:prstGeom prst="rect">
              <a:avLst/>
            </a:prstGeom>
          </p:spPr>
        </p:pic>
        <p:pic>
          <p:nvPicPr>
            <p:cNvPr id="6" name="Picture 5" descr="MRS_awards_0523Hcom_InnovationoftheYear_cropped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 contrast="40000"/>
            </a:blip>
            <a:stretch>
              <a:fillRect/>
            </a:stretch>
          </p:blipFill>
          <p:spPr>
            <a:xfrm>
              <a:off x="7202197" y="-231629"/>
              <a:ext cx="9946759" cy="423321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6957" y="4745273"/>
            <a:ext cx="5739313" cy="276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spAutoFit/>
          </a:bodyPr>
          <a:lstStyle/>
          <a:p>
            <a:r>
              <a:rPr sz="1200">
                <a:solidFill>
                  <a:schemeClr val="bg1"/>
                </a:solidFill>
              </a:rPr>
              <a:t>6 November 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5974" y="67074"/>
            <a:ext cx="2751069" cy="461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{{CLIENT_NAME}}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793529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rgbClr val="FFFFFF"/>
                </a:solidFill>
              </a:rPr>
              <a:t>Sales</a:t>
            </a:r>
          </a:p>
          <a:p>
            <a:pPr algn="ctr"/>
            <a:r>
              <a:rPr sz="1200">
                <a:solidFill>
                  <a:srgbClr val="FFFFFF"/>
                </a:solidFill>
              </a:rPr>
              <a:t>50000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20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rgbClr val="FFFFFF"/>
                </a:solidFill>
              </a:rPr>
              <a:t>Quantity</a:t>
            </a:r>
          </a:p>
          <a:p>
            <a:pPr algn="ctr"/>
            <a:r>
              <a:rPr sz="1200">
                <a:solidFill>
                  <a:srgbClr val="FFFFFF"/>
                </a:solidFill>
              </a:rPr>
              <a:t>1000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2111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rgbClr val="FFFFFF"/>
                </a:solidFill>
              </a:rPr>
              <a:t>Avg. Price</a:t>
            </a:r>
          </a:p>
          <a:p>
            <a:pPr algn="ctr"/>
            <a:r>
              <a:rPr sz="1200">
                <a:solidFill>
                  <a:srgbClr val="FFFFFF"/>
                </a:solidFill>
              </a:rPr>
              <a:t>99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3529" y="3081200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Retailers</a:t>
            </a:r>
            <a:endParaRPr lang="en-US" sz="1200" dirty="0"/>
          </a:p>
          <a:p>
            <a:pPr algn="ctr"/>
            <a:r>
              <a:rPr lang="en-US" dirty="0"/>
              <a:t>{{</a:t>
            </a:r>
            <a:r>
              <a:rPr lang="en-GB" dirty="0"/>
              <a:t>TOTAL_RETAILERS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44982" y="3081201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rgbClr val="FFFFFF"/>
                </a:solidFill>
              </a:rPr>
              <a:t>Customers</a:t>
            </a:r>
          </a:p>
          <a:p>
            <a:pPr algn="ctr"/>
            <a:r>
              <a:rPr sz="120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2111" y="3081200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>
                <a:solidFill>
                  <a:srgbClr val="FFFFFF"/>
                </a:solidFill>
              </a:rPr>
              <a:t>Churn Rate</a:t>
            </a:r>
          </a:p>
          <a:p>
            <a:pPr algn="ctr"/>
            <a:r>
              <a:rPr sz="1200">
                <a:solidFill>
                  <a:srgbClr val="FFFFFF"/>
                </a:solidFill>
              </a:rPr>
              <a:t>25%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486410" y="1080135"/>
          <a:ext cx="8084820" cy="347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Test</a:t>
            </a:r>
            <a:endParaRPr lang="en-US" dirty="0"/>
          </a:p>
        </p:txBody>
      </p:sp>
      <p:graphicFrame>
        <p:nvGraphicFramePr>
          <p:cNvPr id="5" name="{{SALES_BY_PRODUCT}}" descr="{{SALES_BY_PRODUCT}}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Test</a:t>
            </a:r>
            <a:endParaRPr lang="en-US" dirty="0"/>
          </a:p>
        </p:txBody>
      </p:sp>
      <p:graphicFrame>
        <p:nvGraphicFramePr>
          <p:cNvPr id="5" name="{{SALES_OVER_TIME}}" descr="{{SALES_OVER_TIME}}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57200" y="1200150"/>
          <a:ext cx="3217545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982210" y="1200785"/>
          <a:ext cx="3543300" cy="335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2298600" y="1423739"/>
            <a:ext cx="4546802" cy="1515600"/>
          </a:xfrm>
          <a:prstGeom prst="rect">
            <a:avLst/>
          </a:prstGeom>
          <a:noFill/>
          <a:effectLst/>
        </p:spPr>
      </p:pic>
      <p:sp>
        <p:nvSpPr>
          <p:cNvPr id="6" name="TextBox 5"/>
          <p:cNvSpPr txBox="1"/>
          <p:nvPr/>
        </p:nvSpPr>
        <p:spPr>
          <a:xfrm>
            <a:off x="3388542" y="3150178"/>
            <a:ext cx="2366929" cy="909672"/>
          </a:xfrm>
          <a:prstGeom prst="rect">
            <a:avLst/>
          </a:prstGeom>
          <a:noFill/>
          <a:effectLst/>
        </p:spPr>
        <p:txBody>
          <a:bodyPr wrap="none" lIns="77914" tIns="38957" rIns="77914" bIns="38957" rtlCol="0">
            <a:spAutoFit/>
          </a:bodyPr>
          <a:lstStyle/>
          <a:p>
            <a:pPr algn="ctr"/>
            <a:r>
              <a:rPr lang="en-US" sz="1200" b="1" i="1" dirty="0"/>
              <a:t>Reach us via…</a:t>
            </a:r>
            <a:endParaRPr lang="en-US" sz="1200" b="1" i="1" dirty="0"/>
          </a:p>
          <a:p>
            <a:pPr lvl="0"/>
            <a:endParaRPr lang="en-US" sz="600" dirty="0"/>
          </a:p>
          <a:p>
            <a:pPr marL="607060" indent="-607060"/>
            <a:r>
              <a:rPr lang="en-US" sz="1200" dirty="0"/>
              <a:t>Phone:	+49  30  2007  4820</a:t>
            </a:r>
            <a:endParaRPr lang="en-US" sz="1200" dirty="0"/>
          </a:p>
          <a:p>
            <a:pPr marL="607060" indent="-607060"/>
            <a:r>
              <a:rPr lang="en-US" sz="1200" dirty="0"/>
              <a:t>Email: 	contact@inspirient.com</a:t>
            </a:r>
            <a:endParaRPr lang="en-US" sz="1200" dirty="0"/>
          </a:p>
          <a:p>
            <a:pPr marL="607060" indent="-607060"/>
            <a:r>
              <a:rPr lang="en-US" sz="1200" dirty="0"/>
              <a:t>Web: 	www.inspirient.com</a:t>
            </a:r>
            <a:endParaRPr 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BCGMACROSCOPYRIGHTREPRESENTATIVE" val="BCGMacrosCopyrightRepresentative"/>
</p:tagLst>
</file>

<file path=ppt/tags/tag10.xml><?xml version="1.0" encoding="utf-8"?>
<p:tagLst xmlns:p="http://schemas.openxmlformats.org/presentationml/2006/main">
  <p:tag name="BCGMACROSCOPYRIGHTREPRESENTATIVE" val="BCGMacrosCopyrightRepresentative"/>
</p:tagLst>
</file>

<file path=ppt/tags/tag11.xml><?xml version="1.0" encoding="utf-8"?>
<p:tagLst xmlns:p="http://schemas.openxmlformats.org/presentationml/2006/main">
  <p:tag name="BCGMACROSCOPYRIGHTREPRESENTATIVE" val="BCGMacrosCopyrightRepresentative"/>
</p:tagLst>
</file>

<file path=ppt/tags/tag12.xml><?xml version="1.0" encoding="utf-8"?>
<p:tagLst xmlns:p="http://schemas.openxmlformats.org/presentationml/2006/main">
  <p:tag name="BCGMACROSCOPYRIGHTREPRESENTATIVE" val="BCGMacrosCopyrightRepresentative"/>
</p:tagLst>
</file>

<file path=ppt/tags/tag13.xml><?xml version="1.0" encoding="utf-8"?>
<p:tagLst xmlns:p="http://schemas.openxmlformats.org/presentationml/2006/main">
  <p:tag name="BCGMACROSCOPYRIGHTREPRESENTATIVE" val="BCGMacrosCopyrightRepresentativ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BCGMACROSCOPYRIGHTREPRESENTATIVE" val="BCGMacrosCopyrightRepresentative"/>
</p:tagLst>
</file>

<file path=ppt/tags/tag16.xml><?xml version="1.0" encoding="utf-8"?>
<p:tagLst xmlns:p="http://schemas.openxmlformats.org/presentationml/2006/main">
  <p:tag name="BCGMACROSCOPYRIGHTREPRESENTATIVE" val="BCGMacrosCopyrightRepresentative"/>
</p:tagLst>
</file>

<file path=ppt/tags/tag17.xml><?xml version="1.0" encoding="utf-8"?>
<p:tagLst xmlns:p="http://schemas.openxmlformats.org/presentationml/2006/main">
  <p:tag name="BCGMACROSCOPYRIGHTREPRESENTATIVE" val="BCGMacrosCopyrightRepresentative"/>
</p:tagLst>
</file>

<file path=ppt/tags/tag18.xml><?xml version="1.0" encoding="utf-8"?>
<p:tagLst xmlns:p="http://schemas.openxmlformats.org/presentationml/2006/main">
  <p:tag name="BCGMACROSCOPYRIGHTREPRESENTATIVE" val="BCGMacrosCopyrightRepresentative"/>
</p:tagLst>
</file>

<file path=ppt/tags/tag19.xml><?xml version="1.0" encoding="utf-8"?>
<p:tagLst xmlns:p="http://schemas.openxmlformats.org/presentationml/2006/main">
  <p:tag name="BCGMACROSCOPYRIGHTREPRESENTATIVE" val="BCGMacrosCopyrightRepresentative"/>
</p:tagLst>
</file>

<file path=ppt/tags/tag2.xml><?xml version="1.0" encoding="utf-8"?>
<p:tagLst xmlns:p="http://schemas.openxmlformats.org/presentationml/2006/main">
  <p:tag name="BCGMACROSCOPYRIGHTREPRESENTATIVE" val="BCGMacrosCopyrightRepresentative"/>
</p:tagLst>
</file>

<file path=ppt/tags/tag20.xml><?xml version="1.0" encoding="utf-8"?>
<p:tagLst xmlns:p="http://schemas.openxmlformats.org/presentationml/2006/main">
  <p:tag name="BCGMACROSCOPYRIGHTREPRESENTATIVE" val="BCGMacrosCopyrightRepresentative"/>
</p:tagLst>
</file>

<file path=ppt/tags/tag21.xml><?xml version="1.0" encoding="utf-8"?>
<p:tagLst xmlns:p="http://schemas.openxmlformats.org/presentationml/2006/main">
  <p:tag name="BCGMACROSCOPYRIGHTREPRESENTATIVE" val="BCGMacrosCopyrightRepresentative"/>
</p:tagLst>
</file>

<file path=ppt/tags/tag22.xml><?xml version="1.0" encoding="utf-8"?>
<p:tagLst xmlns:p="http://schemas.openxmlformats.org/presentationml/2006/main">
  <p:tag name="BCGMACROSCOPYRIGHTREPRESENTATIVE" val="BCGMacrosCopyrightRepresentative"/>
</p:tagLst>
</file>

<file path=ppt/tags/tag23.xml><?xml version="1.0" encoding="utf-8"?>
<p:tagLst xmlns:p="http://schemas.openxmlformats.org/presentationml/2006/main">
  <p:tag name="BCGMACROSCOPYRIGHTREPRESENTATIVE" val="BCGMacrosCopyrightRepresentative"/>
</p:tagLst>
</file>

<file path=ppt/tags/tag24.xml><?xml version="1.0" encoding="utf-8"?>
<p:tagLst xmlns:p="http://schemas.openxmlformats.org/presentationml/2006/main">
  <p:tag name="BCGMACROSCOPYRIGHTREPRESENTATIVE" val="BCGMacrosCopyrightRepresentative"/>
</p:tagLst>
</file>

<file path=ppt/tags/tag25.xml><?xml version="1.0" encoding="utf-8"?>
<p:tagLst xmlns:p="http://schemas.openxmlformats.org/presentationml/2006/main">
  <p:tag name="BCGMACROSCOPYRIGHTREPRESENTATIVE" val="BCGMacrosCopyrightRepresentative"/>
</p:tagLst>
</file>

<file path=ppt/tags/tag26.xml><?xml version="1.0" encoding="utf-8"?>
<p:tagLst xmlns:p="http://schemas.openxmlformats.org/presentationml/2006/main">
  <p:tag name="THINKCELLSHAPEDONOTDELETE" val="thinkcellActiveDocDoNotDelete"/>
</p:tagLst>
</file>

<file path=ppt/tags/tag27.xml><?xml version="1.0" encoding="utf-8"?>
<p:tagLst xmlns:p="http://schemas.openxmlformats.org/presentationml/2006/main">
  <p:tag name="BCGMACROSCOPYRIGHTREPRESENTATIVE" val="BCGMacrosCopyrightRepresentative"/>
</p:tagLst>
</file>

<file path=ppt/tags/tag28.xml><?xml version="1.0" encoding="utf-8"?>
<p:tagLst xmlns:p="http://schemas.openxmlformats.org/presentationml/2006/main">
  <p:tag name="BCGMACROSCOPYRIGHTREPRESENTATIVE" val="BCGMacrosCopyrightRepresentative"/>
</p:tagLst>
</file>

<file path=ppt/tags/tag29.xml><?xml version="1.0" encoding="utf-8"?>
<p:tagLst xmlns:p="http://schemas.openxmlformats.org/presentationml/2006/main">
  <p:tag name="BCGMACROSCOPYRIGHTREPRESENTATIVE" val="BCGMacrosCopyrightRepresentative"/>
</p:tagLst>
</file>

<file path=ppt/tags/tag3.xml><?xml version="1.0" encoding="utf-8"?>
<p:tagLst xmlns:p="http://schemas.openxmlformats.org/presentationml/2006/main">
  <p:tag name="BCGMACROSCOPYRIGHTREPRESENTATIVE" val="BCGMacrosCopyrightRepresentative"/>
</p:tagLst>
</file>

<file path=ppt/tags/tag30.xml><?xml version="1.0" encoding="utf-8"?>
<p:tagLst xmlns:p="http://schemas.openxmlformats.org/presentationml/2006/main">
  <p:tag name="BCGMACROSCOPYRIGHTREPRESENTATIVE" val="BCGMacrosCopyrightRepresentative"/>
</p:tagLst>
</file>

<file path=ppt/tags/tag31.xml><?xml version="1.0" encoding="utf-8"?>
<p:tagLst xmlns:p="http://schemas.openxmlformats.org/presentationml/2006/main">
  <p:tag name="BCGMACROSCOPYRIGHTREPRESENTATIVE" val="BCGMacrosCopyrightRepresentative"/>
</p:tagLst>
</file>

<file path=ppt/tags/tag32.xml><?xml version="1.0" encoding="utf-8"?>
<p:tagLst xmlns:p="http://schemas.openxmlformats.org/presentationml/2006/main">
  <p:tag name="BCGMACROSCOPYRIGHTREPRESENTATIVE" val="BCGMacrosCopyrightRepresentative"/>
</p:tagLst>
</file>

<file path=ppt/tags/tag33.xml><?xml version="1.0" encoding="utf-8"?>
<p:tagLst xmlns:p="http://schemas.openxmlformats.org/presentationml/2006/main">
  <p:tag name="BCGMACROSCOPYRIGHTREPRESENTATIVE" val="BCGMacrosCopyrightRepresentative"/>
</p:tagLst>
</file>

<file path=ppt/tags/tag34.xml><?xml version="1.0" encoding="utf-8"?>
<p:tagLst xmlns:p="http://schemas.openxmlformats.org/presentationml/2006/main">
  <p:tag name="BCGMACROSCOPYRIGHTREPRESENTATIVE" val="BCGMacrosCopyrightRepresentative"/>
</p:tagLst>
</file>

<file path=ppt/tags/tag35.xml><?xml version="1.0" encoding="utf-8"?>
<p:tagLst xmlns:p="http://schemas.openxmlformats.org/presentationml/2006/main">
  <p:tag name="BCGMACROSCOPYRIGHTREPRESENTATIVE" val="BCGMacrosCopyrightRepresentative"/>
</p:tagLst>
</file>

<file path=ppt/tags/tag36.xml><?xml version="1.0" encoding="utf-8"?>
<p:tagLst xmlns:p="http://schemas.openxmlformats.org/presentationml/2006/main">
  <p:tag name="BCGMACROSCOPYRIGHTREPRESENTATIVE" val="BCGMacrosCopyrightRepresentative"/>
</p:tagLst>
</file>

<file path=ppt/tags/tag37.xml><?xml version="1.0" encoding="utf-8"?>
<p:tagLst xmlns:p="http://schemas.openxmlformats.org/presentationml/2006/main">
  <p:tag name="BCGMACROSCOPYRIGHTREPRESENTATIVE" val="BCGMacrosCopyrightRepresentative"/>
</p:tagLst>
</file>

<file path=ppt/tags/tag38.xml><?xml version="1.0" encoding="utf-8"?>
<p:tagLst xmlns:p="http://schemas.openxmlformats.org/presentationml/2006/main">
  <p:tag name="THINKCELLSHAPEDONOTDELETE" val="thinkcellActiveDocDoNotDelete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BCGMACROSCOPYRIGHTREPRESENTATIVE" val="BCGMacrosCopyrightRepresentative"/>
</p:tagLst>
</file>

<file path=ppt/tags/tag40.xml><?xml version="1.0" encoding="utf-8"?>
<p:tagLst xmlns:p="http://schemas.openxmlformats.org/presentationml/2006/main">
  <p:tag name="THINKCELLUNDODONOTDELETE" val="0"/>
</p:tagLst>
</file>

<file path=ppt/tags/tag5.xml><?xml version="1.0" encoding="utf-8"?>
<p:tagLst xmlns:p="http://schemas.openxmlformats.org/presentationml/2006/main">
  <p:tag name="BCGMACROSCOPYRIGHTREPRESENTATIVE" val="BCGMacrosCopyrightRepresentative"/>
</p:tagLst>
</file>

<file path=ppt/tags/tag6.xml><?xml version="1.0" encoding="utf-8"?>
<p:tagLst xmlns:p="http://schemas.openxmlformats.org/presentationml/2006/main">
  <p:tag name="BCGMACROSCOPYRIGHTREPRESENTATIVE" val="BCGMacrosCopyrightRepresentative"/>
</p:tagLst>
</file>

<file path=ppt/tags/tag7.xml><?xml version="1.0" encoding="utf-8"?>
<p:tagLst xmlns:p="http://schemas.openxmlformats.org/presentationml/2006/main">
  <p:tag name="BCGMACROSCOPYRIGHTREPRESENTATIVE" val="BCGMacrosCopyrightRepresentative"/>
</p:tagLst>
</file>

<file path=ppt/tags/tag8.xml><?xml version="1.0" encoding="utf-8"?>
<p:tagLst xmlns:p="http://schemas.openxmlformats.org/presentationml/2006/main">
  <p:tag name="BCGMACROSCOPYRIGHTREPRESENTATIVE" val="BCGMacrosCopyrightRepresentative"/>
</p:tagLst>
</file>

<file path=ppt/tags/tag9.xml><?xml version="1.0" encoding="utf-8"?>
<p:tagLst xmlns:p="http://schemas.openxmlformats.org/presentationml/2006/main">
  <p:tag name="BCGMACROSCOPYRIGHTREPRESENTATIVE" val="BCGMacrosCopyrightRepresentative"/>
</p:tagLst>
</file>

<file path=ppt/theme/theme1.xml><?xml version="1.0" encoding="utf-8"?>
<a:theme xmlns:a="http://schemas.openxmlformats.org/drawingml/2006/main" name="Inspirient Theme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438D"/>
      </a:hlink>
      <a:folHlink>
        <a:srgbClr val="1C43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pirient Theme (with background)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438D"/>
      </a:hlink>
      <a:folHlink>
        <a:srgbClr val="1C43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pirient Theme (dark)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8D8D8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On-screen Show (16:9)</PresentationFormat>
  <Paragraphs>48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Aleo</vt:lpstr>
      <vt:lpstr>Segoe Print</vt:lpstr>
      <vt:lpstr>Microsoft YaHei</vt:lpstr>
      <vt:lpstr>Arial Unicode MS</vt:lpstr>
      <vt:lpstr>Calibri</vt:lpstr>
      <vt:lpstr>Inspirient Theme</vt:lpstr>
      <vt:lpstr>Inspirient Theme (with background)</vt:lpstr>
      <vt:lpstr>Inspirient Theme (dark)</vt:lpstr>
      <vt:lpstr>PowerPoint 演示文稿</vt:lpstr>
      <vt:lpstr>Single Value Test</vt:lpstr>
      <vt:lpstr>List Test</vt:lpstr>
      <vt:lpstr>Table Test</vt:lpstr>
      <vt:lpstr>Series Test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{{ANALYSIS_NAME}}</dc:title>
  <dc:creator>Inspirient GmbH</dc:creator>
  <cp:lastModifiedBy>WS</cp:lastModifiedBy>
  <cp:revision>2692</cp:revision>
  <dcterms:created xsi:type="dcterms:W3CDTF">2014-07-17T08:36:00Z</dcterms:created>
  <dcterms:modified xsi:type="dcterms:W3CDTF">2024-11-29T03:03:59Z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1A9795106F1544F39AA00742768B1646_12</vt:lpwstr>
  </property>
  <property fmtid="{D5CDD505-2E9C-101B-9397-08002B2CF9AE}" pid="3" name="KSOProductBuildVer">
    <vt:lpwstr>2057-12.2.0.18639</vt:lpwstr>
  </property>
</Properties>
</file>