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53" r:id="rId85"/>
  </p:sldMasterIdLst>
  <p:notesMasterIdLst>
    <p:notesMasterId r:id="rId87"/>
  </p:notesMasterIdLst>
  <p:handoutMasterIdLst>
    <p:handoutMasterId r:id="rId88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4271"/>
    <p:restoredTop sz="93560"/>
  </p:normalViewPr>
  <p:slideViewPr>
    <p:cSldViewPr snapToGrid="0">
      <p:cViewPr>
        <p:scale>
          <a:sx n="73" d="100"/>
          <a:sy n="73" d="100"/>
        </p:scale>
        <p:origin x="-2148" y="-498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slide" Target="slides/slide40.xml"  /><Relationship Id="rId41" Type="http://schemas.openxmlformats.org/officeDocument/2006/relationships/slide" Target="slides/slide41.xml"  /><Relationship Id="rId42" Type="http://schemas.openxmlformats.org/officeDocument/2006/relationships/slide" Target="slides/slide42.xml"  /><Relationship Id="rId43" Type="http://schemas.openxmlformats.org/officeDocument/2006/relationships/slide" Target="slides/slide43.xml"  /><Relationship Id="rId44" Type="http://schemas.openxmlformats.org/officeDocument/2006/relationships/slide" Target="slides/slide44.xml"  /><Relationship Id="rId45" Type="http://schemas.openxmlformats.org/officeDocument/2006/relationships/slide" Target="slides/slide45.xml"  /><Relationship Id="rId46" Type="http://schemas.openxmlformats.org/officeDocument/2006/relationships/slide" Target="slides/slide46.xml"  /><Relationship Id="rId47" Type="http://schemas.openxmlformats.org/officeDocument/2006/relationships/slide" Target="slides/slide47.xml"  /><Relationship Id="rId48" Type="http://schemas.openxmlformats.org/officeDocument/2006/relationships/slide" Target="slides/slide48.xml"  /><Relationship Id="rId49" Type="http://schemas.openxmlformats.org/officeDocument/2006/relationships/slide" Target="slides/slide49.xml"  /><Relationship Id="rId5" Type="http://schemas.openxmlformats.org/officeDocument/2006/relationships/slide" Target="slides/slide5.xml"  /><Relationship Id="rId50" Type="http://schemas.openxmlformats.org/officeDocument/2006/relationships/slide" Target="slides/slide50.xml"  /><Relationship Id="rId51" Type="http://schemas.openxmlformats.org/officeDocument/2006/relationships/slide" Target="slides/slide51.xml"  /><Relationship Id="rId52" Type="http://schemas.openxmlformats.org/officeDocument/2006/relationships/slide" Target="slides/slide52.xml"  /><Relationship Id="rId53" Type="http://schemas.openxmlformats.org/officeDocument/2006/relationships/slide" Target="slides/slide53.xml"  /><Relationship Id="rId54" Type="http://schemas.openxmlformats.org/officeDocument/2006/relationships/slide" Target="slides/slide54.xml"  /><Relationship Id="rId55" Type="http://schemas.openxmlformats.org/officeDocument/2006/relationships/slide" Target="slides/slide55.xml"  /><Relationship Id="rId56" Type="http://schemas.openxmlformats.org/officeDocument/2006/relationships/slide" Target="slides/slide56.xml"  /><Relationship Id="rId57" Type="http://schemas.openxmlformats.org/officeDocument/2006/relationships/slide" Target="slides/slide57.xml"  /><Relationship Id="rId58" Type="http://schemas.openxmlformats.org/officeDocument/2006/relationships/slide" Target="slides/slide58.xml"  /><Relationship Id="rId59" Type="http://schemas.openxmlformats.org/officeDocument/2006/relationships/slide" Target="slides/slide59.xml"  /><Relationship Id="rId6" Type="http://schemas.openxmlformats.org/officeDocument/2006/relationships/slide" Target="slides/slide6.xml"  /><Relationship Id="rId60" Type="http://schemas.openxmlformats.org/officeDocument/2006/relationships/slide" Target="slides/slide60.xml"  /><Relationship Id="rId61" Type="http://schemas.openxmlformats.org/officeDocument/2006/relationships/slide" Target="slides/slide61.xml"  /><Relationship Id="rId62" Type="http://schemas.openxmlformats.org/officeDocument/2006/relationships/slide" Target="slides/slide62.xml"  /><Relationship Id="rId63" Type="http://schemas.openxmlformats.org/officeDocument/2006/relationships/slide" Target="slides/slide63.xml"  /><Relationship Id="rId64" Type="http://schemas.openxmlformats.org/officeDocument/2006/relationships/slide" Target="slides/slide64.xml"  /><Relationship Id="rId65" Type="http://schemas.openxmlformats.org/officeDocument/2006/relationships/slide" Target="slides/slide65.xml"  /><Relationship Id="rId66" Type="http://schemas.openxmlformats.org/officeDocument/2006/relationships/slide" Target="slides/slide66.xml"  /><Relationship Id="rId67" Type="http://schemas.openxmlformats.org/officeDocument/2006/relationships/slide" Target="slides/slide67.xml"  /><Relationship Id="rId68" Type="http://schemas.openxmlformats.org/officeDocument/2006/relationships/slide" Target="slides/slide68.xml"  /><Relationship Id="rId69" Type="http://schemas.openxmlformats.org/officeDocument/2006/relationships/slide" Target="slides/slide69.xml"  /><Relationship Id="rId7" Type="http://schemas.openxmlformats.org/officeDocument/2006/relationships/slide" Target="slides/slide7.xml"  /><Relationship Id="rId70" Type="http://schemas.openxmlformats.org/officeDocument/2006/relationships/slide" Target="slides/slide70.xml"  /><Relationship Id="rId71" Type="http://schemas.openxmlformats.org/officeDocument/2006/relationships/slide" Target="slides/slide71.xml"  /><Relationship Id="rId72" Type="http://schemas.openxmlformats.org/officeDocument/2006/relationships/slide" Target="slides/slide72.xml"  /><Relationship Id="rId73" Type="http://schemas.openxmlformats.org/officeDocument/2006/relationships/slide" Target="slides/slide73.xml"  /><Relationship Id="rId74" Type="http://schemas.openxmlformats.org/officeDocument/2006/relationships/slide" Target="slides/slide74.xml"  /><Relationship Id="rId75" Type="http://schemas.openxmlformats.org/officeDocument/2006/relationships/slide" Target="slides/slide75.xml"  /><Relationship Id="rId76" Type="http://schemas.openxmlformats.org/officeDocument/2006/relationships/slide" Target="slides/slide76.xml"  /><Relationship Id="rId77" Type="http://schemas.openxmlformats.org/officeDocument/2006/relationships/slide" Target="slides/slide77.xml"  /><Relationship Id="rId78" Type="http://schemas.openxmlformats.org/officeDocument/2006/relationships/slide" Target="slides/slide78.xml"  /><Relationship Id="rId79" Type="http://schemas.openxmlformats.org/officeDocument/2006/relationships/slide" Target="slides/slide79.xml"  /><Relationship Id="rId8" Type="http://schemas.openxmlformats.org/officeDocument/2006/relationships/slide" Target="slides/slide8.xml"  /><Relationship Id="rId80" Type="http://schemas.openxmlformats.org/officeDocument/2006/relationships/slide" Target="slides/slide80.xml"  /><Relationship Id="rId81" Type="http://schemas.openxmlformats.org/officeDocument/2006/relationships/slide" Target="slides/slide81.xml"  /><Relationship Id="rId82" Type="http://schemas.openxmlformats.org/officeDocument/2006/relationships/slide" Target="slides/slide82.xml"  /><Relationship Id="rId83" Type="http://schemas.openxmlformats.org/officeDocument/2006/relationships/presProps" Target="presProps.xml"  /><Relationship Id="rId84" Type="http://schemas.openxmlformats.org/officeDocument/2006/relationships/viewProps" Target="viewProps.xml"  /><Relationship Id="rId85" Type="http://schemas.openxmlformats.org/officeDocument/2006/relationships/slideMaster" Target="slideMasters/slideMaster1.xml"  /><Relationship Id="rId86" Type="http://schemas.openxmlformats.org/officeDocument/2006/relationships/theme" Target="theme/theme1.xml"  /><Relationship Id="rId87" Type="http://schemas.openxmlformats.org/officeDocument/2006/relationships/notesMaster" Target="notesMasters/notesMaster1.xml"  /><Relationship Id="rId88" Type="http://schemas.openxmlformats.org/officeDocument/2006/relationships/handoutMaster" Target="handoutMasters/handoutMaster1.xml"  /><Relationship Id="rId89" Type="http://schemas.openxmlformats.org/officeDocument/2006/relationships/tableStyles" Target="tableStyles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/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ko-KR" altLang="en-US"/>
              <a:pPr/>
              <a:t>2</a:t>
            </a:fld>
            <a:endParaRPr lang="en-US" altLang="ko-KR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ko-KR" altLang="en-US"/>
              <a:pPr/>
              <a:t>3</a:t>
            </a:fld>
            <a:endParaRPr lang="en-US" altLang="ko-KR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en-US" altLang="en-US"/>
              <a:pPr/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en-US" altLang="en-US"/>
              <a:pPr/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en-US" altLang="en-US"/>
              <a:pPr/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Crayons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pPr/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emf" 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notesSlide" Target="../notesSlides/notesSlide4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notesSlide" Target="../notesSlides/notesSlide6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gif"  /><Relationship Id="rId5" Type="http://schemas.openxmlformats.org/officeDocument/2006/relationships/notesSlide" Target="../notesSlides/notesSlide8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08 </a:t>
            </a:r>
            <a:r>
              <a:rPr lang="ko-KR" altLang="en-US"/>
              <a:t>자바스크립트 기초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내부 자바 스크립트</a:t>
            </a:r>
            <a:endParaRPr lang="ko-KR" altLang="en-US" sz="5716"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First Javascript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외부 자바 스크립트</a:t>
            </a:r>
            <a:endParaRPr lang="ko-KR" altLang="en-US" sz="5716"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src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"myscript.js"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</p:spPr>
      </p:pic>
      <p:sp>
        <p:nvSpPr>
          <p:cNvPr id="5" name="내용 개체 틀 2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document.write("Hello World!");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79" i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myscript.js</a:t>
            </a:r>
            <a:endParaRPr lang="ko-KR" altLang="en-US" sz="2079" i="1">
              <a:solidFill>
                <a:srgbClr val="ff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인라인</a:t>
            </a:r>
            <a:r>
              <a:rPr lang="en-US" altLang="ko-KR" sz="5716">
                <a:cs typeface="+mj-cs"/>
              </a:rPr>
              <a:t> </a:t>
            </a:r>
            <a:r>
              <a:rPr lang="ko-KR" altLang="en-US" sz="5716">
                <a:cs typeface="+mj-cs"/>
              </a:rPr>
              <a:t>자바 스크립트</a:t>
            </a:r>
            <a:endParaRPr lang="ko-KR" altLang="en-US" sz="5716"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"alert('</a:t>
            </a:r>
            <a:r>
              <a:rPr lang="ko-KR" altLang="en-US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반갑습니다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.')"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자유형 5"/>
          <p:cNvSpPr/>
          <p:nvPr/>
        </p:nvSpPr>
        <p:spPr>
          <a:xfrm flipV="1">
            <a:off x="4933061" y="6517964"/>
            <a:ext cx="2706192" cy="447788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문장</a:t>
            </a:r>
            <a:r>
              <a:rPr lang="en-US" altLang="ko-KR"/>
              <a:t>(statement)</a:t>
            </a:r>
            <a:r>
              <a:rPr lang="ko-KR" altLang="en-US"/>
              <a:t>들은 웹 브라우저에게 내리는 명령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주석문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// - </a:t>
            </a:r>
            <a:r>
              <a:rPr lang="ko-KR" altLang="en-US"/>
              <a:t>단일문장 주석</a:t>
            </a:r>
            <a:endParaRPr lang="ko-KR" altLang="en-US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/*  */ - </a:t>
            </a:r>
            <a:r>
              <a:rPr lang="ko-KR" altLang="en-US"/>
              <a:t>다중 문장 주석</a:t>
            </a:r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헤딩요소를 찾아서 내용을 바꾼다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  <a:endParaRPr lang="en-US" altLang="ko-KR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).innerHTML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HomePage"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</a:t>
            </a:r>
            <a:endParaRPr lang="en-US" altLang="ko-KR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  <a:endParaRPr lang="en-US" altLang="ko-KR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  <a:endParaRPr lang="en-US" altLang="ko-KR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).innerHTML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HomePage"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/>
              <a:t>변수</a:t>
            </a:r>
            <a:r>
              <a:rPr lang="en-US" altLang="ko-KR" b="1"/>
              <a:t>(variable)</a:t>
            </a:r>
            <a:r>
              <a:rPr lang="ko-KR" altLang="en-US"/>
              <a:t>는 데이터를 저장하는 상자</a:t>
            </a:r>
            <a:endParaRPr lang="ko-KR" altLang="en-US"/>
          </a:p>
          <a:p>
            <a:pPr lvl="0"/>
            <a:r>
              <a:rPr lang="en-US" altLang="ko-KR"/>
              <a:t>var </a:t>
            </a:r>
            <a:r>
              <a:rPr lang="ko-KR" altLang="en-US"/>
              <a:t>키워드를 사용하여서 선언</a:t>
            </a:r>
            <a:r>
              <a:rPr lang="en-US" altLang="ko-KR"/>
              <a:t>(declare)</a:t>
            </a:r>
            <a:r>
              <a:rPr lang="ko-KR" altLang="en-US"/>
              <a:t>한다</a:t>
            </a:r>
            <a:r>
              <a:rPr lang="en-US" altLang="ko-KR"/>
              <a:t>. </a:t>
            </a:r>
            <a:endParaRPr lang="en-US" altLang="ko-KR"/>
          </a:p>
          <a:p>
            <a:pPr lvl="0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alert(x);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변수 명명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pPr lvl="0"/>
            <a:r>
              <a:rPr lang="ko-KR" altLang="en-US"/>
              <a:t>변수 이름은 문자로 시작해야 한다</a:t>
            </a:r>
            <a:r>
              <a:rPr lang="en-US" altLang="ko-KR"/>
              <a:t>.(</a:t>
            </a:r>
            <a:r>
              <a:rPr lang="ko-KR" altLang="en-US"/>
              <a:t>숫자로 시작하면 안된다</a:t>
            </a:r>
            <a:r>
              <a:rPr lang="en-US" altLang="ko-KR"/>
              <a:t>.)</a:t>
            </a:r>
            <a:endParaRPr lang="en-US" altLang="ko-KR"/>
          </a:p>
          <a:p>
            <a:pPr lvl="0"/>
            <a:r>
              <a:rPr lang="ko-KR" altLang="en-US"/>
              <a:t>변수 이름은 </a:t>
            </a:r>
            <a:r>
              <a:rPr lang="en-US" altLang="ko-KR"/>
              <a:t>$</a:t>
            </a:r>
            <a:r>
              <a:rPr lang="ko-KR" altLang="en-US"/>
              <a:t>나 </a:t>
            </a:r>
            <a:r>
              <a:rPr lang="en-US" altLang="ko-KR"/>
              <a:t>_</a:t>
            </a:r>
            <a:r>
              <a:rPr lang="ko-KR" altLang="en-US"/>
              <a:t>로 시작할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변수 이름은 대소문자를 구별한다</a:t>
            </a:r>
            <a:r>
              <a:rPr lang="en-US" altLang="ko-KR"/>
              <a:t>.(count</a:t>
            </a:r>
            <a:r>
              <a:rPr lang="ko-KR" altLang="en-US"/>
              <a:t>와 </a:t>
            </a:r>
            <a:r>
              <a:rPr lang="en-US" altLang="ko-KR"/>
              <a:t>Count</a:t>
            </a:r>
            <a:r>
              <a:rPr lang="ko-KR" altLang="en-US"/>
              <a:t>는 서로 다른 변수이다</a:t>
            </a:r>
            <a:r>
              <a:rPr lang="en-US" altLang="ko-KR"/>
              <a:t>.)</a:t>
            </a:r>
            <a:endParaRPr lang="en-US" altLang="ko-KR"/>
          </a:p>
          <a:p>
            <a:pPr lvl="0"/>
            <a:r>
              <a:rPr lang="ko-KR" altLang="en-US"/>
              <a:t>예약어는 변수명으로 사용할 수 없다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수치형</a:t>
            </a:r>
            <a:r>
              <a:rPr lang="en-US" altLang="ko-KR"/>
              <a:t>(number)  - </a:t>
            </a:r>
            <a:r>
              <a:rPr lang="ko-KR" altLang="en-US"/>
              <a:t>정수나 실수</a:t>
            </a:r>
            <a:endParaRPr lang="ko-KR" altLang="en-US"/>
          </a:p>
          <a:p>
            <a:pPr lvl="0"/>
            <a:r>
              <a:rPr lang="ko-KR" altLang="en-US"/>
              <a:t>문자열</a:t>
            </a:r>
            <a:r>
              <a:rPr lang="en-US" altLang="ko-KR"/>
              <a:t>(string) – </a:t>
            </a:r>
            <a:r>
              <a:rPr lang="ko-KR" altLang="en-US"/>
              <a:t>문자가 연결된 것</a:t>
            </a:r>
            <a:r>
              <a:rPr lang="en-US" altLang="ko-KR"/>
              <a:t>, ""</a:t>
            </a:r>
            <a:r>
              <a:rPr lang="ko-KR" altLang="en-US"/>
              <a:t>나</a:t>
            </a:r>
            <a:r>
              <a:rPr lang="en-US" altLang="ko-KR"/>
              <a:t> ‘’</a:t>
            </a:r>
            <a:r>
              <a:rPr lang="ko-KR" altLang="en-US"/>
              <a:t>로 표현</a:t>
            </a:r>
            <a:endParaRPr lang="ko-KR" altLang="en-US"/>
          </a:p>
          <a:p>
            <a:pPr lvl="0"/>
            <a:r>
              <a:rPr lang="ko-KR" altLang="en-US"/>
              <a:t>부울형</a:t>
            </a:r>
            <a:r>
              <a:rPr lang="en-US" altLang="ko-KR"/>
              <a:t>(Boolean)</a:t>
            </a:r>
            <a:r>
              <a:rPr lang="ko-KR" altLang="en-US"/>
              <a:t> </a:t>
            </a:r>
            <a:r>
              <a:rPr lang="en-US" altLang="ko-KR"/>
              <a:t>– true </a:t>
            </a:r>
            <a:r>
              <a:rPr lang="ko-KR" altLang="en-US"/>
              <a:t>또는 </a:t>
            </a:r>
            <a:r>
              <a:rPr lang="en-US" altLang="ko-KR"/>
              <a:t>false</a:t>
            </a:r>
            <a:endParaRPr lang="en-US" altLang="ko-KR"/>
          </a:p>
          <a:p>
            <a:pPr lvl="0"/>
            <a:r>
              <a:rPr lang="ko-KR" altLang="en-US"/>
              <a:t>객체형</a:t>
            </a:r>
            <a:r>
              <a:rPr lang="en-US" altLang="ko-KR"/>
              <a:t>(object) – </a:t>
            </a:r>
            <a:r>
              <a:rPr lang="ko-KR" altLang="en-US"/>
              <a:t>객체를 나타내는 타입</a:t>
            </a:r>
            <a:endParaRPr lang="ko-KR" altLang="en-US"/>
          </a:p>
          <a:p>
            <a:pPr lvl="0"/>
            <a:r>
              <a:rPr lang="en-US" altLang="ko-KR"/>
              <a:t>Undefined – </a:t>
            </a:r>
            <a:r>
              <a:rPr lang="ko-KR" altLang="en-US"/>
              <a:t>값이 정해지지 않은 상태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자바스크립트</a:t>
            </a:r>
            <a:r>
              <a:rPr lang="en-US" altLang="ko-KR"/>
              <a:t>(javascript): </a:t>
            </a:r>
            <a:r>
              <a:rPr lang="ko-KR" altLang="en-US"/>
              <a:t>동적인 웹 페이지를 작성하기 위하여 사용되는 언어</a:t>
            </a:r>
            <a:endParaRPr lang="ko-KR" altLang="en-US"/>
          </a:p>
          <a:p>
            <a:pPr lvl="0"/>
            <a:r>
              <a:rPr lang="ko-KR" altLang="en-US"/>
              <a:t>웹의 표준 프로그래밍 언어</a:t>
            </a:r>
            <a:endParaRPr lang="ko-KR" altLang="en-US"/>
          </a:p>
          <a:p>
            <a:pPr lvl="0"/>
            <a:r>
              <a:rPr lang="ko-KR" altLang="en-US"/>
              <a:t>모든 웹브라우저들은 자바스크립트를 지원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"How are you"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today?"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document.write(t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document.write(s.toUpperCase()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myCar = {model: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"bmw"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color: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"red"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hp: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};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document.write(myCar.model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document.write(myCar.color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document.write(myCar.hp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객체형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1642042"/>
          </a:xfrm>
        </p:spPr>
        <p:txBody>
          <a:bodyPr/>
          <a:lstStyle/>
          <a:p>
            <a:pPr lvl="0"/>
            <a:r>
              <a:rPr lang="ko-KR" altLang="en-US" b="1"/>
              <a:t>객체</a:t>
            </a:r>
            <a:r>
              <a:rPr lang="en-US" altLang="ko-KR" b="1"/>
              <a:t>(object)</a:t>
            </a:r>
            <a:r>
              <a:rPr lang="ko-KR" altLang="en-US"/>
              <a:t>는 사물의 속성과 동작을 묶어서 표현하는 기법</a:t>
            </a:r>
            <a:endParaRPr lang="ko-KR" altLang="en-US"/>
          </a:p>
          <a:p>
            <a:pPr lvl="0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자동차는 메이커</a:t>
            </a:r>
            <a:r>
              <a:rPr lang="en-US" altLang="ko-KR"/>
              <a:t>, </a:t>
            </a:r>
            <a:r>
              <a:rPr lang="ko-KR" altLang="en-US"/>
              <a:t>모델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마력과 같은 속성도 있고 출발하기</a:t>
            </a:r>
            <a:r>
              <a:rPr lang="en-US" altLang="ko-KR"/>
              <a:t>, </a:t>
            </a:r>
            <a:r>
              <a:rPr lang="ko-KR" altLang="en-US"/>
              <a:t>정지하기 등의 동작도 가지고 있다</a:t>
            </a:r>
            <a:r>
              <a:rPr lang="en-US" altLang="ko-KR"/>
              <a:t>. </a:t>
            </a:r>
            <a:endParaRPr lang="en-US" altLang="ko-KR"/>
          </a:p>
        </p:txBody>
      </p:sp>
      <p:pic>
        <p:nvPicPr>
          <p:cNvPr id="14337" name="_x255493640" descr="EMB00001afc6970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</p:spPr>
      </p:pic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산술 연산자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73463" y="1805676"/>
          <a:ext cx="10343644" cy="55631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85911"/>
                <a:gridCol w="2585911"/>
                <a:gridCol w="2585911"/>
                <a:gridCol w="2585911"/>
              </a:tblGrid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수식의 값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덧셈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+ 2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뺄셈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–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곱셈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*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나눗셈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/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나머지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3 %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증가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++x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감소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--x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대입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변수에 값을 할당한다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수식 </a:t>
            </a:r>
            <a:r>
              <a:rPr lang="en-US" altLang="ko-KR"/>
              <a:t>'z = x + y'</a:t>
            </a:r>
            <a:r>
              <a:rPr lang="ko-KR" altLang="en-US"/>
              <a:t>는 </a:t>
            </a:r>
            <a:r>
              <a:rPr lang="en-US" altLang="ko-KR"/>
              <a:t>x</a:t>
            </a:r>
            <a:r>
              <a:rPr lang="ko-KR" altLang="en-US"/>
              <a:t>값과 </a:t>
            </a:r>
            <a:r>
              <a:rPr lang="en-US" altLang="ko-KR"/>
              <a:t>y</a:t>
            </a:r>
            <a:r>
              <a:rPr lang="ko-KR" altLang="en-US"/>
              <a:t>값을 더한 값을 </a:t>
            </a:r>
            <a:r>
              <a:rPr lang="en-US" altLang="ko-KR"/>
              <a:t>z</a:t>
            </a:r>
            <a:r>
              <a:rPr lang="ko-KR" altLang="en-US"/>
              <a:t>에 대입한다는 의미이다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대입연산자 </a:t>
            </a:r>
            <a:r>
              <a:rPr lang="en-US" altLang="ko-KR"/>
              <a:t>"="</a:t>
            </a:r>
            <a:r>
              <a:rPr lang="ko-KR" altLang="en-US"/>
              <a:t>는 산수에서의 같다라는 의미가 아니라 오른쪽에 있는 값을 왼쪽에 있는 변수에 저장하겠다라는 의미를 갖는다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"</a:t>
            </a:r>
            <a:r>
              <a:rPr lang="ko-KR" altLang="en-US"/>
              <a:t>같다</a:t>
            </a:r>
            <a:r>
              <a:rPr lang="en-US" altLang="ko-KR"/>
              <a:t>"</a:t>
            </a:r>
            <a:r>
              <a:rPr lang="ko-KR" altLang="en-US"/>
              <a:t>를 표현할 때는 </a:t>
            </a:r>
            <a:r>
              <a:rPr lang="en-US" altLang="ko-KR"/>
              <a:t>"=="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복합 대입 연산자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다음 표는 </a:t>
            </a:r>
            <a:r>
              <a:rPr lang="en-US" altLang="ko-KR"/>
              <a:t>x = 10, y = 5</a:t>
            </a:r>
            <a:r>
              <a:rPr lang="ko-KR" altLang="en-US"/>
              <a:t>라고 가정하고 대입연산이 어떻게 수행되는지를 설명한다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13510" y="3073851"/>
          <a:ext cx="10373496" cy="457528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93374"/>
                <a:gridCol w="2593374"/>
                <a:gridCol w="2593374"/>
                <a:gridCol w="2593374"/>
              </a:tblGrid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동일한 수식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결과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+=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+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-=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–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*=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*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/=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/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%=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%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문자열에서의 </a:t>
            </a:r>
            <a:r>
              <a:rPr lang="en-US" altLang="ko-KR"/>
              <a:t>'+' </a:t>
            </a:r>
            <a:r>
              <a:rPr lang="ko-KR" altLang="en-US"/>
              <a:t>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en-US" altLang="ko-KR"/>
              <a:t>+ </a:t>
            </a:r>
            <a:r>
              <a:rPr lang="ko-KR" altLang="en-US"/>
              <a:t>연산자는 문자열을 결합하는 용도로도 사용된다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즉 </a:t>
            </a:r>
            <a:r>
              <a:rPr lang="en-US" altLang="ko-KR"/>
              <a:t>+ </a:t>
            </a:r>
            <a:r>
              <a:rPr lang="ko-KR" altLang="en-US"/>
              <a:t>연산자가 문자열에서 사용되면 문자열 결합의 의미가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숫자와</a:t>
            </a:r>
            <a:r>
              <a:rPr lang="en-US" altLang="ko-KR"/>
              <a:t> </a:t>
            </a:r>
            <a:r>
              <a:rPr lang="ko-KR" altLang="en-US"/>
              <a:t>문자열을 </a:t>
            </a:r>
            <a:r>
              <a:rPr lang="en-US" altLang="ko-KR"/>
              <a:t>+ </a:t>
            </a:r>
            <a:r>
              <a:rPr lang="ko-KR" altLang="en-US"/>
              <a:t>연산자로 합하면 숫자를 문자열로 변환하여</a:t>
            </a:r>
            <a:r>
              <a:rPr lang="en-US" altLang="ko-KR"/>
              <a:t>, </a:t>
            </a:r>
            <a:r>
              <a:rPr lang="ko-KR" altLang="en-US"/>
              <a:t>결합된 문자열을 반환한다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s1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"Welcom to 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s2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"Javascript"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s3 = s1 + s2;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x = 1 + 1;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y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"Car"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+ 1;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document.write(x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비교 연산자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논리문장에서 값들을 비교하는 용도로 사용</a:t>
            </a:r>
            <a:endParaRPr lang="ko-KR" altLang="en-US"/>
          </a:p>
          <a:p>
            <a:pPr lvl="0"/>
            <a:r>
              <a:rPr lang="ko-KR" altLang="en-US"/>
              <a:t>다음 표에서 </a:t>
            </a:r>
            <a:r>
              <a:rPr lang="en-US" altLang="ko-KR"/>
              <a:t>x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값은 </a:t>
            </a:r>
            <a:r>
              <a:rPr lang="en-US" altLang="ko-KR"/>
              <a:t>1</a:t>
            </a:r>
            <a:r>
              <a:rPr lang="ko-KR" altLang="en-US"/>
              <a:t>이라고 가정한다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13510" y="3073851"/>
          <a:ext cx="10373499" cy="4796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9138"/>
                <a:gridCol w="3117611"/>
                <a:gridCol w="2782767"/>
                <a:gridCol w="2403983"/>
              </a:tblGrid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결과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 rowSpan="2"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같으면 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1 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 vMerge="1">
                  <a:txBody>
                    <a:bodyPr/>
                    <a:p>
                      <a:pPr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작으면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크거나 같으면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작거나 같으면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비교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비교연산자는 다음과 같이 조건문에서 많이 사용된다</a:t>
            </a:r>
            <a:r>
              <a:rPr lang="en-US" altLang="ko-KR"/>
              <a:t>. </a:t>
            </a:r>
            <a:r>
              <a:rPr lang="ko-KR" altLang="en-US"/>
              <a:t>아직 학습하지 않았지만 다음 문장의 의미를 추리하여 보자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다음의 결과를 확인해보자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&gt;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&lt;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==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!=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(age &gt;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입장하실 수 있습니다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비교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=== </a:t>
            </a:r>
            <a:r>
              <a:rPr lang="ko-KR" altLang="en-US"/>
              <a:t>연산자와 </a:t>
            </a:r>
            <a:r>
              <a:rPr lang="en-US" altLang="ko-KR"/>
              <a:t>!== </a:t>
            </a:r>
            <a:r>
              <a:rPr lang="ko-KR" altLang="en-US"/>
              <a:t>연산자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13510" y="3073849"/>
          <a:ext cx="10373500" cy="380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550"/>
                <a:gridCol w="4138274"/>
                <a:gridCol w="2269376"/>
                <a:gridCol w="2110300"/>
              </a:tblGrid>
              <a:tr h="760205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결과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rowSpan="2"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===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값과 타입이 모두 같으면 참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=== 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vMerge="1">
                  <a:txBody>
                    <a:bodyPr/>
                    <a:p>
                      <a:pPr algn="ctr"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algn="ctr"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=== "1"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rowSpan="2"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!==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값과 타입이 다르면 참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!== 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vMerge="1">
                  <a:txBody>
                    <a:bodyPr/>
                    <a:p>
                      <a:pPr algn="ctr"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algn="ctr"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!== "1"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논리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여러 개의 조건을 조합하여 참인지 거짓인지를 따질 때 사용</a:t>
            </a:r>
            <a:endParaRPr lang="ko-KR" altLang="en-US"/>
          </a:p>
          <a:p>
            <a:pPr lvl="0"/>
            <a:r>
              <a:rPr lang="ko-KR" altLang="en-US"/>
              <a:t>예를 들어 </a:t>
            </a:r>
            <a:r>
              <a:rPr lang="en-US" altLang="ko-KR"/>
              <a:t>"</a:t>
            </a:r>
            <a:r>
              <a:rPr lang="ko-KR" altLang="en-US"/>
              <a:t>비가 오지 않고 휴일이면 테니스를 친다</a:t>
            </a:r>
            <a:r>
              <a:rPr lang="en-US" altLang="ko-KR"/>
              <a:t>."</a:t>
            </a:r>
            <a:r>
              <a:rPr lang="ko-KR" altLang="en-US"/>
              <a:t>라는 문장에는 </a:t>
            </a:r>
            <a:r>
              <a:rPr lang="en-US" altLang="ko-KR"/>
              <a:t>"</a:t>
            </a:r>
            <a:r>
              <a:rPr lang="ko-KR" altLang="en-US"/>
              <a:t>비가 오지 않는다</a:t>
            </a:r>
            <a:r>
              <a:rPr lang="en-US" altLang="ko-KR"/>
              <a:t>＂</a:t>
            </a:r>
            <a:r>
              <a:rPr lang="ko-KR" altLang="en-US"/>
              <a:t>라는 조건과 </a:t>
            </a:r>
            <a:r>
              <a:rPr lang="en-US" altLang="ko-KR"/>
              <a:t>"</a:t>
            </a:r>
            <a:r>
              <a:rPr lang="ko-KR" altLang="en-US"/>
              <a:t>휴일이다</a:t>
            </a:r>
            <a:r>
              <a:rPr lang="en-US" altLang="ko-KR"/>
              <a:t>＂</a:t>
            </a:r>
            <a:r>
              <a:rPr lang="ko-KR" altLang="en-US"/>
              <a:t>라는 조건이 동시에 만족이 되면 테니스를 친다는 의미가 포함되어 있다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9004" y="4204650"/>
          <a:ext cx="10987221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33877"/>
                <a:gridCol w="1399208"/>
                <a:gridCol w="8354136"/>
              </a:tblGrid>
              <a:tr h="687580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사용 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&amp;&amp;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AND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와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모두 참이면 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그렇지 않으면 거짓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||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OR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중에서 하나만 참이면 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모두 거짓이면 거짓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!x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NOT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참이면 거짓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거짓이면 참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HTML5 </a:t>
            </a:r>
            <a:r>
              <a:rPr lang="ko-KR" altLang="en-US"/>
              <a:t>기술의 핵심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조건 연산자</a:t>
            </a:r>
            <a:r>
              <a:rPr lang="en-US" altLang="ko-KR"/>
              <a:t>(</a:t>
            </a:r>
            <a:r>
              <a:rPr lang="ko-KR" altLang="en-US"/>
              <a:t>삼항 연산자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x &gt; y </a:t>
            </a:r>
            <a:r>
              <a:rPr lang="ko-KR" altLang="en-US"/>
              <a:t>가 참이면 </a:t>
            </a:r>
            <a:r>
              <a:rPr lang="en-US" altLang="ko-KR"/>
              <a:t>x</a:t>
            </a:r>
            <a:r>
              <a:rPr lang="ko-KR" altLang="en-US"/>
              <a:t>가 수식의 값이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x &gt; y </a:t>
            </a:r>
            <a:r>
              <a:rPr lang="ko-KR" altLang="en-US"/>
              <a:t>가 거짓이면 </a:t>
            </a:r>
            <a:r>
              <a:rPr lang="en-US" altLang="ko-KR"/>
              <a:t>y</a:t>
            </a:r>
            <a:r>
              <a:rPr lang="ko-KR" altLang="en-US"/>
              <a:t>가 수식의 값이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3119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maxValue = (x &gt; y) ? x : y;</a:t>
            </a:r>
            <a:endParaRPr lang="en-US" altLang="ko-KR" sz="3119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연산자 우선순위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0"/>
          </p:nvPr>
        </p:nvGraphicFramePr>
        <p:xfrm>
          <a:off x="336278" y="1674722"/>
          <a:ext cx="11334538" cy="658208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4212"/>
                <a:gridCol w="4149285"/>
                <a:gridCol w="1672332"/>
                <a:gridCol w="3938709"/>
              </a:tblGrid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. [] new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^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 --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 ~ 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부호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 typeof void delete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 / 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사칙연산자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?: 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삼항연산자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&lt;&lt; &gt;&gt; &gt;&gt;&gt;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yield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 &lt;= &gt; &gt;= in instanceof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+= -= *= /= %= &lt;&lt;= &gt;&gt;= &gt;&gt;&gt;= &amp;= ^= |=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 != === !==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prompt() </a:t>
            </a:r>
            <a:r>
              <a:rPr lang="ko-KR" altLang="en-US">
                <a:latin typeface="Arial"/>
                <a:ea typeface="+mn-ea"/>
                <a:cs typeface="+mj-cs"/>
              </a:rPr>
              <a:t>함수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59638" y="1633618"/>
            <a:ext cx="11175959" cy="134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age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나이를 입력하세요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만나이로 입력합니다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x, y;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input;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입력하시오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parseInt(input);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입력하시오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y = parseInt(input);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document.write(x + 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덧셈 예제</a:t>
            </a:r>
            <a:r>
              <a:rPr lang="en-US" altLang="ko-KR" sz="5716">
                <a:cs typeface="+mj-cs"/>
              </a:rPr>
              <a:t>1</a:t>
            </a:r>
            <a:endParaRPr lang="ko-KR" altLang="en-US" sz="5716"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96268" y="561043"/>
            <a:ext cx="9702694" cy="990071"/>
          </a:xfrm>
        </p:spPr>
        <p:txBody>
          <a:bodyPr/>
          <a:lstStyle/>
          <a:p>
            <a:pPr lvl="2"/>
            <a:r>
              <a:rPr lang="ko-KR" altLang="en-US">
                <a:latin typeface="Arial"/>
                <a:ea typeface="+mn-ea"/>
                <a:cs typeface="+mj-cs"/>
              </a:rPr>
              <a:t>덧셈 예제</a:t>
            </a:r>
            <a:r>
              <a:rPr lang="en-US" altLang="ko-KR">
                <a:latin typeface="Arial"/>
                <a:ea typeface="+mn-ea"/>
                <a:cs typeface="+mj-cs"/>
              </a:rPr>
              <a:t>2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Calculator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calc()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sum;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sum = parseInt(x) + parseInt(y);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 = sum;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ko-KR" altLang="en-US">
                <a:latin typeface="Arial"/>
                <a:ea typeface="+mn-ea"/>
                <a:cs typeface="+mj-cs"/>
              </a:rPr>
              <a:t>덧셈 예제</a:t>
            </a:r>
            <a:r>
              <a:rPr lang="en-US" altLang="ko-KR">
                <a:latin typeface="Arial"/>
                <a:ea typeface="+mn-ea"/>
                <a:cs typeface="+mj-cs"/>
              </a:rPr>
              <a:t>2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&lt;h3&gt;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덧셈 계산기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&lt;/h3&gt;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&lt;form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name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"myform"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action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"..."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method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"POST"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정수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&gt;&lt;br&gt;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두번째 정수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&gt;&lt;br&gt;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합계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&gt;&lt;br&gt;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value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계산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"calc();"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&lt;/form&gt;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HTML </a:t>
            </a:r>
            <a:r>
              <a:rPr lang="ko-KR" altLang="en-US">
                <a:latin typeface="Arial"/>
                <a:ea typeface="+mn-ea"/>
                <a:cs typeface="+mj-cs"/>
              </a:rPr>
              <a:t>요소에 접근하기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&lt;h1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This is a heading.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&lt;/h1&gt;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func()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e =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e.style.color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"red"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"func()"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클릭하세요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제어문</a:t>
            </a:r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조건문의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 </a:t>
            </a:r>
            <a:r>
              <a:rPr lang="ko-KR" altLang="en-US"/>
              <a:t>문   </a:t>
            </a:r>
            <a:r>
              <a:rPr lang="en-US" altLang="ko-KR"/>
              <a:t>if(</a:t>
            </a:r>
            <a:r>
              <a:rPr lang="ko-KR" altLang="en-US"/>
              <a:t>조건문</a:t>
            </a:r>
            <a:r>
              <a:rPr lang="en-US" altLang="ko-KR"/>
              <a:t>) </a:t>
            </a:r>
            <a:r>
              <a:rPr lang="ko-KR" altLang="en-US"/>
              <a:t>실행문</a:t>
            </a:r>
            <a:r>
              <a:rPr lang="en-US" altLang="ko-KR"/>
              <a:t>;</a:t>
            </a:r>
            <a:endParaRPr lang="en-US" altLang="ko-KR"/>
          </a:p>
          <a:p>
            <a:pPr lvl="0"/>
            <a:r>
              <a:rPr lang="en-US" altLang="ko-KR"/>
              <a:t>if else </a:t>
            </a:r>
            <a:r>
              <a:rPr lang="ko-KR" altLang="en-US"/>
              <a:t>문 </a:t>
            </a:r>
            <a:endParaRPr lang="ko-KR" altLang="en-US"/>
          </a:p>
          <a:p>
            <a:pPr lvl="0"/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6274" y="561043"/>
            <a:ext cx="9895888" cy="990071"/>
          </a:xfrm>
        </p:spPr>
        <p:txBody>
          <a:bodyPr/>
          <a:lstStyle/>
          <a:p>
            <a:pPr lvl="0"/>
            <a:r>
              <a:rPr lang="en-US" altLang="ko-KR"/>
              <a:t>if</a:t>
            </a:r>
            <a:r>
              <a:rPr lang="ko-KR" altLang="en-US"/>
              <a:t> 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771" y="6609532"/>
            <a:ext cx="10926899" cy="120149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/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greeting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역사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넷스케이프의 브렌던 아이크</a:t>
            </a:r>
            <a:r>
              <a:rPr lang="en-US" altLang="ko-KR"/>
              <a:t>(Brendan Eich)</a:t>
            </a:r>
            <a:r>
              <a:rPr lang="ko-KR" altLang="en-US"/>
              <a:t>가 개발</a:t>
            </a:r>
            <a:endParaRPr lang="ko-KR" altLang="en-US"/>
          </a:p>
          <a:p>
            <a:pPr lvl="0"/>
            <a:r>
              <a:rPr lang="ko-KR" altLang="en-US"/>
              <a:t>처음에는 라이브스크립트</a:t>
            </a:r>
            <a:r>
              <a:rPr lang="en-US" altLang="ko-KR"/>
              <a:t>(LiveScript)</a:t>
            </a:r>
            <a:endParaRPr lang="en-US" altLang="ko-KR"/>
          </a:p>
          <a:p>
            <a:pPr lvl="0"/>
            <a:r>
              <a:rPr lang="ko-KR" altLang="en-US"/>
              <a:t>최신 버전은 자바스크립트 </a:t>
            </a:r>
            <a:r>
              <a:rPr lang="en-US" altLang="ko-KR"/>
              <a:t>1.8.5</a:t>
            </a:r>
            <a:endParaRPr lang="en-US" altLang="ko-KR"/>
          </a:p>
          <a:p>
            <a:pPr lvl="0"/>
            <a:r>
              <a:rPr lang="en-US" altLang="ko-KR"/>
              <a:t>ECMA(European Computer Manufacturer’s Association)</a:t>
            </a:r>
            <a:r>
              <a:rPr lang="ko-KR" altLang="en-US"/>
              <a:t>이 </a:t>
            </a:r>
            <a:r>
              <a:rPr lang="en-US" altLang="ko-KR"/>
              <a:t>ECMAScript</a:t>
            </a:r>
            <a:r>
              <a:rPr lang="ko-KR" altLang="en-US"/>
              <a:t>라는 이름으로 표준을 제정</a:t>
            </a:r>
            <a:r>
              <a:rPr lang="en-US" altLang="ko-KR"/>
              <a:t>-&gt; ECMA-262</a:t>
            </a:r>
            <a:endParaRPr lang="ko-KR" altLang="en-US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if-else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Afternoon!"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 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511" y="2002019"/>
          <a:ext cx="11112883" cy="3377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/>
                <a:gridCol w="8990572"/>
              </a:tblGrid>
              <a:tr h="234972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en-US" altLang="ko-KR" sz="2300" b="1" i="1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if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(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조건식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  <a:endParaRPr lang="en-US" altLang="ko-KR" sz="230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  <a:endParaRPr lang="en-US" altLang="ko-KR" sz="230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} </a:t>
                      </a:r>
                      <a:r>
                        <a:rPr lang="en-US" altLang="ko-KR" sz="2300" b="1" i="1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else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{</a:t>
                      </a:r>
                      <a:endParaRPr lang="en-US" altLang="ko-KR" sz="230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  <a:endParaRPr lang="en-US" altLang="ko-KR" sz="230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102800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만약 조건식이 참이면 문장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이 실행된다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.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그렇지 않으면 문장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가 실행된다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ko-KR" altLang="en-US">
                <a:latin typeface="Arial"/>
                <a:ea typeface="+mn-ea"/>
                <a:cs typeface="+mj-cs"/>
              </a:rPr>
              <a:t>연속적인 </a:t>
            </a:r>
            <a:r>
              <a:rPr lang="en-US" altLang="ko-KR">
                <a:latin typeface="Arial"/>
                <a:ea typeface="+mn-ea"/>
                <a:cs typeface="+mj-cs"/>
              </a:rPr>
              <a:t>if </a:t>
            </a:r>
            <a:r>
              <a:rPr lang="ko-KR" altLang="en-US">
                <a:latin typeface="Arial"/>
                <a:ea typeface="+mn-ea"/>
                <a:cs typeface="+mj-cs"/>
              </a:rPr>
              <a:t>문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time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Date().getHours();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12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  <a:endParaRPr lang="ko-KR" altLang="en-US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 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  <a:endParaRPr lang="ko-KR" altLang="en-US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{	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그렇지 않으면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이후이면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)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evening"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alert(msg);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if </a:t>
            </a:r>
            <a:r>
              <a:rPr lang="ko-KR" altLang="en-US"/>
              <a:t>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숫자 </a:t>
            </a:r>
            <a:r>
              <a:rPr lang="en-US" altLang="ko-KR"/>
              <a:t>2</a:t>
            </a:r>
            <a:r>
              <a:rPr lang="ko-KR" altLang="en-US"/>
              <a:t>개와 연산자 </a:t>
            </a:r>
            <a:r>
              <a:rPr lang="en-US" altLang="ko-KR"/>
              <a:t>1</a:t>
            </a:r>
            <a:r>
              <a:rPr lang="ko-KR" altLang="en-US"/>
              <a:t>개를 입력 받아 연산자에 맞는 계산결과를 출력하는 프로그램을 작성하시오</a:t>
            </a:r>
            <a:r>
              <a:rPr lang="en-US" altLang="ko-KR"/>
              <a:t>.</a:t>
            </a:r>
            <a:endParaRPr lang="en-US" altLang="ko-KR"/>
          </a:p>
          <a:p>
            <a:pPr marL="1113876" lvl="1" indent="-594068">
              <a:buFont typeface="+mj-lt"/>
              <a:buAutoNum type="arabicPeriod"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8593" y="3064695"/>
            <a:ext cx="5073304" cy="1630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04715" y="4935019"/>
            <a:ext cx="4972679" cy="1612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904549" y="3000996"/>
            <a:ext cx="5116917" cy="1612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5904549" y="4935019"/>
            <a:ext cx="4748610" cy="1612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Arial"/>
                <a:ea typeface="+mn-ea"/>
                <a:cs typeface="+mj-cs"/>
              </a:rPr>
              <a:t>결과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  <a:r>
              <a:rPr lang="ko-KR" altLang="en-US"/>
              <a:t>문과 비슷하게 조건에 따라 프로그램의 흐름을 분기시키기 위해 사용된다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if</a:t>
            </a:r>
            <a:r>
              <a:rPr lang="ko-KR" altLang="en-US"/>
              <a:t>문의 경우 조건식이 참이냐 거짓이냐에 따라서 실행할 문장이 둘 중의 하나로 결정되기 때문에 연속적인 </a:t>
            </a:r>
            <a:r>
              <a:rPr lang="en-US" altLang="ko-KR"/>
              <a:t>if</a:t>
            </a:r>
            <a:r>
              <a:rPr lang="ko-KR" altLang="en-US"/>
              <a:t>문을 쓸 경우에는 </a:t>
            </a:r>
            <a:r>
              <a:rPr lang="en-US" altLang="ko-KR"/>
              <a:t>switch</a:t>
            </a:r>
            <a:r>
              <a:rPr lang="ko-KR" altLang="en-US"/>
              <a:t>문을 사용하는 것이 좋다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switch</a:t>
            </a:r>
            <a:r>
              <a:rPr lang="ko-KR" altLang="en-US"/>
              <a:t>문은 제어식의 값에 따라 다음에 실행할 문장을 결정하게 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7626" y="5366409"/>
          <a:ext cx="10674967" cy="32212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/>
                <a:gridCol w="9024106"/>
              </a:tblGrid>
              <a:tr h="322125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  <a:endParaRPr lang="ko-KR" altLang="en-US" sz="18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1800" i="1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switch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(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제어식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c1: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c2;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default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d;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18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switch</a:t>
            </a:r>
            <a:r>
              <a:rPr lang="ko-KR" altLang="en-US">
                <a:latin typeface="Arial"/>
                <a:ea typeface="+mn-ea"/>
                <a:cs typeface="+mj-cs"/>
              </a:rPr>
              <a:t> 문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grade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성적을 입력하시오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"A-F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사이의 문자로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switch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(grade)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'A'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잘했어요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'B'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좋은 점수군요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'C'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괜찮은 점수군요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'D'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좀더 노력하세요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'F'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다음학기 수강하세요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default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알수없는 학점입니다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점수를 입력받아 학점을 출력하시오</a:t>
            </a:r>
            <a:r>
              <a:rPr lang="en-US" altLang="ko-KR"/>
              <a:t>.(switch</a:t>
            </a:r>
            <a:r>
              <a:rPr lang="ko-KR" altLang="en-US"/>
              <a:t>문을 이용</a:t>
            </a:r>
            <a:r>
              <a:rPr lang="en-US" altLang="ko-KR"/>
              <a:t>)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90 ~ 100</a:t>
            </a:r>
            <a:r>
              <a:rPr lang="ko-KR" altLang="en-US"/>
              <a:t>이면 </a:t>
            </a:r>
            <a:r>
              <a:rPr lang="en-US" altLang="ko-KR"/>
              <a:t>‘A’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80 ~ 89</a:t>
            </a:r>
            <a:r>
              <a:rPr lang="ko-KR" altLang="en-US"/>
              <a:t>이면 </a:t>
            </a:r>
            <a:r>
              <a:rPr lang="en-US" altLang="ko-KR"/>
              <a:t>‘B’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70 ~ 79</a:t>
            </a:r>
            <a:r>
              <a:rPr lang="ko-KR" altLang="en-US"/>
              <a:t>이면 </a:t>
            </a:r>
            <a:r>
              <a:rPr lang="en-US" altLang="ko-KR"/>
              <a:t>‘C’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60 ~ 69</a:t>
            </a:r>
            <a:r>
              <a:rPr lang="ko-KR" altLang="en-US"/>
              <a:t>이면 </a:t>
            </a:r>
            <a:r>
              <a:rPr lang="en-US" altLang="ko-KR"/>
              <a:t>‘D’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0 ~ 59</a:t>
            </a:r>
            <a:r>
              <a:rPr lang="ko-KR" altLang="en-US"/>
              <a:t>이면 </a:t>
            </a:r>
            <a:r>
              <a:rPr lang="en-US" altLang="ko-KR"/>
              <a:t>‘F’</a:t>
            </a:r>
            <a:endParaRPr lang="en-US" altLang="ko-KR"/>
          </a:p>
          <a:p>
            <a:pPr lvl="1"/>
            <a:r>
              <a:rPr lang="ko-KR" altLang="en-US"/>
              <a:t>출력은 </a:t>
            </a:r>
            <a:r>
              <a:rPr lang="en-US" altLang="ko-KR"/>
              <a:t>document.write()</a:t>
            </a:r>
            <a:r>
              <a:rPr lang="ko-KR" altLang="en-US"/>
              <a:t>를 이용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두 사람의 가위</a:t>
            </a:r>
            <a:r>
              <a:rPr lang="en-US" altLang="ko-KR"/>
              <a:t>,</a:t>
            </a:r>
            <a:r>
              <a:rPr lang="ko-KR" altLang="en-US"/>
              <a:t> 바위</a:t>
            </a:r>
            <a:r>
              <a:rPr lang="en-US" altLang="ko-KR"/>
              <a:t>,</a:t>
            </a:r>
            <a:r>
              <a:rPr lang="ko-KR" altLang="en-US"/>
              <a:t> 보를 입력 받아 승자를 출력하는 프로그램을 작성하시오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6229" y="3419139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19190" y="3419139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053341" y="517337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같은 처리 과정을 여러 번 되풀이하는 것</a:t>
            </a:r>
            <a:endParaRPr lang="ko-KR" altLang="en-US"/>
          </a:p>
          <a:p>
            <a:pPr lvl="0"/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반복문의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while – </a:t>
            </a:r>
            <a:r>
              <a:rPr lang="ko-KR" altLang="en-US"/>
              <a:t>지정된 조건이 참이면 반복 실행한다</a:t>
            </a:r>
            <a:r>
              <a:rPr lang="en-US" altLang="ko-KR"/>
              <a:t>. </a:t>
            </a:r>
            <a:endParaRPr lang="en-US" altLang="ko-KR"/>
          </a:p>
          <a:p>
            <a:pPr lvl="0"/>
            <a:r>
              <a:rPr lang="en-US" altLang="ko-KR"/>
              <a:t>for – </a:t>
            </a:r>
            <a:r>
              <a:rPr lang="ko-KR" altLang="en-US"/>
              <a:t>주로 정해진 횟수 동안 코드를 반복 실행한다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while</a:t>
            </a:r>
            <a:r>
              <a:rPr lang="ko-KR" altLang="en-US"/>
              <a:t> 문</a:t>
            </a:r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0"/>
          </a:bodyPr>
          <a:lstStyle/>
          <a:p>
            <a:pPr lvl="0">
              <a:lnSpc>
                <a:spcPct val="90000"/>
              </a:lnSpc>
            </a:pPr>
            <a:r>
              <a:rPr lang="ko-KR" altLang="en-US"/>
              <a:t>인터프리트 언어</a:t>
            </a:r>
            <a:r>
              <a:rPr lang="en-US" altLang="ko-KR"/>
              <a:t>- </a:t>
            </a:r>
            <a:r>
              <a:rPr lang="ko-KR" altLang="en-US"/>
              <a:t>컴파일 과정을 거치지 않고 바로 실행시킬 수 있는 언어</a:t>
            </a:r>
            <a:endParaRPr lang="ko-KR" altLang="en-US"/>
          </a:p>
          <a:p>
            <a:pPr lvl="0">
              <a:lnSpc>
                <a:spcPct val="90000"/>
              </a:lnSpc>
            </a:pPr>
            <a:r>
              <a:rPr lang="ko-KR" altLang="en-US"/>
              <a:t>동적 타이핑</a:t>
            </a:r>
            <a:r>
              <a:rPr lang="en-US" altLang="ko-KR"/>
              <a:t>(dynamic typing) - </a:t>
            </a:r>
            <a:r>
              <a:rPr lang="ko-KR" altLang="en-US"/>
              <a:t>변수의 자료형을 선언하지 않고도 변수를 사용할 수 있는 특징</a:t>
            </a:r>
            <a:endParaRPr lang="ko-KR" altLang="en-US"/>
          </a:p>
          <a:p>
            <a:pPr lvl="0">
              <a:lnSpc>
                <a:spcPct val="90000"/>
              </a:lnSpc>
            </a:pPr>
            <a:r>
              <a:rPr lang="ko-KR" altLang="en-US"/>
              <a:t>구조적 프로그래밍 지원 </a:t>
            </a:r>
            <a:r>
              <a:rPr lang="en-US" altLang="ko-KR"/>
              <a:t>- C</a:t>
            </a:r>
            <a:r>
              <a:rPr lang="ko-KR" altLang="en-US"/>
              <a:t>언어의 구조적 프로그래밍을 지원한다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if else, while, for</a:t>
            </a:r>
            <a:r>
              <a:rPr lang="ko-KR" altLang="en-US"/>
              <a:t>등의 제어 구조를 완벽 지원</a:t>
            </a:r>
            <a:endParaRPr lang="ko-KR" altLang="en-US"/>
          </a:p>
          <a:p>
            <a:pPr lvl="0">
              <a:lnSpc>
                <a:spcPct val="90000"/>
              </a:lnSpc>
            </a:pPr>
            <a:r>
              <a:rPr lang="ko-KR" altLang="en-US"/>
              <a:t>객체 기반 </a:t>
            </a:r>
            <a:r>
              <a:rPr lang="en-US" altLang="ko-KR"/>
              <a:t>- </a:t>
            </a:r>
            <a:r>
              <a:rPr lang="ko-KR" altLang="en-US"/>
              <a:t>전적으로 객체지향언어이다</a:t>
            </a:r>
            <a:r>
              <a:rPr lang="en-US" altLang="ko-KR"/>
              <a:t>. </a:t>
            </a:r>
            <a:r>
              <a:rPr lang="ko-KR" altLang="en-US"/>
              <a:t>자바스크립트의 객체는 연관배열</a:t>
            </a:r>
            <a:r>
              <a:rPr lang="en-US" altLang="ko-KR"/>
              <a:t>(associative arrays)</a:t>
            </a:r>
            <a:endParaRPr lang="en-US" altLang="ko-KR"/>
          </a:p>
          <a:p>
            <a:pPr lvl="0">
              <a:lnSpc>
                <a:spcPct val="90000"/>
              </a:lnSpc>
            </a:pPr>
            <a:r>
              <a:rPr lang="ko-KR" altLang="en-US"/>
              <a:t>함수형 프로그래밍 지원 </a:t>
            </a:r>
            <a:r>
              <a:rPr lang="en-US" altLang="ko-KR"/>
              <a:t>- </a:t>
            </a:r>
            <a:r>
              <a:rPr lang="ko-KR" altLang="en-US"/>
              <a:t>자바스크립트에서 함수는 일급 객체</a:t>
            </a:r>
            <a:r>
              <a:rPr lang="en-US" altLang="ko-KR"/>
              <a:t>(first-class object)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/>
              <a:t>즉 함수는 그 자체로 객체이다</a:t>
            </a:r>
            <a:r>
              <a:rPr lang="en-US" altLang="ko-KR"/>
              <a:t>. </a:t>
            </a:r>
            <a:r>
              <a:rPr lang="ko-KR" altLang="en-US"/>
              <a:t>함수는 속성과 </a:t>
            </a:r>
            <a:r>
              <a:rPr lang="en-US" altLang="ko-KR"/>
              <a:t>.call()</a:t>
            </a:r>
            <a:r>
              <a:rPr lang="ko-KR" altLang="en-US"/>
              <a:t>과 같은 메서드를 가진다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90000"/>
              </a:lnSpc>
            </a:pPr>
            <a:r>
              <a:rPr lang="ko-KR" altLang="en-US"/>
              <a:t>프로토타입</a:t>
            </a:r>
            <a:r>
              <a:rPr lang="en-US" altLang="ko-KR"/>
              <a:t>-</a:t>
            </a:r>
            <a:r>
              <a:rPr lang="ko-KR" altLang="en-US"/>
              <a:t>기반</a:t>
            </a:r>
            <a:r>
              <a:rPr lang="en-US" altLang="ko-KR"/>
              <a:t>(prototype-based) -</a:t>
            </a:r>
            <a:r>
              <a:rPr lang="ko-KR" altLang="en-US"/>
              <a:t> 상속을 위해 클래스 개념 대신에 프로토타입을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while</a:t>
            </a:r>
            <a:r>
              <a:rPr lang="ko-KR" altLang="en-US"/>
              <a:t> 문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 /&gt;"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i++;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for</a:t>
            </a:r>
            <a:r>
              <a:rPr lang="ko-KR" altLang="en-US"/>
              <a:t> 문</a:t>
            </a:r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for</a:t>
            </a:r>
            <a:r>
              <a:rPr lang="ko-KR" altLang="en-US"/>
              <a:t> 문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    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 /&gt;"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중첩</a:t>
            </a:r>
            <a:r>
              <a:rPr lang="en-US" altLang="ko-KR"/>
              <a:t> </a:t>
            </a:r>
            <a:r>
              <a:rPr lang="ko-KR" altLang="en-US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하나의 </a:t>
            </a:r>
            <a:r>
              <a:rPr lang="en-US" altLang="ko-KR"/>
              <a:t>for</a:t>
            </a:r>
            <a:r>
              <a:rPr lang="ko-KR" altLang="en-US"/>
              <a:t>문 안에 다른 </a:t>
            </a:r>
            <a:r>
              <a:rPr lang="en-US" altLang="ko-KR"/>
              <a:t>for</a:t>
            </a:r>
            <a:r>
              <a:rPr lang="ko-KR" altLang="en-US"/>
              <a:t>문이 내장될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반복문이 중첩될 때는 반복문 제어 변수로 서로 다른 변수를 사용해야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중첩 반복문 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&lt;style&gt;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table, td {border:1px solid black;}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&lt;/style&gt;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"&lt;h1&gt;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구구단표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&lt;/h1&gt;"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"&lt;table&gt;"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  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j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j &lt;=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j++) { 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* j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"&lt;/table&gt;"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do/while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while</a:t>
            </a:r>
            <a:r>
              <a:rPr lang="ko-KR" altLang="en-US"/>
              <a:t>문과 비슷하나 반복 조건을 처음이 아니라 끝에서 검사한다는 점이 다르다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do/while</a:t>
            </a:r>
            <a:r>
              <a:rPr lang="ko-KR" altLang="en-US"/>
              <a:t>문은 일단 문장을 한 번 실행하고 나서 조건을 검사하고 싶을 때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do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i++;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 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(i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for/in </a:t>
            </a:r>
            <a:r>
              <a:rPr lang="ko-KR" altLang="en-US"/>
              <a:t>반복문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객체 안의 속성들에 대하여 어떤 처리를 반복할 수 있는 구조</a:t>
            </a:r>
            <a:endParaRPr lang="ko-KR" altLang="en-US"/>
          </a:p>
          <a:p>
            <a:pPr lvl="0"/>
            <a:r>
              <a:rPr lang="en-US" altLang="ko-KR"/>
              <a:t>for/in </a:t>
            </a:r>
            <a:r>
              <a:rPr lang="ko-KR" altLang="en-US"/>
              <a:t>반복문을 이용하면 객체 안의 모든 속성에 대하여 어떤 연산을 실행할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myCar = { make: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"BMW"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, model: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"X5"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, year: 2013 };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txt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x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myCar)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	txt += myCar[x]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document.write(txt);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break </a:t>
            </a:r>
            <a:r>
              <a:rPr lang="ko-KR" altLang="en-US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반복문을 벗어나기 위해 사용</a:t>
            </a:r>
            <a:endParaRPr lang="ko-KR" altLang="en-US"/>
          </a:p>
          <a:p>
            <a:pPr lvl="0"/>
            <a:r>
              <a:rPr lang="ko-KR" altLang="en-US"/>
              <a:t>반복문 안에서 </a:t>
            </a:r>
            <a:r>
              <a:rPr lang="en-US" altLang="ko-KR"/>
              <a:t>break </a:t>
            </a:r>
            <a:r>
              <a:rPr lang="ko-KR" altLang="en-US"/>
              <a:t>문이 실행되면 반복문을 빠져나오게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==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break;</a:t>
            </a: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msg +=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document.write(msg);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continue </a:t>
            </a:r>
            <a:r>
              <a:rPr lang="ko-KR" altLang="en-US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현재 실행하고 있는 반복 과정의 나머지를 생략하고 다음 반복문을 시작하게 만든다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예를 들어 </a:t>
            </a:r>
            <a:r>
              <a:rPr lang="en-US" altLang="ko-KR"/>
              <a:t>0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까지의 정수 중에서 </a:t>
            </a:r>
            <a:r>
              <a:rPr lang="en-US" altLang="ko-KR"/>
              <a:t>3</a:t>
            </a:r>
            <a:r>
              <a:rPr lang="ko-KR" altLang="en-US"/>
              <a:t>만 제외하고 출력하는 예제를 보면 </a:t>
            </a:r>
            <a:r>
              <a:rPr lang="en-US" altLang="ko-KR"/>
              <a:t>0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 정수를 하나씩 조사하다가 현재 정수가 </a:t>
            </a:r>
            <a:r>
              <a:rPr lang="en-US" altLang="ko-KR"/>
              <a:t>3</a:t>
            </a:r>
            <a:r>
              <a:rPr lang="ko-KR" altLang="en-US"/>
              <a:t>이면 </a:t>
            </a:r>
            <a:r>
              <a:rPr lang="en-US" altLang="ko-KR"/>
              <a:t>continue</a:t>
            </a:r>
            <a:r>
              <a:rPr lang="ko-KR" altLang="en-US"/>
              <a:t>를 실행해서 현재 반복을 중지하고 다음 반복을 시작한다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==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continue;</a:t>
            </a: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msg +=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document.write(msg);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까지의 합을 구하는 프로그램을 작성하시오</a:t>
            </a:r>
            <a:r>
              <a:rPr lang="en-US" altLang="ko-KR"/>
              <a:t>.</a:t>
            </a: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200</a:t>
            </a:r>
            <a:r>
              <a:rPr lang="ko-KR" altLang="en-US"/>
              <a:t>까지의 짝수의 합을 구하는 프로그램을 작성하시오</a:t>
            </a:r>
            <a:r>
              <a:rPr lang="en-US" altLang="ko-KR"/>
              <a:t>.(continue</a:t>
            </a:r>
            <a:r>
              <a:rPr lang="ko-KR" altLang="en-US"/>
              <a:t>를 이용</a:t>
            </a:r>
            <a:r>
              <a:rPr lang="en-US" altLang="ko-KR"/>
              <a:t>)</a:t>
            </a: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사용자가 입력한 값을 계속 더하고</a:t>
            </a:r>
            <a:r>
              <a:rPr lang="en-US" altLang="ko-KR"/>
              <a:t>, </a:t>
            </a:r>
            <a:r>
              <a:rPr lang="ko-KR" altLang="en-US"/>
              <a:t>사용자가 </a:t>
            </a:r>
            <a:r>
              <a:rPr lang="en-US" altLang="ko-KR"/>
              <a:t>0</a:t>
            </a:r>
            <a:r>
              <a:rPr lang="ko-KR" altLang="en-US"/>
              <a:t>을 입력하면 그때까지 누적된 값을 출력하는 프로그램을 작성하시오</a:t>
            </a:r>
            <a:r>
              <a:rPr lang="en-US" altLang="ko-KR"/>
              <a:t>.</a:t>
            </a: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다중 </a:t>
            </a:r>
            <a:r>
              <a:rPr lang="en-US" altLang="ko-KR"/>
              <a:t>for</a:t>
            </a:r>
            <a:r>
              <a:rPr lang="ko-KR" altLang="en-US"/>
              <a:t>문을 이용해서 </a:t>
            </a:r>
            <a:r>
              <a:rPr lang="en-US" altLang="ko-KR"/>
              <a:t>1~ 10 </a:t>
            </a:r>
            <a:r>
              <a:rPr lang="ko-KR" altLang="en-US"/>
              <a:t>까지 중  </a:t>
            </a:r>
            <a:r>
              <a:rPr lang="en-US" altLang="ko-KR"/>
              <a:t>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i</a:t>
            </a:r>
            <a:r>
              <a:rPr lang="ko-KR" altLang="en-US"/>
              <a:t>와 </a:t>
            </a:r>
            <a:r>
              <a:rPr lang="en-US" altLang="ko-KR"/>
              <a:t>k</a:t>
            </a:r>
            <a:r>
              <a:rPr lang="ko-KR" altLang="en-US"/>
              <a:t>의 더한 합이 </a:t>
            </a:r>
            <a:r>
              <a:rPr lang="en-US" altLang="ko-KR"/>
              <a:t>3</a:t>
            </a:r>
            <a:r>
              <a:rPr lang="ko-KR" altLang="en-US"/>
              <a:t>의 배수일때만 출력 </a:t>
            </a:r>
            <a:r>
              <a:rPr lang="en-US" altLang="ko-KR"/>
              <a:t>continue</a:t>
            </a:r>
            <a:r>
              <a:rPr lang="ko-KR" altLang="en-US"/>
              <a:t>를 이용</a:t>
            </a:r>
            <a:endParaRPr lang="ko-KR" altLang="en-US"/>
          </a:p>
          <a:p>
            <a:pPr marL="514350" indent="-514350">
              <a:buAutoNum type="arabicPeriod" startAt="5"/>
            </a:pPr>
            <a:r>
              <a:rPr lang="en-US" altLang="ko-KR"/>
              <a:t>1~100 </a:t>
            </a:r>
            <a:r>
              <a:rPr lang="ko-KR" altLang="en-US"/>
              <a:t>까지 중 </a:t>
            </a:r>
            <a:r>
              <a:rPr lang="en-US" altLang="ko-KR"/>
              <a:t>2</a:t>
            </a:r>
            <a:r>
              <a:rPr lang="ko-KR" altLang="en-US"/>
              <a:t>의 배수이면서 </a:t>
            </a:r>
            <a:r>
              <a:rPr lang="en-US" altLang="ko-KR"/>
              <a:t>3</a:t>
            </a:r>
            <a:r>
              <a:rPr lang="ko-KR" altLang="en-US"/>
              <a:t>의 배수인것만 출력 </a:t>
            </a:r>
            <a:endParaRPr lang="ko-KR" altLang="en-US"/>
          </a:p>
          <a:p>
            <a:pPr marL="514350" indent="-514350">
              <a:buAutoNum type="arabicPeriod" startAt="5"/>
            </a:pPr>
            <a:r>
              <a:rPr lang="en-US" altLang="ko-KR"/>
              <a:t> </a:t>
            </a:r>
            <a:r>
              <a:rPr lang="ko-KR" altLang="en-US"/>
              <a:t>두 수를 입력</a:t>
            </a:r>
            <a:r>
              <a:rPr lang="en-US" altLang="ko-KR"/>
              <a:t>(prompt) </a:t>
            </a:r>
            <a:r>
              <a:rPr lang="ko-KR" altLang="en-US"/>
              <a:t>두수의 합이 </a:t>
            </a:r>
            <a:r>
              <a:rPr lang="en-US" altLang="ko-KR"/>
              <a:t>100</a:t>
            </a:r>
            <a:r>
              <a:rPr lang="ko-KR" altLang="en-US"/>
              <a:t>이상일이때만 출력 </a:t>
            </a:r>
            <a:endParaRPr lang="ko-KR" altLang="en-US"/>
          </a:p>
          <a:p>
            <a:pPr marL="0" indent="0">
              <a:buNone/>
            </a:pPr>
            <a:r>
              <a:rPr lang="en-US" altLang="ko-KR"/>
              <a:t>     continue</a:t>
            </a:r>
            <a:r>
              <a:rPr lang="ko-KR" altLang="en-US"/>
              <a:t>를 이용 </a:t>
            </a:r>
            <a:r>
              <a:rPr lang="en-US" altLang="ko-KR"/>
              <a:t>, </a:t>
            </a:r>
            <a:r>
              <a:rPr lang="ko-KR" altLang="en-US"/>
              <a:t>두수 모두 </a:t>
            </a:r>
            <a:r>
              <a:rPr lang="en-US" altLang="ko-KR"/>
              <a:t>0 </a:t>
            </a:r>
            <a:r>
              <a:rPr lang="ko-KR" altLang="en-US"/>
              <a:t>이 입력되면 종료 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첫번째 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now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document.write(now);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배열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많은 값을 저장할 수 있는 공간이 필요할 때 배열을 사용한다</a:t>
            </a:r>
            <a:r>
              <a:rPr lang="en-US" altLang="ko-KR"/>
              <a:t>. </a:t>
            </a:r>
            <a:endParaRPr lang="en-US" altLang="ko-KR"/>
          </a:p>
          <a:p>
            <a:pPr lvl="0"/>
            <a:r>
              <a:rPr lang="ko-KR" altLang="en-US"/>
              <a:t>서로 관련된 데이터를 차례로 접근하여서 처리할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배열을 생성하는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119"/>
              <a:t>리터럴로 배열 생성</a:t>
            </a:r>
            <a:endParaRPr lang="ko-KR" altLang="en-US" sz="3119"/>
          </a:p>
          <a:p>
            <a:pPr lvl="1"/>
            <a:r>
              <a:rPr lang="en-US" altLang="ko-KR"/>
              <a:t>var fruits = ["apple", "banana", "peach"];</a:t>
            </a:r>
            <a:endParaRPr lang="en-US" altLang="ko-KR"/>
          </a:p>
          <a:p>
            <a:pPr marL="445550" lvl="2" indent="-445550">
              <a:buClr>
                <a:schemeClr val="folHlink"/>
              </a:buClr>
            </a:pPr>
            <a:endParaRPr lang="en-US" altLang="ko-KR"/>
          </a:p>
          <a:p>
            <a:pPr marL="445550" lvl="2" indent="-445550">
              <a:buClr>
                <a:schemeClr val="folHlink"/>
              </a:buClr>
            </a:pPr>
            <a:r>
              <a:rPr lang="en-US" altLang="ko-KR" sz="3119"/>
              <a:t>Array </a:t>
            </a:r>
            <a:r>
              <a:rPr lang="ko-KR" altLang="en-US" sz="3119"/>
              <a:t>객체로 배열 생성</a:t>
            </a:r>
            <a:endParaRPr lang="ko-KR" altLang="en-US" sz="3119"/>
          </a:p>
          <a:p>
            <a:pPr lvl="1"/>
            <a:r>
              <a:rPr lang="en-US" altLang="ko-KR"/>
              <a:t>var fruits = new Array("apple","banana","orange");</a:t>
            </a:r>
            <a:endParaRPr lang="en-US" altLang="ko-KR"/>
          </a:p>
          <a:p>
            <a:pPr lvl="1"/>
            <a:endParaRPr lang="en-US" altLang="ko-KR"/>
          </a:p>
          <a:p>
            <a:pPr lvl="0"/>
            <a:r>
              <a:rPr lang="en-US" altLang="ko-KR"/>
              <a:t> var fruits = new Array();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 sz="32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;</a:t>
            </a:r>
            <a:endParaRPr lang="en-US" altLang="ko-KR" sz="3200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32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;</a:t>
            </a:r>
            <a:endParaRPr lang="en-US" altLang="ko-KR" sz="3200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32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;</a:t>
            </a:r>
            <a:endParaRPr lang="en-US" altLang="ko-KR" sz="3200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chemeClr val="tx1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fruits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Array();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fruits.length; i++)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document.write(fruits[i] +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for(x in fruits ){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document.write(fruits[x] +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함수는 입력을 받아서 특정한 작업을 수행하여서 결과를 반환하는 블랙 박스</a:t>
            </a:r>
            <a:endParaRPr lang="ko-KR" altLang="en-US"/>
          </a:p>
          <a:p>
            <a:pPr lvl="0"/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6274" y="396727"/>
            <a:ext cx="9702694" cy="990071"/>
          </a:xfrm>
        </p:spPr>
        <p:txBody>
          <a:bodyPr/>
          <a:lstStyle/>
          <a:p>
            <a:pPr lvl="0"/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386797"/>
            <a:ext cx="11264119" cy="645196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파라미터도 있고 반환 값도 있는 함수</a:t>
            </a:r>
            <a:endParaRPr lang="ko-KR" altLang="en-US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파라미터는 있고 반환 값은 없는 함수</a:t>
            </a:r>
            <a:endParaRPr lang="ko-KR" altLang="en-US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파라미터는 없고 반환 값은 있는 함수</a:t>
            </a:r>
            <a:endParaRPr lang="ko-KR" altLang="en-US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파라미터도 없고 반환 값도 없는 함수</a:t>
            </a:r>
            <a:endParaRPr lang="en-US" altLang="ko-KR"/>
          </a:p>
        </p:txBody>
      </p:sp>
      <p:sp>
        <p:nvSpPr>
          <p:cNvPr id="5" name="내용 개체 틀 2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1,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2, …)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반환값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1,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2, …)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7" name="내용 개체 틀 2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반환값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함수의 호출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6583971"/>
          </a:xfrm>
        </p:spPr>
        <p:txBody>
          <a:bodyPr/>
          <a:lstStyle/>
          <a:p>
            <a:pPr lvl="0"/>
            <a:r>
              <a:rPr lang="ko-KR" altLang="en-US"/>
              <a:t>함수는 호출에 의해서 실행</a:t>
            </a:r>
            <a:endParaRPr lang="ko-KR" altLang="en-US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인수</a:t>
            </a:r>
            <a:r>
              <a:rPr lang="en-US" altLang="ko-KR"/>
              <a:t>(argument) : </a:t>
            </a:r>
            <a:r>
              <a:rPr lang="ko-KR" altLang="en-US"/>
              <a:t>함수를 호출할 때는 어떤 값을 함수로 전달하는 값</a:t>
            </a:r>
            <a:endParaRPr lang="ko-KR" altLang="en-US"/>
          </a:p>
          <a:p>
            <a:pPr lvl="0"/>
            <a:r>
              <a:rPr lang="ko-KR" altLang="en-US"/>
              <a:t>인수는 데이터 타입이 없을 뿐만 아니라 개수에도 제약이 없다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실 인수가 남으면 무시되고</a:t>
            </a:r>
            <a:r>
              <a:rPr lang="en-US" altLang="ko-KR"/>
              <a:t>, </a:t>
            </a:r>
            <a:r>
              <a:rPr lang="ko-KR" altLang="en-US"/>
              <a:t>모자라는 인수는 </a:t>
            </a:r>
            <a:r>
              <a:rPr lang="en-US" altLang="ko-KR"/>
              <a:t>undefined</a:t>
            </a:r>
            <a:r>
              <a:rPr lang="ko-KR" altLang="en-US"/>
              <a:t>가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매개변수 </a:t>
            </a:r>
            <a:r>
              <a:rPr lang="en-US" altLang="ko-KR"/>
              <a:t>(parameter) : </a:t>
            </a:r>
            <a:r>
              <a:rPr lang="ko-KR" altLang="en-US"/>
              <a:t>함수를 만들 때 인수로 받을 변수를 선언하는 것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showDialog(para1, para2)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1;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2;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(arg1, arg2);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Arial"/>
                <a:ea typeface="+mn-ea"/>
                <a:cs typeface="+mj-cs"/>
              </a:rPr>
              <a:t>매개변수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Arial"/>
                <a:ea typeface="+mn-ea"/>
                <a:cs typeface="+mj-cs"/>
              </a:rPr>
              <a:t>인수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chemeClr val="tx1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showDialog()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alert("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?");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&lt;button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"showDialog()"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대화상자오픈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</p:spPr>
      </p:pic>
      <p:sp>
        <p:nvSpPr>
          <p:cNvPr id="6" name="자유형 5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&lt;body&gt;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&lt;form&gt;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  </a:t>
            </a:r>
            <a:r>
              <a:rPr lang="ko-KR" altLang="en-US" sz="2400"/>
              <a:t>첫번째 </a:t>
            </a:r>
            <a:r>
              <a:rPr lang="en-US" altLang="ko-KR" sz="2400"/>
              <a:t>:&lt;input type="text" id="x"&gt;&lt;br&gt;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</a:t>
            </a:r>
            <a:r>
              <a:rPr lang="ko-KR" altLang="en-US" sz="2400"/>
              <a:t>두번째 </a:t>
            </a:r>
            <a:r>
              <a:rPr lang="en-US" altLang="ko-KR" sz="2400"/>
              <a:t>:&lt;input type="text" id="y"&gt;&lt;br&gt;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</a:t>
            </a:r>
            <a:r>
              <a:rPr lang="ko-KR" altLang="en-US" sz="2400"/>
              <a:t>결과 </a:t>
            </a:r>
            <a:r>
              <a:rPr lang="en-US" altLang="ko-KR" sz="2400"/>
              <a:t>:&lt;input type="text" id="sum"&gt;&lt;br&gt;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&lt;input type="button"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        onclick="calc()" value="</a:t>
            </a:r>
            <a:r>
              <a:rPr lang="ko-KR" altLang="en-US" sz="2400"/>
              <a:t>확인</a:t>
            </a:r>
            <a:r>
              <a:rPr lang="en-US" altLang="ko-KR" sz="2400"/>
              <a:t>"&gt;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&lt;br&gt;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  &lt;p&gt;</a:t>
            </a:r>
            <a:r>
              <a:rPr lang="ko-KR" altLang="en-US" sz="2400"/>
              <a:t>첫번째 값 </a:t>
            </a:r>
            <a:r>
              <a:rPr lang="en-US" altLang="ko-KR" sz="2400"/>
              <a:t>:&lt;span id="sp1"&gt;&lt;/span&gt; &lt;/p&gt;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  &lt;p&gt;</a:t>
            </a:r>
            <a:r>
              <a:rPr lang="ko-KR" altLang="en-US" sz="2400"/>
              <a:t>두번째 값 </a:t>
            </a:r>
            <a:r>
              <a:rPr lang="en-US" altLang="ko-KR" sz="2400"/>
              <a:t>:&lt;span id="sp2"&gt;&lt;/span&gt; &lt;/p&gt;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  &lt;p&gt;</a:t>
            </a:r>
            <a:r>
              <a:rPr lang="ko-KR" altLang="en-US" sz="2400"/>
              <a:t>결과 </a:t>
            </a:r>
            <a:r>
              <a:rPr lang="en-US" altLang="ko-KR" sz="2400"/>
              <a:t>:&lt;span id="sp3"&gt;&lt;/span&gt; &lt;/p&gt;	 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		 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&lt;/form&gt;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&lt;/body&gt;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/>
              <a:t>&lt;script&gt;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function calc(){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 //</a:t>
            </a:r>
            <a:r>
              <a:rPr lang="en-US" altLang="ko-KR" sz="2000">
                <a:solidFill>
                  <a:srgbClr val="ff0000"/>
                </a:solidFill>
              </a:rPr>
              <a:t>value</a:t>
            </a:r>
            <a:r>
              <a:rPr lang="en-US" altLang="ko-KR" sz="1800"/>
              <a:t> : </a:t>
            </a:r>
            <a:r>
              <a:rPr lang="ko-KR" altLang="en-US" sz="1800"/>
              <a:t>입력받는 </a:t>
            </a:r>
            <a:r>
              <a:rPr lang="en-US" altLang="ko-KR" sz="1800"/>
              <a:t>html</a:t>
            </a:r>
            <a:r>
              <a:rPr lang="ko-KR" altLang="en-US" sz="1800"/>
              <a:t>의 </a:t>
            </a:r>
            <a:r>
              <a:rPr lang="en-US" altLang="ko-KR" sz="1800"/>
              <a:t>&lt;input&gt;</a:t>
            </a:r>
            <a:r>
              <a:rPr lang="ko-KR" altLang="en-US" sz="1800"/>
              <a:t>태그에서 값을 </a:t>
            </a:r>
            <a:endParaRPr lang="ko-KR" altLang="en-US" sz="1800"/>
          </a:p>
          <a:p>
            <a:pPr marL="0" indent="0">
              <a:buNone/>
            </a:pPr>
            <a:r>
              <a:rPr lang="en-US" altLang="ko-KR" sz="1800"/>
              <a:t>    //</a:t>
            </a:r>
            <a:r>
              <a:rPr lang="ko-KR" altLang="en-US" sz="1800"/>
              <a:t>가져오거나 대입</a:t>
            </a:r>
            <a:r>
              <a:rPr lang="en-US" altLang="ko-KR" sz="1800"/>
              <a:t>(</a:t>
            </a:r>
            <a:r>
              <a:rPr lang="ko-KR" altLang="en-US" sz="1800"/>
              <a:t>출력</a:t>
            </a:r>
            <a:r>
              <a:rPr lang="en-US" altLang="ko-KR" sz="1800"/>
              <a:t>)</a:t>
            </a:r>
            <a:r>
              <a:rPr lang="ko-KR" altLang="en-US" sz="1800"/>
              <a:t>할때 사용</a:t>
            </a:r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	  </a:t>
            </a:r>
            <a:r>
              <a:rPr lang="en-US" altLang="ko-KR" sz="1800"/>
              <a:t>var a = document.getElementById('x').value;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var b = document.getElementById('y').value;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var res = parseInt(a) + parseInt(b);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document.getElementById('sum').value = res;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//////////////////////////////////////////////////////////////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</a:t>
            </a:r>
            <a:r>
              <a:rPr lang="en-US" altLang="ko-KR" sz="1800">
                <a:solidFill>
                  <a:srgbClr val="ff0000"/>
                </a:solidFill>
              </a:rPr>
              <a:t>//innerHtml </a:t>
            </a:r>
            <a:r>
              <a:rPr lang="en-US" altLang="ko-KR" sz="1800"/>
              <a:t>- &gt; </a:t>
            </a:r>
            <a:r>
              <a:rPr lang="ko-KR" altLang="en-US" sz="1800"/>
              <a:t>입력태그가 아닌 다른 태그에 출력 </a:t>
            </a:r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	  </a:t>
            </a:r>
            <a:r>
              <a:rPr lang="en-US" altLang="ko-KR" sz="1800"/>
              <a:t>document.getElementById('sp1').innerHTML = a;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document.getElementById('sp2').innerHTML = b;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document.getElementById('sp3').innerHTML = res;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	 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}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&lt;/script&gt;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인수와 매개 변수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greeting(name, position)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alert(name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position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님을 환영합니다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"greeting('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', '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부장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눌러보세요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!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69</a:t>
            </a:fld>
            <a:endParaRPr lang="en-US" altLang="en-US"/>
          </a:p>
        </p:txBody>
      </p:sp>
      <p:cxnSp>
        <p:nvCxnSpPr>
          <p:cNvPr id="7" name="직선 화살표 연결선 6"/>
          <p:cNvCxnSpPr>
            <a:endCxn id="41985" idx="1"/>
          </p:cNvCxnSpPr>
          <p:nvPr/>
        </p:nvCxnSpPr>
        <p:spPr>
          <a:xfrm flipV="1">
            <a:off x="2602884" y="7416135"/>
            <a:ext cx="4247313" cy="15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용도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이벤트에 반응하는 동작을 구현할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통하여 전체 페이지를 다시 로드하지 않고서도 서버로부터 새로운 페이지 콘텐츠를 받거나 데이터를 제출할 때</a:t>
            </a:r>
            <a:r>
              <a:rPr lang="en-US" altLang="ko-KR"/>
              <a:t>, </a:t>
            </a:r>
            <a:r>
              <a:rPr lang="ko-KR" altLang="en-US"/>
              <a:t>사용한다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HTML </a:t>
            </a:r>
            <a:r>
              <a:rPr lang="ko-KR" altLang="en-US"/>
              <a:t>요소들의 크기나 색상을 동적으로 변경할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게임이나 애니메이션과 같은 상호 대화적인 콘텐츠를 구현할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사용자가 입력한 값들을 검증하는 작업도 자바스크립트를 이용한다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무명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2273921"/>
            <a:ext cx="11264119" cy="6451961"/>
          </a:xfrm>
        </p:spPr>
        <p:txBody>
          <a:bodyPr/>
          <a:lstStyle/>
          <a:p>
            <a:pPr lvl="0"/>
            <a:r>
              <a:rPr lang="ko-KR" altLang="en-US"/>
              <a:t>함수를 만들어서 한번만 사용할 때 이름을 주지 않고 한번만 사용하는 경우 무명함수</a:t>
            </a:r>
            <a:r>
              <a:rPr lang="en-US" altLang="ko-KR"/>
              <a:t>(anonymous function)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59236" y="3867993"/>
            <a:ext cx="4866330" cy="2392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598" b="1">
                <a:latin typeface="Arial"/>
                <a:ea typeface="+mn-ea"/>
                <a:cs typeface="+mj-cs"/>
              </a:rPr>
              <a:t> showDialog(str) {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    alert(str);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}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showDialog(</a:t>
            </a:r>
            <a:r>
              <a:rPr lang="en-US" altLang="ko-KR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598" b="1">
                <a:latin typeface="Arial"/>
                <a:ea typeface="+mn-ea"/>
                <a:cs typeface="+mj-cs"/>
              </a:rPr>
              <a:t>);</a:t>
            </a:r>
            <a:endParaRPr lang="en-US" altLang="ko-KR" sz="2598" b="1">
              <a:latin typeface="Arial"/>
              <a:ea typeface="+mn-ea"/>
              <a:cs typeface="+mj-cs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6330689" y="3867993"/>
            <a:ext cx="4866330" cy="2392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59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무명함수의 실행</a:t>
            </a:r>
            <a:endParaRPr lang="ko-KR" altLang="en-US" sz="259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(</a:t>
            </a:r>
            <a:r>
              <a:rPr lang="en-US" altLang="ko-KR" sz="259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598" b="1">
                <a:latin typeface="Arial"/>
                <a:ea typeface="+mn-ea"/>
                <a:cs typeface="+mj-cs"/>
              </a:rPr>
              <a:t> (str) {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    alert(str);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})(</a:t>
            </a:r>
            <a:r>
              <a:rPr lang="en-US" altLang="ko-KR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598" b="1">
                <a:latin typeface="Arial"/>
                <a:ea typeface="+mn-ea"/>
                <a:cs typeface="+mj-cs"/>
              </a:rPr>
              <a:t>);</a:t>
            </a:r>
            <a:endParaRPr lang="en-US" altLang="ko-KR" sz="2598" b="1">
              <a:latin typeface="Arial"/>
              <a:ea typeface="+mn-ea"/>
              <a:cs typeface="+mj-cs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427651" y="4804090"/>
            <a:ext cx="800954" cy="5206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함수의 반환값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return </a:t>
            </a:r>
            <a:r>
              <a:rPr lang="ko-KR" altLang="en-US"/>
              <a:t>문장을 사용하여 외부로 값을 반환</a:t>
            </a:r>
            <a:endParaRPr lang="ko-KR" altLang="en-US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반환된 값을 어디에 저장하기 않고 바로 수식에 사용해도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window.onload = function(){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}</a:t>
            </a:r>
            <a:endParaRPr lang="en-US" altLang="ko-KR"/>
          </a:p>
          <a:p>
            <a:pPr lvl="0"/>
            <a:endParaRPr lang="en-US" altLang="ko-K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228" y="2377439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2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"para1"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).innerHTML = sub();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함수반환값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444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/>
              <a:t>&lt;script&gt;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function sub(a,b){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   return a+b;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}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window.onload = function(){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 //var res =  sub(4,5);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 //document.getElementById("aa").innerHTML = res;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 document.getElementById("aa").innerHTML =sub(4,5);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}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&lt;/script&gt;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&lt;body&gt;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&lt;p id="aa"&gt;&lt;/p&gt;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&lt;/body&gt;</a:t>
            </a:r>
            <a:endParaRPr lang="en-US" altLang="ko-KR" sz="2800"/>
          </a:p>
          <a:p>
            <a:pPr marL="0" indent="0">
              <a:buNone/>
            </a:pPr>
            <a:endParaRPr lang="ko-KR" alt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/>
              <a:t>&lt;style&gt;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  div{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background : yellow;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border : 1px solid red;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width : 300;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height : 500;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}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&lt;/style&gt;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&lt;body&gt;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   &lt;input type="button"  value="</a:t>
            </a:r>
            <a:r>
              <a:rPr lang="ko-KR" altLang="en-US" sz="2000"/>
              <a:t>시작</a:t>
            </a:r>
            <a:r>
              <a:rPr lang="en-US" altLang="ko-KR" sz="2000"/>
              <a:t>"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            onclick="randProc()"&gt; &lt;br&gt;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&lt;hr color='blue'&gt;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&lt;!-- </a:t>
            </a:r>
            <a:r>
              <a:rPr lang="ko-KR" altLang="en-US" sz="2000"/>
              <a:t>시작 버튼 누르면 랜덤수 </a:t>
            </a:r>
            <a:r>
              <a:rPr lang="en-US" altLang="ko-KR" sz="2000"/>
              <a:t>5</a:t>
            </a:r>
            <a:r>
              <a:rPr lang="ko-KR" altLang="en-US" sz="2000"/>
              <a:t>개 를 출력 </a:t>
            </a:r>
            <a:r>
              <a:rPr lang="en-US" altLang="ko-KR" sz="2000"/>
              <a:t>--&gt;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&lt;h1&gt;</a:t>
            </a:r>
            <a:r>
              <a:rPr lang="ko-KR" altLang="en-US" sz="2000"/>
              <a:t>출력위치 </a:t>
            </a:r>
            <a:r>
              <a:rPr lang="en-US" altLang="ko-KR" sz="2000"/>
              <a:t>&lt;/h1&gt;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&lt;div id="res"&gt;&lt;/div&gt;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&lt;/body&gt;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함수의 반환값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단순히 함수를 종료하고 싶은 경우에도 사용할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divide(a, b)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(b == 0)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return;</a:t>
            </a: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 / b;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 rot="5400000">
            <a:off x="6080798" y="1695711"/>
            <a:ext cx="1334926" cy="519086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8809" tIns="59404" rIns="118809" bIns="59404" anchor="ctr" anchorCtr="0"/>
          <a:lstStyle/>
          <a:p>
            <a:pPr defTabSz="1350168"/>
            <a:r>
              <a:rPr lang="ko-KR" altLang="en-US" sz="2338">
                <a:solidFill>
                  <a:schemeClr val="tx1"/>
                </a:solidFill>
                <a:latin typeface="Arial"/>
              </a:rPr>
              <a:t>만약 분모가 </a:t>
            </a:r>
            <a:r>
              <a:rPr lang="en-US" altLang="ko-KR" sz="2338">
                <a:solidFill>
                  <a:schemeClr val="tx1"/>
                </a:solidFill>
                <a:latin typeface="Arial"/>
              </a:rPr>
              <a:t>0</a:t>
            </a:r>
            <a:r>
              <a:rPr lang="ko-KR" altLang="en-US" sz="2338">
                <a:solidFill>
                  <a:schemeClr val="tx1"/>
                </a:solidFill>
                <a:latin typeface="Arial"/>
              </a:rPr>
              <a:t>이면 나눗셈을 할 수 없으므로 함수를 종료한다</a:t>
            </a:r>
            <a:r>
              <a:rPr lang="en-US" altLang="ko-KR" sz="2338">
                <a:solidFill>
                  <a:schemeClr val="tx1"/>
                </a:solidFill>
                <a:latin typeface="Arial"/>
              </a:rPr>
              <a:t>.</a:t>
            </a:r>
            <a:endParaRPr lang="ko-KR" altLang="en-US" sz="2338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지역변수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함수 안에서 선언된 변수</a:t>
            </a:r>
            <a:endParaRPr lang="ko-KR" altLang="en-US"/>
          </a:p>
          <a:p>
            <a:pPr lvl="0"/>
            <a:r>
              <a:rPr lang="ko-KR" altLang="en-US"/>
              <a:t>함수 안에서만 사용 가능</a:t>
            </a:r>
            <a:endParaRPr lang="ko-KR" altLang="en-US"/>
          </a:p>
          <a:p>
            <a:pPr lvl="0"/>
            <a:r>
              <a:rPr lang="ko-KR" altLang="en-US"/>
              <a:t>다른 함수에서도 똑같은 이름으로 선언이 가능함</a:t>
            </a:r>
            <a:endParaRPr lang="ko-KR" altLang="en-US"/>
          </a:p>
          <a:p>
            <a:pPr lvl="0"/>
            <a:r>
              <a:rPr lang="ko-KR" altLang="en-US"/>
              <a:t>지역변수는 함수가 종료되면 자동적으로 소멸된다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 b)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 = 0;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sum = a + b;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ko-KR" altLang="en-US" sz="2338" b="1">
                <a:latin typeface="Arial"/>
                <a:ea typeface="+mn-ea"/>
                <a:cs typeface="+mj-cs"/>
              </a:rPr>
              <a:t>다른 함수 에서는 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sum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을 사용할 수 없다 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지역변수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800" b="1">
                <a:latin typeface="Arial"/>
                <a:ea typeface="+mn-ea"/>
                <a:cs typeface="+mj-cs"/>
              </a:rPr>
              <a:t> add(a, b) {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 var sum = a + b;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}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function sub(a,b){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 var res = a-b;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}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window,.onload= function() {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add(4,5);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document.write(“add=“ + sum); //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오류 </a:t>
            </a:r>
            <a:r>
              <a:rPr lang="en-US" altLang="ko-KR" sz="2800" b="1">
                <a:latin typeface="Arial"/>
                <a:ea typeface="+mn-ea"/>
                <a:cs typeface="+mj-cs"/>
              </a:rPr>
              <a:t>, 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반환값을 이용</a:t>
            </a:r>
            <a:endParaRPr lang="ko-KR" altLang="en-US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sub(10, 4);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document.write(“sub=“ + res); //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오류 </a:t>
            </a:r>
            <a:r>
              <a:rPr lang="en-US" altLang="ko-KR" sz="2800" b="1">
                <a:latin typeface="Arial"/>
                <a:ea typeface="+mn-ea"/>
                <a:cs typeface="+mj-cs"/>
              </a:rPr>
              <a:t>, 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반환값을 이용</a:t>
            </a:r>
            <a:endParaRPr lang="ko-KR" altLang="en-US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}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endParaRPr lang="ko-KR" alt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함수 외부에서 선언된 변수</a:t>
            </a:r>
            <a:endParaRPr lang="ko-KR" altLang="en-US"/>
          </a:p>
          <a:p>
            <a:pPr lvl="0"/>
            <a:r>
              <a:rPr lang="ko-KR" altLang="en-US"/>
              <a:t>웹 페이지 상의 모든 스크립트와 모든 함수는 전역변수를 사용할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전역변수는 사용자가 웹페이지를 닫으면 소멸된다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 = 0;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 b)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sum = a + b;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&lt;script&gt;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var sum = 0;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function add(a, b) {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sum = a + b;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function sub(a,b){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sum = a-b;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window.onload= function() {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add(4,5);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document.write("add=" + sum);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sub(10, 4);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document.write("sub=" + sum);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&lt;/script&gt;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59859"/>
            <a:ext cx="11262614" cy="6624727"/>
          </a:xfrm>
        </p:spPr>
        <p:txBody>
          <a:bodyPr/>
          <a:lstStyle/>
          <a:p>
            <a:pPr lvl="0"/>
            <a:r>
              <a:rPr lang="ko-KR" altLang="en-US" sz="2400"/>
              <a:t>선언되지 않은 변수에 값을 대입하면 그 변수는 자동적으로 전역변수가 된다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/>
            <a:r>
              <a:rPr lang="ko-KR" altLang="en-US" sz="2400"/>
              <a:t>예를 들면 다음과 같은 문장은 함수 안에서 실행되더라도 변수 </a:t>
            </a:r>
            <a:r>
              <a:rPr lang="en-US" altLang="ko-KR" sz="2400"/>
              <a:t>userName</a:t>
            </a:r>
            <a:r>
              <a:rPr lang="ko-KR" altLang="en-US" sz="2400"/>
              <a:t>을 전역변수로 선언하는 것이나 마찬가지이다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b)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userName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쵸파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   sum = a + b;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		   document.write(userName);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function sub(a,b){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userName = </a:t>
            </a:r>
            <a:r>
              <a:rPr lang="en-US" altLang="ko-KR" sz="2338" b="1">
                <a:solidFill>
                  <a:srgbClr val="002060"/>
                </a:solidFill>
                <a:latin typeface="Arial"/>
                <a:ea typeface="+mn-ea"/>
                <a:cs typeface="+mj-cs"/>
              </a:rPr>
              <a:t>＂</a:t>
            </a:r>
            <a:r>
              <a:rPr lang="ko-KR" altLang="en-US" sz="2338" b="1">
                <a:solidFill>
                  <a:srgbClr val="002060"/>
                </a:solidFill>
                <a:latin typeface="Arial"/>
                <a:ea typeface="+mn-ea"/>
                <a:cs typeface="+mj-cs"/>
              </a:rPr>
              <a:t>나초</a:t>
            </a:r>
            <a:r>
              <a:rPr lang="en-US" altLang="ko-KR" sz="2338" b="1">
                <a:solidFill>
                  <a:srgbClr val="002060"/>
                </a:solidFill>
                <a:latin typeface="Arial"/>
                <a:ea typeface="+mn-ea"/>
                <a:cs typeface="+mj-cs"/>
              </a:rPr>
              <a:t>";    sum = a- b;</a:t>
            </a:r>
            <a:endParaRPr lang="en-US" altLang="ko-KR" sz="2338" b="1">
              <a:solidFill>
                <a:srgbClr val="002060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document.write(userName);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window.onload= function()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add(4,5);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document.write("add=" + sum);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sub(10, 4);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document.write("sub=" + sum);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미래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자바스크립트는 본래 클라이언트 웹페이지를 위한 프로그래밍 언어였지만 그 용도는 점점 더 확장되고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Node.js : </a:t>
            </a:r>
            <a:r>
              <a:rPr lang="ko-KR" altLang="en-US"/>
              <a:t>웹서버와 같은 애플리케이션을 작성하기 위해 설계된 서버</a:t>
            </a:r>
            <a:r>
              <a:rPr lang="en-US" altLang="ko-KR"/>
              <a:t>-</a:t>
            </a:r>
            <a:r>
              <a:rPr lang="ko-KR" altLang="en-US"/>
              <a:t>사이드</a:t>
            </a:r>
            <a:r>
              <a:rPr lang="en-US" altLang="ko-KR"/>
              <a:t>(Server-Side)</a:t>
            </a:r>
            <a:r>
              <a:rPr lang="ko-KR" altLang="en-US"/>
              <a:t> 소프트웨어 시스템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jQuery : </a:t>
            </a:r>
            <a:r>
              <a:rPr lang="ko-KR" altLang="en-US"/>
              <a:t>자바스크립트 라이브러리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JSON : </a:t>
            </a:r>
            <a:r>
              <a:rPr lang="ko-KR" altLang="en-US"/>
              <a:t>자바스크립트의 객체 표기법</a:t>
            </a:r>
            <a:r>
              <a:rPr lang="en-US" altLang="ko-KR"/>
              <a:t>(Javascript Object Notation)</a:t>
            </a:r>
            <a:r>
              <a:rPr lang="ko-KR" altLang="en-US"/>
              <a:t>은 개발 언어 독립적인 데이터 형식으로서 데이터 전송용 </a:t>
            </a:r>
            <a:r>
              <a:rPr lang="en-US" altLang="ko-KR"/>
              <a:t>XML</a:t>
            </a:r>
            <a:r>
              <a:rPr lang="ko-KR" altLang="en-US"/>
              <a:t>을 대체하고 있다</a:t>
            </a:r>
            <a:r>
              <a:rPr lang="en-US" altLang="ko-KR"/>
              <a:t>. </a:t>
            </a:r>
            <a:r>
              <a:rPr lang="ko-KR" altLang="en-US"/>
              <a:t>심지어 문서 데이터베이스의 표준 저장 형식으로도 사용된다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alert() </a:t>
            </a:r>
            <a:r>
              <a:rPr lang="ko-KR" altLang="en-US"/>
              <a:t>함수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이것이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alert()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80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confirm() </a:t>
            </a:r>
            <a:r>
              <a:rPr lang="ko-KR" altLang="en-US"/>
              <a:t>함수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user = confirm(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"confirm()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은 사용자의 답변을 전달합니다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81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prompt() </a:t>
            </a:r>
            <a:r>
              <a:rPr lang="ko-KR" altLang="en-US">
                <a:latin typeface="Arial"/>
                <a:ea typeface="+mn-ea"/>
                <a:cs typeface="+mj-cs"/>
              </a:rPr>
              <a:t>함수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59638" y="1633619"/>
            <a:ext cx="11175959" cy="131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age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나이를 입력하세요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만나이로 입력합니다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82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 스크립트의 위치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내부 자바스크립트 </a:t>
            </a:r>
            <a:endParaRPr lang="ko-KR" altLang="en-US"/>
          </a:p>
          <a:p>
            <a:pPr lvl="0"/>
            <a:r>
              <a:rPr lang="ko-KR" altLang="en-US"/>
              <a:t>외부 자바스크립트</a:t>
            </a:r>
            <a:endParaRPr lang="ko-KR" altLang="en-US"/>
          </a:p>
          <a:p>
            <a:pPr lvl="0"/>
            <a:r>
              <a:rPr lang="ko-KR" altLang="en-US"/>
              <a:t>인라인 자바스크립트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2007-06-29T06:43:39.000</dcterms:created>
  <dc:creator>chocojhkim@live.com</dc:creator>
  <dc:description/>
  <cp:keywords/>
  <cp:lastModifiedBy>bms</cp:lastModifiedBy>
  <dcterms:modified xsi:type="dcterms:W3CDTF">2020-08-14T10:08:52.137</dcterms:modified>
  <cp:revision>1077</cp:revision>
  <dc:subject/>
  <dc:title>HTML</dc:title>
</cp:coreProperties>
</file>