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9" r:id="rId6"/>
    <p:sldId id="261" r:id="rId7"/>
    <p:sldId id="262" r:id="rId8"/>
    <p:sldId id="270" r:id="rId9"/>
    <p:sldId id="263" r:id="rId10"/>
    <p:sldId id="271" r:id="rId11"/>
    <p:sldId id="264" r:id="rId12"/>
    <p:sldId id="265" r:id="rId13"/>
    <p:sldId id="272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2512"/>
  </p:normalViewPr>
  <p:slideViewPr>
    <p:cSldViewPr snapToGrid="0" snapToObjects="1">
      <p:cViewPr varScale="1">
        <p:scale>
          <a:sx n="72" d="100"/>
          <a:sy n="72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 Dr Vinod Parajuli" userId="09b1d2dc30a4f05d" providerId="LiveId" clId="{351B61FD-179C-49E7-9ED7-EA0EE99E5B62}"/>
    <pc:docChg chg="modSld">
      <pc:chgData name="Prof Dr Vinod Parajuli" userId="09b1d2dc30a4f05d" providerId="LiveId" clId="{351B61FD-179C-49E7-9ED7-EA0EE99E5B62}" dt="2024-07-22T08:38:47.542" v="4" actId="20577"/>
      <pc:docMkLst>
        <pc:docMk/>
      </pc:docMkLst>
      <pc:sldChg chg="modSp modAnim">
        <pc:chgData name="Prof Dr Vinod Parajuli" userId="09b1d2dc30a4f05d" providerId="LiveId" clId="{351B61FD-179C-49E7-9ED7-EA0EE99E5B62}" dt="2024-07-22T08:38:47.542" v="4" actId="20577"/>
        <pc:sldMkLst>
          <pc:docMk/>
          <pc:sldMk cId="1654026429" sldId="257"/>
        </pc:sldMkLst>
        <pc:spChg chg="mod">
          <ac:chgData name="Prof Dr Vinod Parajuli" userId="09b1d2dc30a4f05d" providerId="LiveId" clId="{351B61FD-179C-49E7-9ED7-EA0EE99E5B62}" dt="2024-07-22T08:38:47.542" v="4" actId="20577"/>
          <ac:spMkLst>
            <pc:docMk/>
            <pc:sldMk cId="1654026429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EE9DF-D5A1-8C4D-9362-68796BC599F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E2BA2-34B6-2549-9946-A9F408C2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5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7757-E80E-724F-A7AB-3E66BBAD2A2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C4E0-1F31-EC46-AAE9-0AC7EF8D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4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253" y="465004"/>
                <a:ext cx="10768343" cy="6392996"/>
              </a:xfrm>
            </p:spPr>
            <p:txBody>
              <a:bodyPr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dirty="0"/>
                  <a:t>Green’s Theorem in Plane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sz="1800" dirty="0"/>
                  <a:t> be continuous functions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1800" dirty="0"/>
                  <a:t> 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1800" dirty="0"/>
                  <a:t> having continuous partial derivatives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𝑀</m:t>
                        </m:r>
                      </m:num>
                      <m:den>
                        <m:r>
                          <a:rPr lang="en-US" sz="1800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𝑁</m:t>
                        </m:r>
                      </m:num>
                      <m:den>
                        <m:r>
                          <a:rPr lang="en-US" sz="1800" i="1">
                            <a:latin typeface="Cambria Math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800" dirty="0"/>
                  <a:t> in a region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sz="1800" dirty="0"/>
                  <a:t> of the </a:t>
                </a:r>
                <a:r>
                  <a:rPr lang="en-US" sz="1800" dirty="0" err="1"/>
                  <a:t>xy</a:t>
                </a:r>
                <a:r>
                  <a:rPr lang="en-US" sz="1800" dirty="0"/>
                  <a:t>-plane bounded by a closed curve C, then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is-I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charset="0"/>
                            </a:rPr>
                            <m:t>𝐶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𝑀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𝑑𝑥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𝑑𝑦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charset="0"/>
                            </a:rPr>
                            <m:t>= </m:t>
                          </m:r>
                          <m:nary>
                            <m:naryPr>
                              <m:chr m:val="∬"/>
                              <m:supHide m:val="on"/>
                              <m:ctrlPr>
                                <a:rPr lang="is-I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mr-I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i="1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𝑑𝑥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where C is traversed in the counterclockwise direction.  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Proof : Let us assume that the region R is such that any line parallel to either axes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meets the boundary curve C in at most two points.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Suppose the region R is bounded between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𝑎</m:t>
                    </m:r>
                    <m:r>
                      <a:rPr lang="en-US" sz="1800" b="0" i="1" smtClean="0">
                        <a:latin typeface="Cambria Math" charset="0"/>
                      </a:rPr>
                      <m:t>, </m:t>
                    </m:r>
                    <m:r>
                      <a:rPr lang="en-US" sz="1800" b="0" i="1" smtClean="0">
                        <a:latin typeface="Cambria Math" charset="0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1800" dirty="0"/>
                  <a:t> and two arcs AEB and BFA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whose equations are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𝑦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(</m:t>
                    </m:r>
                    <m:r>
                      <a:rPr lang="en-US" sz="1800" b="0" i="1" smtClean="0">
                        <a:latin typeface="Cambria Math" charset="0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𝑦</m:t>
                    </m:r>
                    <m:r>
                      <a:rPr lang="en-US" sz="1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(</m:t>
                    </m:r>
                    <m:r>
                      <a:rPr lang="en-US" sz="1800" i="1">
                        <a:latin typeface="Cambria Math" charset="0"/>
                      </a:rPr>
                      <m:t>𝑥</m:t>
                    </m:r>
                    <m:r>
                      <a:rPr lang="en-US" sz="1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800" dirty="0"/>
                  <a:t> respectively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sz="1800" b="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Now,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1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𝑑𝑦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trlPr>
                              <a:rPr lang="is-I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mr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trlPr>
                                      <a:rPr lang="is-I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b="0" i="1" smtClean="0"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23"/>
                                      </m:rPr>
                                      <a:rPr lang="en-US" sz="1800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𝑑𝑦</m:t>
                                    </m:r>
                                  </m:e>
                                </m:nary>
                              </m:e>
                            </m:d>
                            <m:r>
                              <a:rPr lang="en-US" sz="18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sz="18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charset="0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</a:rPr>
                          <m:t>=</m:t>
                        </m:r>
                        <m:r>
                          <a:rPr lang="en-US" sz="1800" i="1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1800" i="1">
                            <a:latin typeface="Cambria Math" charset="0"/>
                          </a:rPr>
                          <m:t>𝑏</m:t>
                        </m:r>
                      </m:sup>
                      <m:e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mr-I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mr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253" y="465004"/>
                <a:ext cx="10768343" cy="6392996"/>
              </a:xfrm>
              <a:blipFill>
                <a:blip r:embed="rId2"/>
                <a:stretch>
                  <a:fillRect l="-1189" t="-477" r="-906" b="-5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794949" y="1918581"/>
            <a:ext cx="36214" cy="218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790915" y="4074060"/>
            <a:ext cx="2562885" cy="1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rot="932746">
            <a:off x="9532207" y="2163778"/>
            <a:ext cx="852118" cy="1149790"/>
          </a:xfrm>
          <a:custGeom>
            <a:avLst/>
            <a:gdLst>
              <a:gd name="connsiteX0" fmla="*/ 553353 w 852118"/>
              <a:gd name="connsiteY0" fmla="*/ 81481 h 1149790"/>
              <a:gd name="connsiteX1" fmla="*/ 489979 w 852118"/>
              <a:gd name="connsiteY1" fmla="*/ 126749 h 1149790"/>
              <a:gd name="connsiteX2" fmla="*/ 462819 w 852118"/>
              <a:gd name="connsiteY2" fmla="*/ 135802 h 1149790"/>
              <a:gd name="connsiteX3" fmla="*/ 435658 w 852118"/>
              <a:gd name="connsiteY3" fmla="*/ 153909 h 1149790"/>
              <a:gd name="connsiteX4" fmla="*/ 408498 w 852118"/>
              <a:gd name="connsiteY4" fmla="*/ 162963 h 1149790"/>
              <a:gd name="connsiteX5" fmla="*/ 381338 w 852118"/>
              <a:gd name="connsiteY5" fmla="*/ 190123 h 1149790"/>
              <a:gd name="connsiteX6" fmla="*/ 327017 w 852118"/>
              <a:gd name="connsiteY6" fmla="*/ 226337 h 1149790"/>
              <a:gd name="connsiteX7" fmla="*/ 281749 w 852118"/>
              <a:gd name="connsiteY7" fmla="*/ 271604 h 1149790"/>
              <a:gd name="connsiteX8" fmla="*/ 263643 w 852118"/>
              <a:gd name="connsiteY8" fmla="*/ 298765 h 1149790"/>
              <a:gd name="connsiteX9" fmla="*/ 236482 w 852118"/>
              <a:gd name="connsiteY9" fmla="*/ 325925 h 1149790"/>
              <a:gd name="connsiteX10" fmla="*/ 218375 w 852118"/>
              <a:gd name="connsiteY10" fmla="*/ 353085 h 1149790"/>
              <a:gd name="connsiteX11" fmla="*/ 164054 w 852118"/>
              <a:gd name="connsiteY11" fmla="*/ 407406 h 1149790"/>
              <a:gd name="connsiteX12" fmla="*/ 118787 w 852118"/>
              <a:gd name="connsiteY12" fmla="*/ 452673 h 1149790"/>
              <a:gd name="connsiteX13" fmla="*/ 109734 w 852118"/>
              <a:gd name="connsiteY13" fmla="*/ 479834 h 1149790"/>
              <a:gd name="connsiteX14" fmla="*/ 73520 w 852118"/>
              <a:gd name="connsiteY14" fmla="*/ 534155 h 1149790"/>
              <a:gd name="connsiteX15" fmla="*/ 46359 w 852118"/>
              <a:gd name="connsiteY15" fmla="*/ 588475 h 1149790"/>
              <a:gd name="connsiteX16" fmla="*/ 28252 w 852118"/>
              <a:gd name="connsiteY16" fmla="*/ 642796 h 1149790"/>
              <a:gd name="connsiteX17" fmla="*/ 19199 w 852118"/>
              <a:gd name="connsiteY17" fmla="*/ 669957 h 1149790"/>
              <a:gd name="connsiteX18" fmla="*/ 1092 w 852118"/>
              <a:gd name="connsiteY18" fmla="*/ 778598 h 1149790"/>
              <a:gd name="connsiteX19" fmla="*/ 46359 w 852118"/>
              <a:gd name="connsiteY19" fmla="*/ 1032095 h 1149790"/>
              <a:gd name="connsiteX20" fmla="*/ 46359 w 852118"/>
              <a:gd name="connsiteY20" fmla="*/ 1032095 h 1149790"/>
              <a:gd name="connsiteX21" fmla="*/ 55413 w 852118"/>
              <a:gd name="connsiteY21" fmla="*/ 1059256 h 1149790"/>
              <a:gd name="connsiteX22" fmla="*/ 136894 w 852118"/>
              <a:gd name="connsiteY22" fmla="*/ 1122630 h 1149790"/>
              <a:gd name="connsiteX23" fmla="*/ 191215 w 852118"/>
              <a:gd name="connsiteY23" fmla="*/ 1140737 h 1149790"/>
              <a:gd name="connsiteX24" fmla="*/ 218375 w 852118"/>
              <a:gd name="connsiteY24" fmla="*/ 1149790 h 1149790"/>
              <a:gd name="connsiteX25" fmla="*/ 345124 w 852118"/>
              <a:gd name="connsiteY25" fmla="*/ 1140737 h 1149790"/>
              <a:gd name="connsiteX26" fmla="*/ 372284 w 852118"/>
              <a:gd name="connsiteY26" fmla="*/ 1113576 h 1149790"/>
              <a:gd name="connsiteX27" fmla="*/ 399444 w 852118"/>
              <a:gd name="connsiteY27" fmla="*/ 1104523 h 1149790"/>
              <a:gd name="connsiteX28" fmla="*/ 426605 w 852118"/>
              <a:gd name="connsiteY28" fmla="*/ 1077363 h 1149790"/>
              <a:gd name="connsiteX29" fmla="*/ 526193 w 852118"/>
              <a:gd name="connsiteY29" fmla="*/ 1013988 h 1149790"/>
              <a:gd name="connsiteX30" fmla="*/ 580514 w 852118"/>
              <a:gd name="connsiteY30" fmla="*/ 977774 h 1149790"/>
              <a:gd name="connsiteX31" fmla="*/ 643888 w 852118"/>
              <a:gd name="connsiteY31" fmla="*/ 914400 h 1149790"/>
              <a:gd name="connsiteX32" fmla="*/ 661995 w 852118"/>
              <a:gd name="connsiteY32" fmla="*/ 887240 h 1149790"/>
              <a:gd name="connsiteX33" fmla="*/ 689155 w 852118"/>
              <a:gd name="connsiteY33" fmla="*/ 860079 h 1149790"/>
              <a:gd name="connsiteX34" fmla="*/ 725369 w 852118"/>
              <a:gd name="connsiteY34" fmla="*/ 805759 h 1149790"/>
              <a:gd name="connsiteX35" fmla="*/ 743476 w 852118"/>
              <a:gd name="connsiteY35" fmla="*/ 778598 h 1149790"/>
              <a:gd name="connsiteX36" fmla="*/ 761583 w 852118"/>
              <a:gd name="connsiteY36" fmla="*/ 751438 h 1149790"/>
              <a:gd name="connsiteX37" fmla="*/ 770637 w 852118"/>
              <a:gd name="connsiteY37" fmla="*/ 724277 h 1149790"/>
              <a:gd name="connsiteX38" fmla="*/ 788743 w 852118"/>
              <a:gd name="connsiteY38" fmla="*/ 697117 h 1149790"/>
              <a:gd name="connsiteX39" fmla="*/ 815904 w 852118"/>
              <a:gd name="connsiteY39" fmla="*/ 606582 h 1149790"/>
              <a:gd name="connsiteX40" fmla="*/ 834011 w 852118"/>
              <a:gd name="connsiteY40" fmla="*/ 552262 h 1149790"/>
              <a:gd name="connsiteX41" fmla="*/ 852118 w 852118"/>
              <a:gd name="connsiteY41" fmla="*/ 443620 h 1149790"/>
              <a:gd name="connsiteX42" fmla="*/ 843064 w 852118"/>
              <a:gd name="connsiteY42" fmla="*/ 90535 h 1149790"/>
              <a:gd name="connsiteX43" fmla="*/ 797797 w 852118"/>
              <a:gd name="connsiteY43" fmla="*/ 9054 h 1149790"/>
              <a:gd name="connsiteX44" fmla="*/ 770637 w 852118"/>
              <a:gd name="connsiteY44" fmla="*/ 0 h 1149790"/>
              <a:gd name="connsiteX45" fmla="*/ 661995 w 852118"/>
              <a:gd name="connsiteY45" fmla="*/ 27161 h 1149790"/>
              <a:gd name="connsiteX46" fmla="*/ 634835 w 852118"/>
              <a:gd name="connsiteY46" fmla="*/ 36214 h 1149790"/>
              <a:gd name="connsiteX47" fmla="*/ 580514 w 852118"/>
              <a:gd name="connsiteY47" fmla="*/ 72428 h 1149790"/>
              <a:gd name="connsiteX48" fmla="*/ 553353 w 852118"/>
              <a:gd name="connsiteY48" fmla="*/ 81481 h 114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2118" h="1149790">
                <a:moveTo>
                  <a:pt x="553353" y="81481"/>
                </a:moveTo>
                <a:cubicBezTo>
                  <a:pt x="545145" y="87638"/>
                  <a:pt x="503223" y="120127"/>
                  <a:pt x="489979" y="126749"/>
                </a:cubicBezTo>
                <a:cubicBezTo>
                  <a:pt x="481443" y="131017"/>
                  <a:pt x="471872" y="132784"/>
                  <a:pt x="462819" y="135802"/>
                </a:cubicBezTo>
                <a:cubicBezTo>
                  <a:pt x="453765" y="141838"/>
                  <a:pt x="445390" y="149043"/>
                  <a:pt x="435658" y="153909"/>
                </a:cubicBezTo>
                <a:cubicBezTo>
                  <a:pt x="427122" y="158177"/>
                  <a:pt x="416438" y="157669"/>
                  <a:pt x="408498" y="162963"/>
                </a:cubicBezTo>
                <a:cubicBezTo>
                  <a:pt x="397845" y="170065"/>
                  <a:pt x="391444" y="182263"/>
                  <a:pt x="381338" y="190123"/>
                </a:cubicBezTo>
                <a:cubicBezTo>
                  <a:pt x="364160" y="203484"/>
                  <a:pt x="327017" y="226337"/>
                  <a:pt x="327017" y="226337"/>
                </a:cubicBezTo>
                <a:cubicBezTo>
                  <a:pt x="278727" y="298771"/>
                  <a:pt x="342111" y="211240"/>
                  <a:pt x="281749" y="271604"/>
                </a:cubicBezTo>
                <a:cubicBezTo>
                  <a:pt x="274055" y="279298"/>
                  <a:pt x="270609" y="290406"/>
                  <a:pt x="263643" y="298765"/>
                </a:cubicBezTo>
                <a:cubicBezTo>
                  <a:pt x="255446" y="308601"/>
                  <a:pt x="244679" y="316089"/>
                  <a:pt x="236482" y="325925"/>
                </a:cubicBezTo>
                <a:cubicBezTo>
                  <a:pt x="229516" y="334284"/>
                  <a:pt x="225604" y="344953"/>
                  <a:pt x="218375" y="353085"/>
                </a:cubicBezTo>
                <a:cubicBezTo>
                  <a:pt x="201362" y="372224"/>
                  <a:pt x="178258" y="386099"/>
                  <a:pt x="164054" y="407406"/>
                </a:cubicBezTo>
                <a:cubicBezTo>
                  <a:pt x="139912" y="443620"/>
                  <a:pt x="155001" y="428531"/>
                  <a:pt x="118787" y="452673"/>
                </a:cubicBezTo>
                <a:cubicBezTo>
                  <a:pt x="115769" y="461727"/>
                  <a:pt x="114369" y="471492"/>
                  <a:pt x="109734" y="479834"/>
                </a:cubicBezTo>
                <a:cubicBezTo>
                  <a:pt x="99166" y="498857"/>
                  <a:pt x="80402" y="513510"/>
                  <a:pt x="73520" y="534155"/>
                </a:cubicBezTo>
                <a:cubicBezTo>
                  <a:pt x="61025" y="571637"/>
                  <a:pt x="69760" y="553375"/>
                  <a:pt x="46359" y="588475"/>
                </a:cubicBezTo>
                <a:lnTo>
                  <a:pt x="28252" y="642796"/>
                </a:lnTo>
                <a:cubicBezTo>
                  <a:pt x="25234" y="651850"/>
                  <a:pt x="21071" y="660599"/>
                  <a:pt x="19199" y="669957"/>
                </a:cubicBezTo>
                <a:cubicBezTo>
                  <a:pt x="5960" y="736149"/>
                  <a:pt x="12321" y="699991"/>
                  <a:pt x="1092" y="778598"/>
                </a:cubicBezTo>
                <a:cubicBezTo>
                  <a:pt x="11133" y="999513"/>
                  <a:pt x="-26721" y="922475"/>
                  <a:pt x="46359" y="1032095"/>
                </a:cubicBezTo>
                <a:lnTo>
                  <a:pt x="46359" y="1032095"/>
                </a:lnTo>
                <a:cubicBezTo>
                  <a:pt x="49377" y="1041149"/>
                  <a:pt x="50119" y="1051315"/>
                  <a:pt x="55413" y="1059256"/>
                </a:cubicBezTo>
                <a:cubicBezTo>
                  <a:pt x="68804" y="1079343"/>
                  <a:pt x="121478" y="1117491"/>
                  <a:pt x="136894" y="1122630"/>
                </a:cubicBezTo>
                <a:lnTo>
                  <a:pt x="191215" y="1140737"/>
                </a:lnTo>
                <a:lnTo>
                  <a:pt x="218375" y="1149790"/>
                </a:lnTo>
                <a:cubicBezTo>
                  <a:pt x="260625" y="1146772"/>
                  <a:pt x="303893" y="1150439"/>
                  <a:pt x="345124" y="1140737"/>
                </a:cubicBezTo>
                <a:cubicBezTo>
                  <a:pt x="357587" y="1137804"/>
                  <a:pt x="361631" y="1120678"/>
                  <a:pt x="372284" y="1113576"/>
                </a:cubicBezTo>
                <a:cubicBezTo>
                  <a:pt x="380224" y="1108282"/>
                  <a:pt x="390391" y="1107541"/>
                  <a:pt x="399444" y="1104523"/>
                </a:cubicBezTo>
                <a:cubicBezTo>
                  <a:pt x="408498" y="1095470"/>
                  <a:pt x="416498" y="1085224"/>
                  <a:pt x="426605" y="1077363"/>
                </a:cubicBezTo>
                <a:cubicBezTo>
                  <a:pt x="474033" y="1040475"/>
                  <a:pt x="479679" y="1044998"/>
                  <a:pt x="526193" y="1013988"/>
                </a:cubicBezTo>
                <a:cubicBezTo>
                  <a:pt x="544300" y="1001917"/>
                  <a:pt x="565126" y="993162"/>
                  <a:pt x="580514" y="977774"/>
                </a:cubicBezTo>
                <a:cubicBezTo>
                  <a:pt x="601639" y="956649"/>
                  <a:pt x="627316" y="939257"/>
                  <a:pt x="643888" y="914400"/>
                </a:cubicBezTo>
                <a:cubicBezTo>
                  <a:pt x="649924" y="905347"/>
                  <a:pt x="655029" y="895599"/>
                  <a:pt x="661995" y="887240"/>
                </a:cubicBezTo>
                <a:cubicBezTo>
                  <a:pt x="670192" y="877404"/>
                  <a:pt x="681294" y="870186"/>
                  <a:pt x="689155" y="860079"/>
                </a:cubicBezTo>
                <a:cubicBezTo>
                  <a:pt x="702515" y="842901"/>
                  <a:pt x="713298" y="823866"/>
                  <a:pt x="725369" y="805759"/>
                </a:cubicBezTo>
                <a:lnTo>
                  <a:pt x="743476" y="778598"/>
                </a:lnTo>
                <a:cubicBezTo>
                  <a:pt x="749512" y="769545"/>
                  <a:pt x="758142" y="761760"/>
                  <a:pt x="761583" y="751438"/>
                </a:cubicBezTo>
                <a:cubicBezTo>
                  <a:pt x="764601" y="742384"/>
                  <a:pt x="766369" y="732813"/>
                  <a:pt x="770637" y="724277"/>
                </a:cubicBezTo>
                <a:cubicBezTo>
                  <a:pt x="775503" y="714545"/>
                  <a:pt x="784324" y="707060"/>
                  <a:pt x="788743" y="697117"/>
                </a:cubicBezTo>
                <a:cubicBezTo>
                  <a:pt x="808440" y="652798"/>
                  <a:pt x="803749" y="647096"/>
                  <a:pt x="815904" y="606582"/>
                </a:cubicBezTo>
                <a:cubicBezTo>
                  <a:pt x="821389" y="588301"/>
                  <a:pt x="830268" y="570978"/>
                  <a:pt x="834011" y="552262"/>
                </a:cubicBezTo>
                <a:cubicBezTo>
                  <a:pt x="847249" y="486069"/>
                  <a:pt x="840888" y="522227"/>
                  <a:pt x="852118" y="443620"/>
                </a:cubicBezTo>
                <a:cubicBezTo>
                  <a:pt x="849100" y="325925"/>
                  <a:pt x="848664" y="208135"/>
                  <a:pt x="843064" y="90535"/>
                </a:cubicBezTo>
                <a:cubicBezTo>
                  <a:pt x="842035" y="68933"/>
                  <a:pt x="805316" y="11560"/>
                  <a:pt x="797797" y="9054"/>
                </a:cubicBezTo>
                <a:lnTo>
                  <a:pt x="770637" y="0"/>
                </a:lnTo>
                <a:cubicBezTo>
                  <a:pt x="697488" y="12192"/>
                  <a:pt x="733733" y="3249"/>
                  <a:pt x="661995" y="27161"/>
                </a:cubicBezTo>
                <a:lnTo>
                  <a:pt x="634835" y="36214"/>
                </a:lnTo>
                <a:cubicBezTo>
                  <a:pt x="616728" y="48285"/>
                  <a:pt x="595902" y="57040"/>
                  <a:pt x="580514" y="72428"/>
                </a:cubicBezTo>
                <a:lnTo>
                  <a:pt x="553353" y="814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9473763" y="3105978"/>
            <a:ext cx="16665" cy="98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507396" y="2344848"/>
            <a:ext cx="15419" cy="17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262166" y="3496284"/>
                <a:ext cx="799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𝑥</m:t>
                      </m:r>
                      <m:r>
                        <a:rPr lang="en-US" i="1" dirty="0" smtClean="0">
                          <a:latin typeface="Cambria Math" charset="0"/>
                        </a:rPr>
                        <m:t>=</m:t>
                      </m:r>
                      <m:r>
                        <a:rPr lang="en-US" i="1" dirty="0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66" y="3496284"/>
                <a:ext cx="7994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650339" y="1619932"/>
            <a:ext cx="28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232994" y="3535135"/>
                <a:ext cx="803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𝑥</m:t>
                      </m:r>
                      <m:r>
                        <a:rPr lang="en-US" i="1" dirty="0" smtClean="0">
                          <a:latin typeface="Cambria Math" charset="0"/>
                        </a:rPr>
                        <m:t>=</m:t>
                      </m:r>
                      <m:r>
                        <a:rPr lang="en-US" i="1" dirty="0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994" y="3535135"/>
                <a:ext cx="80323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71367" y="3162920"/>
                <a:ext cx="118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367" y="3162920"/>
                <a:ext cx="118814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35827" y="1786816"/>
                <a:ext cx="1193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827" y="1786816"/>
                <a:ext cx="11934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0084820" y="2665177"/>
            <a:ext cx="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28088" y="28086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60609" y="23751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18708" y="2036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05573" y="2738673"/>
            <a:ext cx="27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0" name="Freeform 29"/>
          <p:cNvSpPr/>
          <p:nvPr/>
        </p:nvSpPr>
        <p:spPr>
          <a:xfrm>
            <a:off x="9876395" y="2326741"/>
            <a:ext cx="127684" cy="109692"/>
          </a:xfrm>
          <a:custGeom>
            <a:avLst/>
            <a:gdLst>
              <a:gd name="connsiteX0" fmla="*/ 19043 w 127684"/>
              <a:gd name="connsiteY0" fmla="*/ 0 h 109692"/>
              <a:gd name="connsiteX1" fmla="*/ 9989 w 127684"/>
              <a:gd name="connsiteY1" fmla="*/ 72427 h 109692"/>
              <a:gd name="connsiteX2" fmla="*/ 936 w 127684"/>
              <a:gd name="connsiteY2" fmla="*/ 99588 h 109692"/>
              <a:gd name="connsiteX3" fmla="*/ 28096 w 127684"/>
              <a:gd name="connsiteY3" fmla="*/ 108641 h 109692"/>
              <a:gd name="connsiteX4" fmla="*/ 127684 w 127684"/>
              <a:gd name="connsiteY4" fmla="*/ 108641 h 10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84" h="109692">
                <a:moveTo>
                  <a:pt x="19043" y="0"/>
                </a:moveTo>
                <a:cubicBezTo>
                  <a:pt x="16025" y="24142"/>
                  <a:pt x="14341" y="48489"/>
                  <a:pt x="9989" y="72427"/>
                </a:cubicBezTo>
                <a:cubicBezTo>
                  <a:pt x="8282" y="81816"/>
                  <a:pt x="-3332" y="91052"/>
                  <a:pt x="936" y="99588"/>
                </a:cubicBezTo>
                <a:cubicBezTo>
                  <a:pt x="5204" y="108124"/>
                  <a:pt x="18577" y="107961"/>
                  <a:pt x="28096" y="108641"/>
                </a:cubicBezTo>
                <a:cubicBezTo>
                  <a:pt x="61208" y="111006"/>
                  <a:pt x="94488" y="108641"/>
                  <a:pt x="127684" y="1086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067453" y="3041964"/>
            <a:ext cx="108642" cy="109948"/>
          </a:xfrm>
          <a:custGeom>
            <a:avLst/>
            <a:gdLst>
              <a:gd name="connsiteX0" fmla="*/ 0 w 108642"/>
              <a:gd name="connsiteY0" fmla="*/ 27161 h 109948"/>
              <a:gd name="connsiteX1" fmla="*/ 36214 w 108642"/>
              <a:gd name="connsiteY1" fmla="*/ 18107 h 109948"/>
              <a:gd name="connsiteX2" fmla="*/ 81482 w 108642"/>
              <a:gd name="connsiteY2" fmla="*/ 9054 h 109948"/>
              <a:gd name="connsiteX3" fmla="*/ 108642 w 108642"/>
              <a:gd name="connsiteY3" fmla="*/ 0 h 109948"/>
              <a:gd name="connsiteX4" fmla="*/ 81482 w 108642"/>
              <a:gd name="connsiteY4" fmla="*/ 81482 h 109948"/>
              <a:gd name="connsiteX5" fmla="*/ 72428 w 108642"/>
              <a:gd name="connsiteY5" fmla="*/ 99588 h 10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42" h="109948">
                <a:moveTo>
                  <a:pt x="0" y="27161"/>
                </a:moveTo>
                <a:cubicBezTo>
                  <a:pt x="12071" y="24143"/>
                  <a:pt x="24067" y="20806"/>
                  <a:pt x="36214" y="18107"/>
                </a:cubicBezTo>
                <a:cubicBezTo>
                  <a:pt x="51236" y="14769"/>
                  <a:pt x="66553" y="12786"/>
                  <a:pt x="81482" y="9054"/>
                </a:cubicBezTo>
                <a:cubicBezTo>
                  <a:pt x="90740" y="6739"/>
                  <a:pt x="99589" y="3018"/>
                  <a:pt x="108642" y="0"/>
                </a:cubicBezTo>
                <a:lnTo>
                  <a:pt x="81482" y="81482"/>
                </a:lnTo>
                <a:cubicBezTo>
                  <a:pt x="71474" y="111507"/>
                  <a:pt x="72428" y="118184"/>
                  <a:pt x="72428" y="995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9605585" y="2616451"/>
            <a:ext cx="27302" cy="606583"/>
          </a:xfrm>
          <a:custGeom>
            <a:avLst/>
            <a:gdLst>
              <a:gd name="connsiteX0" fmla="*/ 27302 w 27302"/>
              <a:gd name="connsiteY0" fmla="*/ 0 h 606583"/>
              <a:gd name="connsiteX1" fmla="*/ 9195 w 27302"/>
              <a:gd name="connsiteY1" fmla="*/ 380246 h 606583"/>
              <a:gd name="connsiteX2" fmla="*/ 142 w 27302"/>
              <a:gd name="connsiteY2" fmla="*/ 606583 h 60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2" h="606583">
                <a:moveTo>
                  <a:pt x="27302" y="0"/>
                </a:moveTo>
                <a:cubicBezTo>
                  <a:pt x="6854" y="306734"/>
                  <a:pt x="30660" y="-70524"/>
                  <a:pt x="9195" y="380246"/>
                </a:cubicBezTo>
                <a:cubicBezTo>
                  <a:pt x="-1865" y="612512"/>
                  <a:pt x="142" y="426543"/>
                  <a:pt x="142" y="606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9515192" y="2806574"/>
            <a:ext cx="27925" cy="389299"/>
          </a:xfrm>
          <a:custGeom>
            <a:avLst/>
            <a:gdLst>
              <a:gd name="connsiteX0" fmla="*/ 0 w 27925"/>
              <a:gd name="connsiteY0" fmla="*/ 0 h 389299"/>
              <a:gd name="connsiteX1" fmla="*/ 9054 w 27925"/>
              <a:gd name="connsiteY1" fmla="*/ 126749 h 389299"/>
              <a:gd name="connsiteX2" fmla="*/ 27160 w 27925"/>
              <a:gd name="connsiteY2" fmla="*/ 280658 h 389299"/>
              <a:gd name="connsiteX3" fmla="*/ 27160 w 27925"/>
              <a:gd name="connsiteY3" fmla="*/ 389299 h 38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5" h="389299">
                <a:moveTo>
                  <a:pt x="0" y="0"/>
                </a:moveTo>
                <a:cubicBezTo>
                  <a:pt x="3018" y="42250"/>
                  <a:pt x="5219" y="84566"/>
                  <a:pt x="9054" y="126749"/>
                </a:cubicBezTo>
                <a:cubicBezTo>
                  <a:pt x="12687" y="166710"/>
                  <a:pt x="25315" y="241918"/>
                  <a:pt x="27160" y="280658"/>
                </a:cubicBezTo>
                <a:cubicBezTo>
                  <a:pt x="28882" y="316831"/>
                  <a:pt x="27160" y="353085"/>
                  <a:pt x="27160" y="3892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9841117" y="2462543"/>
            <a:ext cx="72428" cy="724277"/>
          </a:xfrm>
          <a:custGeom>
            <a:avLst/>
            <a:gdLst>
              <a:gd name="connsiteX0" fmla="*/ 0 w 72428"/>
              <a:gd name="connsiteY0" fmla="*/ 0 h 724277"/>
              <a:gd name="connsiteX1" fmla="*/ 9053 w 72428"/>
              <a:gd name="connsiteY1" fmla="*/ 144855 h 724277"/>
              <a:gd name="connsiteX2" fmla="*/ 18107 w 72428"/>
              <a:gd name="connsiteY2" fmla="*/ 181069 h 724277"/>
              <a:gd name="connsiteX3" fmla="*/ 27160 w 72428"/>
              <a:gd name="connsiteY3" fmla="*/ 226336 h 724277"/>
              <a:gd name="connsiteX4" fmla="*/ 45267 w 72428"/>
              <a:gd name="connsiteY4" fmla="*/ 316871 h 724277"/>
              <a:gd name="connsiteX5" fmla="*/ 54321 w 72428"/>
              <a:gd name="connsiteY5" fmla="*/ 425512 h 724277"/>
              <a:gd name="connsiteX6" fmla="*/ 63374 w 72428"/>
              <a:gd name="connsiteY6" fmla="*/ 497940 h 724277"/>
              <a:gd name="connsiteX7" fmla="*/ 72428 w 72428"/>
              <a:gd name="connsiteY7" fmla="*/ 724277 h 72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428" h="724277">
                <a:moveTo>
                  <a:pt x="0" y="0"/>
                </a:moveTo>
                <a:cubicBezTo>
                  <a:pt x="3018" y="48285"/>
                  <a:pt x="4239" y="96716"/>
                  <a:pt x="9053" y="144855"/>
                </a:cubicBezTo>
                <a:cubicBezTo>
                  <a:pt x="10291" y="157236"/>
                  <a:pt x="15408" y="168922"/>
                  <a:pt x="18107" y="181069"/>
                </a:cubicBezTo>
                <a:cubicBezTo>
                  <a:pt x="21445" y="196090"/>
                  <a:pt x="23822" y="211315"/>
                  <a:pt x="27160" y="226336"/>
                </a:cubicBezTo>
                <a:cubicBezTo>
                  <a:pt x="37153" y="271304"/>
                  <a:pt x="39352" y="263634"/>
                  <a:pt x="45267" y="316871"/>
                </a:cubicBezTo>
                <a:cubicBezTo>
                  <a:pt x="49280" y="352988"/>
                  <a:pt x="50705" y="389353"/>
                  <a:pt x="54321" y="425512"/>
                </a:cubicBezTo>
                <a:cubicBezTo>
                  <a:pt x="56742" y="449722"/>
                  <a:pt x="60356" y="473797"/>
                  <a:pt x="63374" y="497940"/>
                </a:cubicBezTo>
                <a:cubicBezTo>
                  <a:pt x="72690" y="712200"/>
                  <a:pt x="72428" y="636694"/>
                  <a:pt x="72428" y="7242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0103667" y="2335794"/>
            <a:ext cx="54321" cy="715224"/>
          </a:xfrm>
          <a:custGeom>
            <a:avLst/>
            <a:gdLst>
              <a:gd name="connsiteX0" fmla="*/ 0 w 54321"/>
              <a:gd name="connsiteY0" fmla="*/ 0 h 715224"/>
              <a:gd name="connsiteX1" fmla="*/ 18107 w 54321"/>
              <a:gd name="connsiteY1" fmla="*/ 371192 h 715224"/>
              <a:gd name="connsiteX2" fmla="*/ 27161 w 54321"/>
              <a:gd name="connsiteY2" fmla="*/ 416459 h 715224"/>
              <a:gd name="connsiteX3" fmla="*/ 45268 w 54321"/>
              <a:gd name="connsiteY3" fmla="*/ 561315 h 715224"/>
              <a:gd name="connsiteX4" fmla="*/ 54321 w 54321"/>
              <a:gd name="connsiteY4" fmla="*/ 715224 h 71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21" h="715224">
                <a:moveTo>
                  <a:pt x="0" y="0"/>
                </a:moveTo>
                <a:cubicBezTo>
                  <a:pt x="4826" y="159258"/>
                  <a:pt x="-2091" y="239906"/>
                  <a:pt x="18107" y="371192"/>
                </a:cubicBezTo>
                <a:cubicBezTo>
                  <a:pt x="20447" y="386401"/>
                  <a:pt x="24985" y="401226"/>
                  <a:pt x="27161" y="416459"/>
                </a:cubicBezTo>
                <a:cubicBezTo>
                  <a:pt x="34043" y="464631"/>
                  <a:pt x="45268" y="561315"/>
                  <a:pt x="45268" y="561315"/>
                </a:cubicBezTo>
                <a:lnTo>
                  <a:pt x="54321" y="7152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9976919" y="2408222"/>
            <a:ext cx="64311" cy="697117"/>
          </a:xfrm>
          <a:custGeom>
            <a:avLst/>
            <a:gdLst>
              <a:gd name="connsiteX0" fmla="*/ 0 w 64311"/>
              <a:gd name="connsiteY0" fmla="*/ 0 h 697117"/>
              <a:gd name="connsiteX1" fmla="*/ 9053 w 64311"/>
              <a:gd name="connsiteY1" fmla="*/ 316871 h 697117"/>
              <a:gd name="connsiteX2" fmla="*/ 18107 w 64311"/>
              <a:gd name="connsiteY2" fmla="*/ 353085 h 697117"/>
              <a:gd name="connsiteX3" fmla="*/ 27160 w 64311"/>
              <a:gd name="connsiteY3" fmla="*/ 398352 h 697117"/>
              <a:gd name="connsiteX4" fmla="*/ 45267 w 64311"/>
              <a:gd name="connsiteY4" fmla="*/ 470780 h 697117"/>
              <a:gd name="connsiteX5" fmla="*/ 63374 w 64311"/>
              <a:gd name="connsiteY5" fmla="*/ 570368 h 697117"/>
              <a:gd name="connsiteX6" fmla="*/ 63374 w 64311"/>
              <a:gd name="connsiteY6" fmla="*/ 697117 h 69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311" h="697117">
                <a:moveTo>
                  <a:pt x="0" y="0"/>
                </a:moveTo>
                <a:cubicBezTo>
                  <a:pt x="3018" y="105624"/>
                  <a:pt x="3641" y="211343"/>
                  <a:pt x="9053" y="316871"/>
                </a:cubicBezTo>
                <a:cubicBezTo>
                  <a:pt x="9690" y="329298"/>
                  <a:pt x="15408" y="340938"/>
                  <a:pt x="18107" y="353085"/>
                </a:cubicBezTo>
                <a:cubicBezTo>
                  <a:pt x="21445" y="368106"/>
                  <a:pt x="23700" y="383358"/>
                  <a:pt x="27160" y="398352"/>
                </a:cubicBezTo>
                <a:cubicBezTo>
                  <a:pt x="32756" y="422600"/>
                  <a:pt x="40386" y="446378"/>
                  <a:pt x="45267" y="470780"/>
                </a:cubicBezTo>
                <a:cubicBezTo>
                  <a:pt x="48860" y="488742"/>
                  <a:pt x="62601" y="554915"/>
                  <a:pt x="63374" y="570368"/>
                </a:cubicBezTo>
                <a:cubicBezTo>
                  <a:pt x="65484" y="612565"/>
                  <a:pt x="63374" y="654867"/>
                  <a:pt x="63374" y="6971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9714368" y="2562131"/>
            <a:ext cx="36387" cy="307818"/>
          </a:xfrm>
          <a:custGeom>
            <a:avLst/>
            <a:gdLst>
              <a:gd name="connsiteX0" fmla="*/ 0 w 36387"/>
              <a:gd name="connsiteY0" fmla="*/ 0 h 307818"/>
              <a:gd name="connsiteX1" fmla="*/ 9054 w 36387"/>
              <a:gd name="connsiteY1" fmla="*/ 181069 h 307818"/>
              <a:gd name="connsiteX2" fmla="*/ 27161 w 36387"/>
              <a:gd name="connsiteY2" fmla="*/ 244443 h 307818"/>
              <a:gd name="connsiteX3" fmla="*/ 36214 w 36387"/>
              <a:gd name="connsiteY3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87" h="307818">
                <a:moveTo>
                  <a:pt x="0" y="0"/>
                </a:moveTo>
                <a:cubicBezTo>
                  <a:pt x="3018" y="60356"/>
                  <a:pt x="4035" y="120846"/>
                  <a:pt x="9054" y="181069"/>
                </a:cubicBezTo>
                <a:cubicBezTo>
                  <a:pt x="10720" y="201056"/>
                  <a:pt x="21613" y="225025"/>
                  <a:pt x="27161" y="244443"/>
                </a:cubicBezTo>
                <a:cubicBezTo>
                  <a:pt x="38410" y="283813"/>
                  <a:pt x="36214" y="272309"/>
                  <a:pt x="36214" y="3078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9759636" y="3041964"/>
            <a:ext cx="18998" cy="199177"/>
          </a:xfrm>
          <a:custGeom>
            <a:avLst/>
            <a:gdLst>
              <a:gd name="connsiteX0" fmla="*/ 0 w 18998"/>
              <a:gd name="connsiteY0" fmla="*/ 0 h 199177"/>
              <a:gd name="connsiteX1" fmla="*/ 9053 w 18998"/>
              <a:gd name="connsiteY1" fmla="*/ 90535 h 199177"/>
              <a:gd name="connsiteX2" fmla="*/ 18107 w 18998"/>
              <a:gd name="connsiteY2" fmla="*/ 126749 h 199177"/>
              <a:gd name="connsiteX3" fmla="*/ 18107 w 18998"/>
              <a:gd name="connsiteY3" fmla="*/ 199177 h 19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8" h="199177">
                <a:moveTo>
                  <a:pt x="0" y="0"/>
                </a:moveTo>
                <a:cubicBezTo>
                  <a:pt x="3018" y="30178"/>
                  <a:pt x="4764" y="60511"/>
                  <a:pt x="9053" y="90535"/>
                </a:cubicBezTo>
                <a:cubicBezTo>
                  <a:pt x="10813" y="102853"/>
                  <a:pt x="17074" y="114349"/>
                  <a:pt x="18107" y="126749"/>
                </a:cubicBezTo>
                <a:cubicBezTo>
                  <a:pt x="20112" y="150808"/>
                  <a:pt x="18107" y="175034"/>
                  <a:pt x="18107" y="1991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10212309" y="2308634"/>
            <a:ext cx="172616" cy="444129"/>
          </a:xfrm>
          <a:custGeom>
            <a:avLst/>
            <a:gdLst>
              <a:gd name="connsiteX0" fmla="*/ 0 w 172616"/>
              <a:gd name="connsiteY0" fmla="*/ 0 h 444129"/>
              <a:gd name="connsiteX1" fmla="*/ 27160 w 172616"/>
              <a:gd name="connsiteY1" fmla="*/ 144855 h 444129"/>
              <a:gd name="connsiteX2" fmla="*/ 45267 w 172616"/>
              <a:gd name="connsiteY2" fmla="*/ 172016 h 444129"/>
              <a:gd name="connsiteX3" fmla="*/ 54321 w 172616"/>
              <a:gd name="connsiteY3" fmla="*/ 199176 h 444129"/>
              <a:gd name="connsiteX4" fmla="*/ 90535 w 172616"/>
              <a:gd name="connsiteY4" fmla="*/ 253497 h 444129"/>
              <a:gd name="connsiteX5" fmla="*/ 108641 w 172616"/>
              <a:gd name="connsiteY5" fmla="*/ 307817 h 444129"/>
              <a:gd name="connsiteX6" fmla="*/ 117695 w 172616"/>
              <a:gd name="connsiteY6" fmla="*/ 334978 h 444129"/>
              <a:gd name="connsiteX7" fmla="*/ 135802 w 172616"/>
              <a:gd name="connsiteY7" fmla="*/ 362138 h 444129"/>
              <a:gd name="connsiteX8" fmla="*/ 162962 w 172616"/>
              <a:gd name="connsiteY8" fmla="*/ 416459 h 444129"/>
              <a:gd name="connsiteX9" fmla="*/ 172016 w 172616"/>
              <a:gd name="connsiteY9" fmla="*/ 443619 h 444129"/>
              <a:gd name="connsiteX10" fmla="*/ 172016 w 172616"/>
              <a:gd name="connsiteY10" fmla="*/ 434566 h 44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16" h="444129">
                <a:moveTo>
                  <a:pt x="0" y="0"/>
                </a:moveTo>
                <a:cubicBezTo>
                  <a:pt x="3186" y="31860"/>
                  <a:pt x="4350" y="110639"/>
                  <a:pt x="27160" y="144855"/>
                </a:cubicBezTo>
                <a:cubicBezTo>
                  <a:pt x="33196" y="153909"/>
                  <a:pt x="40401" y="162284"/>
                  <a:pt x="45267" y="172016"/>
                </a:cubicBezTo>
                <a:cubicBezTo>
                  <a:pt x="49535" y="180552"/>
                  <a:pt x="49686" y="190834"/>
                  <a:pt x="54321" y="199176"/>
                </a:cubicBezTo>
                <a:cubicBezTo>
                  <a:pt x="64890" y="218199"/>
                  <a:pt x="90535" y="253497"/>
                  <a:pt x="90535" y="253497"/>
                </a:cubicBezTo>
                <a:lnTo>
                  <a:pt x="108641" y="307817"/>
                </a:lnTo>
                <a:cubicBezTo>
                  <a:pt x="111659" y="316871"/>
                  <a:pt x="112401" y="327037"/>
                  <a:pt x="117695" y="334978"/>
                </a:cubicBezTo>
                <a:lnTo>
                  <a:pt x="135802" y="362138"/>
                </a:lnTo>
                <a:cubicBezTo>
                  <a:pt x="158554" y="430398"/>
                  <a:pt x="127865" y="346268"/>
                  <a:pt x="162962" y="416459"/>
                </a:cubicBezTo>
                <a:cubicBezTo>
                  <a:pt x="167230" y="424995"/>
                  <a:pt x="167748" y="435083"/>
                  <a:pt x="172016" y="443619"/>
                </a:cubicBezTo>
                <a:cubicBezTo>
                  <a:pt x="173366" y="446318"/>
                  <a:pt x="172016" y="437584"/>
                  <a:pt x="172016" y="4345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02844" y="2317687"/>
            <a:ext cx="135802" cy="280658"/>
          </a:xfrm>
          <a:custGeom>
            <a:avLst/>
            <a:gdLst>
              <a:gd name="connsiteX0" fmla="*/ 0 w 135802"/>
              <a:gd name="connsiteY0" fmla="*/ 0 h 280658"/>
              <a:gd name="connsiteX1" fmla="*/ 27160 w 135802"/>
              <a:gd name="connsiteY1" fmla="*/ 90535 h 280658"/>
              <a:gd name="connsiteX2" fmla="*/ 63374 w 135802"/>
              <a:gd name="connsiteY2" fmla="*/ 144856 h 280658"/>
              <a:gd name="connsiteX3" fmla="*/ 90534 w 135802"/>
              <a:gd name="connsiteY3" fmla="*/ 199176 h 280658"/>
              <a:gd name="connsiteX4" fmla="*/ 99588 w 135802"/>
              <a:gd name="connsiteY4" fmla="*/ 226337 h 280658"/>
              <a:gd name="connsiteX5" fmla="*/ 135802 w 135802"/>
              <a:gd name="connsiteY5" fmla="*/ 280658 h 28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802" h="280658">
                <a:moveTo>
                  <a:pt x="0" y="0"/>
                </a:moveTo>
                <a:cubicBezTo>
                  <a:pt x="5061" y="20245"/>
                  <a:pt x="18342" y="77308"/>
                  <a:pt x="27160" y="90535"/>
                </a:cubicBezTo>
                <a:lnTo>
                  <a:pt x="63374" y="144856"/>
                </a:lnTo>
                <a:cubicBezTo>
                  <a:pt x="86128" y="213120"/>
                  <a:pt x="55435" y="128979"/>
                  <a:pt x="90534" y="199176"/>
                </a:cubicBezTo>
                <a:cubicBezTo>
                  <a:pt x="94802" y="207712"/>
                  <a:pt x="94953" y="217995"/>
                  <a:pt x="99588" y="226337"/>
                </a:cubicBezTo>
                <a:cubicBezTo>
                  <a:pt x="110157" y="245360"/>
                  <a:pt x="135802" y="280658"/>
                  <a:pt x="135802" y="2806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23" idx="0"/>
          </p:cNvCxnSpPr>
          <p:nvPr/>
        </p:nvCxnSpPr>
        <p:spPr>
          <a:xfrm flipH="1" flipV="1">
            <a:off x="10065440" y="3162920"/>
            <a:ext cx="110655" cy="7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2"/>
          </p:cNvCxnSpPr>
          <p:nvPr/>
        </p:nvCxnSpPr>
        <p:spPr>
          <a:xfrm>
            <a:off x="9732561" y="2156148"/>
            <a:ext cx="243421" cy="18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9666692" y="2497092"/>
            <a:ext cx="50557" cy="86803"/>
          </a:xfrm>
          <a:custGeom>
            <a:avLst/>
            <a:gdLst>
              <a:gd name="connsiteX0" fmla="*/ 38623 w 50557"/>
              <a:gd name="connsiteY0" fmla="*/ 46932 h 86803"/>
              <a:gd name="connsiteX1" fmla="*/ 20516 w 50557"/>
              <a:gd name="connsiteY1" fmla="*/ 83146 h 86803"/>
              <a:gd name="connsiteX2" fmla="*/ 47676 w 50557"/>
              <a:gd name="connsiteY2" fmla="*/ 74092 h 86803"/>
              <a:gd name="connsiteX3" fmla="*/ 11462 w 50557"/>
              <a:gd name="connsiteY3" fmla="*/ 37878 h 86803"/>
              <a:gd name="connsiteX4" fmla="*/ 2409 w 50557"/>
              <a:gd name="connsiteY4" fmla="*/ 65039 h 86803"/>
              <a:gd name="connsiteX5" fmla="*/ 47676 w 50557"/>
              <a:gd name="connsiteY5" fmla="*/ 28825 h 86803"/>
              <a:gd name="connsiteX6" fmla="*/ 38623 w 50557"/>
              <a:gd name="connsiteY6" fmla="*/ 1664 h 86803"/>
              <a:gd name="connsiteX7" fmla="*/ 11462 w 50557"/>
              <a:gd name="connsiteY7" fmla="*/ 10718 h 86803"/>
              <a:gd name="connsiteX8" fmla="*/ 20516 w 50557"/>
              <a:gd name="connsiteY8" fmla="*/ 55985 h 86803"/>
              <a:gd name="connsiteX9" fmla="*/ 38623 w 50557"/>
              <a:gd name="connsiteY9" fmla="*/ 46932 h 8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57" h="86803">
                <a:moveTo>
                  <a:pt x="38623" y="46932"/>
                </a:moveTo>
                <a:cubicBezTo>
                  <a:pt x="38623" y="51459"/>
                  <a:pt x="16248" y="70342"/>
                  <a:pt x="20516" y="83146"/>
                </a:cubicBezTo>
                <a:cubicBezTo>
                  <a:pt x="23534" y="92199"/>
                  <a:pt x="43408" y="82628"/>
                  <a:pt x="47676" y="74092"/>
                </a:cubicBezTo>
                <a:cubicBezTo>
                  <a:pt x="61472" y="46501"/>
                  <a:pt x="21809" y="41327"/>
                  <a:pt x="11462" y="37878"/>
                </a:cubicBezTo>
                <a:cubicBezTo>
                  <a:pt x="8444" y="46932"/>
                  <a:pt x="-5532" y="59745"/>
                  <a:pt x="2409" y="65039"/>
                </a:cubicBezTo>
                <a:cubicBezTo>
                  <a:pt x="36513" y="87775"/>
                  <a:pt x="43407" y="41633"/>
                  <a:pt x="47676" y="28825"/>
                </a:cubicBezTo>
                <a:cubicBezTo>
                  <a:pt x="44658" y="19771"/>
                  <a:pt x="47159" y="5932"/>
                  <a:pt x="38623" y="1664"/>
                </a:cubicBezTo>
                <a:cubicBezTo>
                  <a:pt x="30087" y="-2604"/>
                  <a:pt x="14480" y="1664"/>
                  <a:pt x="11462" y="10718"/>
                </a:cubicBezTo>
                <a:cubicBezTo>
                  <a:pt x="6596" y="25316"/>
                  <a:pt x="17498" y="40896"/>
                  <a:pt x="20516" y="55985"/>
                </a:cubicBezTo>
                <a:cubicBezTo>
                  <a:pt x="54078" y="44798"/>
                  <a:pt x="38623" y="42405"/>
                  <a:pt x="38623" y="4693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0230416" y="2933323"/>
            <a:ext cx="87101" cy="58958"/>
          </a:xfrm>
          <a:custGeom>
            <a:avLst/>
            <a:gdLst>
              <a:gd name="connsiteX0" fmla="*/ 63374 w 87101"/>
              <a:gd name="connsiteY0" fmla="*/ 18107 h 58958"/>
              <a:gd name="connsiteX1" fmla="*/ 45267 w 87101"/>
              <a:gd name="connsiteY1" fmla="*/ 54321 h 58958"/>
              <a:gd name="connsiteX2" fmla="*/ 81481 w 87101"/>
              <a:gd name="connsiteY2" fmla="*/ 45267 h 58958"/>
              <a:gd name="connsiteX3" fmla="*/ 45267 w 87101"/>
              <a:gd name="connsiteY3" fmla="*/ 0 h 58958"/>
              <a:gd name="connsiteX4" fmla="*/ 18107 w 87101"/>
              <a:gd name="connsiteY4" fmla="*/ 18107 h 58958"/>
              <a:gd name="connsiteX5" fmla="*/ 45267 w 87101"/>
              <a:gd name="connsiteY5" fmla="*/ 36214 h 58958"/>
              <a:gd name="connsiteX6" fmla="*/ 54321 w 87101"/>
              <a:gd name="connsiteY6" fmla="*/ 9053 h 58958"/>
              <a:gd name="connsiteX7" fmla="*/ 0 w 87101"/>
              <a:gd name="connsiteY7" fmla="*/ 18107 h 58958"/>
              <a:gd name="connsiteX8" fmla="*/ 27160 w 87101"/>
              <a:gd name="connsiteY8" fmla="*/ 27160 h 58958"/>
              <a:gd name="connsiteX9" fmla="*/ 36214 w 87101"/>
              <a:gd name="connsiteY9" fmla="*/ 0 h 58958"/>
              <a:gd name="connsiteX10" fmla="*/ 18107 w 87101"/>
              <a:gd name="connsiteY10" fmla="*/ 27160 h 58958"/>
              <a:gd name="connsiteX11" fmla="*/ 63374 w 87101"/>
              <a:gd name="connsiteY11" fmla="*/ 18107 h 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01" h="58958">
                <a:moveTo>
                  <a:pt x="63374" y="18107"/>
                </a:moveTo>
                <a:cubicBezTo>
                  <a:pt x="67901" y="22634"/>
                  <a:pt x="37781" y="43092"/>
                  <a:pt x="45267" y="54321"/>
                </a:cubicBezTo>
                <a:cubicBezTo>
                  <a:pt x="52169" y="64674"/>
                  <a:pt x="75079" y="55937"/>
                  <a:pt x="81481" y="45267"/>
                </a:cubicBezTo>
                <a:cubicBezTo>
                  <a:pt x="102323" y="10530"/>
                  <a:pt x="59528" y="4753"/>
                  <a:pt x="45267" y="0"/>
                </a:cubicBezTo>
                <a:cubicBezTo>
                  <a:pt x="36214" y="6036"/>
                  <a:pt x="18107" y="7226"/>
                  <a:pt x="18107" y="18107"/>
                </a:cubicBezTo>
                <a:cubicBezTo>
                  <a:pt x="18107" y="28988"/>
                  <a:pt x="34711" y="38853"/>
                  <a:pt x="45267" y="36214"/>
                </a:cubicBezTo>
                <a:cubicBezTo>
                  <a:pt x="54525" y="33899"/>
                  <a:pt x="63182" y="12597"/>
                  <a:pt x="54321" y="9053"/>
                </a:cubicBezTo>
                <a:cubicBezTo>
                  <a:pt x="37277" y="2235"/>
                  <a:pt x="18107" y="15089"/>
                  <a:pt x="0" y="18107"/>
                </a:cubicBezTo>
                <a:cubicBezTo>
                  <a:pt x="9053" y="21125"/>
                  <a:pt x="18624" y="31428"/>
                  <a:pt x="27160" y="27160"/>
                </a:cubicBezTo>
                <a:cubicBezTo>
                  <a:pt x="35696" y="22892"/>
                  <a:pt x="45757" y="0"/>
                  <a:pt x="36214" y="0"/>
                </a:cubicBezTo>
                <a:cubicBezTo>
                  <a:pt x="25333" y="0"/>
                  <a:pt x="21548" y="16838"/>
                  <a:pt x="18107" y="27160"/>
                </a:cubicBezTo>
                <a:cubicBezTo>
                  <a:pt x="17153" y="30023"/>
                  <a:pt x="58847" y="13580"/>
                  <a:pt x="63374" y="1810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9451818" y="3087232"/>
            <a:ext cx="54321" cy="39567"/>
          </a:xfrm>
          <a:custGeom>
            <a:avLst/>
            <a:gdLst>
              <a:gd name="connsiteX0" fmla="*/ 0 w 54321"/>
              <a:gd name="connsiteY0" fmla="*/ 18107 h 39567"/>
              <a:gd name="connsiteX1" fmla="*/ 36214 w 54321"/>
              <a:gd name="connsiteY1" fmla="*/ 36214 h 39567"/>
              <a:gd name="connsiteX2" fmla="*/ 27160 w 54321"/>
              <a:gd name="connsiteY2" fmla="*/ 9053 h 39567"/>
              <a:gd name="connsiteX3" fmla="*/ 0 w 54321"/>
              <a:gd name="connsiteY3" fmla="*/ 18107 h 39567"/>
              <a:gd name="connsiteX4" fmla="*/ 54321 w 54321"/>
              <a:gd name="connsiteY4" fmla="*/ 18107 h 39567"/>
              <a:gd name="connsiteX5" fmla="*/ 27160 w 54321"/>
              <a:gd name="connsiteY5" fmla="*/ 0 h 39567"/>
              <a:gd name="connsiteX6" fmla="*/ 36214 w 54321"/>
              <a:gd name="connsiteY6" fmla="*/ 27160 h 39567"/>
              <a:gd name="connsiteX7" fmla="*/ 0 w 54321"/>
              <a:gd name="connsiteY7" fmla="*/ 18107 h 3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21" h="39567">
                <a:moveTo>
                  <a:pt x="0" y="18107"/>
                </a:moveTo>
                <a:cubicBezTo>
                  <a:pt x="0" y="19616"/>
                  <a:pt x="23411" y="40482"/>
                  <a:pt x="36214" y="36214"/>
                </a:cubicBezTo>
                <a:cubicBezTo>
                  <a:pt x="45268" y="33196"/>
                  <a:pt x="35696" y="13321"/>
                  <a:pt x="27160" y="9053"/>
                </a:cubicBezTo>
                <a:cubicBezTo>
                  <a:pt x="18624" y="4785"/>
                  <a:pt x="9053" y="15089"/>
                  <a:pt x="0" y="18107"/>
                </a:cubicBezTo>
                <a:cubicBezTo>
                  <a:pt x="0" y="18107"/>
                  <a:pt x="54321" y="66393"/>
                  <a:pt x="54321" y="18107"/>
                </a:cubicBezTo>
                <a:cubicBezTo>
                  <a:pt x="54321" y="7226"/>
                  <a:pt x="36214" y="6036"/>
                  <a:pt x="27160" y="0"/>
                </a:cubicBezTo>
                <a:cubicBezTo>
                  <a:pt x="30178" y="9053"/>
                  <a:pt x="37783" y="17747"/>
                  <a:pt x="36214" y="27160"/>
                </a:cubicBezTo>
                <a:cubicBezTo>
                  <a:pt x="34167" y="39444"/>
                  <a:pt x="0" y="16598"/>
                  <a:pt x="0" y="1810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0465806" y="2326741"/>
            <a:ext cx="60757" cy="38658"/>
          </a:xfrm>
          <a:custGeom>
            <a:avLst/>
            <a:gdLst>
              <a:gd name="connsiteX0" fmla="*/ 18107 w 60757"/>
              <a:gd name="connsiteY0" fmla="*/ 0 h 38658"/>
              <a:gd name="connsiteX1" fmla="*/ 27160 w 60757"/>
              <a:gd name="connsiteY1" fmla="*/ 9053 h 38658"/>
              <a:gd name="connsiteX2" fmla="*/ 0 w 60757"/>
              <a:gd name="connsiteY2" fmla="*/ 18107 h 38658"/>
              <a:gd name="connsiteX3" fmla="*/ 54321 w 60757"/>
              <a:gd name="connsiteY3" fmla="*/ 27160 h 38658"/>
              <a:gd name="connsiteX4" fmla="*/ 45267 w 60757"/>
              <a:gd name="connsiteY4" fmla="*/ 0 h 38658"/>
              <a:gd name="connsiteX5" fmla="*/ 18107 w 60757"/>
              <a:gd name="connsiteY5" fmla="*/ 0 h 3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757" h="38658">
                <a:moveTo>
                  <a:pt x="18107" y="0"/>
                </a:moveTo>
                <a:cubicBezTo>
                  <a:pt x="100536" y="41215"/>
                  <a:pt x="40481" y="9053"/>
                  <a:pt x="27160" y="9053"/>
                </a:cubicBezTo>
                <a:cubicBezTo>
                  <a:pt x="17617" y="9053"/>
                  <a:pt x="9053" y="15089"/>
                  <a:pt x="0" y="18107"/>
                </a:cubicBezTo>
                <a:cubicBezTo>
                  <a:pt x="8390" y="23700"/>
                  <a:pt x="40265" y="55271"/>
                  <a:pt x="54321" y="27160"/>
                </a:cubicBezTo>
                <a:cubicBezTo>
                  <a:pt x="58589" y="18624"/>
                  <a:pt x="48285" y="9053"/>
                  <a:pt x="45267" y="0"/>
                </a:cubicBezTo>
                <a:lnTo>
                  <a:pt x="1810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flipH="1">
            <a:off x="11176795" y="4074060"/>
            <a:ext cx="2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81157" y="41087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6540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47CF0-A502-39AB-DF66-436B0A425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556" y="265043"/>
                <a:ext cx="12117857" cy="6361045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The region R is as shown in figure. Here,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varies from -1 to 1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/>
                  <a:t> varies from 0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/>
                  <a:t> .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Hence from (1)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]</m:t>
                            </m:r>
                          </m:e>
                        </m:nary>
                        <m:r>
                          <a:rPr lang="en-US" sz="240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+2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=−1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+2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=2</m:t>
                            </m:r>
                            <m:nary>
                              <m:naryPr>
                                <m:ctrlPr>
                                  <a:rPr lang="is-I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𝑥𝑦</m:t>
                                        </m:r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sup>
                                </m:sSubSup>
                                <m:r>
                                  <a:rPr lang="en-US" sz="2400" i="1">
                                    <a:latin typeface="Cambria Math" charset="0"/>
                                  </a:rPr>
                                  <m:t>𝑑𝑥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47CF0-A502-39AB-DF66-436B0A425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556" y="265043"/>
                <a:ext cx="12117857" cy="6361045"/>
              </a:xfrm>
              <a:blipFill>
                <a:blip r:embed="rId2"/>
                <a:stretch>
                  <a:fillRect l="-4712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3F853EFA-D9F6-31BD-AA86-8213D20B11C2}"/>
              </a:ext>
            </a:extLst>
          </p:cNvPr>
          <p:cNvSpPr/>
          <p:nvPr/>
        </p:nvSpPr>
        <p:spPr>
          <a:xfrm>
            <a:off x="8751868" y="3663236"/>
            <a:ext cx="2063905" cy="2467208"/>
          </a:xfrm>
          <a:prstGeom prst="arc">
            <a:avLst>
              <a:gd name="adj1" fmla="val 10943158"/>
              <a:gd name="adj2" fmla="val 215532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00BF1D-C493-3175-8618-A81069CE4175}"/>
              </a:ext>
            </a:extLst>
          </p:cNvPr>
          <p:cNvCxnSpPr>
            <a:cxnSpLocks/>
          </p:cNvCxnSpPr>
          <p:nvPr/>
        </p:nvCxnSpPr>
        <p:spPr>
          <a:xfrm flipV="1">
            <a:off x="9783820" y="2820911"/>
            <a:ext cx="0" cy="207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036BCF-E211-5CFB-8B13-5449ADC4983A}"/>
              </a:ext>
            </a:extLst>
          </p:cNvPr>
          <p:cNvCxnSpPr/>
          <p:nvPr/>
        </p:nvCxnSpPr>
        <p:spPr>
          <a:xfrm flipV="1">
            <a:off x="7767390" y="4818782"/>
            <a:ext cx="4328532" cy="7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96D5D-1A2D-7CD7-62A5-91DDEC0CA40D}"/>
              </a:ext>
            </a:extLst>
          </p:cNvPr>
          <p:cNvSpPr txBox="1"/>
          <p:nvPr/>
        </p:nvSpPr>
        <p:spPr>
          <a:xfrm>
            <a:off x="8318896" y="485781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(-1,0)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C886A-B9D5-7647-4B8B-C51BD0071DB0}"/>
              </a:ext>
            </a:extLst>
          </p:cNvPr>
          <p:cNvSpPr txBox="1"/>
          <p:nvPr/>
        </p:nvSpPr>
        <p:spPr>
          <a:xfrm>
            <a:off x="10611329" y="481878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(1,0)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F1B852-A396-B5D2-020D-B5FBD99F7A6F}"/>
                  </a:ext>
                </a:extLst>
              </p:cNvPr>
              <p:cNvSpPr txBox="1"/>
              <p:nvPr/>
            </p:nvSpPr>
            <p:spPr>
              <a:xfrm>
                <a:off x="9724370" y="3335120"/>
                <a:ext cx="2738044" cy="383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C: semi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F1B852-A396-B5D2-020D-B5FBD99F7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70" y="3335120"/>
                <a:ext cx="2738044" cy="383150"/>
              </a:xfrm>
              <a:prstGeom prst="rect">
                <a:avLst/>
              </a:prstGeom>
              <a:blipFill>
                <a:blip r:embed="rId3"/>
                <a:stretch>
                  <a:fillRect l="-1843" t="-6452" b="-2258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29B01F-F8F8-8034-2DF0-E888796269C7}"/>
              </a:ext>
            </a:extLst>
          </p:cNvPr>
          <p:cNvSpPr txBox="1"/>
          <p:nvPr/>
        </p:nvSpPr>
        <p:spPr>
          <a:xfrm>
            <a:off x="9660548" y="486763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C20A1-D47B-01F9-831F-1A62BCC6D614}"/>
              </a:ext>
            </a:extLst>
          </p:cNvPr>
          <p:cNvSpPr txBox="1"/>
          <p:nvPr/>
        </p:nvSpPr>
        <p:spPr>
          <a:xfrm>
            <a:off x="11847444" y="49596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5FF9A-E864-A115-7F04-23E8BABEAB85}"/>
              </a:ext>
            </a:extLst>
          </p:cNvPr>
          <p:cNvSpPr txBox="1"/>
          <p:nvPr/>
        </p:nvSpPr>
        <p:spPr>
          <a:xfrm>
            <a:off x="9634780" y="24515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74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2035" y="172277"/>
                <a:ext cx="11807687" cy="6480313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2 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rad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)] </m:t>
                    </m:r>
                    <m:r>
                      <a:rPr lang="en-US" sz="2400" b="0" i="1" smtClean="0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/>
                  <a:t> ;    [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∵ 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𝑑𝑥</m:t>
                    </m:r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] </a:t>
                </a:r>
              </a:p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Exercise : Using Green’s theorem in plane,  evaluate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+4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−6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around a circle C of radius 4 with center at origin.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035" y="172277"/>
                <a:ext cx="11807687" cy="6480313"/>
              </a:xfrm>
              <a:blipFill>
                <a:blip r:embed="rId2"/>
                <a:stretch>
                  <a:fillRect l="-3008" t="-4110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57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04800"/>
                <a:ext cx="11049000" cy="5872163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3. Using Green’s theorem in plane find the area of the curve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 .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    Solution :   We know area by Green’s theorem is: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𝐴</m:t>
                    </m:r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charset="0"/>
                      </a:rPr>
                      <m:t> </m:t>
                    </m:r>
                    <m:nary>
                      <m:naryPr>
                        <m:supHide m:val="on"/>
                        <m:ctrlPr>
                          <a:rPr lang="is-I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charset="0"/>
                          </a:rPr>
                          <m:t>(</m:t>
                        </m:r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</a:rPr>
                          <m:t>𝑑𝑦</m:t>
                        </m:r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r>
                          <a:rPr lang="en-US" sz="2000" i="1">
                            <a:latin typeface="Cambria Math" charset="0"/>
                          </a:rPr>
                          <m:t>𝑦𝑑𝑥</m:t>
                        </m:r>
                        <m:r>
                          <a:rPr lang="en-US" sz="20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mr-IN" sz="2000" dirty="0"/>
                  <a:t>……</a:t>
                </a:r>
                <a:r>
                  <a:rPr lang="en-US" sz="2000" dirty="0"/>
                  <a:t>.. (1)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Here, the curve C  is 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20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20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Its parametric equations are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𝑦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/>
                  <a:t> 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varies from 0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2 </m:t>
                    </m:r>
                    <m:r>
                      <a:rPr lang="en-US" sz="20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sz="2000" dirty="0"/>
                  <a:t> .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𝑑𝑥</m:t>
                    </m:r>
                    <m:r>
                      <a:rPr lang="en-US" sz="2000" b="0" i="1" smtClean="0">
                        <a:latin typeface="Cambria Math" charset="0"/>
                      </a:rPr>
                      <m:t>=−3</m:t>
                    </m:r>
                    <m:r>
                      <a:rPr lang="en-US" sz="20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.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𝑑𝑦</m:t>
                    </m:r>
                    <m:r>
                      <a:rPr lang="en-US" sz="2000" b="0" i="1" smtClean="0">
                        <a:latin typeface="Cambria Math" charset="0"/>
                      </a:rPr>
                      <m:t>=3</m:t>
                    </m:r>
                    <m:r>
                      <a:rPr lang="en-US" sz="20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.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</a:rPr>
                      <m:t>𝑑𝑦</m:t>
                    </m:r>
                    <m:r>
                      <a:rPr lang="en-US" sz="2000" i="1">
                        <a:latin typeface="Cambria Math" charset="0"/>
                      </a:rPr>
                      <m:t>−</m:t>
                    </m:r>
                    <m:r>
                      <a:rPr lang="en-US" sz="2000" i="1">
                        <a:latin typeface="Cambria Math" charset="0"/>
                      </a:rPr>
                      <m:t>𝑦𝑑𝑥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i="1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2000" i="1">
                            <a:latin typeface="Cambria Math" charset="0"/>
                          </a:rPr>
                          <m:t>3</m:t>
                        </m:r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 .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 charset="0"/>
                          </a:rPr>
                          <m:t> −</m:t>
                        </m:r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charset="0"/>
                          </a:rPr>
                          <m:t>(</m:t>
                        </m:r>
                      </m:e>
                    </m:func>
                    <m:r>
                      <a:rPr lang="en-US" sz="2000" i="1">
                        <a:latin typeface="Cambria Math" charset="0"/>
                      </a:rPr>
                      <m:t>−3</m:t>
                    </m:r>
                    <m:r>
                      <a:rPr lang="en-US" sz="2000" i="1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charset="0"/>
                          </a:rPr>
                          <m:t>𝜃</m:t>
                        </m:r>
                        <m:r>
                          <a:rPr lang="en-US" sz="2000" i="1">
                            <a:latin typeface="Cambria Math" charset="0"/>
                          </a:rPr>
                          <m:t> .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 (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 ) 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=3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</a:rPr>
                          <m:t>sin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</a:rPr>
                          <m:t>cos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4800"/>
                <a:ext cx="11049000" cy="5872163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8869680" y="751840"/>
            <a:ext cx="40640" cy="223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731760" y="2001520"/>
            <a:ext cx="254000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8117840" y="1178560"/>
            <a:ext cx="751840" cy="843280"/>
          </a:xfrm>
          <a:custGeom>
            <a:avLst/>
            <a:gdLst>
              <a:gd name="connsiteX0" fmla="*/ 751840 w 751840"/>
              <a:gd name="connsiteY0" fmla="*/ 0 h 843280"/>
              <a:gd name="connsiteX1" fmla="*/ 751840 w 751840"/>
              <a:gd name="connsiteY1" fmla="*/ 0 h 843280"/>
              <a:gd name="connsiteX2" fmla="*/ 741680 w 751840"/>
              <a:gd name="connsiteY2" fmla="*/ 111760 h 843280"/>
              <a:gd name="connsiteX3" fmla="*/ 731520 w 751840"/>
              <a:gd name="connsiteY3" fmla="*/ 142240 h 843280"/>
              <a:gd name="connsiteX4" fmla="*/ 701040 w 751840"/>
              <a:gd name="connsiteY4" fmla="*/ 243840 h 843280"/>
              <a:gd name="connsiteX5" fmla="*/ 680720 w 751840"/>
              <a:gd name="connsiteY5" fmla="*/ 274320 h 843280"/>
              <a:gd name="connsiteX6" fmla="*/ 660400 w 751840"/>
              <a:gd name="connsiteY6" fmla="*/ 335280 h 843280"/>
              <a:gd name="connsiteX7" fmla="*/ 640080 w 751840"/>
              <a:gd name="connsiteY7" fmla="*/ 365760 h 843280"/>
              <a:gd name="connsiteX8" fmla="*/ 629920 w 751840"/>
              <a:gd name="connsiteY8" fmla="*/ 396240 h 843280"/>
              <a:gd name="connsiteX9" fmla="*/ 589280 w 751840"/>
              <a:gd name="connsiteY9" fmla="*/ 457200 h 843280"/>
              <a:gd name="connsiteX10" fmla="*/ 568960 w 751840"/>
              <a:gd name="connsiteY10" fmla="*/ 487680 h 843280"/>
              <a:gd name="connsiteX11" fmla="*/ 538480 w 751840"/>
              <a:gd name="connsiteY11" fmla="*/ 508000 h 843280"/>
              <a:gd name="connsiteX12" fmla="*/ 487680 w 751840"/>
              <a:gd name="connsiteY12" fmla="*/ 558800 h 843280"/>
              <a:gd name="connsiteX13" fmla="*/ 467360 w 751840"/>
              <a:gd name="connsiteY13" fmla="*/ 589280 h 843280"/>
              <a:gd name="connsiteX14" fmla="*/ 406400 w 751840"/>
              <a:gd name="connsiteY14" fmla="*/ 629920 h 843280"/>
              <a:gd name="connsiteX15" fmla="*/ 375920 w 751840"/>
              <a:gd name="connsiteY15" fmla="*/ 650240 h 843280"/>
              <a:gd name="connsiteX16" fmla="*/ 325120 w 751840"/>
              <a:gd name="connsiteY16" fmla="*/ 690880 h 843280"/>
              <a:gd name="connsiteX17" fmla="*/ 304800 w 751840"/>
              <a:gd name="connsiteY17" fmla="*/ 721360 h 843280"/>
              <a:gd name="connsiteX18" fmla="*/ 274320 w 751840"/>
              <a:gd name="connsiteY18" fmla="*/ 731520 h 843280"/>
              <a:gd name="connsiteX19" fmla="*/ 243840 w 751840"/>
              <a:gd name="connsiteY19" fmla="*/ 751840 h 843280"/>
              <a:gd name="connsiteX20" fmla="*/ 182880 w 751840"/>
              <a:gd name="connsiteY20" fmla="*/ 772160 h 843280"/>
              <a:gd name="connsiteX21" fmla="*/ 152400 w 751840"/>
              <a:gd name="connsiteY21" fmla="*/ 792480 h 843280"/>
              <a:gd name="connsiteX22" fmla="*/ 91440 w 751840"/>
              <a:gd name="connsiteY22" fmla="*/ 812800 h 843280"/>
              <a:gd name="connsiteX23" fmla="*/ 60960 w 751840"/>
              <a:gd name="connsiteY23" fmla="*/ 822960 h 843280"/>
              <a:gd name="connsiteX24" fmla="*/ 30480 w 751840"/>
              <a:gd name="connsiteY24" fmla="*/ 833120 h 843280"/>
              <a:gd name="connsiteX25" fmla="*/ 0 w 751840"/>
              <a:gd name="connsiteY25" fmla="*/ 843280 h 843280"/>
              <a:gd name="connsiteX26" fmla="*/ 0 w 751840"/>
              <a:gd name="connsiteY26" fmla="*/ 843280 h 843280"/>
              <a:gd name="connsiteX27" fmla="*/ 0 w 751840"/>
              <a:gd name="connsiteY27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1840" h="843280">
                <a:moveTo>
                  <a:pt x="751840" y="0"/>
                </a:moveTo>
                <a:lnTo>
                  <a:pt x="751840" y="0"/>
                </a:lnTo>
                <a:cubicBezTo>
                  <a:pt x="748453" y="37253"/>
                  <a:pt x="746970" y="74729"/>
                  <a:pt x="741680" y="111760"/>
                </a:cubicBezTo>
                <a:cubicBezTo>
                  <a:pt x="740165" y="122362"/>
                  <a:pt x="734462" y="131942"/>
                  <a:pt x="731520" y="142240"/>
                </a:cubicBezTo>
                <a:cubicBezTo>
                  <a:pt x="724421" y="167088"/>
                  <a:pt x="713112" y="225732"/>
                  <a:pt x="701040" y="243840"/>
                </a:cubicBezTo>
                <a:cubicBezTo>
                  <a:pt x="694267" y="254000"/>
                  <a:pt x="685679" y="263162"/>
                  <a:pt x="680720" y="274320"/>
                </a:cubicBezTo>
                <a:cubicBezTo>
                  <a:pt x="672021" y="293893"/>
                  <a:pt x="672281" y="317458"/>
                  <a:pt x="660400" y="335280"/>
                </a:cubicBezTo>
                <a:cubicBezTo>
                  <a:pt x="653627" y="345440"/>
                  <a:pt x="645541" y="354838"/>
                  <a:pt x="640080" y="365760"/>
                </a:cubicBezTo>
                <a:cubicBezTo>
                  <a:pt x="635291" y="375339"/>
                  <a:pt x="635121" y="386878"/>
                  <a:pt x="629920" y="396240"/>
                </a:cubicBezTo>
                <a:cubicBezTo>
                  <a:pt x="618060" y="417588"/>
                  <a:pt x="602827" y="436880"/>
                  <a:pt x="589280" y="457200"/>
                </a:cubicBezTo>
                <a:cubicBezTo>
                  <a:pt x="582507" y="467360"/>
                  <a:pt x="579120" y="480907"/>
                  <a:pt x="568960" y="487680"/>
                </a:cubicBezTo>
                <a:lnTo>
                  <a:pt x="538480" y="508000"/>
                </a:lnTo>
                <a:cubicBezTo>
                  <a:pt x="484293" y="589280"/>
                  <a:pt x="555413" y="491067"/>
                  <a:pt x="487680" y="558800"/>
                </a:cubicBezTo>
                <a:cubicBezTo>
                  <a:pt x="479046" y="567434"/>
                  <a:pt x="476550" y="581239"/>
                  <a:pt x="467360" y="589280"/>
                </a:cubicBezTo>
                <a:cubicBezTo>
                  <a:pt x="448981" y="605362"/>
                  <a:pt x="426720" y="616373"/>
                  <a:pt x="406400" y="629920"/>
                </a:cubicBezTo>
                <a:lnTo>
                  <a:pt x="375920" y="650240"/>
                </a:lnTo>
                <a:cubicBezTo>
                  <a:pt x="317686" y="737591"/>
                  <a:pt x="395227" y="634794"/>
                  <a:pt x="325120" y="690880"/>
                </a:cubicBezTo>
                <a:cubicBezTo>
                  <a:pt x="315585" y="698508"/>
                  <a:pt x="314335" y="713732"/>
                  <a:pt x="304800" y="721360"/>
                </a:cubicBezTo>
                <a:cubicBezTo>
                  <a:pt x="296437" y="728050"/>
                  <a:pt x="283899" y="726731"/>
                  <a:pt x="274320" y="731520"/>
                </a:cubicBezTo>
                <a:cubicBezTo>
                  <a:pt x="263398" y="736981"/>
                  <a:pt x="254998" y="746881"/>
                  <a:pt x="243840" y="751840"/>
                </a:cubicBezTo>
                <a:cubicBezTo>
                  <a:pt x="224267" y="760539"/>
                  <a:pt x="200702" y="760279"/>
                  <a:pt x="182880" y="772160"/>
                </a:cubicBezTo>
                <a:cubicBezTo>
                  <a:pt x="172720" y="778933"/>
                  <a:pt x="163558" y="787521"/>
                  <a:pt x="152400" y="792480"/>
                </a:cubicBezTo>
                <a:cubicBezTo>
                  <a:pt x="132827" y="801179"/>
                  <a:pt x="111760" y="806027"/>
                  <a:pt x="91440" y="812800"/>
                </a:cubicBezTo>
                <a:lnTo>
                  <a:pt x="60960" y="822960"/>
                </a:lnTo>
                <a:lnTo>
                  <a:pt x="30480" y="833120"/>
                </a:lnTo>
                <a:lnTo>
                  <a:pt x="0" y="843280"/>
                </a:lnTo>
                <a:lnTo>
                  <a:pt x="0" y="843280"/>
                </a:lnTo>
                <a:lnTo>
                  <a:pt x="0" y="8432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879840" y="1219200"/>
            <a:ext cx="802640" cy="772187"/>
          </a:xfrm>
          <a:custGeom>
            <a:avLst/>
            <a:gdLst>
              <a:gd name="connsiteX0" fmla="*/ 0 w 802640"/>
              <a:gd name="connsiteY0" fmla="*/ 0 h 772187"/>
              <a:gd name="connsiteX1" fmla="*/ 0 w 802640"/>
              <a:gd name="connsiteY1" fmla="*/ 0 h 772187"/>
              <a:gd name="connsiteX2" fmla="*/ 20320 w 802640"/>
              <a:gd name="connsiteY2" fmla="*/ 91440 h 772187"/>
              <a:gd name="connsiteX3" fmla="*/ 30480 w 802640"/>
              <a:gd name="connsiteY3" fmla="*/ 121920 h 772187"/>
              <a:gd name="connsiteX4" fmla="*/ 71120 w 802640"/>
              <a:gd name="connsiteY4" fmla="*/ 182880 h 772187"/>
              <a:gd name="connsiteX5" fmla="*/ 91440 w 802640"/>
              <a:gd name="connsiteY5" fmla="*/ 213360 h 772187"/>
              <a:gd name="connsiteX6" fmla="*/ 121920 w 802640"/>
              <a:gd name="connsiteY6" fmla="*/ 233680 h 772187"/>
              <a:gd name="connsiteX7" fmla="*/ 162560 w 802640"/>
              <a:gd name="connsiteY7" fmla="*/ 294640 h 772187"/>
              <a:gd name="connsiteX8" fmla="*/ 203200 w 802640"/>
              <a:gd name="connsiteY8" fmla="*/ 355600 h 772187"/>
              <a:gd name="connsiteX9" fmla="*/ 233680 w 802640"/>
              <a:gd name="connsiteY9" fmla="*/ 386080 h 772187"/>
              <a:gd name="connsiteX10" fmla="*/ 254000 w 802640"/>
              <a:gd name="connsiteY10" fmla="*/ 416560 h 772187"/>
              <a:gd name="connsiteX11" fmla="*/ 284480 w 802640"/>
              <a:gd name="connsiteY11" fmla="*/ 436880 h 772187"/>
              <a:gd name="connsiteX12" fmla="*/ 355600 w 802640"/>
              <a:gd name="connsiteY12" fmla="*/ 518160 h 772187"/>
              <a:gd name="connsiteX13" fmla="*/ 375920 w 802640"/>
              <a:gd name="connsiteY13" fmla="*/ 548640 h 772187"/>
              <a:gd name="connsiteX14" fmla="*/ 436880 w 802640"/>
              <a:gd name="connsiteY14" fmla="*/ 589280 h 772187"/>
              <a:gd name="connsiteX15" fmla="*/ 518160 w 802640"/>
              <a:gd name="connsiteY15" fmla="*/ 660400 h 772187"/>
              <a:gd name="connsiteX16" fmla="*/ 548640 w 802640"/>
              <a:gd name="connsiteY16" fmla="*/ 680720 h 772187"/>
              <a:gd name="connsiteX17" fmla="*/ 579120 w 802640"/>
              <a:gd name="connsiteY17" fmla="*/ 690880 h 772187"/>
              <a:gd name="connsiteX18" fmla="*/ 609600 w 802640"/>
              <a:gd name="connsiteY18" fmla="*/ 711200 h 772187"/>
              <a:gd name="connsiteX19" fmla="*/ 701040 w 802640"/>
              <a:gd name="connsiteY19" fmla="*/ 741680 h 772187"/>
              <a:gd name="connsiteX20" fmla="*/ 762000 w 802640"/>
              <a:gd name="connsiteY20" fmla="*/ 762000 h 772187"/>
              <a:gd name="connsiteX21" fmla="*/ 802640 w 802640"/>
              <a:gd name="connsiteY21" fmla="*/ 772160 h 772187"/>
              <a:gd name="connsiteX22" fmla="*/ 802640 w 802640"/>
              <a:gd name="connsiteY22" fmla="*/ 772160 h 772187"/>
              <a:gd name="connsiteX23" fmla="*/ 802640 w 802640"/>
              <a:gd name="connsiteY23" fmla="*/ 772160 h 77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02640" h="772187">
                <a:moveTo>
                  <a:pt x="0" y="0"/>
                </a:moveTo>
                <a:lnTo>
                  <a:pt x="0" y="0"/>
                </a:lnTo>
                <a:cubicBezTo>
                  <a:pt x="6773" y="30480"/>
                  <a:pt x="12747" y="61149"/>
                  <a:pt x="20320" y="91440"/>
                </a:cubicBezTo>
                <a:cubicBezTo>
                  <a:pt x="22917" y="101830"/>
                  <a:pt x="25279" y="112558"/>
                  <a:pt x="30480" y="121920"/>
                </a:cubicBezTo>
                <a:cubicBezTo>
                  <a:pt x="42340" y="143268"/>
                  <a:pt x="57573" y="162560"/>
                  <a:pt x="71120" y="182880"/>
                </a:cubicBezTo>
                <a:cubicBezTo>
                  <a:pt x="77893" y="193040"/>
                  <a:pt x="81280" y="206587"/>
                  <a:pt x="91440" y="213360"/>
                </a:cubicBezTo>
                <a:lnTo>
                  <a:pt x="121920" y="233680"/>
                </a:lnTo>
                <a:cubicBezTo>
                  <a:pt x="141351" y="291973"/>
                  <a:pt x="118165" y="237561"/>
                  <a:pt x="162560" y="294640"/>
                </a:cubicBezTo>
                <a:cubicBezTo>
                  <a:pt x="177553" y="313917"/>
                  <a:pt x="185931" y="338331"/>
                  <a:pt x="203200" y="355600"/>
                </a:cubicBezTo>
                <a:cubicBezTo>
                  <a:pt x="213360" y="365760"/>
                  <a:pt x="224482" y="375042"/>
                  <a:pt x="233680" y="386080"/>
                </a:cubicBezTo>
                <a:cubicBezTo>
                  <a:pt x="241497" y="395461"/>
                  <a:pt x="245366" y="407926"/>
                  <a:pt x="254000" y="416560"/>
                </a:cubicBezTo>
                <a:cubicBezTo>
                  <a:pt x="262634" y="425194"/>
                  <a:pt x="274320" y="430107"/>
                  <a:pt x="284480" y="436880"/>
                </a:cubicBezTo>
                <a:cubicBezTo>
                  <a:pt x="331893" y="508000"/>
                  <a:pt x="304800" y="484293"/>
                  <a:pt x="355600" y="518160"/>
                </a:cubicBezTo>
                <a:cubicBezTo>
                  <a:pt x="362373" y="528320"/>
                  <a:pt x="366730" y="540599"/>
                  <a:pt x="375920" y="548640"/>
                </a:cubicBezTo>
                <a:cubicBezTo>
                  <a:pt x="394299" y="564722"/>
                  <a:pt x="436880" y="589280"/>
                  <a:pt x="436880" y="589280"/>
                </a:cubicBezTo>
                <a:cubicBezTo>
                  <a:pt x="470747" y="640080"/>
                  <a:pt x="447040" y="612987"/>
                  <a:pt x="518160" y="660400"/>
                </a:cubicBezTo>
                <a:cubicBezTo>
                  <a:pt x="528320" y="667173"/>
                  <a:pt x="537056" y="676859"/>
                  <a:pt x="548640" y="680720"/>
                </a:cubicBezTo>
                <a:cubicBezTo>
                  <a:pt x="558800" y="684107"/>
                  <a:pt x="569541" y="686091"/>
                  <a:pt x="579120" y="690880"/>
                </a:cubicBezTo>
                <a:cubicBezTo>
                  <a:pt x="590042" y="696341"/>
                  <a:pt x="598442" y="706241"/>
                  <a:pt x="609600" y="711200"/>
                </a:cubicBezTo>
                <a:lnTo>
                  <a:pt x="701040" y="741680"/>
                </a:lnTo>
                <a:lnTo>
                  <a:pt x="762000" y="762000"/>
                </a:lnTo>
                <a:cubicBezTo>
                  <a:pt x="795693" y="773231"/>
                  <a:pt x="781770" y="772160"/>
                  <a:pt x="802640" y="772160"/>
                </a:cubicBezTo>
                <a:lnTo>
                  <a:pt x="802640" y="772160"/>
                </a:lnTo>
                <a:lnTo>
                  <a:pt x="802640" y="7721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137178" y="2031973"/>
            <a:ext cx="742662" cy="609600"/>
          </a:xfrm>
          <a:custGeom>
            <a:avLst/>
            <a:gdLst>
              <a:gd name="connsiteX0" fmla="*/ 0 w 773142"/>
              <a:gd name="connsiteY0" fmla="*/ 0 h 609600"/>
              <a:gd name="connsiteX1" fmla="*/ 0 w 773142"/>
              <a:gd name="connsiteY1" fmla="*/ 0 h 609600"/>
              <a:gd name="connsiteX2" fmla="*/ 81280 w 773142"/>
              <a:gd name="connsiteY2" fmla="*/ 40640 h 609600"/>
              <a:gd name="connsiteX3" fmla="*/ 111760 w 773142"/>
              <a:gd name="connsiteY3" fmla="*/ 60960 h 609600"/>
              <a:gd name="connsiteX4" fmla="*/ 142240 w 773142"/>
              <a:gd name="connsiteY4" fmla="*/ 71120 h 609600"/>
              <a:gd name="connsiteX5" fmla="*/ 172720 w 773142"/>
              <a:gd name="connsiteY5" fmla="*/ 91440 h 609600"/>
              <a:gd name="connsiteX6" fmla="*/ 233680 w 773142"/>
              <a:gd name="connsiteY6" fmla="*/ 111760 h 609600"/>
              <a:gd name="connsiteX7" fmla="*/ 264160 w 773142"/>
              <a:gd name="connsiteY7" fmla="*/ 121920 h 609600"/>
              <a:gd name="connsiteX8" fmla="*/ 294640 w 773142"/>
              <a:gd name="connsiteY8" fmla="*/ 142240 h 609600"/>
              <a:gd name="connsiteX9" fmla="*/ 325120 w 773142"/>
              <a:gd name="connsiteY9" fmla="*/ 152400 h 609600"/>
              <a:gd name="connsiteX10" fmla="*/ 386080 w 773142"/>
              <a:gd name="connsiteY10" fmla="*/ 193040 h 609600"/>
              <a:gd name="connsiteX11" fmla="*/ 416560 w 773142"/>
              <a:gd name="connsiteY11" fmla="*/ 203200 h 609600"/>
              <a:gd name="connsiteX12" fmla="*/ 508000 w 773142"/>
              <a:gd name="connsiteY12" fmla="*/ 264160 h 609600"/>
              <a:gd name="connsiteX13" fmla="*/ 538480 w 773142"/>
              <a:gd name="connsiteY13" fmla="*/ 284480 h 609600"/>
              <a:gd name="connsiteX14" fmla="*/ 568960 w 773142"/>
              <a:gd name="connsiteY14" fmla="*/ 294640 h 609600"/>
              <a:gd name="connsiteX15" fmla="*/ 599440 w 773142"/>
              <a:gd name="connsiteY15" fmla="*/ 325120 h 609600"/>
              <a:gd name="connsiteX16" fmla="*/ 629920 w 773142"/>
              <a:gd name="connsiteY16" fmla="*/ 345440 h 609600"/>
              <a:gd name="connsiteX17" fmla="*/ 670560 w 773142"/>
              <a:gd name="connsiteY17" fmla="*/ 396240 h 609600"/>
              <a:gd name="connsiteX18" fmla="*/ 690880 w 773142"/>
              <a:gd name="connsiteY18" fmla="*/ 457200 h 609600"/>
              <a:gd name="connsiteX19" fmla="*/ 711200 w 773142"/>
              <a:gd name="connsiteY19" fmla="*/ 487680 h 609600"/>
              <a:gd name="connsiteX20" fmla="*/ 762000 w 773142"/>
              <a:gd name="connsiteY20" fmla="*/ 568960 h 609600"/>
              <a:gd name="connsiteX21" fmla="*/ 762000 w 773142"/>
              <a:gd name="connsiteY21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3142" h="609600">
                <a:moveTo>
                  <a:pt x="0" y="0"/>
                </a:moveTo>
                <a:lnTo>
                  <a:pt x="0" y="0"/>
                </a:lnTo>
                <a:cubicBezTo>
                  <a:pt x="27093" y="13547"/>
                  <a:pt x="54687" y="26135"/>
                  <a:pt x="81280" y="40640"/>
                </a:cubicBezTo>
                <a:cubicBezTo>
                  <a:pt x="92000" y="46487"/>
                  <a:pt x="100838" y="55499"/>
                  <a:pt x="111760" y="60960"/>
                </a:cubicBezTo>
                <a:cubicBezTo>
                  <a:pt x="121339" y="65749"/>
                  <a:pt x="132661" y="66331"/>
                  <a:pt x="142240" y="71120"/>
                </a:cubicBezTo>
                <a:cubicBezTo>
                  <a:pt x="153162" y="76581"/>
                  <a:pt x="161562" y="86481"/>
                  <a:pt x="172720" y="91440"/>
                </a:cubicBezTo>
                <a:cubicBezTo>
                  <a:pt x="192293" y="100139"/>
                  <a:pt x="213360" y="104987"/>
                  <a:pt x="233680" y="111760"/>
                </a:cubicBezTo>
                <a:cubicBezTo>
                  <a:pt x="243840" y="115147"/>
                  <a:pt x="255249" y="115979"/>
                  <a:pt x="264160" y="121920"/>
                </a:cubicBezTo>
                <a:cubicBezTo>
                  <a:pt x="274320" y="128693"/>
                  <a:pt x="283718" y="136779"/>
                  <a:pt x="294640" y="142240"/>
                </a:cubicBezTo>
                <a:cubicBezTo>
                  <a:pt x="304219" y="147029"/>
                  <a:pt x="315758" y="147199"/>
                  <a:pt x="325120" y="152400"/>
                </a:cubicBezTo>
                <a:cubicBezTo>
                  <a:pt x="346468" y="164260"/>
                  <a:pt x="362912" y="185317"/>
                  <a:pt x="386080" y="193040"/>
                </a:cubicBezTo>
                <a:cubicBezTo>
                  <a:pt x="396240" y="196427"/>
                  <a:pt x="407198" y="197999"/>
                  <a:pt x="416560" y="203200"/>
                </a:cubicBezTo>
                <a:lnTo>
                  <a:pt x="508000" y="264160"/>
                </a:lnTo>
                <a:cubicBezTo>
                  <a:pt x="518160" y="270933"/>
                  <a:pt x="526896" y="280619"/>
                  <a:pt x="538480" y="284480"/>
                </a:cubicBezTo>
                <a:lnTo>
                  <a:pt x="568960" y="294640"/>
                </a:lnTo>
                <a:cubicBezTo>
                  <a:pt x="579120" y="304800"/>
                  <a:pt x="588402" y="315922"/>
                  <a:pt x="599440" y="325120"/>
                </a:cubicBezTo>
                <a:cubicBezTo>
                  <a:pt x="608821" y="332937"/>
                  <a:pt x="622292" y="335905"/>
                  <a:pt x="629920" y="345440"/>
                </a:cubicBezTo>
                <a:cubicBezTo>
                  <a:pt x="686006" y="415547"/>
                  <a:pt x="583209" y="338006"/>
                  <a:pt x="670560" y="396240"/>
                </a:cubicBezTo>
                <a:cubicBezTo>
                  <a:pt x="677333" y="416560"/>
                  <a:pt x="678999" y="439378"/>
                  <a:pt x="690880" y="457200"/>
                </a:cubicBezTo>
                <a:cubicBezTo>
                  <a:pt x="697653" y="467360"/>
                  <a:pt x="706241" y="476522"/>
                  <a:pt x="711200" y="487680"/>
                </a:cubicBezTo>
                <a:cubicBezTo>
                  <a:pt x="746836" y="567860"/>
                  <a:pt x="707168" y="532405"/>
                  <a:pt x="762000" y="568960"/>
                </a:cubicBezTo>
                <a:cubicBezTo>
                  <a:pt x="773675" y="603984"/>
                  <a:pt x="779733" y="591867"/>
                  <a:pt x="762000" y="609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0640" y="2021840"/>
            <a:ext cx="711200" cy="629920"/>
          </a:xfrm>
          <a:custGeom>
            <a:avLst/>
            <a:gdLst>
              <a:gd name="connsiteX0" fmla="*/ 0 w 711200"/>
              <a:gd name="connsiteY0" fmla="*/ 629920 h 629920"/>
              <a:gd name="connsiteX1" fmla="*/ 30480 w 711200"/>
              <a:gd name="connsiteY1" fmla="*/ 528320 h 629920"/>
              <a:gd name="connsiteX2" fmla="*/ 71120 w 711200"/>
              <a:gd name="connsiteY2" fmla="*/ 467360 h 629920"/>
              <a:gd name="connsiteX3" fmla="*/ 132080 w 711200"/>
              <a:gd name="connsiteY3" fmla="*/ 345440 h 629920"/>
              <a:gd name="connsiteX4" fmla="*/ 193040 w 711200"/>
              <a:gd name="connsiteY4" fmla="*/ 284480 h 629920"/>
              <a:gd name="connsiteX5" fmla="*/ 213360 w 711200"/>
              <a:gd name="connsiteY5" fmla="*/ 254000 h 629920"/>
              <a:gd name="connsiteX6" fmla="*/ 274320 w 711200"/>
              <a:gd name="connsiteY6" fmla="*/ 213360 h 629920"/>
              <a:gd name="connsiteX7" fmla="*/ 304800 w 711200"/>
              <a:gd name="connsiteY7" fmla="*/ 182880 h 629920"/>
              <a:gd name="connsiteX8" fmla="*/ 396240 w 711200"/>
              <a:gd name="connsiteY8" fmla="*/ 121920 h 629920"/>
              <a:gd name="connsiteX9" fmla="*/ 426720 w 711200"/>
              <a:gd name="connsiteY9" fmla="*/ 101600 h 629920"/>
              <a:gd name="connsiteX10" fmla="*/ 457200 w 711200"/>
              <a:gd name="connsiteY10" fmla="*/ 81280 h 629920"/>
              <a:gd name="connsiteX11" fmla="*/ 599440 w 711200"/>
              <a:gd name="connsiteY11" fmla="*/ 60960 h 629920"/>
              <a:gd name="connsiteX12" fmla="*/ 690880 w 711200"/>
              <a:gd name="connsiteY12" fmla="*/ 20320 h 629920"/>
              <a:gd name="connsiteX13" fmla="*/ 711200 w 711200"/>
              <a:gd name="connsiteY13" fmla="*/ 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1200" h="629920">
                <a:moveTo>
                  <a:pt x="0" y="629920"/>
                </a:moveTo>
                <a:cubicBezTo>
                  <a:pt x="5679" y="607202"/>
                  <a:pt x="20586" y="543161"/>
                  <a:pt x="30480" y="528320"/>
                </a:cubicBezTo>
                <a:cubicBezTo>
                  <a:pt x="44027" y="508000"/>
                  <a:pt x="63397" y="490528"/>
                  <a:pt x="71120" y="467360"/>
                </a:cubicBezTo>
                <a:cubicBezTo>
                  <a:pt x="87647" y="417780"/>
                  <a:pt x="92689" y="384831"/>
                  <a:pt x="132080" y="345440"/>
                </a:cubicBezTo>
                <a:cubicBezTo>
                  <a:pt x="152400" y="325120"/>
                  <a:pt x="177100" y="308390"/>
                  <a:pt x="193040" y="284480"/>
                </a:cubicBezTo>
                <a:cubicBezTo>
                  <a:pt x="199813" y="274320"/>
                  <a:pt x="204170" y="262041"/>
                  <a:pt x="213360" y="254000"/>
                </a:cubicBezTo>
                <a:cubicBezTo>
                  <a:pt x="231739" y="237918"/>
                  <a:pt x="257051" y="230629"/>
                  <a:pt x="274320" y="213360"/>
                </a:cubicBezTo>
                <a:cubicBezTo>
                  <a:pt x="284480" y="203200"/>
                  <a:pt x="293458" y="191701"/>
                  <a:pt x="304800" y="182880"/>
                </a:cubicBezTo>
                <a:lnTo>
                  <a:pt x="396240" y="121920"/>
                </a:lnTo>
                <a:lnTo>
                  <a:pt x="426720" y="101600"/>
                </a:lnTo>
                <a:cubicBezTo>
                  <a:pt x="436880" y="94827"/>
                  <a:pt x="445616" y="85141"/>
                  <a:pt x="457200" y="81280"/>
                </a:cubicBezTo>
                <a:cubicBezTo>
                  <a:pt x="523167" y="59291"/>
                  <a:pt x="477014" y="72090"/>
                  <a:pt x="599440" y="60960"/>
                </a:cubicBezTo>
                <a:cubicBezTo>
                  <a:pt x="647776" y="44848"/>
                  <a:pt x="656379" y="47921"/>
                  <a:pt x="690880" y="20320"/>
                </a:cubicBezTo>
                <a:cubicBezTo>
                  <a:pt x="698360" y="14336"/>
                  <a:pt x="704427" y="6773"/>
                  <a:pt x="7112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265920" y="1320800"/>
            <a:ext cx="62992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912749" y="876336"/>
                <a:ext cx="1547731" cy="495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749" y="876336"/>
                <a:ext cx="1547731" cy="495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2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67275-2FEF-AE75-68D4-F28076B55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814" y="233916"/>
                <a:ext cx="11087986" cy="5943047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Hence from (1),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𝐴</m:t>
                    </m:r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charset="0"/>
                      </a:rPr>
                      <m:t> </m:t>
                    </m:r>
                    <m:nary>
                      <m:naryPr>
                        <m:supHide m:val="on"/>
                        <m:ctrlPr>
                          <a:rPr lang="is-I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charset="0"/>
                          </a:rPr>
                          <m:t>(</m:t>
                        </m:r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</a:rPr>
                          <m:t>𝑑𝑦</m:t>
                        </m:r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r>
                          <a:rPr lang="en-US" sz="2000" i="1">
                            <a:latin typeface="Cambria Math" charset="0"/>
                          </a:rPr>
                          <m:t>𝑦𝑑𝑥</m:t>
                        </m:r>
                        <m:r>
                          <a:rPr lang="en-US" sz="2000" i="1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trlPr>
                          <a:rPr lang="is-I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𝑑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 8</m:t>
                        </m:r>
                      </m:den>
                    </m:f>
                    <m:r>
                      <a:rPr lang="en-US" sz="20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func>
                        <m:r>
                          <a:rPr lang="en-US" sz="2000" i="1">
                            <a:latin typeface="Cambria Math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i="1" dirty="0">
                            <a:latin typeface="Cambria Math" charset="0"/>
                          </a:rPr>
                          <m:t>𝑑</m:t>
                        </m:r>
                        <m:r>
                          <a:rPr lang="en-US" sz="2000" i="1" dirty="0">
                            <a:latin typeface="Cambria Math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16</m:t>
                        </m:r>
                      </m:den>
                    </m:f>
                    <m:r>
                      <a:rPr lang="en-US" sz="20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  <m:r>
                          <a:rPr lang="en-US" sz="2000" i="1">
                            <a:latin typeface="Cambria Math" charset="0"/>
                          </a:rPr>
                          <m:t>𝜋</m:t>
                        </m:r>
                      </m:sup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(1−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000" i="1" dirty="0">
                            <a:latin typeface="Cambria Math" charset="0"/>
                          </a:rPr>
                          <m:t>𝑑</m:t>
                        </m:r>
                        <m:r>
                          <a:rPr lang="en-US" sz="2000" i="1" dirty="0">
                            <a:latin typeface="Cambria Math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</a:rPr>
                          <m:t> 16</m:t>
                        </m:r>
                      </m:den>
                    </m:f>
                    <m:r>
                      <a:rPr lang="en-US" sz="20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mr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</a:rPr>
                          <m:t> 16</m:t>
                        </m:r>
                      </m:den>
                    </m:f>
                    <m:r>
                      <a:rPr lang="en-US" sz="20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 × 2</m:t>
                    </m:r>
                    <m:r>
                      <a:rPr lang="en-US" sz="2000" b="0" i="1" smtClean="0">
                        <a:latin typeface="Cambria Math" charset="0"/>
                      </a:rPr>
                      <m:t>𝜋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𝜋</m:t>
                        </m:r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square unit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67275-2FEF-AE75-68D4-F28076B55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814" y="233916"/>
                <a:ext cx="11087986" cy="5943047"/>
              </a:xfr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07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5440" y="223519"/>
                <a:ext cx="11555012" cy="6442323"/>
              </a:xfrm>
            </p:spPr>
            <p:txBody>
              <a:bodyPr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4. Verify Green’s theorem for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where C is a square with vertices at (0,0) , (2,0), (2,2), (0,2).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Solution :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In order to verify Green’s theorem in the plane , we need to show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.. (1)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𝑀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r>
                          <a:rPr lang="en-US" sz="2400" i="1">
                            <a:latin typeface="Cambria Math" charset="0"/>
                          </a:rPr>
                          <m:t>𝑁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𝑑𝑦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sz="2400" i="1">
                            <a:latin typeface="Cambria Math" charset="0"/>
                          </a:rPr>
                          <m:t>𝑑𝑦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i.e.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𝑀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−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𝑁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 −2</m:t>
                    </m:r>
                    <m:r>
                      <a:rPr lang="en-US" sz="2400" i="1">
                        <a:latin typeface="Cambria Math" charset="0"/>
                      </a:rPr>
                      <m:t>𝑥𝑦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The entire curve C is the rectangle C : OABDO.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440" y="223519"/>
                <a:ext cx="11555012" cy="6442323"/>
              </a:xfrm>
              <a:blipFill>
                <a:blip r:embed="rId2"/>
                <a:stretch>
                  <a:fillRect l="-4945" t="-6496" b="-118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8981440" y="772160"/>
            <a:ext cx="40640" cy="248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188960" y="2489200"/>
            <a:ext cx="302768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001760" y="1534160"/>
            <a:ext cx="120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210800" y="1534160"/>
            <a:ext cx="0" cy="99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02784" y="24754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O(0,0)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9251" y="24892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A(2,0)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0800" y="125984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B(2,2)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2784" y="134949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D(0,2)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46891" y="2170668"/>
                <a:ext cx="80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891" y="2170668"/>
                <a:ext cx="80098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282670" y="1874520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70" y="1874520"/>
                <a:ext cx="7975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88738" y="1137643"/>
                <a:ext cx="80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738" y="1137643"/>
                <a:ext cx="8009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05585" y="1847334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585" y="1847334"/>
                <a:ext cx="79759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1260250" y="23096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01760" y="6619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127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6560" y="396240"/>
                <a:ext cx="10937240" cy="6136640"/>
              </a:xfrm>
            </p:spPr>
            <p:txBody>
              <a:bodyPr>
                <a:normAutofit fontScale="92500"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Along OA,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and hence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𝑑𝑦</m:t>
                    </m:r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varies from 0 to 2. 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∴ </m:t>
                    </m:r>
                    <m:nary>
                      <m:naryPr>
                        <m:supHide m:val="on"/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𝑀𝑑𝑥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𝑁𝑑𝑦</m:t>
                    </m:r>
                    <m:r>
                      <a:rPr lang="en-US" sz="2400" b="0" i="1" smtClean="0">
                        <a:latin typeface="Cambria Math" charset="0"/>
                      </a:rPr>
                      <m:t>)= 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Next, along AB,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US" sz="2400" dirty="0"/>
                  <a:t> and hence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𝑑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/>
                  <a:t> varies from 0 to 2.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 </m:t>
                    </m:r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𝑀𝑑𝑥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</m:e>
                    </m:nary>
                    <m:r>
                      <a:rPr lang="en-US" sz="2400" i="1">
                        <a:latin typeface="Cambria Math" charset="0"/>
                      </a:rPr>
                      <m:t>𝑁𝑑𝑦</m:t>
                    </m:r>
                    <m:r>
                      <a:rPr lang="en-US" sz="2400" i="1">
                        <a:latin typeface="Cambria Math" charset="0"/>
                      </a:rPr>
                      <m:t>)= 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−4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Next, along BD,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=2</m:t>
                    </m:r>
                  </m:oMath>
                </a14:m>
                <a:r>
                  <a:rPr lang="en-US" sz="2400" dirty="0"/>
                  <a:t> and hence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𝑑𝑦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varies from 2 to 0.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 </m:t>
                    </m:r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𝐵𝐷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𝑀𝑑𝑥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</m:e>
                    </m:nary>
                    <m:r>
                      <a:rPr lang="en-US" sz="2400" i="1">
                        <a:latin typeface="Cambria Math" charset="0"/>
                      </a:rPr>
                      <m:t>𝑁𝑑𝑦</m:t>
                    </m:r>
                    <m:r>
                      <a:rPr lang="en-US" sz="2400" i="1">
                        <a:latin typeface="Cambria Math" charset="0"/>
                      </a:rPr>
                      <m:t>)= 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−8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Finally , along DO,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and hence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𝑑𝑥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/>
                  <a:t> varies from 2 to 0.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 </m:t>
                    </m:r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𝑂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𝑀𝑑𝑥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</m:e>
                    </m:nary>
                    <m:r>
                      <a:rPr lang="en-US" sz="2400" i="1">
                        <a:latin typeface="Cambria Math" charset="0"/>
                      </a:rPr>
                      <m:t>𝑁𝑑𝑦</m:t>
                    </m:r>
                    <m:r>
                      <a:rPr lang="en-US" sz="2400" i="1">
                        <a:latin typeface="Cambria Math" charset="0"/>
                      </a:rPr>
                      <m:t>)= 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=−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Hence from (2),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 (</m:t>
                        </m:r>
                        <m:r>
                          <a:rPr lang="en-US" sz="2400" i="1">
                            <a:latin typeface="Cambria Math" charset="0"/>
                          </a:rPr>
                          <m:t>𝑀𝑑𝑥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</m:e>
                    </m:nary>
                    <m:r>
                      <a:rPr lang="en-US" sz="2400" i="1">
                        <a:latin typeface="Cambria Math" charset="0"/>
                      </a:rPr>
                      <m:t>𝑁𝑑𝑦</m:t>
                    </m:r>
                    <m:r>
                      <a:rPr lang="en-US" sz="2400" i="1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16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40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=8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560" y="396240"/>
                <a:ext cx="10937240" cy="6136640"/>
              </a:xfrm>
              <a:blipFill>
                <a:blip r:embed="rId2"/>
                <a:stretch>
                  <a:fillRect l="-4751" b="-9298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2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4640" y="325120"/>
                <a:ext cx="11059160" cy="5851843"/>
              </a:xfrm>
            </p:spPr>
            <p:txBody>
              <a:bodyPr>
                <a:normAutofit fontScale="92500"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Evaluation of R.H.S.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𝑑𝑦</m:t>
                        </m:r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𝑥𝑦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is-I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 </a:t>
                </a:r>
                <a:endParaRPr lang="en-US" sz="2400" b="0" i="1" dirty="0">
                  <a:latin typeface="Cambria Math" charset="0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−4+8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/>
                  <a:t> 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=8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∵ </m:t>
                    </m:r>
                  </m:oMath>
                </a14:m>
                <a:r>
                  <a:rPr lang="en-US" sz="2400" dirty="0"/>
                  <a:t> L.H.S. = R.H.S., Green’s theorem is verified. </a:t>
                </a:r>
              </a:p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325120"/>
                <a:ext cx="11059160" cy="5851843"/>
              </a:xfrm>
              <a:blipFill>
                <a:blip r:embed="rId2"/>
                <a:stretch>
                  <a:fillRect l="-4702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0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3700" y="419100"/>
                <a:ext cx="11531600" cy="6210300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800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𝑏</m:t>
                        </m:r>
                      </m:sup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− </m:t>
                        </m:r>
                        <m:nary>
                          <m:naryPr>
                            <m:ctrlPr>
                              <a:rPr lang="is-I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smtClean="0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=− </m:t>
                            </m:r>
                          </m:e>
                        </m:nary>
                      </m:e>
                    </m:nary>
                    <m:nary>
                      <m:naryPr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𝑏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𝑎</m:t>
                        </m:r>
                      </m:sup>
                      <m:e>
                        <m:r>
                          <a:rPr lang="en-US" sz="1800" i="1">
                            <a:latin typeface="Cambria Math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charset="0"/>
                          </a:rPr>
                          <m:t>𝑑𝑥</m:t>
                        </m:r>
                        <m:r>
                          <a:rPr lang="en-US" sz="1800" i="1">
                            <a:latin typeface="Cambria Math" charset="0"/>
                          </a:rPr>
                          <m:t>− </m:t>
                        </m:r>
                        <m:nary>
                          <m:naryPr>
                            <m:ctrlPr>
                              <a:rPr lang="is-I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8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                                                       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= −[</m:t>
                    </m:r>
                    <m:nary>
                      <m:naryPr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charset="0"/>
                          </a:rPr>
                          <m:t>𝑏</m:t>
                        </m:r>
                      </m:sub>
                      <m:sup>
                        <m:r>
                          <a:rPr lang="en-US" sz="1800" i="1">
                            <a:latin typeface="Cambria Math" charset="0"/>
                          </a:rPr>
                          <m:t>𝑎</m:t>
                        </m:r>
                      </m:sup>
                      <m:e>
                        <m:r>
                          <a:rPr lang="en-US" sz="1800" i="1">
                            <a:latin typeface="Cambria Math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charset="0"/>
                          </a:rPr>
                          <m:t>𝑑𝑥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nary>
                          <m:naryPr>
                            <m:ctrlPr>
                              <a:rPr lang="is-I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8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 ]=−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nary>
                              <m:naryPr>
                                <m:supHide m:val="on"/>
                                <m:ctrlPr>
                                  <a:rPr lang="is-I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charset="0"/>
                                  </a:rPr>
                                  <m:t>𝐶</m:t>
                                </m:r>
                              </m:sub>
                              <m:sup/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∴</m:t>
                    </m:r>
                    <m:nary>
                      <m:naryPr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charset="0"/>
                          </a:rPr>
                          <m:t>𝑀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𝑑𝑥</m:t>
                        </m:r>
                      </m:e>
                    </m:nary>
                    <m:r>
                      <a:rPr lang="en-US" sz="1800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1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𝑑𝑥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sz="1800" dirty="0"/>
                  <a:t>  </a:t>
                </a:r>
                <a:r>
                  <a:rPr lang="mr-IN" sz="1800" dirty="0"/>
                  <a:t>…………</a:t>
                </a:r>
                <a:r>
                  <a:rPr lang="en-US" sz="1800" dirty="0"/>
                  <a:t>. (1)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Similarly , taking the region R is bounded between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𝑦</m:t>
                    </m:r>
                    <m:r>
                      <a:rPr lang="en-US" sz="1800" i="1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𝑐</m:t>
                    </m:r>
                    <m:r>
                      <a:rPr lang="en-US" sz="1800" i="1">
                        <a:latin typeface="Cambria Math" charset="0"/>
                      </a:rPr>
                      <m:t>, </m:t>
                    </m:r>
                    <m:r>
                      <a:rPr lang="en-US" sz="1800" b="0" i="1" smtClean="0">
                        <a:latin typeface="Cambria Math" charset="0"/>
                      </a:rPr>
                      <m:t>𝑦</m:t>
                    </m:r>
                    <m:r>
                      <a:rPr lang="en-US" sz="1800" i="1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sz="1800" dirty="0"/>
                  <a:t> and two arcs AEB and BFA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whose equations are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𝑥</m:t>
                    </m:r>
                    <m:r>
                      <a:rPr lang="en-US" sz="1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(</m:t>
                    </m:r>
                    <m:r>
                      <a:rPr lang="en-US" sz="1800" b="0" i="1" smtClean="0">
                        <a:latin typeface="Cambria Math" charset="0"/>
                      </a:rPr>
                      <m:t>𝑦</m:t>
                    </m:r>
                    <m:r>
                      <a:rPr lang="en-US" sz="1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𝑥</m:t>
                    </m:r>
                    <m:r>
                      <a:rPr lang="en-US" sz="1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(</m:t>
                    </m:r>
                    <m:r>
                      <a:rPr lang="en-US" sz="1800" b="0" i="1" smtClean="0">
                        <a:latin typeface="Cambria Math" charset="0"/>
                      </a:rPr>
                      <m:t>𝑦</m:t>
                    </m:r>
                    <m:r>
                      <a:rPr lang="en-US" sz="1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800" dirty="0"/>
                  <a:t> respectively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charset="0"/>
                      </a:rPr>
                      <m:t>&gt;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, as shown in figure, we get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𝑑𝑦</m:t>
                        </m:r>
                      </m:e>
                    </m:nary>
                    <m:r>
                      <a:rPr lang="en-US" sz="1800" i="1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1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𝑋</m:t>
                            </m:r>
                          </m:den>
                        </m:f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𝑑𝑥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sz="1800" dirty="0"/>
                  <a:t>  </a:t>
                </a:r>
                <a:r>
                  <a:rPr lang="mr-IN" sz="1800" dirty="0"/>
                  <a:t>…………</a:t>
                </a:r>
                <a:r>
                  <a:rPr lang="en-US" sz="1800" dirty="0"/>
                  <a:t>. (2)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Adding (1) and (2)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mr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, as desired.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419100"/>
                <a:ext cx="11531600" cy="6210300"/>
              </a:xfrm>
              <a:blipFill rotWithShape="0">
                <a:blip r:embed="rId2"/>
                <a:stretch>
                  <a:fillRect l="-3596" t="-7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 rot="932746">
            <a:off x="10127566" y="1081990"/>
            <a:ext cx="905927" cy="1319468"/>
          </a:xfrm>
          <a:custGeom>
            <a:avLst/>
            <a:gdLst>
              <a:gd name="connsiteX0" fmla="*/ 553353 w 852118"/>
              <a:gd name="connsiteY0" fmla="*/ 81481 h 1149790"/>
              <a:gd name="connsiteX1" fmla="*/ 489979 w 852118"/>
              <a:gd name="connsiteY1" fmla="*/ 126749 h 1149790"/>
              <a:gd name="connsiteX2" fmla="*/ 462819 w 852118"/>
              <a:gd name="connsiteY2" fmla="*/ 135802 h 1149790"/>
              <a:gd name="connsiteX3" fmla="*/ 435658 w 852118"/>
              <a:gd name="connsiteY3" fmla="*/ 153909 h 1149790"/>
              <a:gd name="connsiteX4" fmla="*/ 408498 w 852118"/>
              <a:gd name="connsiteY4" fmla="*/ 162963 h 1149790"/>
              <a:gd name="connsiteX5" fmla="*/ 381338 w 852118"/>
              <a:gd name="connsiteY5" fmla="*/ 190123 h 1149790"/>
              <a:gd name="connsiteX6" fmla="*/ 327017 w 852118"/>
              <a:gd name="connsiteY6" fmla="*/ 226337 h 1149790"/>
              <a:gd name="connsiteX7" fmla="*/ 281749 w 852118"/>
              <a:gd name="connsiteY7" fmla="*/ 271604 h 1149790"/>
              <a:gd name="connsiteX8" fmla="*/ 263643 w 852118"/>
              <a:gd name="connsiteY8" fmla="*/ 298765 h 1149790"/>
              <a:gd name="connsiteX9" fmla="*/ 236482 w 852118"/>
              <a:gd name="connsiteY9" fmla="*/ 325925 h 1149790"/>
              <a:gd name="connsiteX10" fmla="*/ 218375 w 852118"/>
              <a:gd name="connsiteY10" fmla="*/ 353085 h 1149790"/>
              <a:gd name="connsiteX11" fmla="*/ 164054 w 852118"/>
              <a:gd name="connsiteY11" fmla="*/ 407406 h 1149790"/>
              <a:gd name="connsiteX12" fmla="*/ 118787 w 852118"/>
              <a:gd name="connsiteY12" fmla="*/ 452673 h 1149790"/>
              <a:gd name="connsiteX13" fmla="*/ 109734 w 852118"/>
              <a:gd name="connsiteY13" fmla="*/ 479834 h 1149790"/>
              <a:gd name="connsiteX14" fmla="*/ 73520 w 852118"/>
              <a:gd name="connsiteY14" fmla="*/ 534155 h 1149790"/>
              <a:gd name="connsiteX15" fmla="*/ 46359 w 852118"/>
              <a:gd name="connsiteY15" fmla="*/ 588475 h 1149790"/>
              <a:gd name="connsiteX16" fmla="*/ 28252 w 852118"/>
              <a:gd name="connsiteY16" fmla="*/ 642796 h 1149790"/>
              <a:gd name="connsiteX17" fmla="*/ 19199 w 852118"/>
              <a:gd name="connsiteY17" fmla="*/ 669957 h 1149790"/>
              <a:gd name="connsiteX18" fmla="*/ 1092 w 852118"/>
              <a:gd name="connsiteY18" fmla="*/ 778598 h 1149790"/>
              <a:gd name="connsiteX19" fmla="*/ 46359 w 852118"/>
              <a:gd name="connsiteY19" fmla="*/ 1032095 h 1149790"/>
              <a:gd name="connsiteX20" fmla="*/ 46359 w 852118"/>
              <a:gd name="connsiteY20" fmla="*/ 1032095 h 1149790"/>
              <a:gd name="connsiteX21" fmla="*/ 55413 w 852118"/>
              <a:gd name="connsiteY21" fmla="*/ 1059256 h 1149790"/>
              <a:gd name="connsiteX22" fmla="*/ 136894 w 852118"/>
              <a:gd name="connsiteY22" fmla="*/ 1122630 h 1149790"/>
              <a:gd name="connsiteX23" fmla="*/ 191215 w 852118"/>
              <a:gd name="connsiteY23" fmla="*/ 1140737 h 1149790"/>
              <a:gd name="connsiteX24" fmla="*/ 218375 w 852118"/>
              <a:gd name="connsiteY24" fmla="*/ 1149790 h 1149790"/>
              <a:gd name="connsiteX25" fmla="*/ 345124 w 852118"/>
              <a:gd name="connsiteY25" fmla="*/ 1140737 h 1149790"/>
              <a:gd name="connsiteX26" fmla="*/ 372284 w 852118"/>
              <a:gd name="connsiteY26" fmla="*/ 1113576 h 1149790"/>
              <a:gd name="connsiteX27" fmla="*/ 399444 w 852118"/>
              <a:gd name="connsiteY27" fmla="*/ 1104523 h 1149790"/>
              <a:gd name="connsiteX28" fmla="*/ 426605 w 852118"/>
              <a:gd name="connsiteY28" fmla="*/ 1077363 h 1149790"/>
              <a:gd name="connsiteX29" fmla="*/ 526193 w 852118"/>
              <a:gd name="connsiteY29" fmla="*/ 1013988 h 1149790"/>
              <a:gd name="connsiteX30" fmla="*/ 580514 w 852118"/>
              <a:gd name="connsiteY30" fmla="*/ 977774 h 1149790"/>
              <a:gd name="connsiteX31" fmla="*/ 643888 w 852118"/>
              <a:gd name="connsiteY31" fmla="*/ 914400 h 1149790"/>
              <a:gd name="connsiteX32" fmla="*/ 661995 w 852118"/>
              <a:gd name="connsiteY32" fmla="*/ 887240 h 1149790"/>
              <a:gd name="connsiteX33" fmla="*/ 689155 w 852118"/>
              <a:gd name="connsiteY33" fmla="*/ 860079 h 1149790"/>
              <a:gd name="connsiteX34" fmla="*/ 725369 w 852118"/>
              <a:gd name="connsiteY34" fmla="*/ 805759 h 1149790"/>
              <a:gd name="connsiteX35" fmla="*/ 743476 w 852118"/>
              <a:gd name="connsiteY35" fmla="*/ 778598 h 1149790"/>
              <a:gd name="connsiteX36" fmla="*/ 761583 w 852118"/>
              <a:gd name="connsiteY36" fmla="*/ 751438 h 1149790"/>
              <a:gd name="connsiteX37" fmla="*/ 770637 w 852118"/>
              <a:gd name="connsiteY37" fmla="*/ 724277 h 1149790"/>
              <a:gd name="connsiteX38" fmla="*/ 788743 w 852118"/>
              <a:gd name="connsiteY38" fmla="*/ 697117 h 1149790"/>
              <a:gd name="connsiteX39" fmla="*/ 815904 w 852118"/>
              <a:gd name="connsiteY39" fmla="*/ 606582 h 1149790"/>
              <a:gd name="connsiteX40" fmla="*/ 834011 w 852118"/>
              <a:gd name="connsiteY40" fmla="*/ 552262 h 1149790"/>
              <a:gd name="connsiteX41" fmla="*/ 852118 w 852118"/>
              <a:gd name="connsiteY41" fmla="*/ 443620 h 1149790"/>
              <a:gd name="connsiteX42" fmla="*/ 843064 w 852118"/>
              <a:gd name="connsiteY42" fmla="*/ 90535 h 1149790"/>
              <a:gd name="connsiteX43" fmla="*/ 797797 w 852118"/>
              <a:gd name="connsiteY43" fmla="*/ 9054 h 1149790"/>
              <a:gd name="connsiteX44" fmla="*/ 770637 w 852118"/>
              <a:gd name="connsiteY44" fmla="*/ 0 h 1149790"/>
              <a:gd name="connsiteX45" fmla="*/ 661995 w 852118"/>
              <a:gd name="connsiteY45" fmla="*/ 27161 h 1149790"/>
              <a:gd name="connsiteX46" fmla="*/ 634835 w 852118"/>
              <a:gd name="connsiteY46" fmla="*/ 36214 h 1149790"/>
              <a:gd name="connsiteX47" fmla="*/ 580514 w 852118"/>
              <a:gd name="connsiteY47" fmla="*/ 72428 h 1149790"/>
              <a:gd name="connsiteX48" fmla="*/ 553353 w 852118"/>
              <a:gd name="connsiteY48" fmla="*/ 81481 h 114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2118" h="1149790">
                <a:moveTo>
                  <a:pt x="553353" y="81481"/>
                </a:moveTo>
                <a:cubicBezTo>
                  <a:pt x="545145" y="87638"/>
                  <a:pt x="503223" y="120127"/>
                  <a:pt x="489979" y="126749"/>
                </a:cubicBezTo>
                <a:cubicBezTo>
                  <a:pt x="481443" y="131017"/>
                  <a:pt x="471872" y="132784"/>
                  <a:pt x="462819" y="135802"/>
                </a:cubicBezTo>
                <a:cubicBezTo>
                  <a:pt x="453765" y="141838"/>
                  <a:pt x="445390" y="149043"/>
                  <a:pt x="435658" y="153909"/>
                </a:cubicBezTo>
                <a:cubicBezTo>
                  <a:pt x="427122" y="158177"/>
                  <a:pt x="416438" y="157669"/>
                  <a:pt x="408498" y="162963"/>
                </a:cubicBezTo>
                <a:cubicBezTo>
                  <a:pt x="397845" y="170065"/>
                  <a:pt x="391444" y="182263"/>
                  <a:pt x="381338" y="190123"/>
                </a:cubicBezTo>
                <a:cubicBezTo>
                  <a:pt x="364160" y="203484"/>
                  <a:pt x="327017" y="226337"/>
                  <a:pt x="327017" y="226337"/>
                </a:cubicBezTo>
                <a:cubicBezTo>
                  <a:pt x="278727" y="298771"/>
                  <a:pt x="342111" y="211240"/>
                  <a:pt x="281749" y="271604"/>
                </a:cubicBezTo>
                <a:cubicBezTo>
                  <a:pt x="274055" y="279298"/>
                  <a:pt x="270609" y="290406"/>
                  <a:pt x="263643" y="298765"/>
                </a:cubicBezTo>
                <a:cubicBezTo>
                  <a:pt x="255446" y="308601"/>
                  <a:pt x="244679" y="316089"/>
                  <a:pt x="236482" y="325925"/>
                </a:cubicBezTo>
                <a:cubicBezTo>
                  <a:pt x="229516" y="334284"/>
                  <a:pt x="225604" y="344953"/>
                  <a:pt x="218375" y="353085"/>
                </a:cubicBezTo>
                <a:cubicBezTo>
                  <a:pt x="201362" y="372224"/>
                  <a:pt x="178258" y="386099"/>
                  <a:pt x="164054" y="407406"/>
                </a:cubicBezTo>
                <a:cubicBezTo>
                  <a:pt x="139912" y="443620"/>
                  <a:pt x="155001" y="428531"/>
                  <a:pt x="118787" y="452673"/>
                </a:cubicBezTo>
                <a:cubicBezTo>
                  <a:pt x="115769" y="461727"/>
                  <a:pt x="114369" y="471492"/>
                  <a:pt x="109734" y="479834"/>
                </a:cubicBezTo>
                <a:cubicBezTo>
                  <a:pt x="99166" y="498857"/>
                  <a:pt x="80402" y="513510"/>
                  <a:pt x="73520" y="534155"/>
                </a:cubicBezTo>
                <a:cubicBezTo>
                  <a:pt x="61025" y="571637"/>
                  <a:pt x="69760" y="553375"/>
                  <a:pt x="46359" y="588475"/>
                </a:cubicBezTo>
                <a:lnTo>
                  <a:pt x="28252" y="642796"/>
                </a:lnTo>
                <a:cubicBezTo>
                  <a:pt x="25234" y="651850"/>
                  <a:pt x="21071" y="660599"/>
                  <a:pt x="19199" y="669957"/>
                </a:cubicBezTo>
                <a:cubicBezTo>
                  <a:pt x="5960" y="736149"/>
                  <a:pt x="12321" y="699991"/>
                  <a:pt x="1092" y="778598"/>
                </a:cubicBezTo>
                <a:cubicBezTo>
                  <a:pt x="11133" y="999513"/>
                  <a:pt x="-26721" y="922475"/>
                  <a:pt x="46359" y="1032095"/>
                </a:cubicBezTo>
                <a:lnTo>
                  <a:pt x="46359" y="1032095"/>
                </a:lnTo>
                <a:cubicBezTo>
                  <a:pt x="49377" y="1041149"/>
                  <a:pt x="50119" y="1051315"/>
                  <a:pt x="55413" y="1059256"/>
                </a:cubicBezTo>
                <a:cubicBezTo>
                  <a:pt x="68804" y="1079343"/>
                  <a:pt x="121478" y="1117491"/>
                  <a:pt x="136894" y="1122630"/>
                </a:cubicBezTo>
                <a:lnTo>
                  <a:pt x="191215" y="1140737"/>
                </a:lnTo>
                <a:lnTo>
                  <a:pt x="218375" y="1149790"/>
                </a:lnTo>
                <a:cubicBezTo>
                  <a:pt x="260625" y="1146772"/>
                  <a:pt x="303893" y="1150439"/>
                  <a:pt x="345124" y="1140737"/>
                </a:cubicBezTo>
                <a:cubicBezTo>
                  <a:pt x="357587" y="1137804"/>
                  <a:pt x="361631" y="1120678"/>
                  <a:pt x="372284" y="1113576"/>
                </a:cubicBezTo>
                <a:cubicBezTo>
                  <a:pt x="380224" y="1108282"/>
                  <a:pt x="390391" y="1107541"/>
                  <a:pt x="399444" y="1104523"/>
                </a:cubicBezTo>
                <a:cubicBezTo>
                  <a:pt x="408498" y="1095470"/>
                  <a:pt x="416498" y="1085224"/>
                  <a:pt x="426605" y="1077363"/>
                </a:cubicBezTo>
                <a:cubicBezTo>
                  <a:pt x="474033" y="1040475"/>
                  <a:pt x="479679" y="1044998"/>
                  <a:pt x="526193" y="1013988"/>
                </a:cubicBezTo>
                <a:cubicBezTo>
                  <a:pt x="544300" y="1001917"/>
                  <a:pt x="565126" y="993162"/>
                  <a:pt x="580514" y="977774"/>
                </a:cubicBezTo>
                <a:cubicBezTo>
                  <a:pt x="601639" y="956649"/>
                  <a:pt x="627316" y="939257"/>
                  <a:pt x="643888" y="914400"/>
                </a:cubicBezTo>
                <a:cubicBezTo>
                  <a:pt x="649924" y="905347"/>
                  <a:pt x="655029" y="895599"/>
                  <a:pt x="661995" y="887240"/>
                </a:cubicBezTo>
                <a:cubicBezTo>
                  <a:pt x="670192" y="877404"/>
                  <a:pt x="681294" y="870186"/>
                  <a:pt x="689155" y="860079"/>
                </a:cubicBezTo>
                <a:cubicBezTo>
                  <a:pt x="702515" y="842901"/>
                  <a:pt x="713298" y="823866"/>
                  <a:pt x="725369" y="805759"/>
                </a:cubicBezTo>
                <a:lnTo>
                  <a:pt x="743476" y="778598"/>
                </a:lnTo>
                <a:cubicBezTo>
                  <a:pt x="749512" y="769545"/>
                  <a:pt x="758142" y="761760"/>
                  <a:pt x="761583" y="751438"/>
                </a:cubicBezTo>
                <a:cubicBezTo>
                  <a:pt x="764601" y="742384"/>
                  <a:pt x="766369" y="732813"/>
                  <a:pt x="770637" y="724277"/>
                </a:cubicBezTo>
                <a:cubicBezTo>
                  <a:pt x="775503" y="714545"/>
                  <a:pt x="784324" y="707060"/>
                  <a:pt x="788743" y="697117"/>
                </a:cubicBezTo>
                <a:cubicBezTo>
                  <a:pt x="808440" y="652798"/>
                  <a:pt x="803749" y="647096"/>
                  <a:pt x="815904" y="606582"/>
                </a:cubicBezTo>
                <a:cubicBezTo>
                  <a:pt x="821389" y="588301"/>
                  <a:pt x="830268" y="570978"/>
                  <a:pt x="834011" y="552262"/>
                </a:cubicBezTo>
                <a:cubicBezTo>
                  <a:pt x="847249" y="486069"/>
                  <a:pt x="840888" y="522227"/>
                  <a:pt x="852118" y="443620"/>
                </a:cubicBezTo>
                <a:cubicBezTo>
                  <a:pt x="849100" y="325925"/>
                  <a:pt x="848664" y="208135"/>
                  <a:pt x="843064" y="90535"/>
                </a:cubicBezTo>
                <a:cubicBezTo>
                  <a:pt x="842035" y="68933"/>
                  <a:pt x="805316" y="11560"/>
                  <a:pt x="797797" y="9054"/>
                </a:cubicBezTo>
                <a:lnTo>
                  <a:pt x="770637" y="0"/>
                </a:lnTo>
                <a:cubicBezTo>
                  <a:pt x="697488" y="12192"/>
                  <a:pt x="733733" y="3249"/>
                  <a:pt x="661995" y="27161"/>
                </a:cubicBezTo>
                <a:lnTo>
                  <a:pt x="634835" y="36214"/>
                </a:lnTo>
                <a:cubicBezTo>
                  <a:pt x="616728" y="48285"/>
                  <a:pt x="595902" y="57040"/>
                  <a:pt x="580514" y="72428"/>
                </a:cubicBezTo>
                <a:lnTo>
                  <a:pt x="553353" y="814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285507" y="826906"/>
            <a:ext cx="18107" cy="224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294560" y="3064346"/>
            <a:ext cx="2562885" cy="1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082944" y="9847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375900" y="2175828"/>
                <a:ext cx="1257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900" y="2175828"/>
                <a:ext cx="125729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102958" y="1233771"/>
            <a:ext cx="5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08983" y="1758875"/>
            <a:ext cx="5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303614" y="2288227"/>
            <a:ext cx="825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94560" y="1193248"/>
            <a:ext cx="1797437" cy="6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44100" y="22733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Freeform 25"/>
          <p:cNvSpPr/>
          <p:nvPr/>
        </p:nvSpPr>
        <p:spPr>
          <a:xfrm>
            <a:off x="10795000" y="1866900"/>
            <a:ext cx="206277" cy="215900"/>
          </a:xfrm>
          <a:custGeom>
            <a:avLst/>
            <a:gdLst>
              <a:gd name="connsiteX0" fmla="*/ 0 w 206277"/>
              <a:gd name="connsiteY0" fmla="*/ 114300 h 215900"/>
              <a:gd name="connsiteX1" fmla="*/ 50800 w 206277"/>
              <a:gd name="connsiteY1" fmla="*/ 101600 h 215900"/>
              <a:gd name="connsiteX2" fmla="*/ 76200 w 206277"/>
              <a:gd name="connsiteY2" fmla="*/ 63500 h 215900"/>
              <a:gd name="connsiteX3" fmla="*/ 152400 w 206277"/>
              <a:gd name="connsiteY3" fmla="*/ 38100 h 215900"/>
              <a:gd name="connsiteX4" fmla="*/ 177800 w 206277"/>
              <a:gd name="connsiteY4" fmla="*/ 0 h 215900"/>
              <a:gd name="connsiteX5" fmla="*/ 203200 w 206277"/>
              <a:gd name="connsiteY5" fmla="*/ 38100 h 215900"/>
              <a:gd name="connsiteX6" fmla="*/ 203200 w 206277"/>
              <a:gd name="connsiteY6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277" h="215900">
                <a:moveTo>
                  <a:pt x="0" y="114300"/>
                </a:moveTo>
                <a:cubicBezTo>
                  <a:pt x="16933" y="110067"/>
                  <a:pt x="36277" y="111282"/>
                  <a:pt x="50800" y="101600"/>
                </a:cubicBezTo>
                <a:cubicBezTo>
                  <a:pt x="63500" y="93133"/>
                  <a:pt x="63257" y="71590"/>
                  <a:pt x="76200" y="63500"/>
                </a:cubicBezTo>
                <a:cubicBezTo>
                  <a:pt x="98904" y="49310"/>
                  <a:pt x="152400" y="38100"/>
                  <a:pt x="152400" y="38100"/>
                </a:cubicBezTo>
                <a:cubicBezTo>
                  <a:pt x="160867" y="25400"/>
                  <a:pt x="162536" y="0"/>
                  <a:pt x="177800" y="0"/>
                </a:cubicBezTo>
                <a:cubicBezTo>
                  <a:pt x="193064" y="0"/>
                  <a:pt x="201417" y="22941"/>
                  <a:pt x="203200" y="38100"/>
                </a:cubicBezTo>
                <a:cubicBezTo>
                  <a:pt x="210125" y="96961"/>
                  <a:pt x="203200" y="156633"/>
                  <a:pt x="20320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491055" y="1279492"/>
            <a:ext cx="118466" cy="89443"/>
          </a:xfrm>
          <a:custGeom>
            <a:avLst/>
            <a:gdLst>
              <a:gd name="connsiteX0" fmla="*/ 29566 w 118466"/>
              <a:gd name="connsiteY0" fmla="*/ 0 h 89443"/>
              <a:gd name="connsiteX1" fmla="*/ 16866 w 118466"/>
              <a:gd name="connsiteY1" fmla="*/ 50800 h 89443"/>
              <a:gd name="connsiteX2" fmla="*/ 4166 w 118466"/>
              <a:gd name="connsiteY2" fmla="*/ 88900 h 89443"/>
              <a:gd name="connsiteX3" fmla="*/ 105766 w 118466"/>
              <a:gd name="connsiteY3" fmla="*/ 63500 h 89443"/>
              <a:gd name="connsiteX4" fmla="*/ 118466 w 118466"/>
              <a:gd name="connsiteY4" fmla="*/ 63500 h 8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66" h="89443">
                <a:moveTo>
                  <a:pt x="29566" y="0"/>
                </a:moveTo>
                <a:cubicBezTo>
                  <a:pt x="25333" y="16933"/>
                  <a:pt x="21661" y="34017"/>
                  <a:pt x="16866" y="50800"/>
                </a:cubicBezTo>
                <a:cubicBezTo>
                  <a:pt x="13188" y="63672"/>
                  <a:pt x="-9086" y="87007"/>
                  <a:pt x="4166" y="88900"/>
                </a:cubicBezTo>
                <a:cubicBezTo>
                  <a:pt x="38724" y="93837"/>
                  <a:pt x="70857" y="63500"/>
                  <a:pt x="105766" y="63500"/>
                </a:cubicBezTo>
                <a:lnTo>
                  <a:pt x="118466" y="635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515600" y="1371498"/>
            <a:ext cx="152400" cy="12802"/>
          </a:xfrm>
          <a:custGeom>
            <a:avLst/>
            <a:gdLst>
              <a:gd name="connsiteX0" fmla="*/ 0 w 152400"/>
              <a:gd name="connsiteY0" fmla="*/ 12802 h 12802"/>
              <a:gd name="connsiteX1" fmla="*/ 152400 w 152400"/>
              <a:gd name="connsiteY1" fmla="*/ 102 h 1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12802">
                <a:moveTo>
                  <a:pt x="0" y="12802"/>
                </a:moveTo>
                <a:cubicBezTo>
                  <a:pt x="118403" y="-1998"/>
                  <a:pt x="67470" y="102"/>
                  <a:pt x="152400" y="1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99210" y="1451985"/>
                <a:ext cx="1257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210" y="1451985"/>
                <a:ext cx="125729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9" idx="0"/>
            <a:endCxn id="4" idx="34"/>
          </p:cNvCxnSpPr>
          <p:nvPr/>
        </p:nvCxnSpPr>
        <p:spPr>
          <a:xfrm flipH="1" flipV="1">
            <a:off x="10816095" y="2082248"/>
            <a:ext cx="188455" cy="9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16302" y="1866900"/>
            <a:ext cx="251020" cy="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06170" y="2032804"/>
                <a:ext cx="1257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170" y="2032804"/>
                <a:ext cx="125729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0233382" y="1688674"/>
            <a:ext cx="51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213163" y="862962"/>
                <a:ext cx="1257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163" y="862962"/>
                <a:ext cx="125729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0700"/>
                <a:ext cx="10515600" cy="6007100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/>
                  <a:t>Moreover if a line parallel to the axes meets the curve in more than two points , we divide the region into in a finite number of sub-regions in which the condition imposed in the beginning of the proof meets. We add the result for all such sub-regions and prove the theorem.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1" dirty="0"/>
              </a:p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dirty="0"/>
                  <a:t>Area using  Green’s theorem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1" dirty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/>
                  <a:t>The area enclosed by a simple closed curve is given by, 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supHide m:val="on"/>
                          <m:ctrlPr>
                            <a:rPr lang="is-I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𝑑𝑦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𝑦𝑑𝑥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Proof : We have Green’s theorem in plane,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mr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Choosing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𝑀</m:t>
                    </m:r>
                    <m:r>
                      <a:rPr lang="en-US" sz="1800" b="0" i="1" smtClean="0">
                        <a:latin typeface="Cambria Math" charset="0"/>
                      </a:rPr>
                      <m:t>=−</m:t>
                    </m:r>
                    <m:r>
                      <a:rPr lang="en-US" sz="18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𝑁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1800" dirty="0"/>
                  <a:t> ,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charset="0"/>
                          </a:rPr>
                          <m:t>(</m:t>
                        </m:r>
                        <m:r>
                          <a:rPr lang="en-US" sz="1800" i="1">
                            <a:latin typeface="Cambria Math" charset="0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𝑑𝑦</m:t>
                        </m:r>
                        <m:r>
                          <a:rPr lang="en-US" sz="1800" i="1">
                            <a:latin typeface="Cambria Math" charset="0"/>
                          </a:rPr>
                          <m:t>−</m:t>
                        </m:r>
                        <m:r>
                          <a:rPr lang="en-US" sz="1800" i="1">
                            <a:latin typeface="Cambria Math" charset="0"/>
                          </a:rPr>
                          <m:t>𝑦𝑑𝑥</m:t>
                        </m:r>
                        <m:r>
                          <a:rPr lang="en-US" sz="1800" i="1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mr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(−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𝑑𝑥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𝑑𝑦</m:t>
                        </m:r>
                      </m:e>
                    </m:nary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𝑑𝑥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𝑑𝑦</m:t>
                        </m:r>
                      </m:e>
                    </m:nary>
                    <m:r>
                      <a:rPr lang="en-US" sz="1800" b="0" i="1" smtClean="0">
                        <a:latin typeface="Cambria Math" charset="0"/>
                      </a:rPr>
                      <m:t>=2</m:t>
                    </m:r>
                    <m:r>
                      <a:rPr lang="en-US" sz="1800" b="0" i="1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∴</m:t>
                    </m:r>
                    <m:r>
                      <a:rPr lang="en-US" sz="1800" b="0" i="1" smtClean="0">
                        <a:latin typeface="Cambria Math" charset="0"/>
                      </a:rPr>
                      <m:t>𝐴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charset="0"/>
                      </a:rPr>
                      <m:t> </m:t>
                    </m:r>
                    <m:nary>
                      <m:naryPr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charset="0"/>
                          </a:rPr>
                          <m:t>(</m:t>
                        </m:r>
                        <m:r>
                          <a:rPr lang="en-US" sz="1800" i="1">
                            <a:latin typeface="Cambria Math" charset="0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𝑑𝑦</m:t>
                        </m:r>
                        <m:r>
                          <a:rPr lang="en-US" sz="1800" i="1">
                            <a:latin typeface="Cambria Math" charset="0"/>
                          </a:rPr>
                          <m:t>−</m:t>
                        </m:r>
                        <m:r>
                          <a:rPr lang="en-US" sz="1800" i="1">
                            <a:latin typeface="Cambria Math" charset="0"/>
                          </a:rPr>
                          <m:t>𝑦𝑑𝑥</m:t>
                        </m:r>
                        <m:r>
                          <a:rPr lang="en-US" sz="18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0700"/>
                <a:ext cx="10515600" cy="6007100"/>
              </a:xfrm>
              <a:blipFill rotWithShape="0">
                <a:blip r:embed="rId2"/>
                <a:stretch>
                  <a:fillRect l="-522" b="-7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100" y="313151"/>
                <a:ext cx="11165668" cy="5863812"/>
              </a:xfrm>
            </p:spPr>
            <p:txBody>
              <a:bodyPr>
                <a:norm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sz="2000" dirty="0"/>
                  <a:t>Verify Green’s theorem in the plane for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𝑥𝑦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0" i="1" smtClean="0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; where C is the closed curve of the region bounded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𝑦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𝑦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.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Solution: In order to verify Green’s theorem in the plane , we need to show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  <m:r>
                          <a:rPr lang="en-US" sz="2000" i="1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mr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 </a:t>
                </a:r>
                <a:r>
                  <a:rPr lang="mr-IN" sz="2000" dirty="0"/>
                  <a:t>……</a:t>
                </a:r>
                <a:r>
                  <a:rPr lang="en-US" sz="2000" dirty="0"/>
                  <a:t>.. (1)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𝑀</m:t>
                        </m:r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</a:rPr>
                          <m:t>𝑑𝑥</m:t>
                        </m:r>
                        <m:r>
                          <a:rPr lang="en-US" sz="2000" i="1">
                            <a:latin typeface="Cambria Math" charset="0"/>
                          </a:rPr>
                          <m:t>+</m:t>
                        </m:r>
                        <m:r>
                          <a:rPr lang="en-US" sz="2000" i="1">
                            <a:latin typeface="Cambria Math" charset="0"/>
                          </a:rPr>
                          <m:t>𝑁</m:t>
                        </m:r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</a:rPr>
                          <m:t>𝑑𝑦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𝑥𝑦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charset="0"/>
                          </a:rPr>
                          <m:t>𝑑𝑥</m:t>
                        </m:r>
                        <m:r>
                          <a:rPr lang="en-US" sz="20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</a:rPr>
                          <m:t>𝑑𝑦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i.e.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𝑀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i="1">
                        <a:latin typeface="Cambria Math" charset="0"/>
                      </a:rPr>
                      <m:t>𝑥𝑦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𝑁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Also, the path C is C: OMANO , as shown in figure bounded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𝑦</m:t>
                    </m:r>
                    <m:r>
                      <a:rPr lang="en-US" sz="2000" i="1">
                        <a:latin typeface="Cambria Math" charset="0"/>
                      </a:rPr>
                      <m:t>=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𝑦</m:t>
                    </m:r>
                    <m:r>
                      <a:rPr lang="en-US" sz="20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.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The curves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𝑦</m:t>
                    </m:r>
                    <m:r>
                      <a:rPr lang="en-US" sz="2000" i="1">
                        <a:latin typeface="Cambria Math" charset="0"/>
                      </a:rPr>
                      <m:t>=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𝑦</m:t>
                    </m:r>
                    <m:r>
                      <a:rPr lang="en-US" sz="20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intersect at O(0,0) and A(1,1) 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313151"/>
                <a:ext cx="11165668" cy="5863812"/>
              </a:xfrm>
              <a:blipFill>
                <a:blip r:embed="rId2"/>
                <a:stretch>
                  <a:fillRect l="-4205" t="-6048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9903508" y="1285687"/>
            <a:ext cx="12700" cy="32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060671" y="3249886"/>
            <a:ext cx="2844800" cy="6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9706745" y="1466876"/>
            <a:ext cx="1402541" cy="203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9110959" y="1338439"/>
            <a:ext cx="1577947" cy="1943197"/>
          </a:xfrm>
          <a:custGeom>
            <a:avLst/>
            <a:gdLst>
              <a:gd name="connsiteX0" fmla="*/ 0 w 1868546"/>
              <a:gd name="connsiteY0" fmla="*/ 407590 h 1575990"/>
              <a:gd name="connsiteX1" fmla="*/ 38100 w 1868546"/>
              <a:gd name="connsiteY1" fmla="*/ 559990 h 1575990"/>
              <a:gd name="connsiteX2" fmla="*/ 88900 w 1868546"/>
              <a:gd name="connsiteY2" fmla="*/ 636190 h 1575990"/>
              <a:gd name="connsiteX3" fmla="*/ 101600 w 1868546"/>
              <a:gd name="connsiteY3" fmla="*/ 674290 h 1575990"/>
              <a:gd name="connsiteX4" fmla="*/ 127000 w 1868546"/>
              <a:gd name="connsiteY4" fmla="*/ 712390 h 1575990"/>
              <a:gd name="connsiteX5" fmla="*/ 152400 w 1868546"/>
              <a:gd name="connsiteY5" fmla="*/ 788590 h 1575990"/>
              <a:gd name="connsiteX6" fmla="*/ 177800 w 1868546"/>
              <a:gd name="connsiteY6" fmla="*/ 826690 h 1575990"/>
              <a:gd name="connsiteX7" fmla="*/ 190500 w 1868546"/>
              <a:gd name="connsiteY7" fmla="*/ 864790 h 1575990"/>
              <a:gd name="connsiteX8" fmla="*/ 241300 w 1868546"/>
              <a:gd name="connsiteY8" fmla="*/ 940990 h 1575990"/>
              <a:gd name="connsiteX9" fmla="*/ 266700 w 1868546"/>
              <a:gd name="connsiteY9" fmla="*/ 979090 h 1575990"/>
              <a:gd name="connsiteX10" fmla="*/ 304800 w 1868546"/>
              <a:gd name="connsiteY10" fmla="*/ 1017190 h 1575990"/>
              <a:gd name="connsiteX11" fmla="*/ 368300 w 1868546"/>
              <a:gd name="connsiteY11" fmla="*/ 1131490 h 1575990"/>
              <a:gd name="connsiteX12" fmla="*/ 406400 w 1868546"/>
              <a:gd name="connsiteY12" fmla="*/ 1169590 h 1575990"/>
              <a:gd name="connsiteX13" fmla="*/ 469900 w 1868546"/>
              <a:gd name="connsiteY13" fmla="*/ 1233090 h 1575990"/>
              <a:gd name="connsiteX14" fmla="*/ 495300 w 1868546"/>
              <a:gd name="connsiteY14" fmla="*/ 1271190 h 1575990"/>
              <a:gd name="connsiteX15" fmla="*/ 609600 w 1868546"/>
              <a:gd name="connsiteY15" fmla="*/ 1360090 h 1575990"/>
              <a:gd name="connsiteX16" fmla="*/ 647700 w 1868546"/>
              <a:gd name="connsiteY16" fmla="*/ 1385490 h 1575990"/>
              <a:gd name="connsiteX17" fmla="*/ 685800 w 1868546"/>
              <a:gd name="connsiteY17" fmla="*/ 1410890 h 1575990"/>
              <a:gd name="connsiteX18" fmla="*/ 711200 w 1868546"/>
              <a:gd name="connsiteY18" fmla="*/ 1448990 h 1575990"/>
              <a:gd name="connsiteX19" fmla="*/ 723900 w 1868546"/>
              <a:gd name="connsiteY19" fmla="*/ 1487090 h 1575990"/>
              <a:gd name="connsiteX20" fmla="*/ 762000 w 1868546"/>
              <a:gd name="connsiteY20" fmla="*/ 1499790 h 1575990"/>
              <a:gd name="connsiteX21" fmla="*/ 800100 w 1868546"/>
              <a:gd name="connsiteY21" fmla="*/ 1525190 h 1575990"/>
              <a:gd name="connsiteX22" fmla="*/ 838200 w 1868546"/>
              <a:gd name="connsiteY22" fmla="*/ 1537890 h 1575990"/>
              <a:gd name="connsiteX23" fmla="*/ 914400 w 1868546"/>
              <a:gd name="connsiteY23" fmla="*/ 1575990 h 1575990"/>
              <a:gd name="connsiteX24" fmla="*/ 1079500 w 1868546"/>
              <a:gd name="connsiteY24" fmla="*/ 1537890 h 1575990"/>
              <a:gd name="connsiteX25" fmla="*/ 1117600 w 1868546"/>
              <a:gd name="connsiteY25" fmla="*/ 1525190 h 1575990"/>
              <a:gd name="connsiteX26" fmla="*/ 1155700 w 1868546"/>
              <a:gd name="connsiteY26" fmla="*/ 1487090 h 1575990"/>
              <a:gd name="connsiteX27" fmla="*/ 1231900 w 1868546"/>
              <a:gd name="connsiteY27" fmla="*/ 1436290 h 1575990"/>
              <a:gd name="connsiteX28" fmla="*/ 1308100 w 1868546"/>
              <a:gd name="connsiteY28" fmla="*/ 1360090 h 1575990"/>
              <a:gd name="connsiteX29" fmla="*/ 1371600 w 1868546"/>
              <a:gd name="connsiteY29" fmla="*/ 1283890 h 1575990"/>
              <a:gd name="connsiteX30" fmla="*/ 1409700 w 1868546"/>
              <a:gd name="connsiteY30" fmla="*/ 1258490 h 1575990"/>
              <a:gd name="connsiteX31" fmla="*/ 1460500 w 1868546"/>
              <a:gd name="connsiteY31" fmla="*/ 1182290 h 1575990"/>
              <a:gd name="connsiteX32" fmla="*/ 1485900 w 1868546"/>
              <a:gd name="connsiteY32" fmla="*/ 1106090 h 1575990"/>
              <a:gd name="connsiteX33" fmla="*/ 1536700 w 1868546"/>
              <a:gd name="connsiteY33" fmla="*/ 1029890 h 1575990"/>
              <a:gd name="connsiteX34" fmla="*/ 1562100 w 1868546"/>
              <a:gd name="connsiteY34" fmla="*/ 991790 h 1575990"/>
              <a:gd name="connsiteX35" fmla="*/ 1600200 w 1868546"/>
              <a:gd name="connsiteY35" fmla="*/ 915590 h 1575990"/>
              <a:gd name="connsiteX36" fmla="*/ 1612900 w 1868546"/>
              <a:gd name="connsiteY36" fmla="*/ 877490 h 1575990"/>
              <a:gd name="connsiteX37" fmla="*/ 1638300 w 1868546"/>
              <a:gd name="connsiteY37" fmla="*/ 839390 h 1575990"/>
              <a:gd name="connsiteX38" fmla="*/ 1663700 w 1868546"/>
              <a:gd name="connsiteY38" fmla="*/ 763190 h 1575990"/>
              <a:gd name="connsiteX39" fmla="*/ 1676400 w 1868546"/>
              <a:gd name="connsiteY39" fmla="*/ 725090 h 1575990"/>
              <a:gd name="connsiteX40" fmla="*/ 1714500 w 1868546"/>
              <a:gd name="connsiteY40" fmla="*/ 648890 h 1575990"/>
              <a:gd name="connsiteX41" fmla="*/ 1765300 w 1868546"/>
              <a:gd name="connsiteY41" fmla="*/ 534590 h 1575990"/>
              <a:gd name="connsiteX42" fmla="*/ 1790700 w 1868546"/>
              <a:gd name="connsiteY42" fmla="*/ 420290 h 1575990"/>
              <a:gd name="connsiteX43" fmla="*/ 1816100 w 1868546"/>
              <a:gd name="connsiteY43" fmla="*/ 229790 h 1575990"/>
              <a:gd name="connsiteX44" fmla="*/ 1828800 w 1868546"/>
              <a:gd name="connsiteY44" fmla="*/ 178990 h 1575990"/>
              <a:gd name="connsiteX45" fmla="*/ 1854200 w 1868546"/>
              <a:gd name="connsiteY45" fmla="*/ 102790 h 1575990"/>
              <a:gd name="connsiteX46" fmla="*/ 1841500 w 1868546"/>
              <a:gd name="connsiteY46" fmla="*/ 64690 h 1575990"/>
              <a:gd name="connsiteX47" fmla="*/ 1854200 w 1868546"/>
              <a:gd name="connsiteY47" fmla="*/ 1190 h 1575990"/>
              <a:gd name="connsiteX48" fmla="*/ 1866900 w 1868546"/>
              <a:gd name="connsiteY48" fmla="*/ 77390 h 1575990"/>
              <a:gd name="connsiteX49" fmla="*/ 1866900 w 1868546"/>
              <a:gd name="connsiteY49" fmla="*/ 191690 h 157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868546" h="1575990">
                <a:moveTo>
                  <a:pt x="0" y="407590"/>
                </a:moveTo>
                <a:cubicBezTo>
                  <a:pt x="6348" y="445678"/>
                  <a:pt x="15738" y="526447"/>
                  <a:pt x="38100" y="559990"/>
                </a:cubicBezTo>
                <a:cubicBezTo>
                  <a:pt x="55033" y="585390"/>
                  <a:pt x="79247" y="607230"/>
                  <a:pt x="88900" y="636190"/>
                </a:cubicBezTo>
                <a:cubicBezTo>
                  <a:pt x="93133" y="648890"/>
                  <a:pt x="95613" y="662316"/>
                  <a:pt x="101600" y="674290"/>
                </a:cubicBezTo>
                <a:cubicBezTo>
                  <a:pt x="108426" y="687942"/>
                  <a:pt x="120801" y="698442"/>
                  <a:pt x="127000" y="712390"/>
                </a:cubicBezTo>
                <a:cubicBezTo>
                  <a:pt x="137874" y="736856"/>
                  <a:pt x="137548" y="766313"/>
                  <a:pt x="152400" y="788590"/>
                </a:cubicBezTo>
                <a:cubicBezTo>
                  <a:pt x="160867" y="801290"/>
                  <a:pt x="170974" y="813038"/>
                  <a:pt x="177800" y="826690"/>
                </a:cubicBezTo>
                <a:cubicBezTo>
                  <a:pt x="183787" y="838664"/>
                  <a:pt x="183999" y="853088"/>
                  <a:pt x="190500" y="864790"/>
                </a:cubicBezTo>
                <a:cubicBezTo>
                  <a:pt x="205325" y="891475"/>
                  <a:pt x="224367" y="915590"/>
                  <a:pt x="241300" y="940990"/>
                </a:cubicBezTo>
                <a:cubicBezTo>
                  <a:pt x="249767" y="953690"/>
                  <a:pt x="255907" y="968297"/>
                  <a:pt x="266700" y="979090"/>
                </a:cubicBezTo>
                <a:lnTo>
                  <a:pt x="304800" y="1017190"/>
                </a:lnTo>
                <a:cubicBezTo>
                  <a:pt x="320770" y="1065100"/>
                  <a:pt x="324631" y="1087821"/>
                  <a:pt x="368300" y="1131490"/>
                </a:cubicBezTo>
                <a:cubicBezTo>
                  <a:pt x="381000" y="1144190"/>
                  <a:pt x="394902" y="1155792"/>
                  <a:pt x="406400" y="1169590"/>
                </a:cubicBezTo>
                <a:cubicBezTo>
                  <a:pt x="459317" y="1233090"/>
                  <a:pt x="400050" y="1186523"/>
                  <a:pt x="469900" y="1233090"/>
                </a:cubicBezTo>
                <a:cubicBezTo>
                  <a:pt x="478367" y="1245790"/>
                  <a:pt x="485529" y="1259464"/>
                  <a:pt x="495300" y="1271190"/>
                </a:cubicBezTo>
                <a:cubicBezTo>
                  <a:pt x="532604" y="1315954"/>
                  <a:pt x="556498" y="1324689"/>
                  <a:pt x="609600" y="1360090"/>
                </a:cubicBezTo>
                <a:lnTo>
                  <a:pt x="647700" y="1385490"/>
                </a:lnTo>
                <a:lnTo>
                  <a:pt x="685800" y="1410890"/>
                </a:lnTo>
                <a:cubicBezTo>
                  <a:pt x="694267" y="1423590"/>
                  <a:pt x="704374" y="1435338"/>
                  <a:pt x="711200" y="1448990"/>
                </a:cubicBezTo>
                <a:cubicBezTo>
                  <a:pt x="717187" y="1460964"/>
                  <a:pt x="714434" y="1477624"/>
                  <a:pt x="723900" y="1487090"/>
                </a:cubicBezTo>
                <a:cubicBezTo>
                  <a:pt x="733366" y="1496556"/>
                  <a:pt x="750026" y="1493803"/>
                  <a:pt x="762000" y="1499790"/>
                </a:cubicBezTo>
                <a:cubicBezTo>
                  <a:pt x="775652" y="1506616"/>
                  <a:pt x="786448" y="1518364"/>
                  <a:pt x="800100" y="1525190"/>
                </a:cubicBezTo>
                <a:cubicBezTo>
                  <a:pt x="812074" y="1531177"/>
                  <a:pt x="826226" y="1531903"/>
                  <a:pt x="838200" y="1537890"/>
                </a:cubicBezTo>
                <a:cubicBezTo>
                  <a:pt x="936677" y="1587129"/>
                  <a:pt x="818635" y="1544068"/>
                  <a:pt x="914400" y="1575990"/>
                </a:cubicBezTo>
                <a:cubicBezTo>
                  <a:pt x="1029805" y="1559504"/>
                  <a:pt x="974902" y="1572756"/>
                  <a:pt x="1079500" y="1537890"/>
                </a:cubicBezTo>
                <a:lnTo>
                  <a:pt x="1117600" y="1525190"/>
                </a:lnTo>
                <a:cubicBezTo>
                  <a:pt x="1130300" y="1512490"/>
                  <a:pt x="1141523" y="1498117"/>
                  <a:pt x="1155700" y="1487090"/>
                </a:cubicBezTo>
                <a:cubicBezTo>
                  <a:pt x="1179797" y="1468348"/>
                  <a:pt x="1210314" y="1457876"/>
                  <a:pt x="1231900" y="1436290"/>
                </a:cubicBezTo>
                <a:cubicBezTo>
                  <a:pt x="1257300" y="1410890"/>
                  <a:pt x="1288175" y="1389978"/>
                  <a:pt x="1308100" y="1360090"/>
                </a:cubicBezTo>
                <a:cubicBezTo>
                  <a:pt x="1333075" y="1322628"/>
                  <a:pt x="1334930" y="1314448"/>
                  <a:pt x="1371600" y="1283890"/>
                </a:cubicBezTo>
                <a:cubicBezTo>
                  <a:pt x="1383326" y="1274119"/>
                  <a:pt x="1397000" y="1266957"/>
                  <a:pt x="1409700" y="1258490"/>
                </a:cubicBezTo>
                <a:cubicBezTo>
                  <a:pt x="1426633" y="1233090"/>
                  <a:pt x="1450847" y="1211250"/>
                  <a:pt x="1460500" y="1182290"/>
                </a:cubicBezTo>
                <a:cubicBezTo>
                  <a:pt x="1468967" y="1156890"/>
                  <a:pt x="1471048" y="1128367"/>
                  <a:pt x="1485900" y="1106090"/>
                </a:cubicBezTo>
                <a:lnTo>
                  <a:pt x="1536700" y="1029890"/>
                </a:lnTo>
                <a:cubicBezTo>
                  <a:pt x="1545167" y="1017190"/>
                  <a:pt x="1557273" y="1006270"/>
                  <a:pt x="1562100" y="991790"/>
                </a:cubicBezTo>
                <a:cubicBezTo>
                  <a:pt x="1594022" y="896025"/>
                  <a:pt x="1550961" y="1014067"/>
                  <a:pt x="1600200" y="915590"/>
                </a:cubicBezTo>
                <a:cubicBezTo>
                  <a:pt x="1606187" y="903616"/>
                  <a:pt x="1606913" y="889464"/>
                  <a:pt x="1612900" y="877490"/>
                </a:cubicBezTo>
                <a:cubicBezTo>
                  <a:pt x="1619726" y="863838"/>
                  <a:pt x="1632101" y="853338"/>
                  <a:pt x="1638300" y="839390"/>
                </a:cubicBezTo>
                <a:cubicBezTo>
                  <a:pt x="1649174" y="814924"/>
                  <a:pt x="1655233" y="788590"/>
                  <a:pt x="1663700" y="763190"/>
                </a:cubicBezTo>
                <a:cubicBezTo>
                  <a:pt x="1667933" y="750490"/>
                  <a:pt x="1668974" y="736229"/>
                  <a:pt x="1676400" y="725090"/>
                </a:cubicBezTo>
                <a:cubicBezTo>
                  <a:pt x="1749193" y="615901"/>
                  <a:pt x="1661920" y="754050"/>
                  <a:pt x="1714500" y="648890"/>
                </a:cubicBezTo>
                <a:cubicBezTo>
                  <a:pt x="1756198" y="565493"/>
                  <a:pt x="1732535" y="665649"/>
                  <a:pt x="1765300" y="534590"/>
                </a:cubicBezTo>
                <a:cubicBezTo>
                  <a:pt x="1775413" y="494138"/>
                  <a:pt x="1784251" y="462210"/>
                  <a:pt x="1790700" y="420290"/>
                </a:cubicBezTo>
                <a:cubicBezTo>
                  <a:pt x="1801757" y="348420"/>
                  <a:pt x="1803271" y="300351"/>
                  <a:pt x="1816100" y="229790"/>
                </a:cubicBezTo>
                <a:cubicBezTo>
                  <a:pt x="1819222" y="212617"/>
                  <a:pt x="1823784" y="195708"/>
                  <a:pt x="1828800" y="178990"/>
                </a:cubicBezTo>
                <a:cubicBezTo>
                  <a:pt x="1836493" y="153345"/>
                  <a:pt x="1854200" y="102790"/>
                  <a:pt x="1854200" y="102790"/>
                </a:cubicBezTo>
                <a:cubicBezTo>
                  <a:pt x="1849967" y="90090"/>
                  <a:pt x="1841500" y="78077"/>
                  <a:pt x="1841500" y="64690"/>
                </a:cubicBezTo>
                <a:cubicBezTo>
                  <a:pt x="1841500" y="43104"/>
                  <a:pt x="1834893" y="-8463"/>
                  <a:pt x="1854200" y="1190"/>
                </a:cubicBezTo>
                <a:cubicBezTo>
                  <a:pt x="1877232" y="12706"/>
                  <a:pt x="1865187" y="51697"/>
                  <a:pt x="1866900" y="77390"/>
                </a:cubicBezTo>
                <a:cubicBezTo>
                  <a:pt x="1869434" y="115406"/>
                  <a:pt x="1866900" y="153590"/>
                  <a:pt x="1866900" y="1916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591086" y="1553750"/>
                <a:ext cx="91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086" y="1553750"/>
                <a:ext cx="91614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781599" y="1282210"/>
                <a:ext cx="80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599" y="1282210"/>
                <a:ext cx="803169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035256" y="3197431"/>
                <a:ext cx="895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𝑂</m:t>
                      </m:r>
                      <m:r>
                        <a:rPr lang="en-US" b="0" i="1" smtClean="0">
                          <a:latin typeface="Cambria Math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256" y="3197431"/>
                <a:ext cx="89563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442357" y="2234384"/>
                <a:ext cx="814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(1,1)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357" y="2234384"/>
                <a:ext cx="814647" cy="369332"/>
              </a:xfrm>
              <a:prstGeom prst="rect">
                <a:avLst/>
              </a:prstGeom>
              <a:blipFill>
                <a:blip r:embed="rId6"/>
                <a:stretch>
                  <a:fillRect l="-6154" t="-10345" r="-1538" b="-27586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25702" y="2765274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702" y="2765274"/>
                <a:ext cx="4403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912669" y="2379350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669" y="2379350"/>
                <a:ext cx="4115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A5B49F73-A827-2D3A-DE7E-343D1970F653}"/>
              </a:ext>
            </a:extLst>
          </p:cNvPr>
          <p:cNvSpPr/>
          <p:nvPr/>
        </p:nvSpPr>
        <p:spPr>
          <a:xfrm>
            <a:off x="10116159" y="3006247"/>
            <a:ext cx="94964" cy="162838"/>
          </a:xfrm>
          <a:custGeom>
            <a:avLst/>
            <a:gdLst>
              <a:gd name="connsiteX0" fmla="*/ 54975 w 94964"/>
              <a:gd name="connsiteY0" fmla="*/ 0 h 162838"/>
              <a:gd name="connsiteX1" fmla="*/ 42449 w 94964"/>
              <a:gd name="connsiteY1" fmla="*/ 37578 h 162838"/>
              <a:gd name="connsiteX2" fmla="*/ 80027 w 94964"/>
              <a:gd name="connsiteY2" fmla="*/ 25052 h 162838"/>
              <a:gd name="connsiteX3" fmla="*/ 92553 w 94964"/>
              <a:gd name="connsiteY3" fmla="*/ 162838 h 16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64" h="162838">
                <a:moveTo>
                  <a:pt x="54975" y="0"/>
                </a:moveTo>
                <a:cubicBezTo>
                  <a:pt x="-28142" y="103897"/>
                  <a:pt x="-4080" y="60843"/>
                  <a:pt x="42449" y="37578"/>
                </a:cubicBezTo>
                <a:cubicBezTo>
                  <a:pt x="54259" y="31673"/>
                  <a:pt x="67501" y="29227"/>
                  <a:pt x="80027" y="25052"/>
                </a:cubicBezTo>
                <a:cubicBezTo>
                  <a:pt x="103116" y="94319"/>
                  <a:pt x="92553" y="49426"/>
                  <a:pt x="92553" y="1628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9EB544E-4CD1-52A0-E3F1-44560AE6892E}"/>
              </a:ext>
            </a:extLst>
          </p:cNvPr>
          <p:cNvSpPr/>
          <p:nvPr/>
        </p:nvSpPr>
        <p:spPr>
          <a:xfrm>
            <a:off x="10107008" y="2730716"/>
            <a:ext cx="103568" cy="173426"/>
          </a:xfrm>
          <a:custGeom>
            <a:avLst/>
            <a:gdLst>
              <a:gd name="connsiteX0" fmla="*/ 3360 w 103568"/>
              <a:gd name="connsiteY0" fmla="*/ 0 h 173426"/>
              <a:gd name="connsiteX1" fmla="*/ 15886 w 103568"/>
              <a:gd name="connsiteY1" fmla="*/ 162838 h 173426"/>
              <a:gd name="connsiteX2" fmla="*/ 103568 w 103568"/>
              <a:gd name="connsiteY2" fmla="*/ 125260 h 1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68" h="173426">
                <a:moveTo>
                  <a:pt x="3360" y="0"/>
                </a:moveTo>
                <a:cubicBezTo>
                  <a:pt x="7535" y="54279"/>
                  <a:pt x="-13341" y="116909"/>
                  <a:pt x="15886" y="162838"/>
                </a:cubicBezTo>
                <a:cubicBezTo>
                  <a:pt x="36823" y="195739"/>
                  <a:pt x="85746" y="143082"/>
                  <a:pt x="103568" y="1252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2581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8E579-5FC6-5265-90FB-73B6AA6F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677" y="338202"/>
                <a:ext cx="11398685" cy="6200383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Evaluation of L.H.S. of (1)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Here C is not smooth. So, we split it into two smooth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:</m:t>
                    </m:r>
                    <m:r>
                      <a:rPr lang="en-US" sz="2400" i="1">
                        <a:latin typeface="Cambria Math" charset="0"/>
                      </a:rPr>
                      <m:t>𝑂𝑀𝐴</m:t>
                    </m:r>
                  </m:oMath>
                </a14:m>
                <a:r>
                  <a:rPr lang="en-US" sz="2400" dirty="0"/>
                  <a:t>  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:</m:t>
                    </m:r>
                    <m:r>
                      <a:rPr lang="en-US" sz="2400" i="1">
                        <a:latin typeface="Cambria Math" charset="0"/>
                      </a:rPr>
                      <m:t>𝐴𝑁𝑂</m:t>
                    </m:r>
                  </m:oMath>
                </a14:m>
                <a:r>
                  <a:rPr lang="en-US" sz="2400" dirty="0"/>
                  <a:t> 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Hence ,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is-I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𝑑𝑥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𝑑𝑦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mr-IN" sz="2400" dirty="0"/>
                  <a:t>……</a:t>
                </a:r>
                <a:r>
                  <a:rPr lang="en-US" sz="2400" dirty="0"/>
                  <a:t>. (2)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Now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⇒</m:t>
                    </m:r>
                    <m:r>
                      <a:rPr lang="en-US" sz="2400" i="1">
                        <a:latin typeface="Cambria Math" charset="0"/>
                      </a:rPr>
                      <m:t>𝑑𝑦</m:t>
                    </m:r>
                    <m:r>
                      <a:rPr lang="en-US" sz="2400" i="1">
                        <a:latin typeface="Cambria Math" charset="0"/>
                      </a:rPr>
                      <m:t>=2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. Also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, varies from 0 to 1.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Also,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𝑀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r>
                          <a:rPr lang="en-US" sz="2400" i="1">
                            <a:latin typeface="Cambria Math" charset="0"/>
                          </a:rPr>
                          <m:t>𝑁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𝑑𝑦</m:t>
                        </m:r>
                      </m:e>
                    </m:d>
                    <m:r>
                      <a:rPr lang="en-US" sz="240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charset="0"/>
                      </a:rPr>
                      <m:t>𝑑𝑥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charset="0"/>
                      </a:rPr>
                      <m:t>𝑑𝑥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i="1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 </m:t>
                    </m:r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20</m:t>
                            </m:r>
                          </m:den>
                        </m:f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i="1" dirty="0"/>
                  <a:t> 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NP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8E579-5FC6-5265-90FB-73B6AA6F6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677" y="338202"/>
                <a:ext cx="11398685" cy="6200383"/>
              </a:xfrm>
              <a:blipFill>
                <a:blip r:embed="rId2"/>
                <a:stretch>
                  <a:fillRect l="-1557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6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7990"/>
                <a:ext cx="10515600" cy="6043961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Next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 , 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⇒</m:t>
                    </m:r>
                    <m:r>
                      <a:rPr lang="en-US" sz="2400" b="0" i="1" smtClean="0">
                        <a:latin typeface="Cambria Math" charset="0"/>
                      </a:rPr>
                      <m:t>𝑑𝑦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Also,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𝑀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r>
                          <a:rPr lang="en-US" sz="2400" i="1">
                            <a:latin typeface="Cambria Math" charset="0"/>
                          </a:rPr>
                          <m:t>𝑁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𝑑𝑦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𝑑𝑥</m:t>
                    </m:r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𝑑𝑥</m:t>
                    </m:r>
                    <m:r>
                      <a:rPr lang="en-US" sz="2400" b="0" i="1" smtClean="0">
                        <a:latin typeface="Cambria Math" charset="0"/>
                      </a:rPr>
                      <m:t>=3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.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And,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varies from 1 to 0.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∴</m:t>
                    </m:r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0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=−1 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Hence ,  from (2) ,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20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 −1=−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20</m:t>
                            </m:r>
                          </m:den>
                        </m:f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7990"/>
                <a:ext cx="10515600" cy="6043961"/>
              </a:xfrm>
              <a:blipFill>
                <a:blip r:embed="rId2"/>
                <a:stretch>
                  <a:fillRect l="-5428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12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2595" y="512956"/>
                <a:ext cx="10941205" cy="5664007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Evaluation of R.H.S.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𝑑𝑦</m:t>
                        </m:r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𝑥𝑦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+2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)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595" y="512956"/>
                <a:ext cx="10941205" cy="5664007"/>
              </a:xfrm>
              <a:blipFill>
                <a:blip r:embed="rId2"/>
                <a:stretch>
                  <a:fillRect l="-5214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9700B-BE3A-4B22-9DB2-65FC574AD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099" y="162838"/>
                <a:ext cx="11065701" cy="6014125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is-I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23"/>
                                      </m:rP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−2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charset="0"/>
                                  </a:rPr>
                                  <m:t>𝑑𝑦</m:t>
                                </m:r>
                              </m:e>
                            </m:nary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mr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𝑥𝑦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sup>
                        </m:sSubSup>
                      </m:e>
                    </m:nary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𝑑𝑥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20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∵ </m:t>
                    </m:r>
                  </m:oMath>
                </a14:m>
                <a:r>
                  <a:rPr lang="en-US" sz="2400" dirty="0"/>
                  <a:t> L.H.S. = R.H.S , hence the theorem is verified. </a:t>
                </a:r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9700B-BE3A-4B22-9DB2-65FC574AD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99" y="162838"/>
                <a:ext cx="11065701" cy="6014125"/>
              </a:xfrm>
              <a:blipFill>
                <a:blip r:embed="rId2"/>
                <a:stretch>
                  <a:fillRect l="-3093" t="-378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0"/>
                <a:ext cx="11734799" cy="6545765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2. Use Green’s theorem in a plane to evaluate the integral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[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𝑑𝑦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/>
                  <a:t> where C is the boundary in the xy - plane of the area enclosed by the x- axis and the semi-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/>
                  <a:t> in the upper half xy- plane.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dirty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Solution: If R is the region bounded by the closed curve C,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dirty="0"/>
                  <a:t>then by Green’s Theorem in plane , we have,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.. (1)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𝑀</m:t>
                    </m:r>
                    <m:r>
                      <a:rPr lang="en-US" sz="2400" b="0" i="1" smtClean="0">
                        <a:latin typeface="Cambria Math" charset="0"/>
                      </a:rPr>
                      <m:t>=2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 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𝑁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∴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i="1">
                            <a:latin typeface="Cambria Math" charset="0"/>
                          </a:rPr>
                          <m:t>𝑁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i="1">
                            <a:latin typeface="Cambria Math" charset="0"/>
                          </a:rPr>
                          <m:t>𝑀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=2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+2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0"/>
                <a:ext cx="11734799" cy="6545765"/>
              </a:xfrm>
              <a:blipFill>
                <a:blip r:embed="rId2"/>
                <a:stretch>
                  <a:fillRect l="-4973" t="-11434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8842917" y="1260088"/>
            <a:ext cx="33454" cy="172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209728" y="2926329"/>
            <a:ext cx="4328532" cy="7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7810964" y="1754923"/>
            <a:ext cx="2063905" cy="2467208"/>
          </a:xfrm>
          <a:prstGeom prst="arc">
            <a:avLst>
              <a:gd name="adj1" fmla="val 10943158"/>
              <a:gd name="adj2" fmla="val 215532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913881" y="1754922"/>
            <a:ext cx="724829" cy="67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810964" y="1754924"/>
            <a:ext cx="1065407" cy="92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10964" y="1754922"/>
            <a:ext cx="1221524" cy="10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810964" y="1839951"/>
            <a:ext cx="1378570" cy="114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162693" y="1943101"/>
            <a:ext cx="1221523" cy="100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500249" y="2092944"/>
            <a:ext cx="1022892" cy="856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924547" y="2282514"/>
            <a:ext cx="768825" cy="62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78204" y="296761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9373994" y="2521221"/>
            <a:ext cx="3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49640" y="294253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(-1,0)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88515" y="291046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(1,0)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32140" y="1189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11311280" y="2973273"/>
            <a:ext cx="49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658163" y="1754922"/>
                <a:ext cx="2738044" cy="383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C: semi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163" y="1754922"/>
                <a:ext cx="2738044" cy="383150"/>
              </a:xfrm>
              <a:prstGeom prst="rect">
                <a:avLst/>
              </a:prstGeom>
              <a:blipFill>
                <a:blip r:embed="rId3"/>
                <a:stretch>
                  <a:fillRect l="-1852" t="-9677" b="-2258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cxnSpLocks/>
            <a:stCxn id="46" idx="1"/>
          </p:cNvCxnSpPr>
          <p:nvPr/>
        </p:nvCxnSpPr>
        <p:spPr>
          <a:xfrm flipH="1">
            <a:off x="9561031" y="1946497"/>
            <a:ext cx="97132" cy="14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1341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Vinod Parajuli</dc:creator>
  <cp:lastModifiedBy>Prof Dr Vinod Parajuli</cp:lastModifiedBy>
  <cp:revision>8</cp:revision>
  <dcterms:created xsi:type="dcterms:W3CDTF">2021-05-29T04:14:10Z</dcterms:created>
  <dcterms:modified xsi:type="dcterms:W3CDTF">2024-07-22T08:38:52Z</dcterms:modified>
</cp:coreProperties>
</file>