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6" r:id="rId2"/>
    <p:sldId id="321" r:id="rId3"/>
    <p:sldId id="416" r:id="rId4"/>
    <p:sldId id="417" r:id="rId5"/>
    <p:sldId id="418" r:id="rId6"/>
    <p:sldId id="463" r:id="rId7"/>
    <p:sldId id="464" r:id="rId8"/>
    <p:sldId id="328" r:id="rId9"/>
    <p:sldId id="466" r:id="rId10"/>
    <p:sldId id="465" r:id="rId11"/>
    <p:sldId id="467" r:id="rId12"/>
    <p:sldId id="468" r:id="rId13"/>
    <p:sldId id="407" r:id="rId14"/>
    <p:sldId id="470" r:id="rId15"/>
    <p:sldId id="471" r:id="rId16"/>
    <p:sldId id="472" r:id="rId17"/>
    <p:sldId id="473" r:id="rId18"/>
    <p:sldId id="475" r:id="rId19"/>
    <p:sldId id="476" r:id="rId20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C000"/>
    <a:srgbClr val="4F81BD"/>
    <a:srgbClr val="FFFF0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4" autoAdjust="0"/>
    <p:restoredTop sz="69659" autoAdjust="0"/>
  </p:normalViewPr>
  <p:slideViewPr>
    <p:cSldViewPr>
      <p:cViewPr varScale="1">
        <p:scale>
          <a:sx n="62" d="100"/>
          <a:sy n="62" d="100"/>
        </p:scale>
        <p:origin x="2021" y="53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B700BB-2E00-4F06-B0D7-4BD6A923CBB7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</dgm:pt>
    <dgm:pt modelId="{AD42D0CA-A637-4F27-B68F-6F7438BFDEE7}">
      <dgm:prSet phldrT="[Texto]" custT="1"/>
      <dgm:spPr/>
      <dgm:t>
        <a:bodyPr/>
        <a:lstStyle/>
        <a:p>
          <a:pPr algn="ctr"/>
          <a:r>
            <a:rPr lang="es-CL" sz="2800" b="0" dirty="0" smtClean="0"/>
            <a:t>Analizar</a:t>
          </a:r>
          <a:endParaRPr lang="es-CL" sz="2800" b="0" dirty="0"/>
        </a:p>
      </dgm:t>
    </dgm:pt>
    <dgm:pt modelId="{1F4D7432-8ED0-4790-8D6D-67D2738273D7}" type="parTrans" cxnId="{C8854AB0-E7CF-46AF-923B-F2A289CE2486}">
      <dgm:prSet/>
      <dgm:spPr/>
      <dgm:t>
        <a:bodyPr/>
        <a:lstStyle/>
        <a:p>
          <a:pPr algn="ctr"/>
          <a:endParaRPr lang="es-CL" sz="2800" b="0"/>
        </a:p>
      </dgm:t>
    </dgm:pt>
    <dgm:pt modelId="{3B55D1E7-5F72-48FE-8A6D-573D36A28C13}" type="sibTrans" cxnId="{C8854AB0-E7CF-46AF-923B-F2A289CE2486}">
      <dgm:prSet custT="1"/>
      <dgm:spPr/>
      <dgm:t>
        <a:bodyPr/>
        <a:lstStyle/>
        <a:p>
          <a:pPr algn="ctr"/>
          <a:endParaRPr lang="es-CL" sz="1200" b="0"/>
        </a:p>
      </dgm:t>
    </dgm:pt>
    <dgm:pt modelId="{86ACC30E-1B1C-4BEF-A066-E00EB62B5D30}">
      <dgm:prSet phldrT="[Texto]" custT="1"/>
      <dgm:spPr/>
      <dgm:t>
        <a:bodyPr/>
        <a:lstStyle/>
        <a:p>
          <a:pPr algn="ctr"/>
          <a:r>
            <a:rPr lang="es-CL" sz="2800" b="0" dirty="0" smtClean="0"/>
            <a:t>Diseñar</a:t>
          </a:r>
          <a:endParaRPr lang="es-CL" sz="2800" b="0" dirty="0"/>
        </a:p>
      </dgm:t>
    </dgm:pt>
    <dgm:pt modelId="{947B31BD-3380-4111-8DAC-21DFC0BCBBC9}" type="parTrans" cxnId="{6F04C557-D03B-4B3B-991C-748DCDE0E4C5}">
      <dgm:prSet/>
      <dgm:spPr/>
      <dgm:t>
        <a:bodyPr/>
        <a:lstStyle/>
        <a:p>
          <a:pPr algn="ctr"/>
          <a:endParaRPr lang="es-CL" sz="2800" b="0"/>
        </a:p>
      </dgm:t>
    </dgm:pt>
    <dgm:pt modelId="{D2C5E4FF-332F-4A3C-8AE9-53D1B651AF43}" type="sibTrans" cxnId="{6F04C557-D03B-4B3B-991C-748DCDE0E4C5}">
      <dgm:prSet custT="1"/>
      <dgm:spPr/>
      <dgm:t>
        <a:bodyPr/>
        <a:lstStyle/>
        <a:p>
          <a:pPr algn="ctr"/>
          <a:endParaRPr lang="es-CL" sz="1200" b="0"/>
        </a:p>
      </dgm:t>
    </dgm:pt>
    <dgm:pt modelId="{FE20A289-75B4-4AE5-8D0E-4476E4E6B539}">
      <dgm:prSet phldrT="[Texto]" custT="1"/>
      <dgm:spPr/>
      <dgm:t>
        <a:bodyPr/>
        <a:lstStyle/>
        <a:p>
          <a:pPr algn="ctr"/>
          <a:r>
            <a:rPr lang="es-CL" sz="2800" b="0" dirty="0" smtClean="0"/>
            <a:t>Codificar</a:t>
          </a:r>
          <a:endParaRPr lang="es-CL" sz="2800" b="0" dirty="0"/>
        </a:p>
      </dgm:t>
    </dgm:pt>
    <dgm:pt modelId="{F3B51332-3611-4EA5-BFEC-651F5BC7A609}" type="parTrans" cxnId="{1F3D59C6-D177-4F26-9E42-02BF9078BE7E}">
      <dgm:prSet/>
      <dgm:spPr/>
      <dgm:t>
        <a:bodyPr/>
        <a:lstStyle/>
        <a:p>
          <a:pPr algn="ctr"/>
          <a:endParaRPr lang="es-CL" sz="2800" b="0"/>
        </a:p>
      </dgm:t>
    </dgm:pt>
    <dgm:pt modelId="{F0603E09-F8F0-4C92-842E-816FACE14F4F}" type="sibTrans" cxnId="{1F3D59C6-D177-4F26-9E42-02BF9078BE7E}">
      <dgm:prSet custT="1"/>
      <dgm:spPr/>
      <dgm:t>
        <a:bodyPr/>
        <a:lstStyle/>
        <a:p>
          <a:pPr algn="ctr"/>
          <a:endParaRPr lang="es-CL" sz="1200" b="0"/>
        </a:p>
      </dgm:t>
    </dgm:pt>
    <dgm:pt modelId="{5408A343-20E9-444F-818E-D6C448D716D1}">
      <dgm:prSet custT="1"/>
      <dgm:spPr/>
      <dgm:t>
        <a:bodyPr/>
        <a:lstStyle/>
        <a:p>
          <a:pPr algn="ctr"/>
          <a:r>
            <a:rPr lang="es-CL" sz="2800" b="0" dirty="0" smtClean="0"/>
            <a:t>Mantener</a:t>
          </a:r>
          <a:endParaRPr lang="es-CL" sz="2800" b="0" dirty="0"/>
        </a:p>
      </dgm:t>
    </dgm:pt>
    <dgm:pt modelId="{D215FAD4-BD87-4B22-B2FB-3B1CFC95A812}" type="parTrans" cxnId="{A0288513-55B4-43E8-8CBD-3C6D74AA0191}">
      <dgm:prSet/>
      <dgm:spPr/>
      <dgm:t>
        <a:bodyPr/>
        <a:lstStyle/>
        <a:p>
          <a:pPr algn="ctr"/>
          <a:endParaRPr lang="es-CL" sz="2800" b="0"/>
        </a:p>
      </dgm:t>
    </dgm:pt>
    <dgm:pt modelId="{AED93D13-84E8-4F66-AC15-0D0F7AB065AE}" type="sibTrans" cxnId="{A0288513-55B4-43E8-8CBD-3C6D74AA0191}">
      <dgm:prSet/>
      <dgm:spPr/>
      <dgm:t>
        <a:bodyPr/>
        <a:lstStyle/>
        <a:p>
          <a:pPr algn="ctr"/>
          <a:endParaRPr lang="es-CL" sz="2800" b="0"/>
        </a:p>
      </dgm:t>
    </dgm:pt>
    <dgm:pt modelId="{8A3E3C51-053C-46C8-B143-85BE6952E8A5}">
      <dgm:prSet custT="1"/>
      <dgm:spPr/>
      <dgm:t>
        <a:bodyPr/>
        <a:lstStyle/>
        <a:p>
          <a:pPr algn="ctr"/>
          <a:r>
            <a:rPr lang="es-CL" sz="2800" b="0" dirty="0" smtClean="0"/>
            <a:t>Probar</a:t>
          </a:r>
          <a:endParaRPr lang="es-CL" sz="2800" b="0" dirty="0"/>
        </a:p>
      </dgm:t>
    </dgm:pt>
    <dgm:pt modelId="{2D5FE8E9-A969-4357-8189-36A37DD0ECA3}" type="parTrans" cxnId="{71983C68-F6D6-4449-8936-CC773E91CC1D}">
      <dgm:prSet/>
      <dgm:spPr/>
      <dgm:t>
        <a:bodyPr/>
        <a:lstStyle/>
        <a:p>
          <a:pPr algn="ctr"/>
          <a:endParaRPr lang="es-CL" sz="2800" b="0"/>
        </a:p>
      </dgm:t>
    </dgm:pt>
    <dgm:pt modelId="{8074CC16-37CA-449F-94A9-88A51611DC47}" type="sibTrans" cxnId="{71983C68-F6D6-4449-8936-CC773E91CC1D}">
      <dgm:prSet custT="1"/>
      <dgm:spPr/>
      <dgm:t>
        <a:bodyPr/>
        <a:lstStyle/>
        <a:p>
          <a:pPr algn="ctr"/>
          <a:endParaRPr lang="es-CL" sz="1200" b="0"/>
        </a:p>
      </dgm:t>
    </dgm:pt>
    <dgm:pt modelId="{0ED85664-5D7E-4EF2-9882-877CEE531D75}" type="pres">
      <dgm:prSet presAssocID="{44B700BB-2E00-4F06-B0D7-4BD6A923CBB7}" presName="linearFlow" presStyleCnt="0">
        <dgm:presLayoutVars>
          <dgm:resizeHandles val="exact"/>
        </dgm:presLayoutVars>
      </dgm:prSet>
      <dgm:spPr/>
    </dgm:pt>
    <dgm:pt modelId="{2A953CEA-987D-48CA-8EB9-7C94116CB505}" type="pres">
      <dgm:prSet presAssocID="{AD42D0CA-A637-4F27-B68F-6F7438BFDEE7}" presName="node" presStyleLbl="node1" presStyleIdx="0" presStyleCnt="5" custScaleX="131192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3C43D3ED-E5F7-4F2A-AE9A-13DD24E1AB4F}" type="pres">
      <dgm:prSet presAssocID="{3B55D1E7-5F72-48FE-8A6D-573D36A28C13}" presName="sibTrans" presStyleLbl="sibTrans2D1" presStyleIdx="0" presStyleCnt="4"/>
      <dgm:spPr/>
      <dgm:t>
        <a:bodyPr/>
        <a:lstStyle/>
        <a:p>
          <a:endParaRPr lang="es-CL"/>
        </a:p>
      </dgm:t>
    </dgm:pt>
    <dgm:pt modelId="{058F6408-0A44-4080-BD00-EE049997775F}" type="pres">
      <dgm:prSet presAssocID="{3B55D1E7-5F72-48FE-8A6D-573D36A28C13}" presName="connectorText" presStyleLbl="sibTrans2D1" presStyleIdx="0" presStyleCnt="4"/>
      <dgm:spPr/>
      <dgm:t>
        <a:bodyPr/>
        <a:lstStyle/>
        <a:p>
          <a:endParaRPr lang="es-CL"/>
        </a:p>
      </dgm:t>
    </dgm:pt>
    <dgm:pt modelId="{C5FABDBF-9D47-48DF-936B-9FA93FFF2EDA}" type="pres">
      <dgm:prSet presAssocID="{86ACC30E-1B1C-4BEF-A066-E00EB62B5D30}" presName="node" presStyleLbl="node1" presStyleIdx="1" presStyleCnt="5" custScaleX="131192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5B700725-729D-42C7-9F95-7A7FDA2FA41D}" type="pres">
      <dgm:prSet presAssocID="{D2C5E4FF-332F-4A3C-8AE9-53D1B651AF43}" presName="sibTrans" presStyleLbl="sibTrans2D1" presStyleIdx="1" presStyleCnt="4"/>
      <dgm:spPr/>
      <dgm:t>
        <a:bodyPr/>
        <a:lstStyle/>
        <a:p>
          <a:endParaRPr lang="es-CL"/>
        </a:p>
      </dgm:t>
    </dgm:pt>
    <dgm:pt modelId="{C1071A63-FE75-4A03-A891-46F75B5C1F69}" type="pres">
      <dgm:prSet presAssocID="{D2C5E4FF-332F-4A3C-8AE9-53D1B651AF43}" presName="connectorText" presStyleLbl="sibTrans2D1" presStyleIdx="1" presStyleCnt="4"/>
      <dgm:spPr/>
      <dgm:t>
        <a:bodyPr/>
        <a:lstStyle/>
        <a:p>
          <a:endParaRPr lang="es-CL"/>
        </a:p>
      </dgm:t>
    </dgm:pt>
    <dgm:pt modelId="{48229514-C5EF-481E-8456-1109620C13B0}" type="pres">
      <dgm:prSet presAssocID="{FE20A289-75B4-4AE5-8D0E-4476E4E6B539}" presName="node" presStyleLbl="node1" presStyleIdx="2" presStyleCnt="5" custScaleX="131192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4E2BEB8D-84FC-4A0B-B987-42D23BF3EE94}" type="pres">
      <dgm:prSet presAssocID="{F0603E09-F8F0-4C92-842E-816FACE14F4F}" presName="sibTrans" presStyleLbl="sibTrans2D1" presStyleIdx="2" presStyleCnt="4"/>
      <dgm:spPr/>
      <dgm:t>
        <a:bodyPr/>
        <a:lstStyle/>
        <a:p>
          <a:endParaRPr lang="es-CL"/>
        </a:p>
      </dgm:t>
    </dgm:pt>
    <dgm:pt modelId="{49683673-24DD-40F9-ABCD-EDA007237300}" type="pres">
      <dgm:prSet presAssocID="{F0603E09-F8F0-4C92-842E-816FACE14F4F}" presName="connectorText" presStyleLbl="sibTrans2D1" presStyleIdx="2" presStyleCnt="4"/>
      <dgm:spPr/>
      <dgm:t>
        <a:bodyPr/>
        <a:lstStyle/>
        <a:p>
          <a:endParaRPr lang="es-CL"/>
        </a:p>
      </dgm:t>
    </dgm:pt>
    <dgm:pt modelId="{1E83F1DF-FD4E-47F7-B836-67E3919688D6}" type="pres">
      <dgm:prSet presAssocID="{8A3E3C51-053C-46C8-B143-85BE6952E8A5}" presName="node" presStyleLbl="node1" presStyleIdx="3" presStyleCnt="5" custScaleX="131192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37686033-F4C9-4406-A491-6468492693F6}" type="pres">
      <dgm:prSet presAssocID="{8074CC16-37CA-449F-94A9-88A51611DC47}" presName="sibTrans" presStyleLbl="sibTrans2D1" presStyleIdx="3" presStyleCnt="4"/>
      <dgm:spPr/>
      <dgm:t>
        <a:bodyPr/>
        <a:lstStyle/>
        <a:p>
          <a:endParaRPr lang="es-CL"/>
        </a:p>
      </dgm:t>
    </dgm:pt>
    <dgm:pt modelId="{490BF94F-E136-4A5E-8C34-F10F97AC556B}" type="pres">
      <dgm:prSet presAssocID="{8074CC16-37CA-449F-94A9-88A51611DC47}" presName="connectorText" presStyleLbl="sibTrans2D1" presStyleIdx="3" presStyleCnt="4"/>
      <dgm:spPr/>
      <dgm:t>
        <a:bodyPr/>
        <a:lstStyle/>
        <a:p>
          <a:endParaRPr lang="es-CL"/>
        </a:p>
      </dgm:t>
    </dgm:pt>
    <dgm:pt modelId="{1A71C870-883C-49CC-A28C-2862B0DFAAE6}" type="pres">
      <dgm:prSet presAssocID="{5408A343-20E9-444F-818E-D6C448D716D1}" presName="node" presStyleLbl="node1" presStyleIdx="4" presStyleCnt="5" custScaleX="131192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244C9C54-BCD2-4E7B-9F97-5CF5067190C9}" type="presOf" srcId="{8A3E3C51-053C-46C8-B143-85BE6952E8A5}" destId="{1E83F1DF-FD4E-47F7-B836-67E3919688D6}" srcOrd="0" destOrd="0" presId="urn:microsoft.com/office/officeart/2005/8/layout/process2"/>
    <dgm:cxn modelId="{50777B1B-3CB4-4B23-ABDA-1C8007B43B3A}" type="presOf" srcId="{86ACC30E-1B1C-4BEF-A066-E00EB62B5D30}" destId="{C5FABDBF-9D47-48DF-936B-9FA93FFF2EDA}" srcOrd="0" destOrd="0" presId="urn:microsoft.com/office/officeart/2005/8/layout/process2"/>
    <dgm:cxn modelId="{4F61B80E-365E-4E06-9665-4DC10F411AAD}" type="presOf" srcId="{8074CC16-37CA-449F-94A9-88A51611DC47}" destId="{490BF94F-E136-4A5E-8C34-F10F97AC556B}" srcOrd="1" destOrd="0" presId="urn:microsoft.com/office/officeart/2005/8/layout/process2"/>
    <dgm:cxn modelId="{69B36C58-8AD0-4DE5-A0B1-431BE186112A}" type="presOf" srcId="{F0603E09-F8F0-4C92-842E-816FACE14F4F}" destId="{49683673-24DD-40F9-ABCD-EDA007237300}" srcOrd="1" destOrd="0" presId="urn:microsoft.com/office/officeart/2005/8/layout/process2"/>
    <dgm:cxn modelId="{40F96D2A-5D43-4925-BC06-5A28E840F33D}" type="presOf" srcId="{D2C5E4FF-332F-4A3C-8AE9-53D1B651AF43}" destId="{5B700725-729D-42C7-9F95-7A7FDA2FA41D}" srcOrd="0" destOrd="0" presId="urn:microsoft.com/office/officeart/2005/8/layout/process2"/>
    <dgm:cxn modelId="{A0288513-55B4-43E8-8CBD-3C6D74AA0191}" srcId="{44B700BB-2E00-4F06-B0D7-4BD6A923CBB7}" destId="{5408A343-20E9-444F-818E-D6C448D716D1}" srcOrd="4" destOrd="0" parTransId="{D215FAD4-BD87-4B22-B2FB-3B1CFC95A812}" sibTransId="{AED93D13-84E8-4F66-AC15-0D0F7AB065AE}"/>
    <dgm:cxn modelId="{DA9172F4-DD29-49FC-A930-A23B90D16FFA}" type="presOf" srcId="{3B55D1E7-5F72-48FE-8A6D-573D36A28C13}" destId="{058F6408-0A44-4080-BD00-EE049997775F}" srcOrd="1" destOrd="0" presId="urn:microsoft.com/office/officeart/2005/8/layout/process2"/>
    <dgm:cxn modelId="{9E1C769B-4D42-4D8C-B89E-CB4827486BD9}" type="presOf" srcId="{5408A343-20E9-444F-818E-D6C448D716D1}" destId="{1A71C870-883C-49CC-A28C-2862B0DFAAE6}" srcOrd="0" destOrd="0" presId="urn:microsoft.com/office/officeart/2005/8/layout/process2"/>
    <dgm:cxn modelId="{1F3D59C6-D177-4F26-9E42-02BF9078BE7E}" srcId="{44B700BB-2E00-4F06-B0D7-4BD6A923CBB7}" destId="{FE20A289-75B4-4AE5-8D0E-4476E4E6B539}" srcOrd="2" destOrd="0" parTransId="{F3B51332-3611-4EA5-BFEC-651F5BC7A609}" sibTransId="{F0603E09-F8F0-4C92-842E-816FACE14F4F}"/>
    <dgm:cxn modelId="{CD73A1E4-D022-4D8A-8120-2635B2D21937}" type="presOf" srcId="{AD42D0CA-A637-4F27-B68F-6F7438BFDEE7}" destId="{2A953CEA-987D-48CA-8EB9-7C94116CB505}" srcOrd="0" destOrd="0" presId="urn:microsoft.com/office/officeart/2005/8/layout/process2"/>
    <dgm:cxn modelId="{7C26E6F3-ED54-470D-B27E-5852C93B0E9A}" type="presOf" srcId="{F0603E09-F8F0-4C92-842E-816FACE14F4F}" destId="{4E2BEB8D-84FC-4A0B-B987-42D23BF3EE94}" srcOrd="0" destOrd="0" presId="urn:microsoft.com/office/officeart/2005/8/layout/process2"/>
    <dgm:cxn modelId="{C59FE0CC-16EF-459A-958D-32E66EB7ADEC}" type="presOf" srcId="{FE20A289-75B4-4AE5-8D0E-4476E4E6B539}" destId="{48229514-C5EF-481E-8456-1109620C13B0}" srcOrd="0" destOrd="0" presId="urn:microsoft.com/office/officeart/2005/8/layout/process2"/>
    <dgm:cxn modelId="{159838FC-7528-44A7-B581-3458FC185F6A}" type="presOf" srcId="{3B55D1E7-5F72-48FE-8A6D-573D36A28C13}" destId="{3C43D3ED-E5F7-4F2A-AE9A-13DD24E1AB4F}" srcOrd="0" destOrd="0" presId="urn:microsoft.com/office/officeart/2005/8/layout/process2"/>
    <dgm:cxn modelId="{6F04C557-D03B-4B3B-991C-748DCDE0E4C5}" srcId="{44B700BB-2E00-4F06-B0D7-4BD6A923CBB7}" destId="{86ACC30E-1B1C-4BEF-A066-E00EB62B5D30}" srcOrd="1" destOrd="0" parTransId="{947B31BD-3380-4111-8DAC-21DFC0BCBBC9}" sibTransId="{D2C5E4FF-332F-4A3C-8AE9-53D1B651AF43}"/>
    <dgm:cxn modelId="{A1BBD80C-150D-49E1-ABBC-0C0A5EF73CAE}" type="presOf" srcId="{8074CC16-37CA-449F-94A9-88A51611DC47}" destId="{37686033-F4C9-4406-A491-6468492693F6}" srcOrd="0" destOrd="0" presId="urn:microsoft.com/office/officeart/2005/8/layout/process2"/>
    <dgm:cxn modelId="{71983C68-F6D6-4449-8936-CC773E91CC1D}" srcId="{44B700BB-2E00-4F06-B0D7-4BD6A923CBB7}" destId="{8A3E3C51-053C-46C8-B143-85BE6952E8A5}" srcOrd="3" destOrd="0" parTransId="{2D5FE8E9-A969-4357-8189-36A37DD0ECA3}" sibTransId="{8074CC16-37CA-449F-94A9-88A51611DC47}"/>
    <dgm:cxn modelId="{C8854AB0-E7CF-46AF-923B-F2A289CE2486}" srcId="{44B700BB-2E00-4F06-B0D7-4BD6A923CBB7}" destId="{AD42D0CA-A637-4F27-B68F-6F7438BFDEE7}" srcOrd="0" destOrd="0" parTransId="{1F4D7432-8ED0-4790-8D6D-67D2738273D7}" sibTransId="{3B55D1E7-5F72-48FE-8A6D-573D36A28C13}"/>
    <dgm:cxn modelId="{26F0BB92-73CC-4BB9-88A4-7D51566B50C1}" type="presOf" srcId="{D2C5E4FF-332F-4A3C-8AE9-53D1B651AF43}" destId="{C1071A63-FE75-4A03-A891-46F75B5C1F69}" srcOrd="1" destOrd="0" presId="urn:microsoft.com/office/officeart/2005/8/layout/process2"/>
    <dgm:cxn modelId="{5EF98137-A1DD-4348-BD63-979C3A7344A5}" type="presOf" srcId="{44B700BB-2E00-4F06-B0D7-4BD6A923CBB7}" destId="{0ED85664-5D7E-4EF2-9882-877CEE531D75}" srcOrd="0" destOrd="0" presId="urn:microsoft.com/office/officeart/2005/8/layout/process2"/>
    <dgm:cxn modelId="{0075C48E-FBC8-40C1-ABF4-17D0EDAC33FA}" type="presParOf" srcId="{0ED85664-5D7E-4EF2-9882-877CEE531D75}" destId="{2A953CEA-987D-48CA-8EB9-7C94116CB505}" srcOrd="0" destOrd="0" presId="urn:microsoft.com/office/officeart/2005/8/layout/process2"/>
    <dgm:cxn modelId="{F2073B30-B030-4DE4-B7A2-9A643E6381D1}" type="presParOf" srcId="{0ED85664-5D7E-4EF2-9882-877CEE531D75}" destId="{3C43D3ED-E5F7-4F2A-AE9A-13DD24E1AB4F}" srcOrd="1" destOrd="0" presId="urn:microsoft.com/office/officeart/2005/8/layout/process2"/>
    <dgm:cxn modelId="{DB9A1765-5AE8-492C-B487-F97C4FC39E34}" type="presParOf" srcId="{3C43D3ED-E5F7-4F2A-AE9A-13DD24E1AB4F}" destId="{058F6408-0A44-4080-BD00-EE049997775F}" srcOrd="0" destOrd="0" presId="urn:microsoft.com/office/officeart/2005/8/layout/process2"/>
    <dgm:cxn modelId="{28D51955-BDA7-4C32-88F9-0766947C3ECD}" type="presParOf" srcId="{0ED85664-5D7E-4EF2-9882-877CEE531D75}" destId="{C5FABDBF-9D47-48DF-936B-9FA93FFF2EDA}" srcOrd="2" destOrd="0" presId="urn:microsoft.com/office/officeart/2005/8/layout/process2"/>
    <dgm:cxn modelId="{588F7A97-F65B-4806-8198-932F5C012C8C}" type="presParOf" srcId="{0ED85664-5D7E-4EF2-9882-877CEE531D75}" destId="{5B700725-729D-42C7-9F95-7A7FDA2FA41D}" srcOrd="3" destOrd="0" presId="urn:microsoft.com/office/officeart/2005/8/layout/process2"/>
    <dgm:cxn modelId="{06765612-B76E-41B7-82A7-9AE2A6B45559}" type="presParOf" srcId="{5B700725-729D-42C7-9F95-7A7FDA2FA41D}" destId="{C1071A63-FE75-4A03-A891-46F75B5C1F69}" srcOrd="0" destOrd="0" presId="urn:microsoft.com/office/officeart/2005/8/layout/process2"/>
    <dgm:cxn modelId="{7AFC25D9-FDA3-4BCC-95A1-F6014CFEBA4A}" type="presParOf" srcId="{0ED85664-5D7E-4EF2-9882-877CEE531D75}" destId="{48229514-C5EF-481E-8456-1109620C13B0}" srcOrd="4" destOrd="0" presId="urn:microsoft.com/office/officeart/2005/8/layout/process2"/>
    <dgm:cxn modelId="{A151BF15-D9A5-4253-B7FF-8DA87E286726}" type="presParOf" srcId="{0ED85664-5D7E-4EF2-9882-877CEE531D75}" destId="{4E2BEB8D-84FC-4A0B-B987-42D23BF3EE94}" srcOrd="5" destOrd="0" presId="urn:microsoft.com/office/officeart/2005/8/layout/process2"/>
    <dgm:cxn modelId="{D7E166F8-C4A9-4626-89BE-717EB81FF392}" type="presParOf" srcId="{4E2BEB8D-84FC-4A0B-B987-42D23BF3EE94}" destId="{49683673-24DD-40F9-ABCD-EDA007237300}" srcOrd="0" destOrd="0" presId="urn:microsoft.com/office/officeart/2005/8/layout/process2"/>
    <dgm:cxn modelId="{35080879-7635-4503-8C1B-E77EB348928D}" type="presParOf" srcId="{0ED85664-5D7E-4EF2-9882-877CEE531D75}" destId="{1E83F1DF-FD4E-47F7-B836-67E3919688D6}" srcOrd="6" destOrd="0" presId="urn:microsoft.com/office/officeart/2005/8/layout/process2"/>
    <dgm:cxn modelId="{78436E46-CBA9-4BC7-BAC3-8E383A3FD3D2}" type="presParOf" srcId="{0ED85664-5D7E-4EF2-9882-877CEE531D75}" destId="{37686033-F4C9-4406-A491-6468492693F6}" srcOrd="7" destOrd="0" presId="urn:microsoft.com/office/officeart/2005/8/layout/process2"/>
    <dgm:cxn modelId="{6361A1D2-8C1C-421A-8149-E1FEEB60D2E0}" type="presParOf" srcId="{37686033-F4C9-4406-A491-6468492693F6}" destId="{490BF94F-E136-4A5E-8C34-F10F97AC556B}" srcOrd="0" destOrd="0" presId="urn:microsoft.com/office/officeart/2005/8/layout/process2"/>
    <dgm:cxn modelId="{74DEED1E-14D3-4F79-9D0D-62E29674C550}" type="presParOf" srcId="{0ED85664-5D7E-4EF2-9882-877CEE531D75}" destId="{1A71C870-883C-49CC-A28C-2862B0DFAAE6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953CEA-987D-48CA-8EB9-7C94116CB505}">
      <dsp:nvSpPr>
        <dsp:cNvPr id="0" name=""/>
        <dsp:cNvSpPr/>
      </dsp:nvSpPr>
      <dsp:spPr>
        <a:xfrm>
          <a:off x="839586" y="2245"/>
          <a:ext cx="2209258" cy="52496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800" b="0" kern="1200" dirty="0" smtClean="0"/>
            <a:t>Analizar</a:t>
          </a:r>
          <a:endParaRPr lang="es-CL" sz="2800" b="0" kern="1200" dirty="0"/>
        </a:p>
      </dsp:txBody>
      <dsp:txXfrm>
        <a:off x="854962" y="17621"/>
        <a:ext cx="2178506" cy="494209"/>
      </dsp:txXfrm>
    </dsp:sp>
    <dsp:sp modelId="{3C43D3ED-E5F7-4F2A-AE9A-13DD24E1AB4F}">
      <dsp:nvSpPr>
        <dsp:cNvPr id="0" name=""/>
        <dsp:cNvSpPr/>
      </dsp:nvSpPr>
      <dsp:spPr>
        <a:xfrm rot="5400000">
          <a:off x="1845785" y="540331"/>
          <a:ext cx="196860" cy="2362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1200" b="0" kern="1200"/>
        </a:p>
      </dsp:txBody>
      <dsp:txXfrm rot="-5400000">
        <a:off x="1873345" y="560017"/>
        <a:ext cx="141740" cy="137802"/>
      </dsp:txXfrm>
    </dsp:sp>
    <dsp:sp modelId="{C5FABDBF-9D47-48DF-936B-9FA93FFF2EDA}">
      <dsp:nvSpPr>
        <dsp:cNvPr id="0" name=""/>
        <dsp:cNvSpPr/>
      </dsp:nvSpPr>
      <dsp:spPr>
        <a:xfrm>
          <a:off x="839586" y="789688"/>
          <a:ext cx="2209258" cy="524961"/>
        </a:xfrm>
        <a:prstGeom prst="roundRect">
          <a:avLst>
            <a:gd name="adj" fmla="val 10000"/>
          </a:avLst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800" b="0" kern="1200" dirty="0" smtClean="0"/>
            <a:t>Diseñar</a:t>
          </a:r>
          <a:endParaRPr lang="es-CL" sz="2800" b="0" kern="1200" dirty="0"/>
        </a:p>
      </dsp:txBody>
      <dsp:txXfrm>
        <a:off x="854962" y="805064"/>
        <a:ext cx="2178506" cy="494209"/>
      </dsp:txXfrm>
    </dsp:sp>
    <dsp:sp modelId="{5B700725-729D-42C7-9F95-7A7FDA2FA41D}">
      <dsp:nvSpPr>
        <dsp:cNvPr id="0" name=""/>
        <dsp:cNvSpPr/>
      </dsp:nvSpPr>
      <dsp:spPr>
        <a:xfrm rot="5400000">
          <a:off x="1845785" y="1327774"/>
          <a:ext cx="196860" cy="2362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1200" b="0" kern="1200"/>
        </a:p>
      </dsp:txBody>
      <dsp:txXfrm rot="-5400000">
        <a:off x="1873345" y="1347460"/>
        <a:ext cx="141740" cy="137802"/>
      </dsp:txXfrm>
    </dsp:sp>
    <dsp:sp modelId="{48229514-C5EF-481E-8456-1109620C13B0}">
      <dsp:nvSpPr>
        <dsp:cNvPr id="0" name=""/>
        <dsp:cNvSpPr/>
      </dsp:nvSpPr>
      <dsp:spPr>
        <a:xfrm>
          <a:off x="839586" y="1577131"/>
          <a:ext cx="2209258" cy="524961"/>
        </a:xfrm>
        <a:prstGeom prst="roundRect">
          <a:avLst>
            <a:gd name="adj" fmla="val 1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800" b="0" kern="1200" dirty="0" smtClean="0"/>
            <a:t>Codificar</a:t>
          </a:r>
          <a:endParaRPr lang="es-CL" sz="2800" b="0" kern="1200" dirty="0"/>
        </a:p>
      </dsp:txBody>
      <dsp:txXfrm>
        <a:off x="854962" y="1592507"/>
        <a:ext cx="2178506" cy="494209"/>
      </dsp:txXfrm>
    </dsp:sp>
    <dsp:sp modelId="{4E2BEB8D-84FC-4A0B-B987-42D23BF3EE94}">
      <dsp:nvSpPr>
        <dsp:cNvPr id="0" name=""/>
        <dsp:cNvSpPr/>
      </dsp:nvSpPr>
      <dsp:spPr>
        <a:xfrm rot="5400000">
          <a:off x="1845785" y="2115217"/>
          <a:ext cx="196860" cy="2362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1200" b="0" kern="1200"/>
        </a:p>
      </dsp:txBody>
      <dsp:txXfrm rot="-5400000">
        <a:off x="1873345" y="2134903"/>
        <a:ext cx="141740" cy="137802"/>
      </dsp:txXfrm>
    </dsp:sp>
    <dsp:sp modelId="{1E83F1DF-FD4E-47F7-B836-67E3919688D6}">
      <dsp:nvSpPr>
        <dsp:cNvPr id="0" name=""/>
        <dsp:cNvSpPr/>
      </dsp:nvSpPr>
      <dsp:spPr>
        <a:xfrm>
          <a:off x="839586" y="2364573"/>
          <a:ext cx="2209258" cy="524961"/>
        </a:xfrm>
        <a:prstGeom prst="roundRect">
          <a:avLst>
            <a:gd name="adj" fmla="val 10000"/>
          </a:avLst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800" b="0" kern="1200" dirty="0" smtClean="0"/>
            <a:t>Probar</a:t>
          </a:r>
          <a:endParaRPr lang="es-CL" sz="2800" b="0" kern="1200" dirty="0"/>
        </a:p>
      </dsp:txBody>
      <dsp:txXfrm>
        <a:off x="854962" y="2379949"/>
        <a:ext cx="2178506" cy="494209"/>
      </dsp:txXfrm>
    </dsp:sp>
    <dsp:sp modelId="{37686033-F4C9-4406-A491-6468492693F6}">
      <dsp:nvSpPr>
        <dsp:cNvPr id="0" name=""/>
        <dsp:cNvSpPr/>
      </dsp:nvSpPr>
      <dsp:spPr>
        <a:xfrm rot="5400000">
          <a:off x="1845785" y="2902659"/>
          <a:ext cx="196860" cy="2362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1200" b="0" kern="1200"/>
        </a:p>
      </dsp:txBody>
      <dsp:txXfrm rot="-5400000">
        <a:off x="1873345" y="2922345"/>
        <a:ext cx="141740" cy="137802"/>
      </dsp:txXfrm>
    </dsp:sp>
    <dsp:sp modelId="{1A71C870-883C-49CC-A28C-2862B0DFAAE6}">
      <dsp:nvSpPr>
        <dsp:cNvPr id="0" name=""/>
        <dsp:cNvSpPr/>
      </dsp:nvSpPr>
      <dsp:spPr>
        <a:xfrm>
          <a:off x="839586" y="3152016"/>
          <a:ext cx="2209258" cy="524961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800" b="0" kern="1200" dirty="0" smtClean="0"/>
            <a:t>Mantener</a:t>
          </a:r>
          <a:endParaRPr lang="es-CL" sz="2800" b="0" kern="1200" dirty="0"/>
        </a:p>
      </dsp:txBody>
      <dsp:txXfrm>
        <a:off x="854962" y="3167392"/>
        <a:ext cx="2178506" cy="4942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7C53B-08E3-4C25-A3F7-AEB3EF88BA2D}" type="datetimeFigureOut">
              <a:rPr lang="es-CL" smtClean="0"/>
              <a:t>02/11/2019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D658D0-3E5D-435A-BFD7-2EE335740A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92132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658D0-3E5D-435A-BFD7-2EE335740A75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72662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L" dirty="0" smtClean="0"/>
          </a:p>
          <a:p>
            <a:endParaRPr lang="es-CL" dirty="0" smtClean="0"/>
          </a:p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658D0-3E5D-435A-BFD7-2EE335740A75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445970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L" dirty="0" smtClean="0"/>
          </a:p>
          <a:p>
            <a:endParaRPr lang="es-CL" dirty="0" smtClean="0"/>
          </a:p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658D0-3E5D-435A-BFD7-2EE335740A75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674886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L" dirty="0" smtClean="0"/>
          </a:p>
          <a:p>
            <a:endParaRPr lang="es-CL" dirty="0" smtClean="0"/>
          </a:p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658D0-3E5D-435A-BFD7-2EE335740A75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130314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658D0-3E5D-435A-BFD7-2EE335740A75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33249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658D0-3E5D-435A-BFD7-2EE335740A75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965613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658D0-3E5D-435A-BFD7-2EE335740A75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866720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658D0-3E5D-435A-BFD7-2EE335740A75}" type="slidenum">
              <a:rPr lang="es-CL" smtClean="0"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734819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L" dirty="0" smtClean="0"/>
          </a:p>
          <a:p>
            <a:endParaRPr lang="es-CL" dirty="0" smtClean="0"/>
          </a:p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658D0-3E5D-435A-BFD7-2EE335740A75}" type="slidenum">
              <a:rPr lang="es-CL" smtClean="0"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07938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658D0-3E5D-435A-BFD7-2EE335740A75}" type="slidenum">
              <a:rPr lang="es-CL" smtClean="0"/>
              <a:pPr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369651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658D0-3E5D-435A-BFD7-2EE335740A75}" type="slidenum">
              <a:rPr lang="es-CL" smtClean="0"/>
              <a:pPr/>
              <a:t>19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6254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4554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0079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4516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0807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7646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669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b="1" baseline="0" dirty="0" smtClean="0"/>
              <a:t>Conceptos Claves</a:t>
            </a:r>
            <a:r>
              <a:rPr lang="es-CL" baseline="0" dirty="0" smtClean="0"/>
              <a:t>:</a:t>
            </a:r>
          </a:p>
          <a:p>
            <a:pPr eaLnBrk="1" hangingPunct="1">
              <a:lnSpc>
                <a:spcPct val="17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CL" sz="1800" dirty="0" smtClean="0">
                <a:solidFill>
                  <a:schemeClr val="tx2"/>
                </a:solidFill>
              </a:rPr>
              <a:t>La Ingeniería de Software es una disciplina de la Ingeniería que se preocupa de todos los aspectos de la producción de software.</a:t>
            </a:r>
          </a:p>
          <a:p>
            <a:pPr eaLnBrk="1" hangingPunct="1">
              <a:lnSpc>
                <a:spcPct val="17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CL" sz="1800" dirty="0" smtClean="0">
                <a:solidFill>
                  <a:schemeClr val="tx2"/>
                </a:solidFill>
              </a:rPr>
              <a:t>Aplicación de los métodos de la ingeniería al proceso de desarrollo de software: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v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CL" sz="1800" dirty="0" smtClean="0">
                <a:solidFill>
                  <a:srgbClr val="FF0000"/>
                </a:solidFill>
              </a:rPr>
              <a:t>Diseño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v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CL" sz="1800" dirty="0" smtClean="0">
                <a:solidFill>
                  <a:srgbClr val="FF0000"/>
                </a:solidFill>
              </a:rPr>
              <a:t>Construcción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v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CL" sz="1800" dirty="0" smtClean="0">
                <a:solidFill>
                  <a:srgbClr val="FF0000"/>
                </a:solidFill>
              </a:rPr>
              <a:t>Mantenimiento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L" dirty="0" smtClean="0"/>
          </a:p>
          <a:p>
            <a:endParaRPr lang="es-CL" dirty="0" smtClean="0"/>
          </a:p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658D0-3E5D-435A-BFD7-2EE335740A75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46925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 smtClean="0"/>
          </a:p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658D0-3E5D-435A-BFD7-2EE335740A75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76886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793F-0C72-49A9-9EED-31D93259B893}" type="datetimeFigureOut">
              <a:rPr lang="es-CL" smtClean="0"/>
              <a:t>02/11/2019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B344-E978-4D2A-9570-4BFC0ADECCE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33367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793F-0C72-49A9-9EED-31D93259B893}" type="datetimeFigureOut">
              <a:rPr lang="es-CL" smtClean="0"/>
              <a:t>02/11/2019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B344-E978-4D2A-9570-4BFC0ADECCE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33186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793F-0C72-49A9-9EED-31D93259B893}" type="datetimeFigureOut">
              <a:rPr lang="es-CL" smtClean="0"/>
              <a:t>02/11/2019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B344-E978-4D2A-9570-4BFC0ADECCE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3992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793F-0C72-49A9-9EED-31D93259B893}" type="datetimeFigureOut">
              <a:rPr lang="es-CL" smtClean="0"/>
              <a:t>02/11/2019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B344-E978-4D2A-9570-4BFC0ADECCE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74391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793F-0C72-49A9-9EED-31D93259B893}" type="datetimeFigureOut">
              <a:rPr lang="es-CL" smtClean="0"/>
              <a:t>02/11/2019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B344-E978-4D2A-9570-4BFC0ADECCE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3033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793F-0C72-49A9-9EED-31D93259B893}" type="datetimeFigureOut">
              <a:rPr lang="es-CL" smtClean="0"/>
              <a:t>02/11/2019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B344-E978-4D2A-9570-4BFC0ADECCE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17494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793F-0C72-49A9-9EED-31D93259B893}" type="datetimeFigureOut">
              <a:rPr lang="es-CL" smtClean="0"/>
              <a:t>02/11/2019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B344-E978-4D2A-9570-4BFC0ADECCE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38693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793F-0C72-49A9-9EED-31D93259B893}" type="datetimeFigureOut">
              <a:rPr lang="es-CL" smtClean="0"/>
              <a:t>02/11/2019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B344-E978-4D2A-9570-4BFC0ADECCE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14218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793F-0C72-49A9-9EED-31D93259B893}" type="datetimeFigureOut">
              <a:rPr lang="es-CL" smtClean="0"/>
              <a:t>02/11/2019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B344-E978-4D2A-9570-4BFC0ADECCE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1401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793F-0C72-49A9-9EED-31D93259B893}" type="datetimeFigureOut">
              <a:rPr lang="es-CL" smtClean="0"/>
              <a:t>02/11/2019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B344-E978-4D2A-9570-4BFC0ADECCE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54031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793F-0C72-49A9-9EED-31D93259B893}" type="datetimeFigureOut">
              <a:rPr lang="es-CL" smtClean="0"/>
              <a:t>02/11/2019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B344-E978-4D2A-9570-4BFC0ADECCE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2216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F793F-0C72-49A9-9EED-31D93259B893}" type="datetimeFigureOut">
              <a:rPr lang="es-CL" smtClean="0"/>
              <a:t>02/11/2019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2B344-E978-4D2A-9570-4BFC0ADECCE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6539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Framework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77848" y="1916832"/>
            <a:ext cx="79880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000" spc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Metodología de Desarrollo</a:t>
            </a:r>
          </a:p>
          <a:p>
            <a:r>
              <a:rPr lang="es-CL" sz="4000" spc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 Software</a:t>
            </a:r>
            <a:endParaRPr lang="es-CL" sz="4000" spc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Picture 2" descr="http://2.bp.blogspot.com/-83jhQvqv-fI/Tx3_bmOkfmI/AAAAAAAAAFQ/mIVaHtfcRes/s1600/la-ciudad-accesible-ed-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05064"/>
            <a:ext cx="8734348" cy="226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7978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Rectángulo"/>
          <p:cNvSpPr/>
          <p:nvPr/>
        </p:nvSpPr>
        <p:spPr>
          <a:xfrm>
            <a:off x="299390" y="223501"/>
            <a:ext cx="8078766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CL" sz="2800" b="1" spc="600" dirty="0" smtClean="0">
                <a:solidFill>
                  <a:schemeClr val="accent1"/>
                </a:solidFill>
              </a:rPr>
              <a:t>Metodología de Desarrollo de SW</a:t>
            </a:r>
            <a:endParaRPr lang="es-CL" sz="2800" b="1" spc="600" dirty="0">
              <a:solidFill>
                <a:schemeClr val="accent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0" y="2636912"/>
            <a:ext cx="8820472" cy="1962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es-ES" sz="2800" b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¿Por qué creen que necesitamos una Metodología de Desarrollo para producir Software ?</a:t>
            </a:r>
          </a:p>
          <a:p>
            <a:pPr lvl="1">
              <a:lnSpc>
                <a:spcPct val="150000"/>
              </a:lnSpc>
            </a:pPr>
            <a:endParaRPr lang="es-CL" sz="2800" u="sng" dirty="0">
              <a:solidFill>
                <a:schemeClr val="accent1">
                  <a:lumMod val="75000"/>
                </a:schemeClr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0415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Rectángulo"/>
          <p:cNvSpPr/>
          <p:nvPr/>
        </p:nvSpPr>
        <p:spPr>
          <a:xfrm>
            <a:off x="299390" y="223501"/>
            <a:ext cx="8078766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CL" sz="2800" b="1" spc="600" dirty="0" smtClean="0">
                <a:solidFill>
                  <a:schemeClr val="accent1"/>
                </a:solidFill>
              </a:rPr>
              <a:t>Metodología de Desarrollo de SW</a:t>
            </a:r>
            <a:endParaRPr lang="es-CL" sz="2800" b="1" spc="600" dirty="0">
              <a:solidFill>
                <a:schemeClr val="accent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455475" y="1124744"/>
            <a:ext cx="77665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4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sz="24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Carencia de información respecto a </a:t>
            </a:r>
            <a:r>
              <a:rPr lang="es-CL" sz="2400" i="1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qué</a:t>
            </a:r>
            <a:r>
              <a:rPr lang="es-CL" sz="24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se hace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sz="24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Insatisfacción de clientes y usuarios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sz="24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Calidad sospechosa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sz="24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Mantención difícil y costosa</a:t>
            </a:r>
            <a:endParaRPr lang="es-CL" sz="240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Shape 25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5475" y="3063736"/>
            <a:ext cx="8483493" cy="367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6976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Rectángulo"/>
          <p:cNvSpPr/>
          <p:nvPr/>
        </p:nvSpPr>
        <p:spPr>
          <a:xfrm>
            <a:off x="299390" y="223501"/>
            <a:ext cx="8078766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CL" sz="2800" b="1" spc="600" dirty="0" smtClean="0">
                <a:solidFill>
                  <a:schemeClr val="accent1"/>
                </a:solidFill>
              </a:rPr>
              <a:t>Metodología de Desarrollo de SW</a:t>
            </a:r>
            <a:endParaRPr lang="es-CL" sz="2800" b="1" spc="600" dirty="0">
              <a:solidFill>
                <a:schemeClr val="accent1"/>
              </a:solidFill>
            </a:endParaRPr>
          </a:p>
        </p:txBody>
      </p:sp>
      <p:pic>
        <p:nvPicPr>
          <p:cNvPr id="7" name="Picture 2" descr="https://g0.gstatic.com/android/market/com.waze/ss-320-0-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304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3851920" y="1558378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CL" dirty="0" smtClean="0"/>
              <a:t>En el uso </a:t>
            </a:r>
            <a:r>
              <a:rPr lang="es-CL" dirty="0"/>
              <a:t>de GPS </a:t>
            </a:r>
            <a:r>
              <a:rPr lang="es-CL" dirty="0" smtClean="0"/>
              <a:t>para </a:t>
            </a:r>
            <a:r>
              <a:rPr lang="es-CL" dirty="0"/>
              <a:t>llegar a un mismo lugar, podemos seguir varias rutas dependiendo de diferentes variables como el ir caminando, en auto, metro o micro. </a:t>
            </a:r>
            <a:endParaRPr lang="es-CL" dirty="0" smtClean="0"/>
          </a:p>
          <a:p>
            <a:pPr algn="just"/>
            <a:endParaRPr lang="es-CL" dirty="0" smtClean="0"/>
          </a:p>
          <a:p>
            <a:pPr algn="just"/>
            <a:r>
              <a:rPr lang="es-CL" dirty="0" smtClean="0"/>
              <a:t>Debemos elegir el itinerario de actividades que nos llevará al destino dependiendo del recurso a utilizar y la ruta trazada para llegar al destino.</a:t>
            </a:r>
          </a:p>
          <a:p>
            <a:pPr algn="just"/>
            <a:r>
              <a:rPr lang="es-CL" dirty="0" smtClean="0"/>
              <a:t>Si vamos en BUS, en Auto o Bicicleta como medio de transporte la planificación de las actividades a seguir no serían las mismas.</a:t>
            </a:r>
          </a:p>
          <a:p>
            <a:pPr algn="just"/>
            <a:endParaRPr lang="es-CL" dirty="0"/>
          </a:p>
          <a:p>
            <a:pPr algn="just"/>
            <a:r>
              <a:rPr lang="es-CL" dirty="0" smtClean="0"/>
              <a:t>Así</a:t>
            </a:r>
            <a:r>
              <a:rPr lang="es-CL" dirty="0"/>
              <a:t>, para construir un SW podemos seguir distintos métodos dependiendo de las características del </a:t>
            </a:r>
            <a:r>
              <a:rPr lang="es-CL" dirty="0" smtClean="0"/>
              <a:t>proyecto, los recursos y </a:t>
            </a:r>
            <a:r>
              <a:rPr lang="es-CL" dirty="0"/>
              <a:t>del cliente.</a:t>
            </a:r>
          </a:p>
        </p:txBody>
      </p:sp>
      <p:sp>
        <p:nvSpPr>
          <p:cNvPr id="9" name="1 Rectángulo"/>
          <p:cNvSpPr/>
          <p:nvPr/>
        </p:nvSpPr>
        <p:spPr>
          <a:xfrm>
            <a:off x="345154" y="895352"/>
            <a:ext cx="8078766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CL" sz="2400" b="1" spc="600" dirty="0" smtClean="0">
                <a:solidFill>
                  <a:schemeClr val="accent1"/>
                </a:solidFill>
              </a:rPr>
              <a:t>Por Ejemplo…</a:t>
            </a:r>
            <a:endParaRPr lang="es-CL" sz="2400" b="1" spc="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0651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Rectángulo"/>
          <p:cNvSpPr/>
          <p:nvPr/>
        </p:nvSpPr>
        <p:spPr>
          <a:xfrm>
            <a:off x="299390" y="223501"/>
            <a:ext cx="8078766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CL" sz="2800" b="1" spc="600" dirty="0" smtClean="0">
                <a:solidFill>
                  <a:schemeClr val="accent1"/>
                </a:solidFill>
              </a:rPr>
              <a:t>Metodología de Desarrollo de SW</a:t>
            </a:r>
            <a:endParaRPr lang="es-CL" sz="2800" b="1" spc="600" dirty="0">
              <a:solidFill>
                <a:schemeClr val="accent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527483" y="1772816"/>
            <a:ext cx="7622580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buSzPct val="25000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ea typeface="Calibri"/>
                <a:cs typeface="Calibri"/>
                <a:sym typeface="Calibri"/>
              </a:rPr>
              <a:t>Lo que buscamos guiándonos con una metodología es </a:t>
            </a:r>
            <a:r>
              <a:rPr lang="es-ES" sz="2400" i="1" dirty="0">
                <a:solidFill>
                  <a:schemeClr val="tx2"/>
                </a:solidFill>
                <a:ea typeface="Calibri"/>
                <a:cs typeface="Calibri"/>
                <a:sym typeface="Calibri"/>
              </a:rPr>
              <a:t>prolijidad</a:t>
            </a:r>
            <a:r>
              <a:rPr lang="es-ES" i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/>
                <a:cs typeface="Calibri"/>
                <a:sym typeface="Calibri"/>
              </a:rPr>
              <a:t>, </a:t>
            </a:r>
            <a:r>
              <a:rPr lang="es-ES" sz="2400" i="1" dirty="0">
                <a:solidFill>
                  <a:schemeClr val="tx2"/>
                </a:solidFill>
                <a:ea typeface="Calibri"/>
                <a:cs typeface="Calibri"/>
                <a:sym typeface="Calibri"/>
              </a:rPr>
              <a:t>corrección</a:t>
            </a:r>
            <a:r>
              <a:rPr lang="es-ES" i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/>
                <a:cs typeface="Calibri"/>
                <a:sym typeface="Calibri"/>
              </a:rPr>
              <a:t>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ea typeface="Calibri"/>
                <a:cs typeface="Calibri"/>
                <a:sym typeface="Calibri"/>
              </a:rPr>
              <a:t>y</a:t>
            </a:r>
            <a:r>
              <a:rPr lang="es-ES" i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/>
                <a:cs typeface="Calibri"/>
                <a:sym typeface="Calibri"/>
              </a:rPr>
              <a:t> </a:t>
            </a:r>
            <a:r>
              <a:rPr lang="es-ES" sz="2400" i="1" dirty="0">
                <a:solidFill>
                  <a:schemeClr val="tx2"/>
                </a:solidFill>
                <a:ea typeface="Calibri"/>
                <a:cs typeface="Calibri"/>
                <a:sym typeface="Calibri"/>
              </a:rPr>
              <a:t>control</a:t>
            </a:r>
            <a:r>
              <a:rPr lang="es-ES" sz="2400" i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/>
                <a:cs typeface="Calibri"/>
                <a:sym typeface="Calibri"/>
              </a:rPr>
              <a:t>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ea typeface="Calibri"/>
                <a:cs typeface="Calibri"/>
                <a:sym typeface="Calibri"/>
              </a:rPr>
              <a:t>de cada etapa del desarrollo de un programa (software). </a:t>
            </a:r>
          </a:p>
          <a:p>
            <a:pPr lvl="0" algn="ctr">
              <a:lnSpc>
                <a:spcPct val="150000"/>
              </a:lnSpc>
              <a:buSzPct val="25000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ea typeface="Calibri"/>
                <a:cs typeface="Calibri"/>
                <a:sym typeface="Calibri"/>
              </a:rPr>
              <a:t>Lo que nos permitirá una forma </a:t>
            </a:r>
            <a:r>
              <a:rPr lang="es-ES" sz="2400" i="1" dirty="0">
                <a:solidFill>
                  <a:schemeClr val="tx2"/>
                </a:solidFill>
                <a:ea typeface="Calibri"/>
                <a:cs typeface="Calibri"/>
                <a:sym typeface="Calibri"/>
              </a:rPr>
              <a:t>sistemática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ea typeface="Calibri"/>
                <a:cs typeface="Calibri"/>
                <a:sym typeface="Calibri"/>
              </a:rPr>
              <a:t> para poder obtener un </a:t>
            </a:r>
            <a:r>
              <a:rPr lang="es-ES" sz="2400" i="1" dirty="0">
                <a:solidFill>
                  <a:schemeClr val="tx2"/>
                </a:solidFill>
                <a:ea typeface="Calibri"/>
                <a:cs typeface="Calibri"/>
                <a:sym typeface="Calibri"/>
              </a:rPr>
              <a:t>producto correcto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ea typeface="Calibri"/>
                <a:cs typeface="Calibri"/>
                <a:sym typeface="Calibri"/>
              </a:rPr>
              <a:t>y con la menor cantidad de errores posible.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843827" y="1052736"/>
            <a:ext cx="533768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Objetivos de una Metodología</a:t>
            </a:r>
            <a:endParaRPr lang="es-E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737280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Rectángulo"/>
          <p:cNvSpPr/>
          <p:nvPr/>
        </p:nvSpPr>
        <p:spPr>
          <a:xfrm>
            <a:off x="299390" y="223501"/>
            <a:ext cx="8078766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CL" sz="2800" b="1" spc="600" dirty="0" smtClean="0">
                <a:solidFill>
                  <a:schemeClr val="accent1"/>
                </a:solidFill>
              </a:rPr>
              <a:t>Metodología de Desarrollo de SW</a:t>
            </a:r>
            <a:endParaRPr lang="es-CL" sz="2800" b="1" spc="600" dirty="0">
              <a:solidFill>
                <a:schemeClr val="accent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57276" y="1556792"/>
            <a:ext cx="792088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Existen </a:t>
            </a:r>
            <a:r>
              <a:rPr lang="es-CL" sz="2400" b="1" dirty="0">
                <a:solidFill>
                  <a:srgbClr val="FF0000"/>
                </a:solidFill>
              </a:rPr>
              <a:t>dos metodologías </a:t>
            </a:r>
            <a:r>
              <a:rPr lang="es-CL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que tienen analogía en la práctica con los </a:t>
            </a:r>
            <a:r>
              <a:rPr lang="es-CL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paradigmas de</a:t>
            </a:r>
            <a:r>
              <a:rPr lang="es-CL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CL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programación</a:t>
            </a:r>
            <a:r>
              <a:rPr lang="es-CL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  <a:p>
            <a:endParaRPr lang="es-CL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s-CL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L" sz="3600" b="1" dirty="0">
                <a:solidFill>
                  <a:schemeClr val="tx2"/>
                </a:solidFill>
              </a:rPr>
              <a:t>Metodología estructurada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CL" sz="3600" b="1" dirty="0">
              <a:solidFill>
                <a:schemeClr val="tx2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L" sz="3600" b="1" dirty="0">
                <a:solidFill>
                  <a:schemeClr val="tx2"/>
                </a:solidFill>
              </a:rPr>
              <a:t>Metodología orientada a objetos </a:t>
            </a:r>
            <a:endParaRPr lang="es-CL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3052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Rectángulo"/>
          <p:cNvSpPr/>
          <p:nvPr/>
        </p:nvSpPr>
        <p:spPr>
          <a:xfrm>
            <a:off x="299390" y="223501"/>
            <a:ext cx="8078766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CL" sz="2800" b="1" spc="600" dirty="0" smtClean="0">
                <a:solidFill>
                  <a:schemeClr val="accent1"/>
                </a:solidFill>
              </a:rPr>
              <a:t>Metodología de Desarrollo de SW</a:t>
            </a:r>
            <a:endParaRPr lang="es-CL" sz="2800" b="1" spc="600" dirty="0">
              <a:solidFill>
                <a:schemeClr val="accent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57276" y="1556792"/>
            <a:ext cx="792088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3600" b="1" dirty="0" smtClean="0">
                <a:solidFill>
                  <a:schemeClr val="tx2"/>
                </a:solidFill>
              </a:rPr>
              <a:t>Metodología </a:t>
            </a:r>
            <a:r>
              <a:rPr lang="es-CL" sz="3600" b="1" dirty="0">
                <a:solidFill>
                  <a:schemeClr val="tx2"/>
                </a:solidFill>
              </a:rPr>
              <a:t>estructurada </a:t>
            </a:r>
            <a:endParaRPr lang="es-CL" sz="3600" b="1" dirty="0" smtClean="0">
              <a:solidFill>
                <a:schemeClr val="tx2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CL" sz="3600" b="1" dirty="0">
              <a:solidFill>
                <a:schemeClr val="tx2"/>
              </a:solidFill>
            </a:endParaRPr>
          </a:p>
          <a:p>
            <a:r>
              <a:rPr lang="es-CL" sz="2800" dirty="0"/>
              <a:t>la orientación de esta metodología </a:t>
            </a:r>
            <a:r>
              <a:rPr lang="es-CL" sz="2800" b="1" dirty="0"/>
              <a:t>se dirige hacia los procesos que intervienen en el sistema </a:t>
            </a:r>
            <a:r>
              <a:rPr lang="es-CL" sz="2800" dirty="0"/>
              <a:t>a desarrollar, es decir, cada función a realizar por el sistema </a:t>
            </a:r>
            <a:r>
              <a:rPr lang="es-CL" sz="2800" b="1" dirty="0"/>
              <a:t>se descompone en pequeños módulos individuales</a:t>
            </a:r>
            <a:r>
              <a:rPr lang="es-CL" sz="2800" dirty="0"/>
              <a:t>. Es más fácil resolver problemas pequeños, y luego unir cada una de las soluciones, que abordar un problema grande</a:t>
            </a:r>
            <a:r>
              <a:rPr lang="es-CL" sz="3200" dirty="0"/>
              <a:t>. </a:t>
            </a:r>
            <a:endParaRPr lang="es-CL" sz="3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7095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Rectángulo"/>
          <p:cNvSpPr/>
          <p:nvPr/>
        </p:nvSpPr>
        <p:spPr>
          <a:xfrm>
            <a:off x="299390" y="223501"/>
            <a:ext cx="8078766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CL" sz="2800" b="1" spc="600" dirty="0" smtClean="0">
                <a:solidFill>
                  <a:schemeClr val="accent1"/>
                </a:solidFill>
              </a:rPr>
              <a:t>Metodología de Desarrollo de SW</a:t>
            </a:r>
            <a:endParaRPr lang="es-CL" sz="2800" b="1" spc="600" dirty="0">
              <a:solidFill>
                <a:schemeClr val="accent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57276" y="1556792"/>
            <a:ext cx="7920880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3600" b="1" dirty="0" smtClean="0">
                <a:solidFill>
                  <a:schemeClr val="tx2"/>
                </a:solidFill>
              </a:rPr>
              <a:t>Metodología </a:t>
            </a:r>
            <a:r>
              <a:rPr lang="es-CL" sz="3600" b="1" dirty="0">
                <a:solidFill>
                  <a:schemeClr val="tx2"/>
                </a:solidFill>
              </a:rPr>
              <a:t>orientada a </a:t>
            </a:r>
            <a:r>
              <a:rPr lang="es-CL" sz="3600" b="1" dirty="0" smtClean="0">
                <a:solidFill>
                  <a:schemeClr val="tx2"/>
                </a:solidFill>
              </a:rPr>
              <a:t>objetos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CL" sz="3600" b="1" dirty="0" smtClean="0">
              <a:solidFill>
                <a:schemeClr val="tx2"/>
              </a:solidFill>
            </a:endParaRPr>
          </a:p>
          <a:p>
            <a:pPr algn="just"/>
            <a:r>
              <a:rPr lang="es-CL" sz="2800" dirty="0" smtClean="0"/>
              <a:t>A </a:t>
            </a:r>
            <a:r>
              <a:rPr lang="es-CL" sz="2800" dirty="0"/>
              <a:t>diferencia de la metodología mencionada anteriormente, ésta no comprende los procesos como funciones sino </a:t>
            </a:r>
            <a:r>
              <a:rPr lang="es-CL" sz="2800" b="1" dirty="0"/>
              <a:t>que arma módulos basados en componentes</a:t>
            </a:r>
            <a:r>
              <a:rPr lang="es-CL" sz="2800" dirty="0"/>
              <a:t>, es decir, cada componente es independiente del otro. Esto nos permite que el código sea reutilizable. Es más fácil de mantener porque los cambios están localizados en cada uno de estos componentes.</a:t>
            </a:r>
            <a:endParaRPr lang="es-CL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s-CL" sz="3600" b="1" dirty="0" smtClean="0">
                <a:solidFill>
                  <a:schemeClr val="tx2"/>
                </a:solidFill>
              </a:rPr>
              <a:t> </a:t>
            </a:r>
            <a:endParaRPr lang="es-CL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5689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Rectángulo"/>
          <p:cNvSpPr/>
          <p:nvPr/>
        </p:nvSpPr>
        <p:spPr>
          <a:xfrm>
            <a:off x="299390" y="223501"/>
            <a:ext cx="8078766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CL" sz="2800" b="1" spc="600" dirty="0" smtClean="0">
                <a:solidFill>
                  <a:schemeClr val="accent1"/>
                </a:solidFill>
              </a:rPr>
              <a:t>Metodología de Desarrollo de SW</a:t>
            </a:r>
            <a:endParaRPr lang="es-CL" sz="2800" b="1" spc="600" dirty="0">
              <a:solidFill>
                <a:schemeClr val="accent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438272" y="1268760"/>
            <a:ext cx="780100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s-CL" dirty="0">
                <a:solidFill>
                  <a:srgbClr val="333333"/>
                </a:solidFill>
                <a:latin typeface="Helvetica" panose="020B0604020202020204" pitchFamily="34" charset="0"/>
              </a:rPr>
              <a:t>Estos dos </a:t>
            </a:r>
            <a:r>
              <a:rPr lang="es-CL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modelos:</a:t>
            </a:r>
            <a:endParaRPr lang="es-CL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 algn="just" fontAlgn="base"/>
            <a:endParaRPr lang="es-CL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 algn="just" fontAlgn="base"/>
            <a:r>
              <a:rPr lang="es-CL" dirty="0">
                <a:solidFill>
                  <a:srgbClr val="333333"/>
                </a:solidFill>
                <a:latin typeface="Helvetica" panose="020B0604020202020204" pitchFamily="34" charset="0"/>
              </a:rPr>
              <a:t>– El </a:t>
            </a:r>
            <a:r>
              <a:rPr lang="es-CL" b="1" u="sng" dirty="0">
                <a:solidFill>
                  <a:schemeClr val="accent1"/>
                </a:solidFill>
                <a:latin typeface="inherit"/>
              </a:rPr>
              <a:t>modelo clásico</a:t>
            </a:r>
            <a:r>
              <a:rPr lang="es-CL" dirty="0">
                <a:solidFill>
                  <a:srgbClr val="333333"/>
                </a:solidFill>
                <a:latin typeface="Helvetica" panose="020B0604020202020204" pitchFamily="34" charset="0"/>
              </a:rPr>
              <a:t> trabaja con equipos especializados que se ocupan cada uno de la parte del proceso en que son especialistas, pasándose el trabajo de unos a otros cada vez que terminan la parte que les toca (</a:t>
            </a:r>
            <a:r>
              <a:rPr lang="es-CL" dirty="0">
                <a:solidFill>
                  <a:schemeClr val="accent2"/>
                </a:solidFill>
                <a:latin typeface="Helvetica" panose="020B0604020202020204" pitchFamily="34" charset="0"/>
              </a:rPr>
              <a:t>modelo secuencial o en cascada</a:t>
            </a:r>
            <a:r>
              <a:rPr lang="es-CL" dirty="0">
                <a:solidFill>
                  <a:srgbClr val="333333"/>
                </a:solidFill>
                <a:latin typeface="Helvetica" panose="020B0604020202020204" pitchFamily="34" charset="0"/>
              </a:rPr>
              <a:t>).</a:t>
            </a:r>
          </a:p>
          <a:p>
            <a:pPr algn="just" fontAlgn="base"/>
            <a:endParaRPr lang="es-CL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 algn="just" fontAlgn="base"/>
            <a:r>
              <a:rPr lang="es-CL" dirty="0">
                <a:solidFill>
                  <a:srgbClr val="333333"/>
                </a:solidFill>
                <a:latin typeface="Helvetica" panose="020B0604020202020204" pitchFamily="34" charset="0"/>
              </a:rPr>
              <a:t>– Mientras que el </a:t>
            </a:r>
            <a:r>
              <a:rPr lang="es-CL" b="1" u="sng" dirty="0">
                <a:solidFill>
                  <a:schemeClr val="accent1"/>
                </a:solidFill>
                <a:latin typeface="inherit"/>
              </a:rPr>
              <a:t>modelo ágil</a:t>
            </a:r>
            <a:r>
              <a:rPr lang="es-CL" dirty="0">
                <a:solidFill>
                  <a:srgbClr val="333333"/>
                </a:solidFill>
                <a:latin typeface="Helvetica" panose="020B0604020202020204" pitchFamily="34" charset="0"/>
              </a:rPr>
              <a:t> trabaja con equipos </a:t>
            </a:r>
            <a:r>
              <a:rPr lang="es-CL" u="sng" dirty="0">
                <a:solidFill>
                  <a:srgbClr val="333333"/>
                </a:solidFill>
                <a:latin typeface="Helvetica" panose="020B0604020202020204" pitchFamily="34" charset="0"/>
              </a:rPr>
              <a:t>multidisciplinares</a:t>
            </a:r>
            <a:r>
              <a:rPr lang="es-CL" dirty="0">
                <a:solidFill>
                  <a:srgbClr val="333333"/>
                </a:solidFill>
                <a:latin typeface="Helvetica" panose="020B0604020202020204" pitchFamily="34" charset="0"/>
              </a:rPr>
              <a:t> que </a:t>
            </a:r>
            <a:r>
              <a:rPr lang="es-CL" u="sng" dirty="0">
                <a:solidFill>
                  <a:srgbClr val="333333"/>
                </a:solidFill>
                <a:latin typeface="Helvetica" panose="020B0604020202020204" pitchFamily="34" charset="0"/>
              </a:rPr>
              <a:t>trabajan a la vez</a:t>
            </a:r>
            <a:r>
              <a:rPr lang="es-CL" dirty="0">
                <a:solidFill>
                  <a:srgbClr val="333333"/>
                </a:solidFill>
                <a:latin typeface="Helvetica" panose="020B0604020202020204" pitchFamily="34" charset="0"/>
              </a:rPr>
              <a:t> y </a:t>
            </a:r>
            <a:r>
              <a:rPr lang="es-CL" u="sng" dirty="0">
                <a:solidFill>
                  <a:srgbClr val="333333"/>
                </a:solidFill>
                <a:latin typeface="Helvetica" panose="020B0604020202020204" pitchFamily="34" charset="0"/>
              </a:rPr>
              <a:t>solapan las fases del proceso</a:t>
            </a:r>
            <a:r>
              <a:rPr lang="es-CL" dirty="0">
                <a:solidFill>
                  <a:srgbClr val="333333"/>
                </a:solidFill>
                <a:latin typeface="Helvetica" panose="020B0604020202020204" pitchFamily="34" charset="0"/>
              </a:rPr>
              <a:t>, que más que fases son tareas que se ejecutan cuando son necesarias.</a:t>
            </a:r>
            <a:endParaRPr lang="es-CL" dirty="0">
              <a:solidFill>
                <a:srgbClr val="333333"/>
              </a:solidFill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2062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6 CuadroTexto"/>
          <p:cNvSpPr txBox="1"/>
          <p:nvPr/>
        </p:nvSpPr>
        <p:spPr>
          <a:xfrm>
            <a:off x="395536" y="395372"/>
            <a:ext cx="2719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>
                <a:solidFill>
                  <a:schemeClr val="bg1"/>
                </a:solidFill>
              </a:rPr>
              <a:t>Ciclos de Vida del Software</a:t>
            </a:r>
            <a:endParaRPr lang="es-CL" dirty="0">
              <a:solidFill>
                <a:schemeClr val="bg1"/>
              </a:solidFill>
            </a:endParaRPr>
          </a:p>
        </p:txBody>
      </p:sp>
      <p:pic>
        <p:nvPicPr>
          <p:cNvPr id="16386" name="Picture 2" descr="http://www.panel.es/portalPanel/archivos/imagenes/14243392246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573016"/>
            <a:ext cx="5604660" cy="270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395536" y="1124744"/>
            <a:ext cx="757858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CL" sz="2400" dirty="0" smtClean="0">
                <a:solidFill>
                  <a:schemeClr val="tx2"/>
                </a:solidFill>
              </a:rPr>
              <a:t>Identificaremos </a:t>
            </a:r>
            <a:r>
              <a:rPr lang="es-CL" sz="2400" dirty="0">
                <a:solidFill>
                  <a:schemeClr val="tx2"/>
                </a:solidFill>
              </a:rPr>
              <a:t>los modelos de </a:t>
            </a:r>
            <a:r>
              <a:rPr lang="es-CL" sz="2400" dirty="0" smtClean="0">
                <a:solidFill>
                  <a:schemeClr val="tx2"/>
                </a:solidFill>
              </a:rPr>
              <a:t>software como Tradicionales</a:t>
            </a:r>
            <a:r>
              <a:rPr lang="es-CL" sz="2400" dirty="0" smtClean="0">
                <a:solidFill>
                  <a:schemeClr val="tx2"/>
                </a:solidFill>
              </a:rPr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 smtClean="0">
                <a:solidFill>
                  <a:schemeClr val="tx2"/>
                </a:solidFill>
              </a:rPr>
              <a:t>Lineal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 smtClean="0">
                <a:solidFill>
                  <a:schemeClr val="tx2"/>
                </a:solidFill>
              </a:rPr>
              <a:t>Cascada y Cascada Modificada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 smtClean="0">
                <a:solidFill>
                  <a:schemeClr val="tx2"/>
                </a:solidFill>
              </a:rPr>
              <a:t>Ciclo en V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 err="1" smtClean="0">
                <a:solidFill>
                  <a:schemeClr val="tx2"/>
                </a:solidFill>
              </a:rPr>
              <a:t>Sashimi</a:t>
            </a:r>
            <a:endParaRPr lang="es-CL" dirty="0" smtClean="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 smtClean="0">
                <a:solidFill>
                  <a:schemeClr val="tx2"/>
                </a:solidFill>
              </a:rPr>
              <a:t>Iterativo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 smtClean="0">
                <a:solidFill>
                  <a:schemeClr val="tx2"/>
                </a:solidFill>
              </a:rPr>
              <a:t>Incremental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 smtClean="0">
                <a:solidFill>
                  <a:schemeClr val="tx2"/>
                </a:solidFill>
              </a:rPr>
              <a:t>Basado en Prototipos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 smtClean="0">
                <a:solidFill>
                  <a:schemeClr val="tx2"/>
                </a:solidFill>
              </a:rPr>
              <a:t>Evolutivo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 smtClean="0">
                <a:solidFill>
                  <a:schemeClr val="tx2"/>
                </a:solidFill>
              </a:rPr>
              <a:t>Espiral</a:t>
            </a:r>
            <a:endParaRPr lang="es-CL" sz="2400" dirty="0">
              <a:solidFill>
                <a:schemeClr val="tx2"/>
              </a:solidFill>
            </a:endParaRPr>
          </a:p>
        </p:txBody>
      </p:sp>
      <p:sp>
        <p:nvSpPr>
          <p:cNvPr id="5" name="1 Rectángulo"/>
          <p:cNvSpPr/>
          <p:nvPr/>
        </p:nvSpPr>
        <p:spPr>
          <a:xfrm>
            <a:off x="299390" y="223501"/>
            <a:ext cx="8078766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CL" sz="2800" b="1" spc="600" dirty="0" smtClean="0">
                <a:solidFill>
                  <a:schemeClr val="accent1"/>
                </a:solidFill>
              </a:rPr>
              <a:t>Metodología de Desarrollo de SW</a:t>
            </a:r>
            <a:endParaRPr lang="es-CL" sz="2800" b="1" spc="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21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6 CuadroTexto"/>
          <p:cNvSpPr txBox="1"/>
          <p:nvPr/>
        </p:nvSpPr>
        <p:spPr>
          <a:xfrm>
            <a:off x="395536" y="395372"/>
            <a:ext cx="2719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>
                <a:solidFill>
                  <a:schemeClr val="bg1"/>
                </a:solidFill>
              </a:rPr>
              <a:t>Ciclos de Vida del Software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5" name="1 Rectángulo"/>
          <p:cNvSpPr/>
          <p:nvPr/>
        </p:nvSpPr>
        <p:spPr>
          <a:xfrm>
            <a:off x="299390" y="223501"/>
            <a:ext cx="8078766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CL" sz="2800" b="1" spc="600" dirty="0" smtClean="0">
                <a:solidFill>
                  <a:schemeClr val="accent1"/>
                </a:solidFill>
              </a:rPr>
              <a:t>Metodología de Desarrollo de SW</a:t>
            </a:r>
            <a:endParaRPr lang="es-CL" sz="2800" b="1" spc="600" dirty="0">
              <a:solidFill>
                <a:schemeClr val="accent1"/>
              </a:solidFill>
            </a:endParaRPr>
          </a:p>
        </p:txBody>
      </p:sp>
      <p:pic>
        <p:nvPicPr>
          <p:cNvPr id="6" name="Picture 2" descr="http://www.panel.es/portalPanel/archivos/imagenes/14243392246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573016"/>
            <a:ext cx="5604660" cy="270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395536" y="1124744"/>
            <a:ext cx="757858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CL" sz="2400" dirty="0" smtClean="0">
                <a:solidFill>
                  <a:schemeClr val="tx2"/>
                </a:solidFill>
              </a:rPr>
              <a:t>Identificaremos </a:t>
            </a:r>
            <a:r>
              <a:rPr lang="es-CL" sz="2400" dirty="0">
                <a:solidFill>
                  <a:schemeClr val="tx2"/>
                </a:solidFill>
              </a:rPr>
              <a:t>los modelos de ingeniería en software </a:t>
            </a:r>
            <a:r>
              <a:rPr lang="es-CL" sz="2400" dirty="0" smtClean="0">
                <a:solidFill>
                  <a:schemeClr val="tx2"/>
                </a:solidFill>
              </a:rPr>
              <a:t>como Ágiles: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 err="1" smtClean="0">
                <a:solidFill>
                  <a:schemeClr val="tx2"/>
                </a:solidFill>
              </a:rPr>
              <a:t>Scrum</a:t>
            </a:r>
            <a:endParaRPr lang="es-CL" dirty="0" smtClean="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 err="1" smtClean="0">
                <a:solidFill>
                  <a:schemeClr val="tx2"/>
                </a:solidFill>
              </a:rPr>
              <a:t>Kanban</a:t>
            </a:r>
            <a:endParaRPr lang="es-CL" dirty="0" smtClean="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 smtClean="0">
                <a:solidFill>
                  <a:schemeClr val="tx2"/>
                </a:solidFill>
              </a:rPr>
              <a:t>XP</a:t>
            </a:r>
          </a:p>
          <a:p>
            <a:pPr>
              <a:lnSpc>
                <a:spcPct val="150000"/>
              </a:lnSpc>
            </a:pPr>
            <a:r>
              <a:rPr lang="es-CL" dirty="0" smtClean="0">
                <a:solidFill>
                  <a:schemeClr val="tx2"/>
                </a:solidFill>
              </a:rPr>
              <a:t>Entre otros…</a:t>
            </a:r>
          </a:p>
          <a:p>
            <a:pPr>
              <a:lnSpc>
                <a:spcPct val="150000"/>
              </a:lnSpc>
            </a:pPr>
            <a:endParaRPr lang="es-CL" sz="2400" dirty="0" smtClean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s-CL" sz="2400" dirty="0" smtClean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s-CL" sz="2400" dirty="0" smtClean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s-CL" sz="2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3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2.bp.blogspot.com/-83jhQvqv-fI/Tx3_bmOkfmI/AAAAAAAAAFQ/mIVaHtfcRes/s1600/la-ciudad-accesible-ed-3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7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98" y="4390705"/>
            <a:ext cx="8734348" cy="226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299300" y="850455"/>
            <a:ext cx="8403770" cy="5740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2800" i="0" u="none" strike="noStrike" baseline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Competencia</a:t>
            </a:r>
            <a:endParaRPr lang="es-ES" sz="2800" i="0" u="none" strike="noStrike" baseline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303623" y="1573585"/>
            <a:ext cx="8403770" cy="26776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lang="es-CL" sz="2400" dirty="0"/>
          </a:p>
          <a:p>
            <a:pPr algn="just"/>
            <a:r>
              <a:rPr lang="es-CL" sz="2400" dirty="0"/>
              <a:t>Desarrollar software de acuerdo a requerimientos especificados, utilizando lenguajes de programación y estándares de la industria</a:t>
            </a:r>
            <a:r>
              <a:rPr lang="es-CL" sz="2400" dirty="0" smtClean="0"/>
              <a:t>.</a:t>
            </a:r>
            <a:endParaRPr lang="es-CL" sz="2400" dirty="0"/>
          </a:p>
        </p:txBody>
      </p:sp>
      <p:cxnSp>
        <p:nvCxnSpPr>
          <p:cNvPr id="98" name="Shape 98"/>
          <p:cNvCxnSpPr/>
          <p:nvPr/>
        </p:nvCxnSpPr>
        <p:spPr>
          <a:xfrm>
            <a:off x="319313" y="885370"/>
            <a:ext cx="8403770" cy="0"/>
          </a:xfrm>
          <a:prstGeom prst="straightConnector1">
            <a:avLst/>
          </a:prstGeom>
          <a:noFill/>
          <a:ln w="22225" cap="flat">
            <a:solidFill>
              <a:srgbClr val="0F243E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Shape 102"/>
          <p:cNvCxnSpPr/>
          <p:nvPr/>
        </p:nvCxnSpPr>
        <p:spPr>
          <a:xfrm>
            <a:off x="471714" y="4221087"/>
            <a:ext cx="8403770" cy="0"/>
          </a:xfrm>
          <a:prstGeom prst="straightConnector1">
            <a:avLst/>
          </a:prstGeom>
          <a:noFill/>
          <a:ln w="22225" cap="flat">
            <a:solidFill>
              <a:srgbClr val="0F243E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03" name="Shape 103"/>
          <p:cNvSpPr/>
          <p:nvPr/>
        </p:nvSpPr>
        <p:spPr>
          <a:xfrm>
            <a:off x="343687" y="4942279"/>
            <a:ext cx="8403770" cy="18158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endParaRPr lang="es-ES" sz="2400" b="1" i="0" u="none" strike="noStrike" cap="none" baseline="0" dirty="0">
              <a:solidFill>
                <a:schemeClr val="accent1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15615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2.bp.blogspot.com/-83jhQvqv-fI/Tx3_bmOkfmI/AAAAAAAAAFQ/mIVaHtfcRes/s1600/la-ciudad-accesible-ed-3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7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98" y="4390705"/>
            <a:ext cx="8734348" cy="226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279079" y="101797"/>
            <a:ext cx="8403770" cy="5740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2800" i="0" u="none" strike="noStrike" baseline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Contenidos</a:t>
            </a:r>
            <a:endParaRPr lang="es-ES" sz="2800" i="0" u="none" strike="noStrike" baseline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342436" y="650008"/>
            <a:ext cx="8403770" cy="26776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lang="es-CL" sz="2400" dirty="0"/>
          </a:p>
          <a:p>
            <a:pPr algn="just"/>
            <a:r>
              <a:rPr lang="es-CL" sz="2400" b="1" dirty="0"/>
              <a:t>1 </a:t>
            </a:r>
            <a:r>
              <a:rPr lang="es-CL" sz="2400" b="1" dirty="0" smtClean="0"/>
              <a:t>METODOLOGIA DE DESARROLLO DE SOFTWARE</a:t>
            </a:r>
          </a:p>
          <a:p>
            <a:pPr algn="just"/>
            <a:endParaRPr lang="es-CL" sz="2400" b="1" dirty="0" smtClean="0"/>
          </a:p>
          <a:p>
            <a:r>
              <a:rPr lang="es-CL" sz="2400" b="1" dirty="0" smtClean="0"/>
              <a:t>1.1 </a:t>
            </a:r>
            <a:r>
              <a:rPr lang="es-CL" sz="2400" b="1" dirty="0"/>
              <a:t>-Definición de </a:t>
            </a:r>
            <a:r>
              <a:rPr lang="es-CL" sz="2400" b="1" dirty="0" smtClean="0"/>
              <a:t>metodología de </a:t>
            </a:r>
            <a:r>
              <a:rPr lang="es-CL" sz="2400" b="1" dirty="0"/>
              <a:t>desarrollo de software</a:t>
            </a:r>
          </a:p>
          <a:p>
            <a:r>
              <a:rPr lang="es-CL" sz="2400" b="1" dirty="0" smtClean="0"/>
              <a:t>	- Etapas </a:t>
            </a:r>
            <a:r>
              <a:rPr lang="es-CL" sz="2400" b="1" dirty="0"/>
              <a:t>de una </a:t>
            </a:r>
            <a:r>
              <a:rPr lang="es-CL" sz="2400" b="1" dirty="0" smtClean="0"/>
              <a:t>metodología de </a:t>
            </a:r>
            <a:r>
              <a:rPr lang="es-CL" sz="2400" b="1" dirty="0"/>
              <a:t>desarrollo</a:t>
            </a:r>
          </a:p>
          <a:p>
            <a:r>
              <a:rPr lang="es-CL" sz="2400" b="1" dirty="0" smtClean="0"/>
              <a:t>	- Objetivos </a:t>
            </a:r>
            <a:r>
              <a:rPr lang="es-CL" sz="2400" b="1" dirty="0"/>
              <a:t>de las etapas </a:t>
            </a:r>
            <a:r>
              <a:rPr lang="es-CL" sz="2400" b="1" dirty="0" smtClean="0"/>
              <a:t>del desarrollo </a:t>
            </a:r>
            <a:r>
              <a:rPr lang="es-CL" sz="2400" b="1" dirty="0"/>
              <a:t>de </a:t>
            </a:r>
            <a:r>
              <a:rPr lang="es-CL" sz="2400" b="1" dirty="0" smtClean="0"/>
              <a:t>software</a:t>
            </a:r>
          </a:p>
          <a:p>
            <a:endParaRPr lang="es-CL" sz="2400" b="1" dirty="0"/>
          </a:p>
          <a:p>
            <a:r>
              <a:rPr lang="es-CL" sz="2400" b="1" dirty="0" smtClean="0"/>
              <a:t>1.2 Metodología </a:t>
            </a:r>
            <a:r>
              <a:rPr lang="es-CL" sz="2400" b="1" dirty="0"/>
              <a:t>de desarrollo</a:t>
            </a:r>
          </a:p>
          <a:p>
            <a:r>
              <a:rPr lang="es-CL" sz="2400" b="1" dirty="0" smtClean="0"/>
              <a:t>	- Metodología </a:t>
            </a:r>
            <a:r>
              <a:rPr lang="es-CL" sz="2400" b="1" dirty="0"/>
              <a:t>de </a:t>
            </a:r>
            <a:r>
              <a:rPr lang="es-CL" sz="2400" b="1" dirty="0" smtClean="0"/>
              <a:t>desarrollo ágil </a:t>
            </a:r>
          </a:p>
          <a:p>
            <a:r>
              <a:rPr lang="es-CL" sz="2400" b="1" dirty="0"/>
              <a:t>	</a:t>
            </a:r>
            <a:r>
              <a:rPr lang="es-CL" sz="2400" b="1" dirty="0" smtClean="0"/>
              <a:t>- Metodología </a:t>
            </a:r>
            <a:r>
              <a:rPr lang="es-CL" sz="2400" b="1" dirty="0"/>
              <a:t>de </a:t>
            </a:r>
            <a:r>
              <a:rPr lang="es-CL" sz="2400" b="1" dirty="0" smtClean="0"/>
              <a:t>desarrollo tradicional</a:t>
            </a:r>
            <a:endParaRPr lang="es-CL" sz="2400" b="1" dirty="0"/>
          </a:p>
          <a:p>
            <a:r>
              <a:rPr lang="es-CL" sz="2400" b="1" dirty="0" smtClean="0"/>
              <a:t>	- Fases </a:t>
            </a:r>
            <a:r>
              <a:rPr lang="es-CL" sz="2400" b="1" dirty="0"/>
              <a:t>del desarrollo </a:t>
            </a:r>
            <a:r>
              <a:rPr lang="es-CL" sz="2400" b="1" dirty="0" smtClean="0"/>
              <a:t>de software</a:t>
            </a:r>
            <a:endParaRPr lang="es-CL" sz="2400" b="1" dirty="0" smtClean="0"/>
          </a:p>
          <a:p>
            <a:pPr algn="just"/>
            <a:endParaRPr lang="es-CL" sz="2400" dirty="0"/>
          </a:p>
        </p:txBody>
      </p:sp>
      <p:cxnSp>
        <p:nvCxnSpPr>
          <p:cNvPr id="98" name="Shape 98"/>
          <p:cNvCxnSpPr/>
          <p:nvPr/>
        </p:nvCxnSpPr>
        <p:spPr>
          <a:xfrm>
            <a:off x="319313" y="885370"/>
            <a:ext cx="8403770" cy="0"/>
          </a:xfrm>
          <a:prstGeom prst="straightConnector1">
            <a:avLst/>
          </a:prstGeom>
          <a:noFill/>
          <a:ln w="22225" cap="flat">
            <a:solidFill>
              <a:srgbClr val="0F243E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Shape 102"/>
          <p:cNvCxnSpPr/>
          <p:nvPr/>
        </p:nvCxnSpPr>
        <p:spPr>
          <a:xfrm>
            <a:off x="319313" y="6658107"/>
            <a:ext cx="8403770" cy="0"/>
          </a:xfrm>
          <a:prstGeom prst="straightConnector1">
            <a:avLst/>
          </a:prstGeom>
          <a:noFill/>
          <a:ln w="22225" cap="flat">
            <a:solidFill>
              <a:srgbClr val="0F243E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03" name="Shape 103"/>
          <p:cNvSpPr/>
          <p:nvPr/>
        </p:nvSpPr>
        <p:spPr>
          <a:xfrm>
            <a:off x="343687" y="4942279"/>
            <a:ext cx="8403770" cy="18158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endParaRPr lang="es-ES" sz="2400" b="1" i="0" u="none" strike="noStrike" cap="none" baseline="0" dirty="0">
              <a:solidFill>
                <a:schemeClr val="accent1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48360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2.bp.blogspot.com/-83jhQvqv-fI/Tx3_bmOkfmI/AAAAAAAAAFQ/mIVaHtfcRes/s1600/la-ciudad-accesible-ed-3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7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98" y="4390705"/>
            <a:ext cx="8734348" cy="226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279079" y="101797"/>
            <a:ext cx="8403770" cy="5740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2800" i="0" u="none" strike="noStrike" baseline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Contenidos</a:t>
            </a:r>
            <a:endParaRPr lang="es-ES" sz="2800" i="0" u="none" strike="noStrike" baseline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342436" y="650008"/>
            <a:ext cx="8403770" cy="26776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lang="es-CL" sz="2400" dirty="0"/>
          </a:p>
          <a:p>
            <a:r>
              <a:rPr lang="es-CL" sz="2400" dirty="0" smtClean="0"/>
              <a:t>2. </a:t>
            </a:r>
            <a:r>
              <a:rPr lang="es-CL" sz="2400" dirty="0" smtClean="0"/>
              <a:t>Tipos </a:t>
            </a:r>
            <a:r>
              <a:rPr lang="es-CL" sz="2400" dirty="0"/>
              <a:t>de metodología </a:t>
            </a:r>
            <a:r>
              <a:rPr lang="es-CL" sz="2400" dirty="0" smtClean="0"/>
              <a:t>de desarrollo tradicionales</a:t>
            </a:r>
            <a:endParaRPr lang="es-CL" sz="2400" dirty="0"/>
          </a:p>
          <a:p>
            <a:r>
              <a:rPr lang="es-CL" sz="2400" dirty="0"/>
              <a:t>	</a:t>
            </a:r>
            <a:r>
              <a:rPr lang="es-CL" sz="2400" dirty="0" smtClean="0"/>
              <a:t>2.1 Objetivos </a:t>
            </a:r>
            <a:r>
              <a:rPr lang="es-CL" sz="2400" dirty="0"/>
              <a:t>de </a:t>
            </a:r>
            <a:r>
              <a:rPr lang="es-CL" sz="2400" dirty="0" smtClean="0"/>
              <a:t>las metodologías </a:t>
            </a:r>
            <a:r>
              <a:rPr lang="es-CL" sz="2400" dirty="0"/>
              <a:t>de desarrollo</a:t>
            </a:r>
          </a:p>
          <a:p>
            <a:r>
              <a:rPr lang="es-CL" sz="2400" dirty="0" smtClean="0"/>
              <a:t>	de software</a:t>
            </a:r>
          </a:p>
          <a:p>
            <a:endParaRPr lang="es-CL" sz="2400" dirty="0" smtClean="0"/>
          </a:p>
          <a:p>
            <a:r>
              <a:rPr lang="es-CL" sz="2400" dirty="0"/>
              <a:t>	</a:t>
            </a:r>
            <a:r>
              <a:rPr lang="es-CL" sz="2400" dirty="0" smtClean="0"/>
              <a:t>2.2 Clasificación </a:t>
            </a:r>
            <a:r>
              <a:rPr lang="es-CL" sz="2400" dirty="0"/>
              <a:t>de </a:t>
            </a:r>
            <a:r>
              <a:rPr lang="es-CL" sz="2400" dirty="0" smtClean="0"/>
              <a:t>las metodologías </a:t>
            </a:r>
            <a:r>
              <a:rPr lang="es-CL" sz="2400" dirty="0"/>
              <a:t>de desarrollo</a:t>
            </a:r>
          </a:p>
          <a:p>
            <a:r>
              <a:rPr lang="es-CL" sz="2400" dirty="0" smtClean="0"/>
              <a:t>	de software</a:t>
            </a:r>
          </a:p>
          <a:p>
            <a:r>
              <a:rPr lang="es-CL" sz="2400" dirty="0"/>
              <a:t>	</a:t>
            </a:r>
            <a:endParaRPr lang="es-CL" sz="2400" dirty="0" smtClean="0"/>
          </a:p>
          <a:p>
            <a:r>
              <a:rPr lang="es-CL" sz="2400" dirty="0" smtClean="0"/>
              <a:t>	2.2.3 Metodología tradicional</a:t>
            </a:r>
            <a:endParaRPr lang="es-CL" sz="2400" dirty="0"/>
          </a:p>
          <a:p>
            <a:r>
              <a:rPr lang="es-CL" sz="2400" dirty="0" smtClean="0"/>
              <a:t>		-El </a:t>
            </a:r>
            <a:r>
              <a:rPr lang="es-CL" sz="2400" dirty="0"/>
              <a:t>modelo en cascada</a:t>
            </a:r>
          </a:p>
          <a:p>
            <a:r>
              <a:rPr lang="es-CL" sz="2400" dirty="0" smtClean="0"/>
              <a:t>		-</a:t>
            </a:r>
            <a:r>
              <a:rPr lang="es-CL" sz="2400" dirty="0"/>
              <a:t>Modelo Espiral</a:t>
            </a:r>
          </a:p>
          <a:p>
            <a:r>
              <a:rPr lang="es-CL" sz="2400" dirty="0" smtClean="0"/>
              <a:t>		-</a:t>
            </a:r>
            <a:r>
              <a:rPr lang="es-CL" sz="2400" dirty="0"/>
              <a:t>Modelo </a:t>
            </a:r>
            <a:r>
              <a:rPr lang="es-CL" sz="2400" dirty="0" err="1"/>
              <a:t>iterativoincremental</a:t>
            </a:r>
            <a:endParaRPr lang="es-CL" sz="2400" dirty="0"/>
          </a:p>
          <a:p>
            <a:r>
              <a:rPr lang="es-CL" sz="2400" dirty="0" smtClean="0"/>
              <a:t>		-</a:t>
            </a:r>
            <a:r>
              <a:rPr lang="es-CL" sz="2400" dirty="0"/>
              <a:t>RUP</a:t>
            </a:r>
            <a:endParaRPr lang="es-CL" sz="2400" dirty="0" smtClean="0"/>
          </a:p>
          <a:p>
            <a:pPr algn="just"/>
            <a:endParaRPr lang="es-CL" sz="2400" dirty="0"/>
          </a:p>
        </p:txBody>
      </p:sp>
      <p:cxnSp>
        <p:nvCxnSpPr>
          <p:cNvPr id="98" name="Shape 98"/>
          <p:cNvCxnSpPr/>
          <p:nvPr/>
        </p:nvCxnSpPr>
        <p:spPr>
          <a:xfrm>
            <a:off x="319313" y="885370"/>
            <a:ext cx="8403770" cy="0"/>
          </a:xfrm>
          <a:prstGeom prst="straightConnector1">
            <a:avLst/>
          </a:prstGeom>
          <a:noFill/>
          <a:ln w="22225" cap="flat">
            <a:solidFill>
              <a:srgbClr val="0F243E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Shape 102"/>
          <p:cNvCxnSpPr/>
          <p:nvPr/>
        </p:nvCxnSpPr>
        <p:spPr>
          <a:xfrm>
            <a:off x="319313" y="6658107"/>
            <a:ext cx="8403770" cy="0"/>
          </a:xfrm>
          <a:prstGeom prst="straightConnector1">
            <a:avLst/>
          </a:prstGeom>
          <a:noFill/>
          <a:ln w="22225" cap="flat">
            <a:solidFill>
              <a:srgbClr val="0F243E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03" name="Shape 103"/>
          <p:cNvSpPr/>
          <p:nvPr/>
        </p:nvSpPr>
        <p:spPr>
          <a:xfrm>
            <a:off x="343687" y="4942279"/>
            <a:ext cx="8403770" cy="18158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endParaRPr lang="es-ES" sz="2400" b="1" i="0" u="none" strike="noStrike" cap="none" baseline="0" dirty="0">
              <a:solidFill>
                <a:schemeClr val="accent1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47809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279079" y="101797"/>
            <a:ext cx="8403770" cy="5740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2800" i="0" u="none" strike="noStrike" baseline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Contenidos</a:t>
            </a:r>
            <a:endParaRPr lang="es-ES" sz="2800" i="0" u="none" strike="noStrike" baseline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342436" y="650008"/>
            <a:ext cx="8403770" cy="26776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lang="es-CL" sz="2400" dirty="0"/>
          </a:p>
          <a:p>
            <a:r>
              <a:rPr lang="es-CL" sz="2400" dirty="0" smtClean="0"/>
              <a:t>2.2.4 Metodologías Agiles</a:t>
            </a:r>
          </a:p>
          <a:p>
            <a:endParaRPr lang="es-CL" sz="2400" dirty="0" smtClean="0"/>
          </a:p>
          <a:p>
            <a:r>
              <a:rPr lang="es-CL" sz="2400" dirty="0" smtClean="0"/>
              <a:t>	2.2.4.1 El </a:t>
            </a:r>
            <a:r>
              <a:rPr lang="es-CL" sz="2400" dirty="0"/>
              <a:t>manifiesto ágil</a:t>
            </a:r>
          </a:p>
          <a:p>
            <a:r>
              <a:rPr lang="es-CL" sz="2400" dirty="0" smtClean="0"/>
              <a:t>	2.2.4.2 </a:t>
            </a:r>
            <a:r>
              <a:rPr lang="es-CL" sz="2400" dirty="0"/>
              <a:t>Beneficios de aplicar metodologías agiles</a:t>
            </a:r>
          </a:p>
          <a:p>
            <a:r>
              <a:rPr lang="es-CL" sz="2400" dirty="0" smtClean="0"/>
              <a:t>	2.2.4.3 Metodología </a:t>
            </a:r>
            <a:r>
              <a:rPr lang="es-CL" sz="2400" dirty="0"/>
              <a:t>ágil vs metodología tradicional</a:t>
            </a:r>
          </a:p>
          <a:p>
            <a:r>
              <a:rPr lang="es-CL" sz="2400" dirty="0"/>
              <a:t>	</a:t>
            </a:r>
            <a:r>
              <a:rPr lang="es-CL" sz="2400" dirty="0" smtClean="0"/>
              <a:t>2.2.4.2 Clasificación de Metodologías</a:t>
            </a:r>
          </a:p>
          <a:p>
            <a:r>
              <a:rPr lang="es-CL" sz="2400" dirty="0"/>
              <a:t>	</a:t>
            </a:r>
            <a:r>
              <a:rPr lang="es-CL" sz="2400" dirty="0" smtClean="0"/>
              <a:t>	- Programación Extrema (</a:t>
            </a:r>
            <a:r>
              <a:rPr lang="es-CL" sz="2400" dirty="0"/>
              <a:t>XP)</a:t>
            </a:r>
          </a:p>
          <a:p>
            <a:r>
              <a:rPr lang="es-CL" sz="2400" dirty="0" smtClean="0"/>
              <a:t>		- Lean </a:t>
            </a:r>
            <a:r>
              <a:rPr lang="es-CL" sz="2400" dirty="0" err="1"/>
              <a:t>Development</a:t>
            </a:r>
            <a:r>
              <a:rPr lang="es-CL" sz="2400" dirty="0"/>
              <a:t> (LD)</a:t>
            </a:r>
          </a:p>
          <a:p>
            <a:r>
              <a:rPr lang="es-CL" sz="2400" dirty="0" smtClean="0"/>
              <a:t>		- </a:t>
            </a:r>
            <a:r>
              <a:rPr lang="es-CL" sz="2400" dirty="0" err="1" smtClean="0"/>
              <a:t>Crystal</a:t>
            </a:r>
            <a:r>
              <a:rPr lang="es-CL" sz="2400" dirty="0" smtClean="0"/>
              <a:t> Clear</a:t>
            </a:r>
          </a:p>
          <a:p>
            <a:r>
              <a:rPr lang="es-CL" sz="2400" dirty="0" smtClean="0"/>
              <a:t>		- </a:t>
            </a:r>
            <a:r>
              <a:rPr lang="es-CL" sz="2400" dirty="0" err="1" smtClean="0"/>
              <a:t>Adaptative</a:t>
            </a:r>
            <a:r>
              <a:rPr lang="es-CL" sz="2400" dirty="0" smtClean="0"/>
              <a:t> Software </a:t>
            </a:r>
            <a:r>
              <a:rPr lang="es-CL" sz="2400" dirty="0" err="1" smtClean="0"/>
              <a:t>Development</a:t>
            </a:r>
            <a:r>
              <a:rPr lang="es-CL" sz="2400" dirty="0" smtClean="0"/>
              <a:t> </a:t>
            </a:r>
            <a:r>
              <a:rPr lang="es-CL" sz="2400" dirty="0"/>
              <a:t>(ASD)</a:t>
            </a:r>
          </a:p>
          <a:p>
            <a:r>
              <a:rPr lang="es-CL" sz="2400" dirty="0" smtClean="0"/>
              <a:t>		- </a:t>
            </a:r>
            <a:r>
              <a:rPr lang="es-CL" sz="2400" dirty="0" err="1" smtClean="0"/>
              <a:t>Feature</a:t>
            </a:r>
            <a:r>
              <a:rPr lang="es-CL" sz="2400" dirty="0" smtClean="0"/>
              <a:t> </a:t>
            </a:r>
            <a:r>
              <a:rPr lang="es-CL" sz="2400" dirty="0" err="1" smtClean="0"/>
              <a:t>Driven</a:t>
            </a:r>
            <a:r>
              <a:rPr lang="es-CL" sz="2400" dirty="0" smtClean="0"/>
              <a:t> </a:t>
            </a:r>
            <a:r>
              <a:rPr lang="es-CL" sz="2400" dirty="0" err="1" smtClean="0"/>
              <a:t>Development</a:t>
            </a:r>
            <a:r>
              <a:rPr lang="es-CL" sz="2400" dirty="0" smtClean="0"/>
              <a:t> </a:t>
            </a:r>
            <a:r>
              <a:rPr lang="es-CL" sz="2400" dirty="0"/>
              <a:t>(FDD)</a:t>
            </a:r>
          </a:p>
          <a:p>
            <a:endParaRPr lang="es-CL" sz="2400" dirty="0"/>
          </a:p>
        </p:txBody>
      </p:sp>
      <p:cxnSp>
        <p:nvCxnSpPr>
          <p:cNvPr id="98" name="Shape 98"/>
          <p:cNvCxnSpPr/>
          <p:nvPr/>
        </p:nvCxnSpPr>
        <p:spPr>
          <a:xfrm>
            <a:off x="319313" y="885370"/>
            <a:ext cx="8403770" cy="0"/>
          </a:xfrm>
          <a:prstGeom prst="straightConnector1">
            <a:avLst/>
          </a:prstGeom>
          <a:noFill/>
          <a:ln w="22225" cap="flat">
            <a:solidFill>
              <a:srgbClr val="0F243E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Shape 102"/>
          <p:cNvCxnSpPr/>
          <p:nvPr/>
        </p:nvCxnSpPr>
        <p:spPr>
          <a:xfrm>
            <a:off x="319313" y="6658107"/>
            <a:ext cx="8403770" cy="0"/>
          </a:xfrm>
          <a:prstGeom prst="straightConnector1">
            <a:avLst/>
          </a:prstGeom>
          <a:noFill/>
          <a:ln w="22225" cap="flat">
            <a:solidFill>
              <a:srgbClr val="0F243E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03" name="Shape 103"/>
          <p:cNvSpPr/>
          <p:nvPr/>
        </p:nvSpPr>
        <p:spPr>
          <a:xfrm>
            <a:off x="343687" y="4942279"/>
            <a:ext cx="8403770" cy="18158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endParaRPr lang="es-ES" sz="2400" b="1" i="0" u="none" strike="noStrike" cap="none" baseline="0" dirty="0">
              <a:solidFill>
                <a:schemeClr val="accent1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74809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279079" y="101797"/>
            <a:ext cx="8403770" cy="5740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2800" i="0" u="none" strike="noStrike" baseline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Contenidos</a:t>
            </a:r>
            <a:endParaRPr lang="es-ES" sz="2800" i="0" u="none" strike="noStrike" baseline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342436" y="650008"/>
            <a:ext cx="8403770" cy="26776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lang="es-CL" sz="2400" dirty="0"/>
          </a:p>
          <a:p>
            <a:r>
              <a:rPr lang="es-CL" sz="2400" dirty="0" smtClean="0"/>
              <a:t>3. SCRUM</a:t>
            </a:r>
          </a:p>
          <a:p>
            <a:endParaRPr lang="es-CL" sz="2400" dirty="0" smtClean="0"/>
          </a:p>
          <a:p>
            <a:r>
              <a:rPr lang="es-CL" sz="2400" dirty="0" smtClean="0"/>
              <a:t>	3.1 ¿Qué </a:t>
            </a:r>
            <a:r>
              <a:rPr lang="es-CL" sz="2400" dirty="0"/>
              <a:t>es SCRUM?</a:t>
            </a:r>
          </a:p>
          <a:p>
            <a:r>
              <a:rPr lang="es-CL" sz="2400" dirty="0" smtClean="0"/>
              <a:t>	3.2 Beneficios </a:t>
            </a:r>
            <a:r>
              <a:rPr lang="es-CL" sz="2400" dirty="0"/>
              <a:t>del SCRUM</a:t>
            </a:r>
          </a:p>
          <a:p>
            <a:r>
              <a:rPr lang="es-CL" sz="2400" dirty="0" smtClean="0"/>
              <a:t>	3.3 Proceso </a:t>
            </a:r>
            <a:r>
              <a:rPr lang="es-CL" sz="2400" dirty="0"/>
              <a:t>SCRUM</a:t>
            </a:r>
          </a:p>
          <a:p>
            <a:r>
              <a:rPr lang="es-CL" sz="2400" dirty="0" smtClean="0"/>
              <a:t>	3.4 Requisitos </a:t>
            </a:r>
            <a:r>
              <a:rPr lang="es-CL" sz="2400" dirty="0"/>
              <a:t>para </a:t>
            </a:r>
            <a:r>
              <a:rPr lang="es-CL" sz="2400" dirty="0" smtClean="0"/>
              <a:t>utilizar SCRUM</a:t>
            </a:r>
            <a:endParaRPr lang="es-CL" sz="2400" dirty="0"/>
          </a:p>
          <a:p>
            <a:r>
              <a:rPr lang="es-CL" sz="2400" dirty="0" smtClean="0"/>
              <a:t>	3.5 Artefactos </a:t>
            </a:r>
            <a:r>
              <a:rPr lang="es-CL" sz="2400" dirty="0"/>
              <a:t>del SCRUM</a:t>
            </a:r>
          </a:p>
          <a:p>
            <a:r>
              <a:rPr lang="es-CL" sz="2400" dirty="0" smtClean="0"/>
              <a:t>	3.6 SCRUM </a:t>
            </a:r>
            <a:r>
              <a:rPr lang="es-CL" sz="2400" dirty="0"/>
              <a:t>y etapas de </a:t>
            </a:r>
            <a:r>
              <a:rPr lang="es-CL" sz="2400" dirty="0" smtClean="0"/>
              <a:t>un proyecto </a:t>
            </a:r>
            <a:r>
              <a:rPr lang="es-CL" sz="2400" dirty="0"/>
              <a:t>de </a:t>
            </a:r>
            <a:r>
              <a:rPr lang="es-CL" sz="2400" dirty="0" smtClean="0"/>
              <a:t>software</a:t>
            </a:r>
          </a:p>
          <a:p>
            <a:endParaRPr lang="es-CL" sz="2400" dirty="0"/>
          </a:p>
        </p:txBody>
      </p:sp>
      <p:cxnSp>
        <p:nvCxnSpPr>
          <p:cNvPr id="98" name="Shape 98"/>
          <p:cNvCxnSpPr/>
          <p:nvPr/>
        </p:nvCxnSpPr>
        <p:spPr>
          <a:xfrm>
            <a:off x="319313" y="885370"/>
            <a:ext cx="8403770" cy="0"/>
          </a:xfrm>
          <a:prstGeom prst="straightConnector1">
            <a:avLst/>
          </a:prstGeom>
          <a:noFill/>
          <a:ln w="22225" cap="flat">
            <a:solidFill>
              <a:srgbClr val="0F243E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Shape 102"/>
          <p:cNvCxnSpPr/>
          <p:nvPr/>
        </p:nvCxnSpPr>
        <p:spPr>
          <a:xfrm>
            <a:off x="319313" y="6658107"/>
            <a:ext cx="8403770" cy="0"/>
          </a:xfrm>
          <a:prstGeom prst="straightConnector1">
            <a:avLst/>
          </a:prstGeom>
          <a:noFill/>
          <a:ln w="22225" cap="flat">
            <a:solidFill>
              <a:srgbClr val="0F243E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03" name="Shape 103"/>
          <p:cNvSpPr/>
          <p:nvPr/>
        </p:nvSpPr>
        <p:spPr>
          <a:xfrm>
            <a:off x="343687" y="4942279"/>
            <a:ext cx="8403770" cy="18158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endParaRPr lang="es-ES" sz="2400" b="1" i="0" u="none" strike="noStrike" cap="none" baseline="0" dirty="0">
              <a:solidFill>
                <a:schemeClr val="accent1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49532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279079" y="101797"/>
            <a:ext cx="8403770" cy="5740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2800" i="0" u="none" strike="noStrike" baseline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Contenidos</a:t>
            </a:r>
            <a:endParaRPr lang="es-ES" sz="2800" i="0" u="none" strike="noStrike" baseline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342436" y="650008"/>
            <a:ext cx="8403770" cy="26776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lang="es-CL" sz="2400" dirty="0"/>
          </a:p>
          <a:p>
            <a:r>
              <a:rPr lang="es-CL" sz="2400" dirty="0" smtClean="0"/>
              <a:t>4. Herramientas </a:t>
            </a:r>
            <a:r>
              <a:rPr lang="es-CL" sz="2400" dirty="0"/>
              <a:t>de apoyo </a:t>
            </a:r>
            <a:r>
              <a:rPr lang="es-CL" sz="2400" dirty="0" smtClean="0"/>
              <a:t>a las </a:t>
            </a:r>
            <a:r>
              <a:rPr lang="es-CL" sz="2400" dirty="0"/>
              <a:t>metodologías </a:t>
            </a:r>
            <a:r>
              <a:rPr lang="es-CL" sz="2400" dirty="0" smtClean="0"/>
              <a:t>agiles</a:t>
            </a:r>
          </a:p>
          <a:p>
            <a:endParaRPr lang="es-CL" sz="2400" dirty="0"/>
          </a:p>
          <a:p>
            <a:r>
              <a:rPr lang="es-CL" sz="2400" dirty="0" smtClean="0"/>
              <a:t>	4.1 Historias </a:t>
            </a:r>
            <a:r>
              <a:rPr lang="es-CL" sz="2400" dirty="0"/>
              <a:t>de </a:t>
            </a:r>
            <a:r>
              <a:rPr lang="es-CL" sz="2400" dirty="0" smtClean="0"/>
              <a:t>usuario</a:t>
            </a:r>
          </a:p>
          <a:p>
            <a:r>
              <a:rPr lang="es-CL" sz="2400" dirty="0"/>
              <a:t>	</a:t>
            </a:r>
            <a:r>
              <a:rPr lang="es-CL" sz="2400" dirty="0" smtClean="0"/>
              <a:t>4.2 Tablero </a:t>
            </a:r>
            <a:r>
              <a:rPr lang="es-CL" sz="2400" dirty="0" err="1"/>
              <a:t>Kanban</a:t>
            </a:r>
            <a:endParaRPr lang="es-CL" sz="2400" dirty="0"/>
          </a:p>
          <a:p>
            <a:r>
              <a:rPr lang="es-CL" sz="2400" dirty="0" smtClean="0"/>
              <a:t>	4.3 </a:t>
            </a:r>
            <a:r>
              <a:rPr lang="es-CL" sz="2400" dirty="0" err="1" smtClean="0"/>
              <a:t>Planning</a:t>
            </a:r>
            <a:r>
              <a:rPr lang="es-CL" sz="2400" dirty="0" smtClean="0"/>
              <a:t> </a:t>
            </a:r>
            <a:r>
              <a:rPr lang="es-CL" sz="2400" dirty="0"/>
              <a:t>póker</a:t>
            </a:r>
          </a:p>
          <a:p>
            <a:r>
              <a:rPr lang="es-CL" sz="2400" dirty="0" smtClean="0"/>
              <a:t>	4.4 Metodología </a:t>
            </a:r>
            <a:r>
              <a:rPr lang="es-CL" sz="2400" dirty="0"/>
              <a:t>a utilizar </a:t>
            </a:r>
            <a:r>
              <a:rPr lang="es-CL" sz="2400" dirty="0" smtClean="0"/>
              <a:t>en función </a:t>
            </a:r>
            <a:r>
              <a:rPr lang="es-CL" sz="2400" dirty="0"/>
              <a:t>del proyecto de</a:t>
            </a:r>
          </a:p>
          <a:p>
            <a:r>
              <a:rPr lang="es-CL" sz="2400" dirty="0" smtClean="0"/>
              <a:t>	software</a:t>
            </a:r>
            <a:r>
              <a:rPr lang="es-CL" sz="2400" dirty="0"/>
              <a:t>.</a:t>
            </a:r>
            <a:endParaRPr lang="es-CL" sz="2400" dirty="0"/>
          </a:p>
        </p:txBody>
      </p:sp>
      <p:cxnSp>
        <p:nvCxnSpPr>
          <p:cNvPr id="98" name="Shape 98"/>
          <p:cNvCxnSpPr/>
          <p:nvPr/>
        </p:nvCxnSpPr>
        <p:spPr>
          <a:xfrm>
            <a:off x="319313" y="885370"/>
            <a:ext cx="8403770" cy="0"/>
          </a:xfrm>
          <a:prstGeom prst="straightConnector1">
            <a:avLst/>
          </a:prstGeom>
          <a:noFill/>
          <a:ln w="22225" cap="flat">
            <a:solidFill>
              <a:srgbClr val="0F243E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Shape 102"/>
          <p:cNvCxnSpPr/>
          <p:nvPr/>
        </p:nvCxnSpPr>
        <p:spPr>
          <a:xfrm>
            <a:off x="319313" y="6658107"/>
            <a:ext cx="8403770" cy="0"/>
          </a:xfrm>
          <a:prstGeom prst="straightConnector1">
            <a:avLst/>
          </a:prstGeom>
          <a:noFill/>
          <a:ln w="22225" cap="flat">
            <a:solidFill>
              <a:srgbClr val="0F243E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03" name="Shape 103"/>
          <p:cNvSpPr/>
          <p:nvPr/>
        </p:nvSpPr>
        <p:spPr>
          <a:xfrm>
            <a:off x="343687" y="4942279"/>
            <a:ext cx="8403770" cy="18158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endParaRPr lang="es-ES" sz="2400" b="1" i="0" u="none" strike="noStrike" cap="none" baseline="0" dirty="0">
              <a:solidFill>
                <a:schemeClr val="accent1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6834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Rectángulo"/>
          <p:cNvSpPr/>
          <p:nvPr/>
        </p:nvSpPr>
        <p:spPr>
          <a:xfrm>
            <a:off x="299390" y="223501"/>
            <a:ext cx="8078766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CL" sz="2800" b="1" spc="600" dirty="0" smtClean="0">
                <a:solidFill>
                  <a:schemeClr val="accent1"/>
                </a:solidFill>
              </a:rPr>
              <a:t>Comencemos…</a:t>
            </a:r>
            <a:endParaRPr lang="es-CL" sz="2800" b="1" spc="600" dirty="0">
              <a:solidFill>
                <a:schemeClr val="accent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99390" y="1046612"/>
            <a:ext cx="882047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s-CL" sz="2400" dirty="0" smtClean="0"/>
              <a:t>Que es una metodología de desarrollo de software?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CL" sz="2400" u="sng" dirty="0">
              <a:solidFill>
                <a:schemeClr val="accent1">
                  <a:lumMod val="75000"/>
                </a:schemeClr>
              </a:solidFill>
              <a:latin typeface="Franklin Gothic Demi Cond" panose="020B07060304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CL" sz="2800" dirty="0"/>
              <a:t>Una metodología de desarrollo de software se refiere a un </a:t>
            </a:r>
            <a:r>
              <a:rPr lang="es-CL" sz="2800" i="1" dirty="0" err="1">
                <a:hlinkClick r:id="rId3" tooltip="Framework"/>
              </a:rPr>
              <a:t>framework</a:t>
            </a:r>
            <a:r>
              <a:rPr lang="es-CL" sz="2800" dirty="0"/>
              <a:t> (entorno o marco de trabajo) que es usado para estructurar, planear y controlar el proceso de desarrollo en sistemas de información.</a:t>
            </a:r>
            <a:endParaRPr lang="es-CL" sz="2800" u="sng" dirty="0">
              <a:solidFill>
                <a:schemeClr val="accent1">
                  <a:lumMod val="75000"/>
                </a:schemeClr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0529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Rectángulo"/>
          <p:cNvSpPr/>
          <p:nvPr/>
        </p:nvSpPr>
        <p:spPr>
          <a:xfrm>
            <a:off x="299390" y="223501"/>
            <a:ext cx="8078766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CL" sz="2800" b="1" spc="600" dirty="0" smtClean="0">
                <a:solidFill>
                  <a:schemeClr val="accent1"/>
                </a:solidFill>
              </a:rPr>
              <a:t>Comencemos…</a:t>
            </a:r>
            <a:endParaRPr lang="es-CL" sz="2800" b="1" spc="600" dirty="0">
              <a:solidFill>
                <a:schemeClr val="accent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99390" y="1046612"/>
            <a:ext cx="88204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s-CL" sz="2400" dirty="0" smtClean="0"/>
              <a:t>Etapas de un desarrollo de software General</a:t>
            </a:r>
            <a:endParaRPr lang="es-CL" sz="24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CL" sz="2400" u="sng" dirty="0">
              <a:solidFill>
                <a:schemeClr val="accent1">
                  <a:lumMod val="75000"/>
                </a:schemeClr>
              </a:solidFill>
              <a:latin typeface="Franklin Gothic Demi Cond" panose="020B0706030402020204" pitchFamily="34" charset="0"/>
            </a:endParaRPr>
          </a:p>
        </p:txBody>
      </p:sp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4246787273"/>
              </p:ext>
            </p:extLst>
          </p:nvPr>
        </p:nvGraphicFramePr>
        <p:xfrm>
          <a:off x="2765410" y="2060848"/>
          <a:ext cx="3888432" cy="3679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783186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5527</TotalTime>
  <Words>600</Words>
  <Application>Microsoft Office PowerPoint</Application>
  <PresentationFormat>Presentación en pantalla (4:3)</PresentationFormat>
  <Paragraphs>161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Arial</vt:lpstr>
      <vt:lpstr>Calibri</vt:lpstr>
      <vt:lpstr>Franklin Gothic Demi Cond</vt:lpstr>
      <vt:lpstr>Helvetica</vt:lpstr>
      <vt:lpstr>inherit</vt:lpstr>
      <vt:lpstr>Wingdings</vt:lpstr>
      <vt:lpstr>Tema de Office</vt:lpstr>
      <vt:lpstr>Presentación de PowerPoint</vt:lpstr>
      <vt:lpstr>Competencia</vt:lpstr>
      <vt:lpstr>Contenidos</vt:lpstr>
      <vt:lpstr>Contenidos</vt:lpstr>
      <vt:lpstr>Contenidos</vt:lpstr>
      <vt:lpstr>Contenidos</vt:lpstr>
      <vt:lpstr>Contenidos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MATRIZ DE IDEAS INNOVADORAS</dc:title>
  <dc:creator>prometeus</dc:creator>
  <cp:lastModifiedBy>Claudio Fernandez Freire</cp:lastModifiedBy>
  <cp:revision>326</cp:revision>
  <dcterms:created xsi:type="dcterms:W3CDTF">2012-08-17T05:12:33Z</dcterms:created>
  <dcterms:modified xsi:type="dcterms:W3CDTF">2019-11-04T01:58:22Z</dcterms:modified>
</cp:coreProperties>
</file>